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77" r:id="rId2"/>
    <p:sldId id="375" r:id="rId3"/>
    <p:sldId id="439" r:id="rId4"/>
    <p:sldId id="382" r:id="rId5"/>
    <p:sldId id="384" r:id="rId6"/>
    <p:sldId id="434" r:id="rId7"/>
    <p:sldId id="387" r:id="rId8"/>
    <p:sldId id="386" r:id="rId9"/>
    <p:sldId id="389" r:id="rId10"/>
    <p:sldId id="388" r:id="rId11"/>
    <p:sldId id="390" r:id="rId12"/>
    <p:sldId id="440" r:id="rId13"/>
    <p:sldId id="392" r:id="rId14"/>
    <p:sldId id="393" r:id="rId15"/>
    <p:sldId id="394" r:id="rId16"/>
    <p:sldId id="396" r:id="rId17"/>
    <p:sldId id="391" r:id="rId18"/>
    <p:sldId id="395" r:id="rId19"/>
    <p:sldId id="427" r:id="rId20"/>
    <p:sldId id="399" r:id="rId21"/>
    <p:sldId id="400" r:id="rId22"/>
    <p:sldId id="428" r:id="rId23"/>
    <p:sldId id="402" r:id="rId24"/>
    <p:sldId id="401" r:id="rId25"/>
    <p:sldId id="403" r:id="rId26"/>
    <p:sldId id="405" r:id="rId27"/>
    <p:sldId id="404" r:id="rId28"/>
    <p:sldId id="406" r:id="rId29"/>
    <p:sldId id="407" r:id="rId30"/>
    <p:sldId id="408" r:id="rId31"/>
    <p:sldId id="409" r:id="rId32"/>
    <p:sldId id="415" r:id="rId33"/>
    <p:sldId id="410" r:id="rId34"/>
    <p:sldId id="411" r:id="rId35"/>
    <p:sldId id="412" r:id="rId36"/>
    <p:sldId id="413" r:id="rId37"/>
    <p:sldId id="424" r:id="rId38"/>
    <p:sldId id="416" r:id="rId39"/>
    <p:sldId id="430" r:id="rId40"/>
    <p:sldId id="431" r:id="rId41"/>
    <p:sldId id="432" r:id="rId42"/>
    <p:sldId id="433" r:id="rId43"/>
    <p:sldId id="426" r:id="rId44"/>
    <p:sldId id="429" r:id="rId45"/>
    <p:sldId id="417" r:id="rId46"/>
    <p:sldId id="419" r:id="rId47"/>
    <p:sldId id="420" r:id="rId48"/>
    <p:sldId id="421" r:id="rId49"/>
    <p:sldId id="422" r:id="rId50"/>
    <p:sldId id="423" r:id="rId51"/>
    <p:sldId id="425" r:id="rId5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晓龙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AB3F4"/>
    <a:srgbClr val="CC0000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 autoAdjust="0"/>
    <p:restoredTop sz="90070" autoAdjust="0"/>
  </p:normalViewPr>
  <p:slideViewPr>
    <p:cSldViewPr>
      <p:cViewPr varScale="1">
        <p:scale>
          <a:sx n="110" d="100"/>
          <a:sy n="110" d="100"/>
        </p:scale>
        <p:origin x="17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18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FontTx/>
              <a:buNone/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FontTx/>
              <a:buNone/>
              <a:defRPr sz="1300"/>
            </a:lvl1pPr>
          </a:lstStyle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FontTx/>
              <a:buNone/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FontTx/>
              <a:buNone/>
              <a:defRPr sz="1300"/>
            </a:lvl1pPr>
          </a:lstStyle>
          <a:p>
            <a:fld id="{401A0472-6E50-C34B-97F2-8D0985F4D0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225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FontTx/>
              <a:buNone/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FontTx/>
              <a:buNone/>
              <a:defRPr sz="1300"/>
            </a:lvl1pPr>
          </a:lstStyle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FontTx/>
              <a:buNone/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FontTx/>
              <a:buNone/>
              <a:defRPr sz="1300"/>
            </a:lvl1pPr>
          </a:lstStyle>
          <a:p>
            <a:fld id="{EA47F145-F958-574E-88F2-01F950CF2C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32078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key points: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Pooling</a:t>
            </a:r>
            <a:r>
              <a:rPr kumimoji="1" lang="en-US" altLang="zh-CN" baseline="0" dirty="0"/>
              <a:t> method</a:t>
            </a:r>
          </a:p>
          <a:p>
            <a:pPr marL="0" indent="0">
              <a:buNone/>
            </a:pPr>
            <a:r>
              <a:rPr kumimoji="1" lang="en-US" altLang="zh-CN" baseline="0" dirty="0"/>
              <a:t>2. Precision and Recall for ranked list</a:t>
            </a:r>
          </a:p>
          <a:p>
            <a:pPr marL="0" indent="0">
              <a:buNone/>
            </a:pPr>
            <a:r>
              <a:rPr kumimoji="1" lang="en-US" altLang="zh-CN" baseline="0" dirty="0"/>
              <a:t>3. MAP: mean average precision</a:t>
            </a:r>
          </a:p>
          <a:p>
            <a:pPr marL="0" indent="0">
              <a:buNone/>
            </a:pPr>
            <a:r>
              <a:rPr kumimoji="1" lang="en-US" altLang="zh-CN" baseline="0" dirty="0"/>
              <a:t>4. F-Measure</a:t>
            </a:r>
          </a:p>
          <a:p>
            <a:pPr marL="0" indent="0">
              <a:buNone/>
            </a:pPr>
            <a:r>
              <a:rPr kumimoji="1" lang="en-US" altLang="zh-CN" baseline="0" dirty="0"/>
              <a:t>5. </a:t>
            </a:r>
            <a:r>
              <a:rPr kumimoji="1" lang="en-US" altLang="zh-CN" baseline="0"/>
              <a:t>TREC</a:t>
            </a:r>
            <a:endParaRPr kumimoji="1" lang="en-US" altLang="zh-CN" baseline="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A47F145-F958-574E-88F2-01F950CF2C9B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964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D85C9-2D7B-6A4E-8853-E509BB9B8B2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3</a:t>
            </a:r>
            <a:r>
              <a:rPr lang="en-US" altLang="zh-CN" baseline="30000"/>
              <a:t>rd</a:t>
            </a:r>
            <a:r>
              <a:rPr lang="en-US" altLang="zh-CN"/>
              <a:t> lecture started from here</a:t>
            </a:r>
          </a:p>
        </p:txBody>
      </p:sp>
    </p:spTree>
    <p:extLst>
      <p:ext uri="{BB962C8B-B14F-4D97-AF65-F5344CB8AC3E}">
        <p14:creationId xmlns:p14="http://schemas.microsoft.com/office/powerpoint/2010/main" val="1932980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A47F145-F958-574E-88F2-01F950CF2C9B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0898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2473AA-5E93-0147-940A-E41FCE13885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*Since it is not so popular now, skip this part</a:t>
            </a:r>
          </a:p>
        </p:txBody>
      </p:sp>
    </p:spTree>
    <p:extLst>
      <p:ext uri="{BB962C8B-B14F-4D97-AF65-F5344CB8AC3E}">
        <p14:creationId xmlns:p14="http://schemas.microsoft.com/office/powerpoint/2010/main" val="12769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504D1-D294-EE41-A3AF-B23A41B5DF33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*Can be skipped depends on the time. </a:t>
            </a:r>
          </a:p>
          <a:p>
            <a:r>
              <a:rPr lang="en-US" altLang="zh-CN" dirty="0"/>
              <a:t>Detai</a:t>
            </a:r>
            <a:r>
              <a:rPr lang="en-US" altLang="zh-CN" baseline="0" dirty="0"/>
              <a:t>l introduce MRR since it is useful in QA system evaluation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5752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A47F145-F958-574E-88F2-01F950CF2C9B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73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A47F145-F958-574E-88F2-01F950CF2C9B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746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Let students discuss the measure of relevance</a:t>
            </a:r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A47F145-F958-574E-88F2-01F950CF2C9B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76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516FE-D6BF-964C-A254-00B132EAC6A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 example, assume that a user is preparing for an plan of 2-days tour in Paris and this is s/he</a:t>
            </a:r>
            <a:r>
              <a:rPr lang="zh-CN" altLang="en-US"/>
              <a:t>’</a:t>
            </a:r>
            <a:r>
              <a:rPr lang="en-US" altLang="zh-CN"/>
              <a:t>s first time to Paris, ask different users to write down 3 keywords for searching information they are trying to get for this plan. Then what we will get?</a:t>
            </a:r>
          </a:p>
        </p:txBody>
      </p:sp>
    </p:spTree>
    <p:extLst>
      <p:ext uri="{BB962C8B-B14F-4D97-AF65-F5344CB8AC3E}">
        <p14:creationId xmlns:p14="http://schemas.microsoft.com/office/powerpoint/2010/main" val="729528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Here,</a:t>
            </a:r>
            <a:r>
              <a:rPr kumimoji="1" lang="en-US" altLang="zh-CN" baseline="0" dirty="0"/>
              <a:t> before the part 2 shown, ask students for discussion.</a:t>
            </a:r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A47F145-F958-574E-88F2-01F950CF2C9B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59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 and R should</a:t>
            </a:r>
            <a:r>
              <a:rPr kumimoji="1" lang="en-US" altLang="zh-CN" baseline="0" dirty="0"/>
              <a:t> be explained from Set theory and probability theory views</a:t>
            </a:r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A47F145-F958-574E-88F2-01F950CF2C9B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827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 and R should</a:t>
            </a:r>
            <a:r>
              <a:rPr kumimoji="1" lang="en-US" altLang="zh-CN" baseline="0" dirty="0"/>
              <a:t> be explained from Set theory and probability theory views</a:t>
            </a:r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A47F145-F958-574E-88F2-01F950CF2C9B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82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A47F145-F958-574E-88F2-01F950CF2C9B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30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D3190-C9E2-8743-9F86-61C27A0D693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Because that their denominator is different.</a:t>
            </a:r>
          </a:p>
        </p:txBody>
      </p:sp>
    </p:spTree>
    <p:extLst>
      <p:ext uri="{BB962C8B-B14F-4D97-AF65-F5344CB8AC3E}">
        <p14:creationId xmlns:p14="http://schemas.microsoft.com/office/powerpoint/2010/main" val="612183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156CB1-6F71-8048-8CC6-8365A17F0DD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Lecture is ended at here</a:t>
            </a:r>
          </a:p>
        </p:txBody>
      </p:sp>
    </p:spTree>
    <p:extLst>
      <p:ext uri="{BB962C8B-B14F-4D97-AF65-F5344CB8AC3E}">
        <p14:creationId xmlns:p14="http://schemas.microsoft.com/office/powerpoint/2010/main" val="37231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B730A1-6D03-9845-BDAE-11F9CC5F96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8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E3A633-201E-2C41-A85C-9E5D3C356C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79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2FF63D-88FA-D847-A337-1C50031635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86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659F08-24C7-5E4D-A6FF-30C02B6337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30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1F3E3D-65FD-2742-913D-4725066D48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59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CDC8CD-AB62-F948-9559-8EF20EC19E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32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64DDB6-488F-B94A-8A6A-85A3461444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88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1A7FD9-7E2E-AB4B-8F09-7A0683F9D6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4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E69ECE-D5D7-924A-ABB9-1493C049B7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871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01A67A-391A-BB47-95BF-A394FA3F71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64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15AE15-2AB3-3D4A-B9B6-3FBF194A4B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12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80975" y="0"/>
            <a:ext cx="3995738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/>
            </a:lvl1pPr>
          </a:lstStyle>
          <a:p>
            <a:fld id="{70012EC7-1889-0440-B93E-6AB8380A89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trec.nist.gov/call2010.html" TargetMode="External"/><Relationship Id="rId2" Type="http://schemas.openxmlformats.org/officeDocument/2006/relationships/hyperlink" Target="http://www.nist.gov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gou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ng.com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1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gou.com/labs/dl/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66F971-DF46-AF45-82C6-E3B771D9B033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700213"/>
            <a:ext cx="7772400" cy="1470025"/>
          </a:xfrm>
        </p:spPr>
        <p:txBody>
          <a:bodyPr/>
          <a:lstStyle/>
          <a:p>
            <a:br>
              <a:rPr lang="en-US" altLang="zh-CN" sz="2400" dirty="0"/>
            </a:br>
            <a:r>
              <a:rPr lang="en-US" altLang="zh-CN" sz="2400" dirty="0"/>
              <a:t>Evaluation in Document Retrieval </a:t>
            </a:r>
            <a:br>
              <a:rPr lang="en-US" altLang="zh-CN" sz="2400" dirty="0"/>
            </a:br>
            <a:r>
              <a:rPr lang="zh-CN" altLang="en-US" sz="2400" dirty="0"/>
              <a:t>文档检索系统评价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5157788"/>
            <a:ext cx="6697663" cy="576262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sz="1600"/>
              <a:t>References:  </a:t>
            </a:r>
          </a:p>
          <a:p>
            <a:pPr algn="l">
              <a:lnSpc>
                <a:spcPct val="80000"/>
              </a:lnSpc>
            </a:pPr>
            <a:r>
              <a:rPr lang="en-US" altLang="zh-CN" sz="1600"/>
              <a:t>	James Allan, University of Massachusetts Amherst</a:t>
            </a:r>
          </a:p>
          <a:p>
            <a:pPr algn="l">
              <a:lnSpc>
                <a:spcPct val="80000"/>
              </a:lnSpc>
            </a:pPr>
            <a:r>
              <a:rPr lang="en-US" altLang="zh-CN" sz="1600"/>
              <a:t> 	</a:t>
            </a:r>
            <a:r>
              <a:rPr lang="en-US" altLang="zh-CN" sz="1600">
                <a:cs typeface="Times New Roman" charset="0"/>
              </a:rPr>
              <a:t>Pandu Nayak and Prabhakar Raghavan, Stanford University</a:t>
            </a:r>
            <a:endParaRPr lang="en-US" altLang="zh-CN" sz="1600"/>
          </a:p>
          <a:p>
            <a:pPr algn="l">
              <a:lnSpc>
                <a:spcPct val="80000"/>
              </a:lnSpc>
            </a:pPr>
            <a:r>
              <a:rPr lang="en-US" altLang="zh-CN" sz="1600"/>
              <a:t>	</a:t>
            </a:r>
          </a:p>
          <a:p>
            <a:pPr algn="l">
              <a:lnSpc>
                <a:spcPct val="80000"/>
              </a:lnSpc>
            </a:pPr>
            <a:endParaRPr lang="zh-CN" altLang="en-US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20FD7-0A09-F24C-B0AA-00FE4E7AE59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Precision and Recall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Precision(</a:t>
            </a:r>
            <a:r>
              <a:rPr lang="zh-CN" altLang="en-US" sz="2000" dirty="0"/>
              <a:t>精度</a:t>
            </a:r>
            <a:r>
              <a:rPr lang="en-US" altLang="zh-CN" sz="20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Proportion of a retrieved set that is relevant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Precision = |relevant ∩ retrieved| ÷ |retrieved|</a:t>
            </a:r>
            <a:br>
              <a:rPr lang="en-US" altLang="zh-CN" sz="1800" dirty="0"/>
            </a:br>
            <a:r>
              <a:rPr lang="en-US" altLang="zh-CN" sz="1800" dirty="0"/>
              <a:t>                   = P( relevant | retrieved )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Recall(</a:t>
            </a:r>
            <a:r>
              <a:rPr lang="zh-CN" altLang="en-US" sz="2000" dirty="0"/>
              <a:t>召回率</a:t>
            </a:r>
            <a:r>
              <a:rPr lang="en-US" altLang="zh-CN" sz="20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proportion of all relevant documents in the collection included in the retrieved set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Recall  = |relevant ∩ retrieved| ÷ |relevant|</a:t>
            </a:r>
            <a:br>
              <a:rPr lang="en-US" altLang="zh-CN" sz="1800" dirty="0"/>
            </a:br>
            <a:r>
              <a:rPr lang="en-US" altLang="zh-CN" sz="1800" dirty="0"/>
              <a:t>	            = P( retrieved | relevant )</a:t>
            </a:r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1800" dirty="0"/>
          </a:p>
          <a:p>
            <a:pPr lvl="1">
              <a:lnSpc>
                <a:spcPct val="80000"/>
              </a:lnSpc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D1834-81ED-C749-BD8A-2501B842B83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common representation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229600" cy="3457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Relevant = A+C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Retrieved = A+B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Collection size = A+B+C+D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Precision = A ÷ (A+B)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Recall = A ÷ (A+C)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Miss = C ÷ (A+C) </a:t>
            </a:r>
            <a:r>
              <a:rPr lang="zh-CN" altLang="en-US" sz="2800" dirty="0"/>
              <a:t>（漏识</a:t>
            </a:r>
            <a:r>
              <a:rPr lang="en-US" altLang="zh-CN" sz="28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False alarm (fallout) = B ÷ (B+D)</a:t>
            </a:r>
            <a:r>
              <a:rPr lang="zh-CN" altLang="en-US" sz="2800" dirty="0"/>
              <a:t>（误报）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</p:txBody>
      </p:sp>
      <p:pic>
        <p:nvPicPr>
          <p:cNvPr id="157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412875"/>
            <a:ext cx="39592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20FD7-0A09-F24C-B0AA-00FE4E7AE59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Precision and Recall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Precision and recall are well-defined for sets (for unranked collection)</a:t>
            </a:r>
            <a:endParaRPr lang="en-US" altLang="zh-CN" sz="2000" dirty="0">
              <a:solidFill>
                <a:srgbClr val="FF33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FF3300"/>
                </a:solidFill>
              </a:rPr>
              <a:t>For ranked retrieval, how to compute P/R values?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Compute a P/R point for each relevant document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Compute value at fixed recall points (e.g., precision at 20% recall)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Compute value at fixed rank cutoffs (e.g., precision at rank 20)</a:t>
            </a:r>
          </a:p>
          <a:p>
            <a:pPr lvl="1">
              <a:lnSpc>
                <a:spcPct val="80000"/>
              </a:lnSpc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0737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1C3C74-8762-BA43-BE2C-A93839C3627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Precision and Recall for Ranked List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6635750" cy="6048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/>
              <a:t>Computing the precision and recall based on ranking</a:t>
            </a:r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133600"/>
            <a:ext cx="38163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6192838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7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81525"/>
            <a:ext cx="6048375" cy="14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B2C0A0-87EF-F144-BF59-52D0CEBCC57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/>
              <a:t>Average </a:t>
            </a:r>
            <a:r>
              <a:rPr lang="en-US" altLang="zh-CN"/>
              <a:t>precision of a query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05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Often want a single-number effectiveness measure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E.g., for a machine-learning algorithm to detect improvement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Average precision is widely used in IR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Calculate by averaging precision when recall increases</a:t>
            </a: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  <p:pic>
        <p:nvPicPr>
          <p:cNvPr id="160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357563"/>
            <a:ext cx="7848600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Evaluation</a:t>
            </a:r>
          </a:p>
        </p:txBody>
      </p:sp>
      <p:sp>
        <p:nvSpPr>
          <p:cNvPr id="8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2AD491-5897-A943-9C56-0FFECBB6C66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Precision and Recall example 2</a:t>
            </a:r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628775"/>
            <a:ext cx="4105275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617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20938"/>
            <a:ext cx="6335713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617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3767138"/>
            <a:ext cx="6192837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5580063" y="6157913"/>
            <a:ext cx="286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1800">
                <a:hlinkClick r:id="rId6" action="ppaction://hlinksldjump"/>
              </a:rPr>
              <a:t>Back to Averaging graphs</a:t>
            </a:r>
            <a:r>
              <a:rPr lang="en-US" altLang="zh-CN" sz="180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E56420-A397-804F-85D6-AFE56B4C31F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Averaging </a:t>
            </a:r>
            <a:r>
              <a:rPr lang="en-US" altLang="zh-CN" i="1"/>
              <a:t>across </a:t>
            </a:r>
            <a:r>
              <a:rPr lang="en-US" altLang="zh-CN"/>
              <a:t>queries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It</a:t>
            </a:r>
            <a:r>
              <a:rPr lang="zh-CN" altLang="en-US" sz="2400" dirty="0"/>
              <a:t>’</a:t>
            </a:r>
            <a:r>
              <a:rPr lang="en-US" altLang="zh-CN" sz="2400" dirty="0"/>
              <a:t>s very hard to compare P/R graphs or tables for individual queries (too much data)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Need to average over many queries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Two main types of averaging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Micro-average - each relevant document is a point in the average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Macro-average - each </a:t>
            </a:r>
            <a:r>
              <a:rPr lang="en-US" altLang="zh-CN" sz="2000" i="1" dirty="0"/>
              <a:t>query </a:t>
            </a:r>
            <a:r>
              <a:rPr lang="en-US" altLang="zh-CN" sz="2000" dirty="0"/>
              <a:t>is a point in the average (Most Common)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What does each tell someone evaluating a system?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Why use one over the other?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MAP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Average of many queries</a:t>
            </a:r>
            <a:r>
              <a:rPr lang="zh-CN" altLang="en-US" sz="2000" dirty="0"/>
              <a:t>’</a:t>
            </a:r>
            <a:r>
              <a:rPr lang="en-US" altLang="zh-CN" sz="2000" dirty="0"/>
              <a:t> average precision values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Called </a:t>
            </a:r>
            <a:r>
              <a:rPr lang="en-US" altLang="zh-CN" sz="2000" i="1" dirty="0"/>
              <a:t>mean </a:t>
            </a:r>
            <a:r>
              <a:rPr lang="en-US" altLang="zh-CN" sz="2000" dirty="0"/>
              <a:t>average precision </a:t>
            </a:r>
            <a:r>
              <a:rPr lang="en-US" altLang="zh-CN" sz="2000" dirty="0">
                <a:solidFill>
                  <a:srgbClr val="FF3300"/>
                </a:solidFill>
              </a:rPr>
              <a:t>(MAP)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/>
              <a:t>“</a:t>
            </a:r>
            <a:r>
              <a:rPr lang="en-US" altLang="zh-CN" sz="1800" dirty="0"/>
              <a:t>Average average precision</a:t>
            </a:r>
            <a:r>
              <a:rPr lang="zh-CN" altLang="en-US" sz="1800" dirty="0"/>
              <a:t>”</a:t>
            </a:r>
            <a:r>
              <a:rPr lang="en-US" altLang="zh-CN" sz="1800" dirty="0"/>
              <a:t> sounds weird</a:t>
            </a:r>
          </a:p>
          <a:p>
            <a:pPr>
              <a:lnSpc>
                <a:spcPct val="80000"/>
              </a:lnSpc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Evaluation</a:t>
            </a:r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3A00E7-3AF6-3547-8F46-B6EA759E1AB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Recall/precision graphs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6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Average precision hides information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Sometimes better to show tradeoff in table or graph</a:t>
            </a: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  <p:pic>
        <p:nvPicPr>
          <p:cNvPr id="158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92375"/>
            <a:ext cx="6769100" cy="321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Evaluation</a:t>
            </a:r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89339-123D-434A-BD84-9DDF382ECEF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Averaging graphs: a false start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8488" cy="4492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How can graphs be averaged?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Different queries have different meaningful recall values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Recall/precision graph also has odd saw-shape (</a:t>
            </a:r>
            <a:r>
              <a:rPr lang="zh-CN" altLang="en-US" sz="2800"/>
              <a:t>锯齿状</a:t>
            </a:r>
            <a:r>
              <a:rPr lang="en-US" altLang="zh-CN" sz="2800"/>
              <a:t>) if done directly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Sample graphs </a:t>
            </a:r>
            <a:br>
              <a:rPr lang="en-US" altLang="zh-CN" sz="2800"/>
            </a:br>
            <a:r>
              <a:rPr lang="en-US" altLang="zh-CN" sz="2800"/>
              <a:t>(</a:t>
            </a:r>
            <a:r>
              <a:rPr lang="en-US" altLang="zh-CN" sz="2800">
                <a:hlinkClick r:id="rId3" action="ppaction://hlinksldjump"/>
              </a:rPr>
              <a:t>In example 2</a:t>
            </a:r>
            <a:r>
              <a:rPr lang="en-US" altLang="zh-CN" sz="28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What is precision at</a:t>
            </a:r>
            <a:br>
              <a:rPr lang="en-US" altLang="zh-CN" sz="2400"/>
            </a:br>
            <a:r>
              <a:rPr lang="en-US" altLang="zh-CN" sz="2400"/>
              <a:t> 25% recall?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Need to interpolate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But how?</a:t>
            </a:r>
          </a:p>
          <a:p>
            <a:pPr>
              <a:lnSpc>
                <a:spcPct val="90000"/>
              </a:lnSpc>
            </a:pPr>
            <a:endParaRPr lang="zh-CN" altLang="en-US" sz="2800"/>
          </a:p>
        </p:txBody>
      </p:sp>
      <p:pic>
        <p:nvPicPr>
          <p:cNvPr id="1628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357563"/>
            <a:ext cx="3529013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Evaluation</a:t>
            </a:r>
          </a:p>
        </p:txBody>
      </p:sp>
      <p:sp>
        <p:nvSpPr>
          <p:cNvPr id="20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A96260-458B-CF4C-A922-3CAE7F66298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Possible interpolation approaches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No interpolation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Not very useful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Connect the dots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Connect max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Connect min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Connect average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…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How to deal with</a:t>
            </a:r>
            <a:br>
              <a:rPr lang="en-US" altLang="zh-CN" sz="2400"/>
            </a:br>
            <a:r>
              <a:rPr lang="en-US" altLang="zh-CN" sz="2400"/>
              <a:t>0% recall?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Assume 0?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Assume best?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Constant start?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200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773238"/>
            <a:ext cx="439261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07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276475"/>
            <a:ext cx="439261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0710" name="Line 6"/>
          <p:cNvSpPr>
            <a:spLocks noChangeShapeType="1"/>
          </p:cNvSpPr>
          <p:nvPr/>
        </p:nvSpPr>
        <p:spPr bwMode="auto">
          <a:xfrm>
            <a:off x="5364163" y="2565400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11" name="Line 7"/>
          <p:cNvSpPr>
            <a:spLocks noChangeShapeType="1"/>
          </p:cNvSpPr>
          <p:nvPr/>
        </p:nvSpPr>
        <p:spPr bwMode="auto">
          <a:xfrm flipV="1">
            <a:off x="5364163" y="3284538"/>
            <a:ext cx="6477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12" name="Line 8"/>
          <p:cNvSpPr>
            <a:spLocks noChangeShapeType="1"/>
          </p:cNvSpPr>
          <p:nvPr/>
        </p:nvSpPr>
        <p:spPr bwMode="auto">
          <a:xfrm>
            <a:off x="6011863" y="32845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13" name="Line 9"/>
          <p:cNvSpPr>
            <a:spLocks noChangeShapeType="1"/>
          </p:cNvSpPr>
          <p:nvPr/>
        </p:nvSpPr>
        <p:spPr bwMode="auto">
          <a:xfrm flipV="1">
            <a:off x="6011863" y="3644900"/>
            <a:ext cx="647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14" name="Line 10"/>
          <p:cNvSpPr>
            <a:spLocks noChangeShapeType="1"/>
          </p:cNvSpPr>
          <p:nvPr/>
        </p:nvSpPr>
        <p:spPr bwMode="auto">
          <a:xfrm>
            <a:off x="6659563" y="36449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15" name="Line 11"/>
          <p:cNvSpPr>
            <a:spLocks noChangeShapeType="1"/>
          </p:cNvSpPr>
          <p:nvPr/>
        </p:nvSpPr>
        <p:spPr bwMode="auto">
          <a:xfrm flipV="1">
            <a:off x="6659563" y="3789363"/>
            <a:ext cx="64928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16" name="Line 12"/>
          <p:cNvSpPr>
            <a:spLocks noChangeShapeType="1"/>
          </p:cNvSpPr>
          <p:nvPr/>
        </p:nvSpPr>
        <p:spPr bwMode="auto">
          <a:xfrm flipV="1">
            <a:off x="7235825" y="3644900"/>
            <a:ext cx="7207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071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673350"/>
            <a:ext cx="439261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0719" name="Line 15"/>
          <p:cNvSpPr>
            <a:spLocks noChangeShapeType="1"/>
          </p:cNvSpPr>
          <p:nvPr/>
        </p:nvSpPr>
        <p:spPr bwMode="auto">
          <a:xfrm>
            <a:off x="5364163" y="2924175"/>
            <a:ext cx="6477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0" name="Line 16"/>
          <p:cNvSpPr>
            <a:spLocks noChangeShapeType="1"/>
          </p:cNvSpPr>
          <p:nvPr/>
        </p:nvSpPr>
        <p:spPr bwMode="auto">
          <a:xfrm>
            <a:off x="5940425" y="3716338"/>
            <a:ext cx="7191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1" name="Line 17"/>
          <p:cNvSpPr>
            <a:spLocks noChangeShapeType="1"/>
          </p:cNvSpPr>
          <p:nvPr/>
        </p:nvSpPr>
        <p:spPr bwMode="auto">
          <a:xfrm>
            <a:off x="6588125" y="4076700"/>
            <a:ext cx="7207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2" name="Line 18"/>
          <p:cNvSpPr>
            <a:spLocks noChangeShapeType="1"/>
          </p:cNvSpPr>
          <p:nvPr/>
        </p:nvSpPr>
        <p:spPr bwMode="auto">
          <a:xfrm flipV="1">
            <a:off x="7308850" y="4076700"/>
            <a:ext cx="6477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3" name="Line 19"/>
          <p:cNvSpPr>
            <a:spLocks noChangeShapeType="1"/>
          </p:cNvSpPr>
          <p:nvPr/>
        </p:nvSpPr>
        <p:spPr bwMode="auto">
          <a:xfrm>
            <a:off x="3492500" y="4508500"/>
            <a:ext cx="1223963" cy="649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0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0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0" grpId="0" animBg="1"/>
      <p:bldP spid="200711" grpId="0" animBg="1"/>
      <p:bldP spid="200712" grpId="0" animBg="1"/>
      <p:bldP spid="200713" grpId="0" animBg="1"/>
      <p:bldP spid="200714" grpId="0" animBg="1"/>
      <p:bldP spid="200715" grpId="0" animBg="1"/>
      <p:bldP spid="200716" grpId="0" animBg="1"/>
      <p:bldP spid="200719" grpId="0" animBg="1"/>
      <p:bldP spid="200720" grpId="0" animBg="1"/>
      <p:bldP spid="200721" grpId="0" animBg="1"/>
      <p:bldP spid="200722" grpId="0" animBg="1"/>
      <p:bldP spid="2007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DE4938-F065-0649-8220-FF4D0AB8A58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Evaluation in document retrieval: outline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Relevance (</a:t>
            </a:r>
            <a:r>
              <a:rPr lang="zh-CN" altLang="en-US" dirty="0"/>
              <a:t>相关性</a:t>
            </a:r>
            <a:r>
              <a:rPr lang="en-US" altLang="zh-CN" dirty="0"/>
              <a:t>) and test collections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Effectiveness measures (</a:t>
            </a:r>
            <a:r>
              <a:rPr lang="zh-CN" altLang="en-US" dirty="0"/>
              <a:t>有效性度量</a:t>
            </a:r>
            <a:r>
              <a:rPr lang="en-US" altLang="zh-CN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Recall and precision (</a:t>
            </a:r>
            <a:r>
              <a:rPr lang="zh-CN" altLang="en-US" dirty="0"/>
              <a:t>召回率与精度</a:t>
            </a:r>
            <a:r>
              <a:rPr lang="en-US" altLang="zh-CN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 and F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Expected search length (</a:t>
            </a:r>
            <a:r>
              <a:rPr lang="zh-CN" altLang="en-US" dirty="0"/>
              <a:t>期望搜索长度</a:t>
            </a:r>
            <a:r>
              <a:rPr lang="en-US" altLang="zh-CN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TREC Conference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Other issues and problems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A587A-F6CE-C14A-9E54-F9530A8F287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choose?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It is an empirical fact that </a:t>
            </a:r>
            <a:r>
              <a:rPr lang="en-US" altLang="zh-CN" sz="2400" i="1" u="sng"/>
              <a:t>on average</a:t>
            </a:r>
            <a:r>
              <a:rPr lang="en-US" altLang="zh-CN" sz="2400" i="1"/>
              <a:t> </a:t>
            </a:r>
            <a:r>
              <a:rPr lang="en-US" altLang="zh-CN" sz="2400"/>
              <a:t>as recall increases, precision decreases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Verified time and time again</a:t>
            </a:r>
          </a:p>
          <a:p>
            <a:pPr lvl="1">
              <a:lnSpc>
                <a:spcPct val="90000"/>
              </a:lnSpc>
            </a:pPr>
            <a:r>
              <a:rPr lang="en-US" altLang="zh-CN" sz="2000" i="1"/>
              <a:t>On average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Seems reasonable to aim for an interpolation that makes function monotonically decreasing (</a:t>
            </a:r>
            <a:r>
              <a:rPr lang="zh-CN" altLang="en-US" sz="2400"/>
              <a:t>单调递减</a:t>
            </a:r>
            <a:r>
              <a:rPr lang="en-US" altLang="zh-CN" sz="2400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One approach:</a:t>
            </a:r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br>
              <a:rPr lang="en-US" altLang="zh-CN" sz="2400"/>
            </a:br>
            <a:r>
              <a:rPr lang="en-US" altLang="zh-CN" sz="2400"/>
              <a:t>where S is the set of observed (R,P) points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Results in a step function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1669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221163"/>
            <a:ext cx="410368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669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221163"/>
            <a:ext cx="1582738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6921" name="Line 9"/>
          <p:cNvSpPr>
            <a:spLocks noChangeShapeType="1"/>
          </p:cNvSpPr>
          <p:nvPr/>
        </p:nvSpPr>
        <p:spPr bwMode="auto">
          <a:xfrm>
            <a:off x="4932363" y="1989138"/>
            <a:ext cx="36004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22" name="Line 10"/>
          <p:cNvSpPr>
            <a:spLocks noChangeShapeType="1"/>
          </p:cNvSpPr>
          <p:nvPr/>
        </p:nvSpPr>
        <p:spPr bwMode="auto">
          <a:xfrm>
            <a:off x="827088" y="2349500"/>
            <a:ext cx="2808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1" grpId="0" animBg="1"/>
      <p:bldP spid="1669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D9C3D7-8FA7-B144-8462-EE05846AB25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Our example, interpolated this way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970338" cy="4525963"/>
          </a:xfrm>
        </p:spPr>
        <p:txBody>
          <a:bodyPr/>
          <a:lstStyle/>
          <a:p>
            <a:r>
              <a:rPr lang="en-US" altLang="zh-CN"/>
              <a:t>Monotonically drops</a:t>
            </a:r>
          </a:p>
          <a:p>
            <a:r>
              <a:rPr lang="en-US" altLang="zh-CN"/>
              <a:t>Average will also fall monotonically</a:t>
            </a:r>
          </a:p>
          <a:p>
            <a:r>
              <a:rPr lang="en-US" altLang="zh-CN"/>
              <a:t>Note R=0.67 and R=0.8</a:t>
            </a:r>
          </a:p>
          <a:p>
            <a:r>
              <a:rPr lang="en-US" altLang="zh-CN"/>
              <a:t>Handles 0% recall smoothly</a:t>
            </a:r>
          </a:p>
          <a:p>
            <a:endParaRPr lang="zh-CN" altLang="en-US"/>
          </a:p>
        </p:txBody>
      </p:sp>
      <p:pic>
        <p:nvPicPr>
          <p:cNvPr id="167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16113"/>
            <a:ext cx="4248150" cy="311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6E399E-6E27-934B-945E-048C0697CF07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Our example (Cont</a:t>
            </a:r>
            <a:r>
              <a:rPr lang="zh-CN" altLang="en-US"/>
              <a:t>’</a:t>
            </a:r>
            <a:r>
              <a:rPr lang="en-US" altLang="zh-CN"/>
              <a:t>d)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394075" cy="4525963"/>
          </a:xfrm>
        </p:spPr>
        <p:txBody>
          <a:bodyPr/>
          <a:lstStyle/>
          <a:p>
            <a:r>
              <a:rPr lang="en-US" altLang="zh-CN"/>
              <a:t>Given the data by Ranking #1</a:t>
            </a:r>
          </a:p>
          <a:p>
            <a:r>
              <a:rPr lang="en-US" altLang="zh-CN"/>
              <a:t>What</a:t>
            </a:r>
            <a:r>
              <a:rPr lang="zh-CN" altLang="en-US"/>
              <a:t>’</a:t>
            </a:r>
            <a:r>
              <a:rPr lang="en-US" altLang="zh-CN"/>
              <a:t>s the precision at 0.25 recall?</a:t>
            </a:r>
          </a:p>
        </p:txBody>
      </p:sp>
      <p:pic>
        <p:nvPicPr>
          <p:cNvPr id="201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484313"/>
            <a:ext cx="439261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17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4797425"/>
            <a:ext cx="6335713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5364163" y="1628775"/>
            <a:ext cx="431800" cy="14398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6" name="Oval 8"/>
          <p:cNvSpPr>
            <a:spLocks noChangeArrowheads="1"/>
          </p:cNvSpPr>
          <p:nvPr/>
        </p:nvSpPr>
        <p:spPr bwMode="auto">
          <a:xfrm>
            <a:off x="6011863" y="2349500"/>
            <a:ext cx="360362" cy="863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7" name="Oval 9"/>
          <p:cNvSpPr>
            <a:spLocks noChangeArrowheads="1"/>
          </p:cNvSpPr>
          <p:nvPr/>
        </p:nvSpPr>
        <p:spPr bwMode="auto">
          <a:xfrm>
            <a:off x="6688138" y="2651125"/>
            <a:ext cx="288925" cy="6477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8" name="Oval 10"/>
          <p:cNvSpPr>
            <a:spLocks noChangeArrowheads="1"/>
          </p:cNvSpPr>
          <p:nvPr/>
        </p:nvSpPr>
        <p:spPr bwMode="auto">
          <a:xfrm>
            <a:off x="7380288" y="2852738"/>
            <a:ext cx="215900" cy="2889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9" name="Oval 11"/>
          <p:cNvSpPr>
            <a:spLocks noChangeArrowheads="1"/>
          </p:cNvSpPr>
          <p:nvPr/>
        </p:nvSpPr>
        <p:spPr bwMode="auto">
          <a:xfrm>
            <a:off x="8027988" y="2679700"/>
            <a:ext cx="215900" cy="2889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41" name="Oval 13"/>
          <p:cNvSpPr>
            <a:spLocks noChangeArrowheads="1"/>
          </p:cNvSpPr>
          <p:nvPr/>
        </p:nvSpPr>
        <p:spPr bwMode="auto">
          <a:xfrm>
            <a:off x="5076825" y="5229225"/>
            <a:ext cx="1223963" cy="7207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42" name="Line 14"/>
          <p:cNvSpPr>
            <a:spLocks noChangeShapeType="1"/>
          </p:cNvSpPr>
          <p:nvPr/>
        </p:nvSpPr>
        <p:spPr bwMode="auto">
          <a:xfrm flipV="1">
            <a:off x="5795963" y="3213100"/>
            <a:ext cx="360362" cy="2016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3" name="Line 15"/>
          <p:cNvSpPr>
            <a:spLocks noChangeShapeType="1"/>
          </p:cNvSpPr>
          <p:nvPr/>
        </p:nvSpPr>
        <p:spPr bwMode="auto">
          <a:xfrm>
            <a:off x="5724525" y="2060575"/>
            <a:ext cx="0" cy="22320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5" name="Text Box 17"/>
          <p:cNvSpPr txBox="1">
            <a:spLocks noChangeArrowheads="1"/>
          </p:cNvSpPr>
          <p:nvPr/>
        </p:nvSpPr>
        <p:spPr bwMode="auto">
          <a:xfrm>
            <a:off x="6408738" y="1052513"/>
            <a:ext cx="2735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rgbClr val="0000FF"/>
                </a:solidFill>
              </a:rPr>
              <a:t>Select the maximum value</a:t>
            </a:r>
          </a:p>
        </p:txBody>
      </p:sp>
      <p:sp>
        <p:nvSpPr>
          <p:cNvPr id="201746" name="Line 18"/>
          <p:cNvSpPr>
            <a:spLocks noChangeShapeType="1"/>
          </p:cNvSpPr>
          <p:nvPr/>
        </p:nvSpPr>
        <p:spPr bwMode="auto">
          <a:xfrm flipH="1">
            <a:off x="6227763" y="1341438"/>
            <a:ext cx="1152525" cy="10080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7" name="Line 19"/>
          <p:cNvSpPr>
            <a:spLocks noChangeShapeType="1"/>
          </p:cNvSpPr>
          <p:nvPr/>
        </p:nvSpPr>
        <p:spPr bwMode="auto">
          <a:xfrm flipH="1">
            <a:off x="6804025" y="1341438"/>
            <a:ext cx="576263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8" name="Line 20"/>
          <p:cNvSpPr>
            <a:spLocks noChangeShapeType="1"/>
          </p:cNvSpPr>
          <p:nvPr/>
        </p:nvSpPr>
        <p:spPr bwMode="auto">
          <a:xfrm>
            <a:off x="7380288" y="1341438"/>
            <a:ext cx="71437" cy="15113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9" name="Line 21"/>
          <p:cNvSpPr>
            <a:spLocks noChangeShapeType="1"/>
          </p:cNvSpPr>
          <p:nvPr/>
        </p:nvSpPr>
        <p:spPr bwMode="auto">
          <a:xfrm>
            <a:off x="7380288" y="1341438"/>
            <a:ext cx="720725" cy="13668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50" name="Oval 22"/>
          <p:cNvSpPr>
            <a:spLocks noChangeArrowheads="1"/>
          </p:cNvSpPr>
          <p:nvPr/>
        </p:nvSpPr>
        <p:spPr bwMode="auto">
          <a:xfrm>
            <a:off x="6127750" y="2378075"/>
            <a:ext cx="144463" cy="215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01751" name="Line 23"/>
          <p:cNvSpPr>
            <a:spLocks noChangeShapeType="1"/>
          </p:cNvSpPr>
          <p:nvPr/>
        </p:nvSpPr>
        <p:spPr bwMode="auto">
          <a:xfrm flipH="1">
            <a:off x="5580063" y="2492375"/>
            <a:ext cx="6477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52" name="Line 24"/>
          <p:cNvSpPr>
            <a:spLocks noChangeShapeType="1"/>
          </p:cNvSpPr>
          <p:nvPr/>
        </p:nvSpPr>
        <p:spPr bwMode="auto">
          <a:xfrm>
            <a:off x="5580063" y="1773238"/>
            <a:ext cx="0" cy="7191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0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 animBg="1"/>
      <p:bldP spid="201736" grpId="0" animBg="1"/>
      <p:bldP spid="201737" grpId="0" animBg="1"/>
      <p:bldP spid="201738" grpId="0" animBg="1"/>
      <p:bldP spid="201739" grpId="0" animBg="1"/>
      <p:bldP spid="201741" grpId="0" animBg="1"/>
      <p:bldP spid="201742" grpId="0" animBg="1"/>
      <p:bldP spid="201743" grpId="0" animBg="1"/>
      <p:bldP spid="201745" grpId="0"/>
      <p:bldP spid="201746" grpId="0" animBg="1"/>
      <p:bldP spid="201747" grpId="0" animBg="1"/>
      <p:bldP spid="201748" grpId="0" animBg="1"/>
      <p:bldP spid="201749" grpId="0" animBg="1"/>
      <p:bldP spid="201750" grpId="0" animBg="1"/>
      <p:bldP spid="201751" grpId="0" animBg="1"/>
      <p:bldP spid="2017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76BF8F-F86A-2644-8F52-29D289E3A295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Averaging graphs: using interpolation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413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/>
              <a:t>How can graphs be averaged?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Different queries have different meaningful recall values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Recall/precision graph also has odd saw-shape if</a:t>
            </a:r>
            <a:br>
              <a:rPr lang="en-US" altLang="zh-CN" sz="2400"/>
            </a:br>
            <a:r>
              <a:rPr lang="en-US" altLang="zh-CN" sz="2400"/>
              <a:t>done directly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Sample graphs</a:t>
            </a:r>
            <a:br>
              <a:rPr lang="en-US" altLang="zh-CN" sz="2400"/>
            </a:br>
            <a:r>
              <a:rPr lang="en-US" altLang="zh-CN" sz="2400"/>
              <a:t> (example 2)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What is precision</a:t>
            </a:r>
            <a:br>
              <a:rPr lang="en-US" altLang="zh-CN" sz="2400"/>
            </a:br>
            <a:r>
              <a:rPr lang="en-US" altLang="zh-CN" sz="2400"/>
              <a:t>at 25% recall?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Interpolate</a:t>
            </a:r>
            <a:br>
              <a:rPr lang="en-US" altLang="zh-CN" sz="2400"/>
            </a:br>
            <a:r>
              <a:rPr lang="en-US" altLang="zh-CN" sz="2400"/>
              <a:t>values</a:t>
            </a:r>
          </a:p>
          <a:p>
            <a:pPr>
              <a:lnSpc>
                <a:spcPct val="80000"/>
              </a:lnSpc>
            </a:pPr>
            <a:endParaRPr lang="zh-CN" altLang="en-US" sz="2400"/>
          </a:p>
        </p:txBody>
      </p:sp>
      <p:pic>
        <p:nvPicPr>
          <p:cNvPr id="169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708275"/>
            <a:ext cx="4464050" cy="348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9989" name="Oval 5"/>
          <p:cNvSpPr>
            <a:spLocks noChangeArrowheads="1"/>
          </p:cNvSpPr>
          <p:nvPr/>
        </p:nvSpPr>
        <p:spPr bwMode="auto">
          <a:xfrm>
            <a:off x="4932363" y="3644900"/>
            <a:ext cx="287337" cy="360363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90" name="Oval 6"/>
          <p:cNvSpPr>
            <a:spLocks noChangeArrowheads="1"/>
          </p:cNvSpPr>
          <p:nvPr/>
        </p:nvSpPr>
        <p:spPr bwMode="auto">
          <a:xfrm>
            <a:off x="4932363" y="4119563"/>
            <a:ext cx="287337" cy="288925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 flipH="1">
            <a:off x="5219700" y="3429000"/>
            <a:ext cx="720725" cy="287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 flipH="1">
            <a:off x="5219700" y="3429000"/>
            <a:ext cx="720725" cy="720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5148263" y="3141663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FF3300"/>
                </a:solidFill>
              </a:rPr>
              <a:t>average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nimBg="1"/>
      <p:bldP spid="169990" grpId="0" animBg="1"/>
      <p:bldP spid="169992" grpId="0" animBg="1"/>
      <p:bldP spid="169993" grpId="0" animBg="1"/>
      <p:bldP spid="169993" grpId="1" animBg="1"/>
      <p:bldP spid="16999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147160-18A2-3049-8D03-C2DDA1820F4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Interpolation and averaging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4067175" y="1196975"/>
            <a:ext cx="3667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[van Rijsbergen, p. 118 (1979)]</a:t>
            </a:r>
          </a:p>
        </p:txBody>
      </p:sp>
      <p:pic>
        <p:nvPicPr>
          <p:cNvPr id="1689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700213"/>
            <a:ext cx="5975350" cy="423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9892C-2AE7-5341-8095-398579B3ED4F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Interpolated </a:t>
            </a:r>
            <a:r>
              <a:rPr lang="en-US" altLang="zh-CN" dirty="0"/>
              <a:t>average precision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Average precision at standard recall points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For a given query, compute P/R point for every relevant doc.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Interpolate precision at standard recall levels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11-pt is usually 100%, 90, 80, …, 10, 0% (yes, 0% recall)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3-pt is usually 75%, 50%, 25%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Average over all queries to get average precision at each recall level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Average interpolated recall levels to get single result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Called </a:t>
            </a:r>
            <a:r>
              <a:rPr lang="zh-CN" altLang="en-US" sz="2000" dirty="0"/>
              <a:t>“</a:t>
            </a:r>
            <a:r>
              <a:rPr lang="en-US" altLang="zh-CN" sz="2000" dirty="0"/>
              <a:t>interpolated average precision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Not used much anymore; </a:t>
            </a:r>
            <a:r>
              <a:rPr lang="zh-CN" altLang="en-US" sz="1800" dirty="0"/>
              <a:t>“</a:t>
            </a:r>
            <a:r>
              <a:rPr lang="en-US" altLang="zh-CN" sz="1800" dirty="0"/>
              <a:t>mean average precision</a:t>
            </a:r>
            <a:r>
              <a:rPr lang="zh-CN" altLang="en-US" sz="1800" dirty="0"/>
              <a:t>”</a:t>
            </a:r>
            <a:r>
              <a:rPr lang="en-US" altLang="zh-CN" sz="1800" dirty="0"/>
              <a:t> (MAP) more common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Values at specific interpolated points still commonly used</a:t>
            </a:r>
          </a:p>
          <a:p>
            <a:pPr>
              <a:lnSpc>
                <a:spcPct val="80000"/>
              </a:lnSpc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024DA0-35A6-9D4F-8576-8A3E9ADF67F4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Evaluation in document retrieval: outline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chemeClr val="bg2"/>
                </a:solidFill>
              </a:rPr>
              <a:t>Relevance and test collections</a:t>
            </a:r>
          </a:p>
          <a:p>
            <a:r>
              <a:rPr lang="en-US" altLang="zh-CN" dirty="0"/>
              <a:t>Effectiveness measures</a:t>
            </a:r>
          </a:p>
          <a:p>
            <a:pPr lvl="1"/>
            <a:r>
              <a:rPr lang="en-US" altLang="zh-CN" i="1" dirty="0">
                <a:solidFill>
                  <a:schemeClr val="bg2"/>
                </a:solidFill>
              </a:rPr>
              <a:t>Recall and precision</a:t>
            </a:r>
          </a:p>
          <a:p>
            <a:pPr lvl="1"/>
            <a:r>
              <a:rPr lang="en-US" altLang="zh-CN" dirty="0"/>
              <a:t>E and F</a:t>
            </a:r>
          </a:p>
          <a:p>
            <a:pPr lvl="1"/>
            <a:r>
              <a:rPr lang="en-US" altLang="zh-CN" dirty="0"/>
              <a:t>Expected search length</a:t>
            </a:r>
          </a:p>
          <a:p>
            <a:r>
              <a:rPr lang="en-US" altLang="zh-CN" dirty="0"/>
              <a:t>TREC Conference</a:t>
            </a:r>
          </a:p>
          <a:p>
            <a:r>
              <a:rPr lang="en-US" altLang="zh-CN" dirty="0"/>
              <a:t>Other issues and problems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5BB445-B18B-854A-9721-AA77AA479C4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Single-Valued Measures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283450" cy="4708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E measure (van </a:t>
            </a:r>
            <a:r>
              <a:rPr lang="en-US" altLang="zh-CN" sz="2400" dirty="0" err="1"/>
              <a:t>Rijsbergen</a:t>
            </a:r>
            <a:r>
              <a:rPr lang="en-US" altLang="zh-CN" sz="2400" dirty="0"/>
              <a:t>)*</a:t>
            </a:r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Used to emphasize precision (or recall)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essentially a weighted average of precision and recall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large α increases importance of precision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Can transform by α = 1/(β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+1), β = P/R</a:t>
            </a:r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When β = 1 (α = ½) equal importance of precision and recall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Normalized symmetric difference of retrieved and relevant sets</a:t>
            </a:r>
          </a:p>
          <a:p>
            <a:pPr>
              <a:lnSpc>
                <a:spcPct val="80000"/>
              </a:lnSpc>
            </a:pPr>
            <a:endParaRPr lang="zh-CN" altLang="en-US" sz="2400" dirty="0"/>
          </a:p>
        </p:txBody>
      </p:sp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989138"/>
            <a:ext cx="3167063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20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005263"/>
            <a:ext cx="2592387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8A981-167D-E94C-9148-CAF77C1BCDE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Symmetric Difference and 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338763" cy="4349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A is the retrieved set of documents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B is the relevant set of documents</a:t>
            </a:r>
            <a:br>
              <a:rPr lang="en-US" altLang="zh-CN" sz="2400"/>
            </a:br>
            <a:r>
              <a:rPr lang="en-US" altLang="zh-CN" sz="2400"/>
              <a:t>	P = |A∩B| ÷ |A|</a:t>
            </a:r>
            <a:br>
              <a:rPr lang="en-US" altLang="zh-CN" sz="2400"/>
            </a:br>
            <a:r>
              <a:rPr lang="en-US" altLang="zh-CN" sz="2400"/>
              <a:t>	R = |A∩B| ÷ |B|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A ⊗ B (the symmetric difference) is the shaded area</a:t>
            </a:r>
            <a:br>
              <a:rPr lang="en-US" altLang="zh-CN" sz="2400"/>
            </a:br>
            <a:r>
              <a:rPr lang="en-US" altLang="zh-CN" sz="2400"/>
              <a:t>	</a:t>
            </a:r>
            <a:r>
              <a:rPr lang="en-US" altLang="zh-CN" sz="2400" b="1"/>
              <a:t>|</a:t>
            </a:r>
            <a:r>
              <a:rPr lang="en-US" altLang="zh-CN" sz="2400"/>
              <a:t>A ⊗ B|= |A∪B| - |A∩B|</a:t>
            </a:r>
            <a:br>
              <a:rPr lang="en-US" altLang="zh-CN" sz="2400"/>
            </a:br>
            <a:r>
              <a:rPr lang="en-US" altLang="zh-CN" sz="2400"/>
              <a:t>		= |A| + |B| - 2|A∩B|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E </a:t>
            </a:r>
            <a:r>
              <a:rPr lang="en-US" altLang="zh-CN" sz="2400" baseline="-25000"/>
              <a:t>β</a:t>
            </a:r>
            <a:r>
              <a:rPr lang="en-US" altLang="zh-CN" sz="2400"/>
              <a:t>=1 - (2PR ÷ (P+R))</a:t>
            </a:r>
            <a:br>
              <a:rPr lang="en-US" altLang="zh-CN" sz="2400"/>
            </a:br>
            <a:r>
              <a:rPr lang="en-US" altLang="zh-CN" sz="2400"/>
              <a:t>	= (P+R-2PR) ÷ (P+R)</a:t>
            </a:r>
            <a:br>
              <a:rPr lang="en-US" altLang="zh-CN" sz="2400"/>
            </a:br>
            <a:r>
              <a:rPr lang="en-US" altLang="zh-CN" sz="2400"/>
              <a:t>	= …</a:t>
            </a:r>
            <a:br>
              <a:rPr lang="en-US" altLang="zh-CN" sz="2400"/>
            </a:br>
            <a:r>
              <a:rPr lang="en-US" altLang="zh-CN" sz="2400"/>
              <a:t>	= |A ⊗ B| ÷ (|A| + |B|)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636838"/>
            <a:ext cx="2808288" cy="225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7D3DE-00D1-0D44-8091-BF5A825B1002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 measure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43813" cy="3989388"/>
          </a:xfrm>
        </p:spPr>
        <p:txBody>
          <a:bodyPr/>
          <a:lstStyle/>
          <a:p>
            <a:r>
              <a:rPr lang="en-US" altLang="zh-CN" dirty="0"/>
              <a:t>F = 1- E often used</a:t>
            </a:r>
          </a:p>
          <a:p>
            <a:pPr lvl="1"/>
            <a:r>
              <a:rPr lang="en-US" altLang="zh-CN" dirty="0"/>
              <a:t>Good results mean larger values of F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F1</a:t>
            </a:r>
            <a:r>
              <a:rPr lang="zh-CN" altLang="en-US" dirty="0"/>
              <a:t>”</a:t>
            </a:r>
            <a:r>
              <a:rPr lang="en-US" altLang="zh-CN" dirty="0"/>
              <a:t> measure is popular: F with β=1</a:t>
            </a:r>
          </a:p>
          <a:p>
            <a:pPr lvl="1"/>
            <a:r>
              <a:rPr lang="en-US" altLang="zh-CN" dirty="0"/>
              <a:t>Particularly popular with classification researchers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635250"/>
            <a:ext cx="360045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5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084763"/>
            <a:ext cx="2233613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 Evaluation</a:t>
            </a:r>
          </a:p>
        </p:txBody>
      </p:sp>
      <p:sp>
        <p:nvSpPr>
          <p:cNvPr id="7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15D037-32DB-2440-886A-23F996DB6B8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16066" name="Slide Number Placeholder 5"/>
          <p:cNvSpPr txBox="1">
            <a:spLocks noGrp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>
              <a:buFontTx/>
              <a:buNone/>
            </a:pPr>
            <a:fld id="{F62F1300-8FB7-AA44-83C3-D3F5FC26953E}" type="slidenum">
              <a:rPr lang="en-US" altLang="zh-CN" sz="1200">
                <a:solidFill>
                  <a:srgbClr val="898989"/>
                </a:solidFill>
                <a:latin typeface="Calibri" charset="0"/>
                <a:cs typeface="Arial Unicode MS" charset="0"/>
              </a:rPr>
              <a:pPr algn="r">
                <a:buFontTx/>
                <a:buNone/>
              </a:pPr>
              <a:t>3</a:t>
            </a:fld>
            <a:endParaRPr lang="en-US" altLang="zh-CN" sz="1200">
              <a:solidFill>
                <a:srgbClr val="898989"/>
              </a:solidFill>
              <a:latin typeface="Calibri" charset="0"/>
              <a:cs typeface="Arial Unicode MS" charset="0"/>
            </a:endParaRPr>
          </a:p>
        </p:txBody>
      </p:sp>
      <p:sp>
        <p:nvSpPr>
          <p:cNvPr id="2160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 dirty="0"/>
              <a:t>Relevance</a:t>
            </a:r>
          </a:p>
        </p:txBody>
      </p:sp>
      <p:sp>
        <p:nvSpPr>
          <p:cNvPr id="2160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7846640" cy="4876800"/>
          </a:xfrm>
          <a:ln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How do you measure relevance?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Relevance measurement requires 3 elements: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A benchmark document collection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A benchmark suite of queries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A usually binary assessment of either Relevant or </a:t>
            </a:r>
            <a:r>
              <a:rPr lang="en-US" altLang="zh-CN" sz="2000" dirty="0" err="1"/>
              <a:t>Nonrelevant</a:t>
            </a:r>
            <a:r>
              <a:rPr lang="en-US" altLang="zh-CN" sz="2000" dirty="0"/>
              <a:t> for each query and each document</a:t>
            </a:r>
          </a:p>
          <a:p>
            <a:pPr lvl="2">
              <a:lnSpc>
                <a:spcPct val="90000"/>
              </a:lnSpc>
              <a:buFontTx/>
              <a:buChar char="–"/>
            </a:pPr>
            <a:r>
              <a:rPr lang="en-US" altLang="zh-CN" sz="2000" dirty="0">
                <a:solidFill>
                  <a:schemeClr val="accent2"/>
                </a:solidFill>
              </a:rPr>
              <a:t>Some work on more-than-binary, but not the standard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What’s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the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challenges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of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relevance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measurement?</a:t>
            </a:r>
          </a:p>
        </p:txBody>
      </p:sp>
      <p:sp>
        <p:nvSpPr>
          <p:cNvPr id="21606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Tx/>
              <a:buNone/>
            </a:pPr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8.1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6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6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6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6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541A41-87CB-0943-8681-660FEB91979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 measure as an average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67325" cy="182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Harmonic mean(</a:t>
            </a:r>
            <a:r>
              <a:rPr lang="zh-CN" altLang="en-US" sz="2000" dirty="0"/>
              <a:t>调和平均</a:t>
            </a:r>
            <a:r>
              <a:rPr lang="en-US" altLang="zh-CN" sz="2000" dirty="0"/>
              <a:t>) of P and R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Inverse of average of their inverses</a:t>
            </a:r>
          </a:p>
          <a:p>
            <a:pPr lvl="1">
              <a:lnSpc>
                <a:spcPct val="80000"/>
              </a:lnSpc>
            </a:pP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Heavily penalizes low values of P or R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Compared to standard average</a:t>
            </a:r>
          </a:p>
          <a:p>
            <a:pPr>
              <a:lnSpc>
                <a:spcPct val="80000"/>
              </a:lnSpc>
            </a:pPr>
            <a:endParaRPr lang="zh-CN" altLang="en-US" sz="2000" dirty="0"/>
          </a:p>
        </p:txBody>
      </p:sp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557338"/>
            <a:ext cx="2881312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61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13100"/>
            <a:ext cx="7058025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Evaluation</a:t>
            </a:r>
          </a:p>
        </p:txBody>
      </p:sp>
      <p:sp>
        <p:nvSpPr>
          <p:cNvPr id="7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379BA0-8010-8446-AB41-8C362E67D25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 measure, geometric interpretation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483225" cy="1900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A is the retrieved set of documents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B is the relevant set of documents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P = |A∩B| ÷ |A|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R = |A∩B| ÷ |B|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429000"/>
            <a:ext cx="5329238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71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73238"/>
            <a:ext cx="2376488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C42CC-4DB1-3544-8EEF-D0DDD383CEE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Evaluation in document retrieval: outline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chemeClr val="bg2"/>
                </a:solidFill>
              </a:rPr>
              <a:t>Relevance and test collections</a:t>
            </a:r>
          </a:p>
          <a:p>
            <a:r>
              <a:rPr lang="en-US" altLang="zh-CN" dirty="0"/>
              <a:t>Effectiveness measures</a:t>
            </a:r>
          </a:p>
          <a:p>
            <a:pPr lvl="1"/>
            <a:r>
              <a:rPr lang="en-US" altLang="zh-CN" i="1" dirty="0">
                <a:solidFill>
                  <a:schemeClr val="bg2"/>
                </a:solidFill>
              </a:rPr>
              <a:t>Recall and precision</a:t>
            </a:r>
          </a:p>
          <a:p>
            <a:pPr lvl="1"/>
            <a:r>
              <a:rPr lang="en-US" altLang="zh-CN" i="1" dirty="0">
                <a:solidFill>
                  <a:schemeClr val="bg2"/>
                </a:solidFill>
              </a:rPr>
              <a:t>E and F</a:t>
            </a:r>
          </a:p>
          <a:p>
            <a:pPr lvl="1"/>
            <a:r>
              <a:rPr lang="en-US" altLang="zh-CN" dirty="0"/>
              <a:t>Expected search length</a:t>
            </a:r>
          </a:p>
          <a:p>
            <a:r>
              <a:rPr lang="en-US" altLang="zh-CN" dirty="0"/>
              <a:t>TREC Conference</a:t>
            </a:r>
          </a:p>
          <a:p>
            <a:r>
              <a:rPr lang="en-US" altLang="zh-CN" dirty="0"/>
              <a:t>Other issues and problems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F79B2-34D4-6E4C-9466-99CA43BDCAC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Other Single-Valued Measures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Expected search length*</a:t>
            </a:r>
          </a:p>
          <a:p>
            <a:r>
              <a:rPr lang="en-US" altLang="zh-CN"/>
              <a:t>Breakeven point (</a:t>
            </a:r>
            <a:r>
              <a:rPr lang="zh-CN" altLang="en-US"/>
              <a:t>损益平衡点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point at which precision = recall</a:t>
            </a:r>
          </a:p>
          <a:p>
            <a:pPr lvl="1"/>
            <a:r>
              <a:rPr lang="en-US" altLang="zh-CN"/>
              <a:t>Popular in classification tasks, though not clear what it means</a:t>
            </a:r>
          </a:p>
          <a:p>
            <a:r>
              <a:rPr lang="en-US" altLang="zh-CN"/>
              <a:t>MRR (Mean Reciprocal Rank)</a:t>
            </a:r>
          </a:p>
          <a:p>
            <a:r>
              <a:rPr lang="en-US" altLang="zh-CN"/>
              <a:t>Many others...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CE456-6871-C047-8869-447674B7D1B0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Expected Search Length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/>
              <a:t>Evaluation is based on type of information need:</a:t>
            </a:r>
          </a:p>
          <a:p>
            <a:pPr lvl="1">
              <a:lnSpc>
                <a:spcPct val="80000"/>
              </a:lnSpc>
            </a:pPr>
            <a:r>
              <a:rPr lang="en-US" altLang="zh-CN" sz="1800"/>
              <a:t>1. only one relevant document required</a:t>
            </a:r>
          </a:p>
          <a:p>
            <a:pPr lvl="1">
              <a:lnSpc>
                <a:spcPct val="80000"/>
              </a:lnSpc>
            </a:pPr>
            <a:r>
              <a:rPr lang="en-US" altLang="zh-CN" sz="1800" b="1"/>
              <a:t>2. some arbitrary number </a:t>
            </a:r>
            <a:r>
              <a:rPr lang="en-US" altLang="zh-CN" sz="1800" b="1" i="1"/>
              <a:t>n</a:t>
            </a:r>
          </a:p>
          <a:p>
            <a:pPr lvl="1">
              <a:lnSpc>
                <a:spcPct val="80000"/>
              </a:lnSpc>
            </a:pPr>
            <a:r>
              <a:rPr lang="en-US" altLang="zh-CN" sz="1800"/>
              <a:t>3. all relevant documents</a:t>
            </a:r>
          </a:p>
          <a:p>
            <a:pPr lvl="1">
              <a:lnSpc>
                <a:spcPct val="80000"/>
              </a:lnSpc>
            </a:pPr>
            <a:r>
              <a:rPr lang="en-US" altLang="zh-CN" sz="1800"/>
              <a:t>4. a given proportion of relevant documents…..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Two types of ordering</a:t>
            </a:r>
          </a:p>
          <a:p>
            <a:pPr lvl="1">
              <a:lnSpc>
                <a:spcPct val="80000"/>
              </a:lnSpc>
            </a:pPr>
            <a:r>
              <a:rPr lang="en-US" altLang="zh-CN" sz="1800"/>
              <a:t>Simple ordering: never have two or more documents at the same level of the ordering</a:t>
            </a:r>
          </a:p>
          <a:p>
            <a:pPr lvl="1">
              <a:lnSpc>
                <a:spcPct val="80000"/>
              </a:lnSpc>
            </a:pPr>
            <a:r>
              <a:rPr lang="en-US" altLang="zh-CN" sz="1800"/>
              <a:t>Otherwise, weak ordering</a:t>
            </a:r>
          </a:p>
          <a:p>
            <a:pPr>
              <a:lnSpc>
                <a:spcPct val="80000"/>
              </a:lnSpc>
            </a:pPr>
            <a:r>
              <a:rPr lang="en-US" altLang="zh-CN" sz="2000" i="1"/>
              <a:t>Search length </a:t>
            </a:r>
            <a:r>
              <a:rPr lang="en-US" altLang="zh-CN" sz="2000"/>
              <a:t>in a simple ordering</a:t>
            </a:r>
          </a:p>
          <a:p>
            <a:pPr lvl="1">
              <a:lnSpc>
                <a:spcPct val="80000"/>
              </a:lnSpc>
            </a:pPr>
            <a:r>
              <a:rPr lang="en-US" altLang="zh-CN" sz="1800"/>
              <a:t>the number of non-relevant documents a user must scan before the</a:t>
            </a:r>
            <a:br>
              <a:rPr lang="en-US" altLang="zh-CN" sz="1800"/>
            </a:br>
            <a:r>
              <a:rPr lang="en-US" altLang="zh-CN" sz="1800"/>
              <a:t>information need is satisfied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Search strategy output assumed to be </a:t>
            </a:r>
            <a:r>
              <a:rPr lang="en-US" altLang="zh-CN" sz="2000" i="1"/>
              <a:t>weak ordering</a:t>
            </a:r>
          </a:p>
          <a:p>
            <a:pPr lvl="1">
              <a:lnSpc>
                <a:spcPct val="80000"/>
              </a:lnSpc>
            </a:pPr>
            <a:r>
              <a:rPr lang="en-US" altLang="zh-CN" sz="1800" i="1"/>
              <a:t>Expected search length </a:t>
            </a:r>
            <a:r>
              <a:rPr lang="en-US" altLang="zh-CN" sz="1800"/>
              <a:t>appropriate for weak ordering</a:t>
            </a:r>
          </a:p>
          <a:p>
            <a:pPr>
              <a:lnSpc>
                <a:spcPct val="80000"/>
              </a:lnSpc>
            </a:pPr>
            <a:endParaRPr lang="zh-CN" altLang="en-US" sz="2000"/>
          </a:p>
        </p:txBody>
      </p:sp>
      <p:sp>
        <p:nvSpPr>
          <p:cNvPr id="179204" name="Line 4"/>
          <p:cNvSpPr>
            <a:spLocks noChangeShapeType="1"/>
          </p:cNvSpPr>
          <p:nvPr/>
        </p:nvSpPr>
        <p:spPr bwMode="auto">
          <a:xfrm>
            <a:off x="1692275" y="4652963"/>
            <a:ext cx="3527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05" name="Line 5"/>
          <p:cNvSpPr>
            <a:spLocks noChangeShapeType="1"/>
          </p:cNvSpPr>
          <p:nvPr/>
        </p:nvSpPr>
        <p:spPr bwMode="auto">
          <a:xfrm>
            <a:off x="1187450" y="5445125"/>
            <a:ext cx="2447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animBg="1"/>
      <p:bldP spid="17920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F000C9-B678-FD49-AEBA-14F5934FCD9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Expected Search Length</a:t>
            </a:r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84313"/>
            <a:ext cx="8064500" cy="427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80229" name="AutoShape 5"/>
          <p:cNvSpPr>
            <a:spLocks noChangeArrowheads="1"/>
          </p:cNvSpPr>
          <p:nvPr/>
        </p:nvSpPr>
        <p:spPr bwMode="auto">
          <a:xfrm>
            <a:off x="5867400" y="2420938"/>
            <a:ext cx="2665413" cy="649287"/>
          </a:xfrm>
          <a:prstGeom prst="wedgeRoundRectCallout">
            <a:avLst>
              <a:gd name="adj1" fmla="val -89667"/>
              <a:gd name="adj2" fmla="val 90833"/>
              <a:gd name="adj3" fmla="val 16667"/>
            </a:avLst>
          </a:prstGeom>
          <a:solidFill>
            <a:schemeClr val="accent1">
              <a:alpha val="210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3300"/>
                </a:solidFill>
              </a:rPr>
              <a:t>For weak ordering</a:t>
            </a:r>
          </a:p>
        </p:txBody>
      </p:sp>
      <p:sp>
        <p:nvSpPr>
          <p:cNvPr id="180235" name="Freeform 11"/>
          <p:cNvSpPr>
            <a:spLocks/>
          </p:cNvSpPr>
          <p:nvPr/>
        </p:nvSpPr>
        <p:spPr bwMode="auto">
          <a:xfrm>
            <a:off x="4273550" y="3429000"/>
            <a:ext cx="2063750" cy="323850"/>
          </a:xfrm>
          <a:custGeom>
            <a:avLst/>
            <a:gdLst>
              <a:gd name="T0" fmla="*/ 1141 w 1300"/>
              <a:gd name="T1" fmla="*/ 45 h 204"/>
              <a:gd name="T2" fmla="*/ 1095 w 1300"/>
              <a:gd name="T3" fmla="*/ 0 h 204"/>
              <a:gd name="T4" fmla="*/ 143 w 1300"/>
              <a:gd name="T5" fmla="*/ 45 h 204"/>
              <a:gd name="T6" fmla="*/ 233 w 1300"/>
              <a:gd name="T7" fmla="*/ 181 h 204"/>
              <a:gd name="T8" fmla="*/ 1141 w 1300"/>
              <a:gd name="T9" fmla="*/ 181 h 204"/>
              <a:gd name="T10" fmla="*/ 1186 w 1300"/>
              <a:gd name="T11" fmla="*/ 91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204">
                <a:moveTo>
                  <a:pt x="1141" y="45"/>
                </a:moveTo>
                <a:cubicBezTo>
                  <a:pt x="1201" y="22"/>
                  <a:pt x="1261" y="0"/>
                  <a:pt x="1095" y="0"/>
                </a:cubicBezTo>
                <a:cubicBezTo>
                  <a:pt x="929" y="0"/>
                  <a:pt x="286" y="15"/>
                  <a:pt x="143" y="45"/>
                </a:cubicBezTo>
                <a:cubicBezTo>
                  <a:pt x="0" y="75"/>
                  <a:pt x="67" y="158"/>
                  <a:pt x="233" y="181"/>
                </a:cubicBezTo>
                <a:cubicBezTo>
                  <a:pt x="399" y="204"/>
                  <a:pt x="982" y="196"/>
                  <a:pt x="1141" y="181"/>
                </a:cubicBezTo>
                <a:cubicBezTo>
                  <a:pt x="1300" y="166"/>
                  <a:pt x="1179" y="106"/>
                  <a:pt x="1186" y="91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37" name="AutoShape 13"/>
          <p:cNvSpPr>
            <a:spLocks noChangeArrowheads="1"/>
          </p:cNvSpPr>
          <p:nvPr/>
        </p:nvSpPr>
        <p:spPr bwMode="auto">
          <a:xfrm>
            <a:off x="5292725" y="1196975"/>
            <a:ext cx="2665413" cy="577850"/>
          </a:xfrm>
          <a:prstGeom prst="wedgeRoundRectCallout">
            <a:avLst>
              <a:gd name="adj1" fmla="val -109560"/>
              <a:gd name="adj2" fmla="val 60991"/>
              <a:gd name="adj3" fmla="val 16667"/>
            </a:avLst>
          </a:prstGeom>
          <a:solidFill>
            <a:schemeClr val="accent1">
              <a:alpha val="210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3300"/>
                </a:solidFill>
              </a:rPr>
              <a:t>For simple ordering</a:t>
            </a: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5278438" y="2319338"/>
            <a:ext cx="4318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180239" name="Text Box 15"/>
          <p:cNvSpPr txBox="1">
            <a:spLocks noChangeArrowheads="1"/>
          </p:cNvSpPr>
          <p:nvPr/>
        </p:nvSpPr>
        <p:spPr bwMode="auto">
          <a:xfrm>
            <a:off x="4773613" y="2724150"/>
            <a:ext cx="287337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3910013" y="5373688"/>
            <a:ext cx="331311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FF33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80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5" grpId="0" animBg="1"/>
      <p:bldP spid="1802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11D8C-FFD1-044C-83DE-77D57232732B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Expected Search Length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59713" cy="4060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ESL(q) = Pnonrel + Fnonrel·Fneeded / (Frel+1)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q is the query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Pnonrel is the number of documents non-relevant to q in all levels preceding the final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Frel is number of relevant documents in final level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Fnonrel is number of non-relevant documents in final level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Fneeded is the number of relevant documents required from the final level to satisfy the need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Use mean expected search length for a set of queries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The measure is criticized for ignoring recall</a:t>
            </a:r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 lvl="1">
              <a:lnSpc>
                <a:spcPct val="90000"/>
              </a:lnSpc>
            </a:pPr>
            <a:endParaRPr lang="en-US" altLang="zh-CN" sz="2000"/>
          </a:p>
          <a:p>
            <a:pPr lvl="1">
              <a:lnSpc>
                <a:spcPct val="90000"/>
              </a:lnSpc>
            </a:pPr>
            <a:endParaRPr lang="en-US" altLang="zh-CN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524F0A-CC5B-6B42-A402-0DBA6453ECF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Evaluation Problems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Retrieval techniques highly collection and query specific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Single technique must be tested on multiple collections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Comparison of techniques must be on same collection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Isolated tests not very useful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Standard methods assume user knows right collection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Usually impossible to control all variables with real systems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Hard to separate effects of retrieval model and interface when model requires user interaction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Good test collections are very hard (expensive) to produce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Usually can</a:t>
            </a:r>
            <a:r>
              <a:rPr lang="zh-CN" altLang="en-US" sz="2400" dirty="0"/>
              <a:t>’</a:t>
            </a:r>
            <a:r>
              <a:rPr lang="en-US" altLang="zh-CN" sz="2400" dirty="0"/>
              <a:t>t do cost-benefit analysis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78A271-CDDF-094E-A7B3-EED4B37F1900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Evaluation in document retrieval: outline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chemeClr val="bg2"/>
                </a:solidFill>
              </a:rPr>
              <a:t>Relevance and test collections</a:t>
            </a:r>
          </a:p>
          <a:p>
            <a:r>
              <a:rPr lang="en-US" altLang="zh-CN" dirty="0"/>
              <a:t>Effectiveness measures</a:t>
            </a:r>
          </a:p>
          <a:p>
            <a:pPr lvl="1"/>
            <a:r>
              <a:rPr lang="en-US" altLang="zh-CN" i="1" dirty="0">
                <a:solidFill>
                  <a:schemeClr val="bg2"/>
                </a:solidFill>
              </a:rPr>
              <a:t>Recall and precision</a:t>
            </a:r>
          </a:p>
          <a:p>
            <a:pPr lvl="1"/>
            <a:r>
              <a:rPr lang="en-US" altLang="zh-CN" i="1" dirty="0">
                <a:solidFill>
                  <a:schemeClr val="bg2"/>
                </a:solidFill>
              </a:rPr>
              <a:t>E and F</a:t>
            </a:r>
          </a:p>
          <a:p>
            <a:pPr lvl="1"/>
            <a:r>
              <a:rPr lang="en-US" altLang="zh-CN" i="1" dirty="0">
                <a:solidFill>
                  <a:schemeClr val="bg2"/>
                </a:solidFill>
              </a:rPr>
              <a:t>Expected search length</a:t>
            </a:r>
            <a:endParaRPr lang="en-US" altLang="zh-CN" dirty="0"/>
          </a:p>
          <a:p>
            <a:r>
              <a:rPr lang="en-US" altLang="zh-CN" dirty="0"/>
              <a:t>TREC Conference</a:t>
            </a:r>
          </a:p>
          <a:p>
            <a:r>
              <a:rPr lang="en-US" altLang="zh-CN" dirty="0"/>
              <a:t>Other issues and problems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8D971D-1EC9-0342-9029-51663A06DE96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TREC Conference</a:t>
            </a:r>
          </a:p>
        </p:txBody>
      </p:sp>
      <p:graphicFrame>
        <p:nvGraphicFramePr>
          <p:cNvPr id="20685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385888" y="1600200"/>
          <a:ext cx="6370637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48" name="Image" r:id="rId3" imgW="8152381" imgH="5790476" progId="Photoshop.Image.7">
                  <p:embed/>
                </p:oleObj>
              </mc:Choice>
              <mc:Fallback>
                <p:oleObj name="Image" r:id="rId3" imgW="8152381" imgH="5790476" progId="Photoshop.Image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1600200"/>
                        <a:ext cx="6370637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653FD0-8F87-4A42-A7CB-4DFE2AEE5DFE}" type="slidenum">
              <a:rPr lang="en-US" altLang="zh-CN"/>
              <a:pPr/>
              <a:t>4</a:t>
            </a:fld>
            <a:endParaRPr lang="en-US" altLang="zh-CN"/>
          </a:p>
        </p:txBody>
      </p:sp>
      <p:pic>
        <p:nvPicPr>
          <p:cNvPr id="149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876675"/>
            <a:ext cx="4246563" cy="2720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827463"/>
            <a:ext cx="3600450" cy="2841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Relevance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Relevance is difficult to define satisfactorily</a:t>
            </a:r>
          </a:p>
          <a:p>
            <a:r>
              <a:rPr lang="en-US" altLang="zh-CN" sz="2400"/>
              <a:t>Note: the </a:t>
            </a:r>
            <a:r>
              <a:rPr lang="en-US" altLang="zh-CN" sz="2400" b="1"/>
              <a:t>information need</a:t>
            </a:r>
            <a:r>
              <a:rPr lang="en-US" altLang="zh-CN" sz="2400"/>
              <a:t> is translated into a </a:t>
            </a:r>
            <a:r>
              <a:rPr lang="en-US" altLang="zh-CN" sz="2400" b="1"/>
              <a:t>query</a:t>
            </a:r>
          </a:p>
          <a:p>
            <a:pPr lvl="1"/>
            <a:r>
              <a:rPr lang="en-US" altLang="zh-CN" sz="2000"/>
              <a:t>Relevance is assessed relative to the </a:t>
            </a:r>
            <a:r>
              <a:rPr lang="en-US" altLang="zh-CN" sz="2000" b="1"/>
              <a:t>information need</a:t>
            </a:r>
            <a:r>
              <a:rPr lang="en-US" altLang="zh-CN" sz="2000" b="1" i="1"/>
              <a:t> </a:t>
            </a:r>
            <a:r>
              <a:rPr lang="en-US" altLang="zh-CN" sz="2000" i="1"/>
              <a:t>not </a:t>
            </a:r>
            <a:r>
              <a:rPr lang="en-US" altLang="zh-CN" sz="2000"/>
              <a:t>the</a:t>
            </a:r>
            <a:r>
              <a:rPr lang="en-US" altLang="zh-CN" sz="2000" i="1"/>
              <a:t> </a:t>
            </a:r>
            <a:r>
              <a:rPr lang="en-US" altLang="zh-CN" sz="2000" b="1"/>
              <a:t>query</a:t>
            </a:r>
            <a:endParaRPr lang="en-US" altLang="zh-CN" sz="2000"/>
          </a:p>
          <a:p>
            <a:endParaRPr lang="en-US" altLang="zh-CN" sz="2800"/>
          </a:p>
          <a:p>
            <a:r>
              <a:rPr lang="en-US" altLang="zh-CN" sz="2000"/>
              <a:t>A relevant document is one judged useful in the context of a query</a:t>
            </a:r>
          </a:p>
          <a:p>
            <a:pPr lvl="1"/>
            <a:r>
              <a:rPr lang="en-US" altLang="zh-CN" sz="2000"/>
              <a:t>Who judges? What is useful?</a:t>
            </a:r>
          </a:p>
          <a:p>
            <a:pPr lvl="1"/>
            <a:r>
              <a:rPr lang="en-US" altLang="zh-CN" sz="2000"/>
              <a:t>Humans not very consistent</a:t>
            </a:r>
          </a:p>
          <a:p>
            <a:pPr lvl="1"/>
            <a:r>
              <a:rPr lang="en-US" altLang="zh-CN" sz="2000"/>
              <a:t>Judgments depend on more than document and query</a:t>
            </a:r>
          </a:p>
          <a:p>
            <a:endParaRPr lang="en-US" altLang="zh-CN" sz="200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46125" y="3213100"/>
            <a:ext cx="8002588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altLang="zh-CN" dirty="0"/>
              <a:t>Input </a:t>
            </a:r>
            <a:r>
              <a:rPr lang="zh-CN" altLang="en-US" dirty="0"/>
              <a:t>“深圳社会保险”</a:t>
            </a:r>
            <a:r>
              <a:rPr lang="en-US" altLang="zh-CN" dirty="0"/>
              <a:t>, get 2 result sets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dirty="0"/>
              <a:t>Which one is more relevant to the user</a:t>
            </a:r>
            <a:r>
              <a:rPr lang="zh-CN" altLang="en-US" dirty="0"/>
              <a:t>’</a:t>
            </a:r>
            <a:r>
              <a:rPr lang="en-US" altLang="zh-CN" dirty="0"/>
              <a:t>s information need?</a:t>
            </a:r>
          </a:p>
          <a:p>
            <a:pPr marL="342900" indent="-342900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6F427-306B-AE44-AAF9-295B0E493E9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TREC Conference (Cont</a:t>
            </a:r>
            <a:r>
              <a:rPr lang="zh-CN" altLang="en-US"/>
              <a:t>’</a:t>
            </a:r>
            <a:r>
              <a:rPr lang="en-US" altLang="zh-CN"/>
              <a:t>d)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Established in 1992 to evaluate large-scale IR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Retrieving documents from a gigabyte to terabytes collection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Has run continuously since then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TREC 2010 conference: </a:t>
            </a:r>
            <a:r>
              <a:rPr lang="en-US" altLang="zh-CN" sz="1800" b="1" dirty="0"/>
              <a:t>Nov 16-19, </a:t>
            </a:r>
            <a:r>
              <a:rPr lang="en-US" altLang="zh-CN" sz="1800" dirty="0"/>
              <a:t>at NIST (</a:t>
            </a:r>
            <a:r>
              <a:rPr lang="en-US" altLang="zh-CN" sz="1800" dirty="0">
                <a:hlinkClick r:id="rId2"/>
              </a:rPr>
              <a:t>National Institute of Standards and Technology</a:t>
            </a:r>
            <a:r>
              <a:rPr lang="en-US" altLang="zh-CN" sz="1800" dirty="0"/>
              <a:t>) in Gaithersburg, Md. USA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Run by NIST</a:t>
            </a:r>
            <a:r>
              <a:rPr lang="zh-CN" altLang="en-US" sz="1800" dirty="0"/>
              <a:t>’</a:t>
            </a:r>
            <a:r>
              <a:rPr lang="en-US" altLang="zh-CN" sz="1800" dirty="0"/>
              <a:t>s Information Access Division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Initially sponsored by DARPA as part of Tipster program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Now supported by many, including DARPA, ARDA, and NIST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Probably most well known IR evaluation setting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Started with 25 participating organizations in 1992 evaluation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In 2007, there were about 87 groups all over the world.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Proceedings available on-line (http://</a:t>
            </a:r>
            <a:r>
              <a:rPr lang="en-US" altLang="zh-CN" sz="2000" dirty="0" err="1"/>
              <a:t>trec.nist.gov</a:t>
            </a:r>
            <a:r>
              <a:rPr lang="en-US" altLang="zh-CN" sz="20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Overview and call for participation information of TREC 2010 at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 </a:t>
            </a:r>
            <a:r>
              <a:rPr lang="en-US" altLang="zh-CN" dirty="0">
                <a:hlinkClick r:id="rId3"/>
              </a:rPr>
              <a:t>http://trec.nist.gov/call2010.html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1608-F372-E84E-8438-87E0096984D6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TREC general format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dirty="0"/>
              <a:t>TREC consists of IR research tracks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–Ad-hoc retrieval (web track, up to one billion Web pages for 2010), routing, cross-language, scanned documents, speech recognition, query, video, filtering, Spanish, question answering, novelty, Chinese, high precision, interactive, Web, database merging, NLP, …</a:t>
            </a:r>
          </a:p>
          <a:p>
            <a:pPr>
              <a:lnSpc>
                <a:spcPct val="80000"/>
              </a:lnSpc>
            </a:pPr>
            <a:r>
              <a:rPr lang="en-US" altLang="zh-CN" sz="1800" dirty="0"/>
              <a:t>Each track works on roughly the same model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November: track approved by TREC community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Winter: track</a:t>
            </a:r>
            <a:r>
              <a:rPr lang="zh-CN" altLang="en-US" sz="1600" dirty="0"/>
              <a:t>’</a:t>
            </a:r>
            <a:r>
              <a:rPr lang="en-US" altLang="zh-CN" sz="1600" dirty="0"/>
              <a:t>s members finalize format for track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Spring: researchers train system based on specification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Summer: researchers carry out formal evaluation</a:t>
            </a:r>
          </a:p>
          <a:p>
            <a:pPr>
              <a:lnSpc>
                <a:spcPct val="80000"/>
              </a:lnSpc>
            </a:pPr>
            <a:r>
              <a:rPr lang="en-US" altLang="zh-CN" sz="1800" dirty="0"/>
              <a:t>Usually a </a:t>
            </a:r>
            <a:r>
              <a:rPr lang="zh-CN" altLang="en-US" sz="1800" dirty="0"/>
              <a:t>“</a:t>
            </a:r>
            <a:r>
              <a:rPr lang="en-US" altLang="zh-CN" sz="1800" dirty="0"/>
              <a:t>blind</a:t>
            </a:r>
            <a:r>
              <a:rPr lang="zh-CN" altLang="en-US" sz="1800" dirty="0"/>
              <a:t>”</a:t>
            </a:r>
            <a:r>
              <a:rPr lang="en-US" altLang="zh-CN" sz="1800" dirty="0"/>
              <a:t> evaluation: researchers do not know answer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Fall: NIST carries out evaluation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November: Group meeting (TREC) to find out:</a:t>
            </a:r>
          </a:p>
          <a:p>
            <a:pPr lvl="2">
              <a:lnSpc>
                <a:spcPct val="80000"/>
              </a:lnSpc>
            </a:pPr>
            <a:r>
              <a:rPr lang="en-US" altLang="zh-CN" sz="1400" dirty="0"/>
              <a:t>How well your site did</a:t>
            </a:r>
          </a:p>
          <a:p>
            <a:pPr lvl="2">
              <a:lnSpc>
                <a:spcPct val="80000"/>
              </a:lnSpc>
            </a:pPr>
            <a:r>
              <a:rPr lang="en-US" altLang="zh-CN" sz="1400" dirty="0"/>
              <a:t>How others tackled the problem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Many tracks are run by volunteers outside of NIST (e.g., Web)</a:t>
            </a:r>
          </a:p>
          <a:p>
            <a:pPr>
              <a:lnSpc>
                <a:spcPct val="80000"/>
              </a:lnSpc>
            </a:pPr>
            <a:r>
              <a:rPr lang="zh-CN" altLang="en-US" sz="1800" dirty="0"/>
              <a:t>“</a:t>
            </a:r>
            <a:r>
              <a:rPr lang="en-US" altLang="zh-CN" sz="1800" dirty="0" err="1"/>
              <a:t>Coopetition</a:t>
            </a:r>
            <a:r>
              <a:rPr lang="en-US" altLang="zh-CN" sz="1800" dirty="0"/>
              <a:t>(</a:t>
            </a:r>
            <a:r>
              <a:rPr lang="zh-CN" altLang="en-US" sz="1800" dirty="0"/>
              <a:t>竞争中的合作</a:t>
            </a:r>
            <a:r>
              <a:rPr lang="en-US" altLang="zh-CN" sz="1800" dirty="0"/>
              <a:t>)</a:t>
            </a:r>
            <a:r>
              <a:rPr lang="zh-CN" altLang="en-US" sz="1800" dirty="0"/>
              <a:t>”</a:t>
            </a:r>
            <a:r>
              <a:rPr lang="en-US" altLang="zh-CN" sz="1800" dirty="0"/>
              <a:t> model of evaluation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Successful approaches generally adopted in next cycle</a:t>
            </a:r>
          </a:p>
          <a:p>
            <a:pPr>
              <a:lnSpc>
                <a:spcPct val="80000"/>
              </a:lnSpc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CDBB28-F8D5-2A43-B60A-5F6FD5D363D6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TREC: pros and cons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Widely recognized, premier annual IR evaluation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What is good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Brings together a wide range of active researchers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Huge distributed resources applied to common task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Substantial gains on tasks rapidly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Valuable evaluation corpora (</a:t>
            </a:r>
            <a:r>
              <a:rPr lang="zh-CN" altLang="en-US" sz="1800" dirty="0"/>
              <a:t>语料库</a:t>
            </a:r>
            <a:r>
              <a:rPr lang="en-US" altLang="zh-CN" sz="1800" dirty="0"/>
              <a:t>) usually available after track completes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What is less good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Annual evaluation can divert resources from research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/>
              <a:t>Evaluations often require significant engineering effort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/>
              <a:t>Some tracks moving to bi-annually evaluation as a result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Recently, an explosion of tracks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/>
              <a:t>Means less energy applied to individual tasks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/>
              <a:t>TREC program committee keeps a tight rein on number of tracks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On balance?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Depends on your prejudices</a:t>
            </a:r>
          </a:p>
          <a:p>
            <a:pPr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232E60-03F9-894B-94BD-AEA8CB1C9CAA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539750" y="1484313"/>
            <a:ext cx="8291513" cy="485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altLang="zh-CN" sz="1800" dirty="0"/>
              <a:t>Performance evaluation of Baidu, </a:t>
            </a:r>
            <a:r>
              <a:rPr lang="en-US" altLang="zh-CN" sz="1800" dirty="0" err="1"/>
              <a:t>sogou</a:t>
            </a:r>
            <a:r>
              <a:rPr lang="en-US" altLang="zh-CN" sz="1800" dirty="0"/>
              <a:t>(http://</a:t>
            </a:r>
            <a:r>
              <a:rPr lang="en-US" altLang="zh-CN" sz="1800" dirty="0">
                <a:hlinkClick r:id="rId3"/>
              </a:rPr>
              <a:t>www.sogou.com</a:t>
            </a:r>
            <a:r>
              <a:rPr lang="zh-CN" altLang="en-US" sz="1800" dirty="0"/>
              <a:t> </a:t>
            </a:r>
            <a:r>
              <a:rPr lang="en-US" altLang="zh-CN" sz="1800" dirty="0"/>
              <a:t>), Bing(http://</a:t>
            </a:r>
            <a:r>
              <a:rPr lang="en-US" altLang="zh-CN" sz="1800" dirty="0">
                <a:hlinkClick r:id="rId4"/>
              </a:rPr>
              <a:t>www.bing.com</a:t>
            </a:r>
            <a:r>
              <a:rPr lang="zh-CN" altLang="en-US" sz="1800" dirty="0"/>
              <a:t> </a:t>
            </a:r>
            <a:r>
              <a:rPr lang="en-US" altLang="zh-CN" sz="1800" dirty="0"/>
              <a:t>)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1800" dirty="0"/>
              <a:t>Requirements:</a:t>
            </a:r>
          </a:p>
          <a:p>
            <a:pPr marL="742950" lvl="1" indent="-285750">
              <a:lnSpc>
                <a:spcPct val="80000"/>
              </a:lnSpc>
              <a:buFontTx/>
              <a:buChar char="–"/>
            </a:pPr>
            <a:r>
              <a:rPr lang="en-US" altLang="zh-CN" sz="1600" dirty="0">
                <a:solidFill>
                  <a:schemeClr val="accent2"/>
                </a:solidFill>
              </a:rPr>
              <a:t>In this homework, you are asked to evaluate these </a:t>
            </a:r>
            <a:r>
              <a:rPr lang="en-US" altLang="zh-CN" sz="1600" dirty="0">
                <a:solidFill>
                  <a:srgbClr val="FF0000"/>
                </a:solidFill>
              </a:rPr>
              <a:t>3 </a:t>
            </a:r>
            <a:r>
              <a:rPr lang="en-US" altLang="zh-CN" sz="1600" dirty="0">
                <a:solidFill>
                  <a:schemeClr val="accent2"/>
                </a:solidFill>
              </a:rPr>
              <a:t>commercial search engines (SEs) by Pooling method.</a:t>
            </a:r>
          </a:p>
          <a:p>
            <a:pPr marL="742950" lvl="1" indent="-285750">
              <a:lnSpc>
                <a:spcPct val="80000"/>
              </a:lnSpc>
              <a:buFontTx/>
              <a:buChar char="–"/>
            </a:pPr>
            <a:r>
              <a:rPr lang="en-US" altLang="zh-CN" sz="1600" dirty="0">
                <a:solidFill>
                  <a:schemeClr val="accent2"/>
                </a:solidFill>
              </a:rPr>
              <a:t>Queries: you are asked to compose at least </a:t>
            </a:r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en-US" altLang="zh-CN" sz="1600" dirty="0">
                <a:solidFill>
                  <a:schemeClr val="accent2"/>
                </a:solidFill>
              </a:rPr>
              <a:t> real queries</a:t>
            </a:r>
          </a:p>
          <a:p>
            <a:pPr marL="742950" lvl="1" indent="-285750">
              <a:lnSpc>
                <a:spcPct val="80000"/>
              </a:lnSpc>
              <a:buFontTx/>
              <a:buChar char="–"/>
            </a:pPr>
            <a:r>
              <a:rPr lang="en-US" altLang="zh-CN" sz="1600" dirty="0">
                <a:solidFill>
                  <a:schemeClr val="accent2"/>
                </a:solidFill>
              </a:rPr>
              <a:t>Relevant document collection: constructed by pooling method, i.e., you should run each query on these 3 search engines, then manually judge the relevant for top </a:t>
            </a:r>
            <a:r>
              <a:rPr lang="zh-CN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>
                <a:solidFill>
                  <a:srgbClr val="FF0000"/>
                </a:solidFill>
              </a:rPr>
              <a:t>0 </a:t>
            </a:r>
            <a:r>
              <a:rPr lang="en-US" altLang="zh-CN" sz="1600" dirty="0">
                <a:solidFill>
                  <a:schemeClr val="accent2"/>
                </a:solidFill>
              </a:rPr>
              <a:t>documents returned by each SE. Then the union of all relevant documents come from these 3 rankings compose of the full relevant document set of the query.</a:t>
            </a:r>
          </a:p>
          <a:p>
            <a:pPr marL="742950" lvl="1" indent="-285750">
              <a:lnSpc>
                <a:spcPct val="80000"/>
              </a:lnSpc>
              <a:buFontTx/>
              <a:buChar char="–"/>
            </a:pPr>
            <a:r>
              <a:rPr lang="en-US" altLang="zh-CN" sz="1600" dirty="0">
                <a:solidFill>
                  <a:schemeClr val="accent2"/>
                </a:solidFill>
              </a:rPr>
              <a:t>Result analysis: draw one P/R graph for each query to compare these 3 SEs. Comparing the average performance of these systems by the MAP values.</a:t>
            </a:r>
          </a:p>
          <a:p>
            <a:pPr marL="742950" lvl="1" indent="-285750">
              <a:lnSpc>
                <a:spcPct val="80000"/>
              </a:lnSpc>
              <a:buFontTx/>
              <a:buChar char="–"/>
            </a:pPr>
            <a:r>
              <a:rPr lang="en-US" altLang="zh-CN" sz="1600" dirty="0">
                <a:solidFill>
                  <a:schemeClr val="accent2"/>
                </a:solidFill>
              </a:rPr>
              <a:t>Report: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zh-CN" sz="1400" dirty="0"/>
              <a:t>Write a report to detail describe your evaluation procedure and your final conclusion in English, all the original queries, document collections with relevance judgments should be submitted.</a:t>
            </a:r>
          </a:p>
          <a:p>
            <a:pPr marL="742950" lvl="1" indent="-285750">
              <a:lnSpc>
                <a:spcPct val="80000"/>
              </a:lnSpc>
              <a:buFontTx/>
              <a:buChar char="–"/>
            </a:pPr>
            <a:endParaRPr lang="en-US" altLang="zh-CN" sz="1600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zh-CN" sz="1800" dirty="0"/>
              <a:t>Due Date: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80000"/>
              </a:lnSpc>
              <a:buFontTx/>
              <a:buChar char="–"/>
            </a:pPr>
            <a:endParaRPr lang="en-US" altLang="zh-CN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Evaluation</a:t>
            </a:r>
          </a:p>
        </p:txBody>
      </p:sp>
      <p:sp>
        <p:nvSpPr>
          <p:cNvPr id="4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4E690-4E5D-414D-AB82-0866BDB45D2C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708275"/>
            <a:ext cx="8229600" cy="1143000"/>
          </a:xfrm>
        </p:spPr>
        <p:txBody>
          <a:bodyPr/>
          <a:lstStyle/>
          <a:p>
            <a:r>
              <a:rPr lang="en-US" altLang="zh-CN"/>
              <a:t>Backup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8BD7F-96B7-CF40-A666-8B7D47C7B71C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significance tests?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/>
              <a:t>System A beats System B on one query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Is it just a lucky query for System A?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Maybe System B does better on some other query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Need as many queries as possible</a:t>
            </a:r>
          </a:p>
          <a:p>
            <a:pPr lvl="2">
              <a:lnSpc>
                <a:spcPct val="80000"/>
              </a:lnSpc>
            </a:pPr>
            <a:r>
              <a:rPr lang="en-US" altLang="zh-CN" sz="1800"/>
              <a:t>Empirical research suggests 25 is minimum needed</a:t>
            </a:r>
          </a:p>
          <a:p>
            <a:pPr lvl="2">
              <a:lnSpc>
                <a:spcPct val="80000"/>
              </a:lnSpc>
            </a:pPr>
            <a:r>
              <a:rPr lang="en-US" altLang="zh-CN" sz="1800"/>
              <a:t>TREC tracks generally aim for at least 50 queries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System A and B identical on all but one query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If System A beats System B by enough on that one query, average will make A look better than B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As above, could just be a lucky break for System A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Need A to beat B frequently to believe it is really better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E.g. system A is only 0.00001% better than System B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Even if it</a:t>
            </a:r>
            <a:r>
              <a:rPr lang="zh-CN" altLang="en-US" sz="2000"/>
              <a:t>’</a:t>
            </a:r>
            <a:r>
              <a:rPr lang="en-US" altLang="zh-CN" sz="2000"/>
              <a:t>s true on every query, does it mean much?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Significance tests consider those issues</a:t>
            </a:r>
          </a:p>
          <a:p>
            <a:pPr>
              <a:lnSpc>
                <a:spcPct val="80000"/>
              </a:lnSpc>
            </a:pPr>
            <a:endParaRPr lang="zh-CN" altLang="en-US"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Evaluation</a:t>
            </a:r>
          </a:p>
        </p:txBody>
      </p:sp>
      <p:sp>
        <p:nvSpPr>
          <p:cNvPr id="11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37F187-ECD7-8B49-A1EC-6A76E001AAC3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Sign Test Example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47050" cy="32686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For techniques A and B, compare average precision for each pair of results generated by queries in test collection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If difference is large enough, count as + or -, otherwise ignore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Use number of +</a:t>
            </a:r>
            <a:r>
              <a:rPr lang="zh-CN" altLang="en-US" sz="1800"/>
              <a:t>’</a:t>
            </a:r>
            <a:r>
              <a:rPr lang="en-US" altLang="zh-CN" sz="1800"/>
              <a:t>s and the number of significant differences to determine significance level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For example, for 40 queries…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Technique A produced a better result than B 12 times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B was better than A 3 times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And 25 were </a:t>
            </a:r>
            <a:r>
              <a:rPr lang="zh-CN" altLang="en-US" sz="1600"/>
              <a:t>“</a:t>
            </a:r>
            <a:r>
              <a:rPr lang="en-US" altLang="zh-CN" sz="1600"/>
              <a:t>the same</a:t>
            </a:r>
            <a:r>
              <a:rPr lang="zh-CN" altLang="en-US" sz="1600"/>
              <a:t>”</a:t>
            </a:r>
            <a:r>
              <a:rPr lang="en-US" altLang="zh-CN" sz="1600"/>
              <a:t>…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p &lt; 0.035 and technique A </a:t>
            </a:r>
            <a:r>
              <a:rPr lang="en-US" altLang="zh-CN" sz="1600" i="1"/>
              <a:t>is </a:t>
            </a:r>
            <a:r>
              <a:rPr lang="en-US" altLang="zh-CN" sz="1600"/>
              <a:t>significantly better than B at the 5% level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If A&gt;B 18 times and B&gt;A 9 times…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p &lt; 0.122 and A is </a:t>
            </a:r>
            <a:r>
              <a:rPr lang="en-US" altLang="zh-CN" sz="1600" i="1"/>
              <a:t>not </a:t>
            </a:r>
            <a:r>
              <a:rPr lang="en-US" altLang="zh-CN" sz="1600"/>
              <a:t>significantly better than B at the 5% level (Chi-square test)</a:t>
            </a:r>
          </a:p>
          <a:p>
            <a:pPr>
              <a:lnSpc>
                <a:spcPct val="80000"/>
              </a:lnSpc>
            </a:pPr>
            <a:endParaRPr lang="en-US" altLang="zh-CN" sz="1800"/>
          </a:p>
          <a:p>
            <a:pPr>
              <a:lnSpc>
                <a:spcPct val="80000"/>
              </a:lnSpc>
            </a:pPr>
            <a:endParaRPr lang="zh-CN" altLang="en-US" sz="1800"/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9446" name="Object 6"/>
          <p:cNvGraphicFramePr>
            <a:graphicFrameLocks noChangeAspect="1"/>
          </p:cNvGraphicFramePr>
          <p:nvPr/>
        </p:nvGraphicFramePr>
        <p:xfrm>
          <a:off x="2700338" y="4652963"/>
          <a:ext cx="20161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39" name="公式" r:id="rId3" imgW="1256755" imgH="495085" progId="Equation.3">
                  <p:embed/>
                </p:oleObj>
              </mc:Choice>
              <mc:Fallback>
                <p:oleObj name="公式" r:id="rId3" imgW="1256755" imgH="49508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652963"/>
                        <a:ext cx="2016125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755650" y="5373688"/>
            <a:ext cx="7345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Where </a:t>
            </a:r>
            <a:r>
              <a:rPr lang="en-US" altLang="zh-CN" sz="1800" i="1">
                <a:solidFill>
                  <a:schemeClr val="accent2"/>
                </a:solidFill>
              </a:rPr>
              <a:t>n</a:t>
            </a:r>
            <a:r>
              <a:rPr lang="en-US" altLang="zh-CN" sz="1800" i="1" baseline="-25000">
                <a:solidFill>
                  <a:schemeClr val="accent2"/>
                </a:solidFill>
              </a:rPr>
              <a:t>+</a:t>
            </a:r>
            <a:r>
              <a:rPr lang="en-US" altLang="zh-CN" sz="1800">
                <a:solidFill>
                  <a:schemeClr val="accent2"/>
                </a:solidFill>
              </a:rPr>
              <a:t> is the times that A performances better than B, </a:t>
            </a:r>
          </a:p>
        </p:txBody>
      </p:sp>
      <p:sp>
        <p:nvSpPr>
          <p:cNvPr id="189452" name="Rectangle 12"/>
          <p:cNvSpPr>
            <a:spLocks noChangeArrowheads="1"/>
          </p:cNvSpPr>
          <p:nvPr/>
        </p:nvSpPr>
        <p:spPr bwMode="auto">
          <a:xfrm>
            <a:off x="755650" y="5667375"/>
            <a:ext cx="65865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chemeClr val="accent2"/>
                </a:solidFill>
              </a:rPr>
              <a:t>n</a:t>
            </a:r>
            <a:r>
              <a:rPr lang="en-US" altLang="zh-CN" sz="1800" i="1" baseline="-25000">
                <a:solidFill>
                  <a:schemeClr val="accent2"/>
                </a:solidFill>
              </a:rPr>
              <a:t>-</a:t>
            </a:r>
            <a:r>
              <a:rPr lang="en-US" altLang="zh-CN" sz="1800">
                <a:solidFill>
                  <a:schemeClr val="accent2"/>
                </a:solidFill>
              </a:rPr>
              <a:t> is the times that B performances better than A,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the value p should be queried from the       test table.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(See attached file </a:t>
            </a:r>
            <a:r>
              <a:rPr lang="zh-CN" altLang="en-US" sz="1800">
                <a:solidFill>
                  <a:schemeClr val="accent2"/>
                </a:solidFill>
              </a:rPr>
              <a:t>“</a:t>
            </a:r>
            <a:r>
              <a:rPr lang="en-US" altLang="zh-CN" sz="1800">
                <a:solidFill>
                  <a:schemeClr val="accent2"/>
                </a:solidFill>
              </a:rPr>
              <a:t>x2</a:t>
            </a:r>
            <a:r>
              <a:rPr lang="zh-CN" altLang="en-US" sz="1800">
                <a:solidFill>
                  <a:schemeClr val="accent2"/>
                </a:solidFill>
              </a:rPr>
              <a:t>检验</a:t>
            </a:r>
            <a:r>
              <a:rPr lang="en-US" altLang="zh-CN" sz="1800">
                <a:solidFill>
                  <a:schemeClr val="accent2"/>
                </a:solidFill>
              </a:rPr>
              <a:t>.mht</a:t>
            </a:r>
            <a:r>
              <a:rPr lang="zh-CN" altLang="en-US" sz="1800">
                <a:solidFill>
                  <a:schemeClr val="accent2"/>
                </a:solidFill>
              </a:rPr>
              <a:t>”</a:t>
            </a:r>
            <a:r>
              <a:rPr lang="en-US" altLang="zh-CN" sz="1800">
                <a:solidFill>
                  <a:schemeClr val="accent2"/>
                </a:solidFill>
              </a:rPr>
              <a:t> for more info.)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89454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9453" name="Object 13"/>
          <p:cNvGraphicFramePr>
            <a:graphicFrameLocks noChangeAspect="1"/>
          </p:cNvGraphicFramePr>
          <p:nvPr/>
        </p:nvGraphicFramePr>
        <p:xfrm>
          <a:off x="4832350" y="5948363"/>
          <a:ext cx="3159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40" name="公式" r:id="rId5" imgW="203112" imgH="228501" progId="Equation.3">
                  <p:embed/>
                </p:oleObj>
              </mc:Choice>
              <mc:Fallback>
                <p:oleObj name="公式" r:id="rId5" imgW="203112" imgH="2285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5948363"/>
                        <a:ext cx="315913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C54A34-5DFB-7B4F-97F1-40D352DCC2EC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Evaluation in document retrieval: outline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>
                <a:solidFill>
                  <a:schemeClr val="bg2"/>
                </a:solidFill>
              </a:rPr>
              <a:t>Types of evaluation</a:t>
            </a:r>
          </a:p>
          <a:p>
            <a:r>
              <a:rPr lang="en-US" altLang="zh-CN" i="1">
                <a:solidFill>
                  <a:schemeClr val="bg2"/>
                </a:solidFill>
              </a:rPr>
              <a:t>Relevance and test collections</a:t>
            </a:r>
          </a:p>
          <a:p>
            <a:r>
              <a:rPr lang="en-US" altLang="zh-CN" i="1">
                <a:solidFill>
                  <a:schemeClr val="bg2"/>
                </a:solidFill>
              </a:rPr>
              <a:t>Effectiveness measures</a:t>
            </a:r>
          </a:p>
          <a:p>
            <a:pPr lvl="1"/>
            <a:r>
              <a:rPr lang="en-US" altLang="zh-CN" i="1">
                <a:solidFill>
                  <a:schemeClr val="bg2"/>
                </a:solidFill>
              </a:rPr>
              <a:t>Recall and precision</a:t>
            </a:r>
          </a:p>
          <a:p>
            <a:pPr lvl="1"/>
            <a:r>
              <a:rPr lang="en-US" altLang="zh-CN" i="1">
                <a:solidFill>
                  <a:schemeClr val="bg2"/>
                </a:solidFill>
              </a:rPr>
              <a:t>E and F</a:t>
            </a:r>
          </a:p>
          <a:p>
            <a:pPr lvl="1"/>
            <a:r>
              <a:rPr lang="en-US" altLang="zh-CN" i="1">
                <a:solidFill>
                  <a:schemeClr val="bg2"/>
                </a:solidFill>
              </a:rPr>
              <a:t>Expected search length</a:t>
            </a:r>
            <a:endParaRPr lang="en-US" altLang="zh-CN"/>
          </a:p>
          <a:p>
            <a:r>
              <a:rPr lang="en-US" altLang="zh-CN" i="1">
                <a:solidFill>
                  <a:schemeClr val="bg2"/>
                </a:solidFill>
              </a:rPr>
              <a:t>Significance tests</a:t>
            </a:r>
          </a:p>
          <a:p>
            <a:r>
              <a:rPr lang="en-US" altLang="zh-CN"/>
              <a:t>Other issues and problems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9CAFF2-DA72-2B40-96D8-B73B7EF3CC68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Feedback Evaluation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Relevance feedback covered later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Two-pass approaches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Create better query out of results from original query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How to treat documents that have been seen before?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Rank freezing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Ranks of relevant documents fixed for subsequent iterations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Compare ranking with original ranking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Performance can</a:t>
            </a:r>
            <a:r>
              <a:rPr lang="zh-CN" altLang="en-US" sz="1800"/>
              <a:t>’</a:t>
            </a:r>
            <a:r>
              <a:rPr lang="en-US" altLang="zh-CN" sz="1800"/>
              <a:t>t get worse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Residual collection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All previously seen documents (e.g. top n) removed from collection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Compare reranking with original ranking (n+1…D)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Both approaches problematic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Users probably want to see good documents move to top of list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7B561-27F8-1643-9DAC-DFCC22F0B4AC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User Perceptions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Effectiveness measures give quality of retrieved list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Other measures important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Time to complete a retrieval task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User </a:t>
            </a:r>
            <a:r>
              <a:rPr lang="zh-CN" altLang="en-US" sz="2000"/>
              <a:t>“</a:t>
            </a:r>
            <a:r>
              <a:rPr lang="en-US" altLang="zh-CN" sz="2000"/>
              <a:t>satisfaction</a:t>
            </a:r>
            <a:r>
              <a:rPr lang="zh-CN" altLang="en-US" sz="2000"/>
              <a:t>”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000"/>
              <a:t>How well users believe system works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An </a:t>
            </a:r>
            <a:r>
              <a:rPr lang="zh-CN" altLang="en-US" sz="2400"/>
              <a:t>“</a:t>
            </a:r>
            <a:r>
              <a:rPr lang="en-US" altLang="zh-CN" sz="2400"/>
              <a:t>intelligent</a:t>
            </a:r>
            <a:r>
              <a:rPr lang="zh-CN" altLang="en-US" sz="2400"/>
              <a:t>”</a:t>
            </a:r>
            <a:r>
              <a:rPr lang="en-US" altLang="zh-CN" sz="2400"/>
              <a:t> IR system is one that does not look stupid to the users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User studies difficult to design and expensive to conduct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Hard to isolate effects of search engine and user interface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Hard to control for individual performance differences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TREC </a:t>
            </a:r>
            <a:r>
              <a:rPr lang="zh-CN" altLang="en-US" sz="2400"/>
              <a:t>“</a:t>
            </a:r>
            <a:r>
              <a:rPr lang="en-US" altLang="zh-CN" sz="2400"/>
              <a:t>interactive</a:t>
            </a:r>
            <a:r>
              <a:rPr lang="zh-CN" altLang="en-US" sz="2400"/>
              <a:t>”</a:t>
            </a:r>
            <a:r>
              <a:rPr lang="en-US" altLang="zh-CN" sz="2400"/>
              <a:t> track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C095B6-F9DD-7C46-BDC9-DC913BEABF9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Test Collections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With real collections, never know full set of relevant documents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A test collection usually consists of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set of documents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set of queries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set of relevance judgments (which docs relevant to each query)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To compare the performance of two techniques: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each technique used to evaluate test queries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results (set or ranked list) compared using some performance measure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most common measures - </a:t>
            </a:r>
            <a:r>
              <a:rPr lang="en-US" altLang="zh-CN" sz="1800" i="1" dirty="0"/>
              <a:t>precision </a:t>
            </a:r>
            <a:r>
              <a:rPr lang="en-US" altLang="zh-CN" sz="1800" dirty="0"/>
              <a:t>and </a:t>
            </a:r>
            <a:r>
              <a:rPr lang="en-US" altLang="zh-CN" sz="1800" i="1" dirty="0"/>
              <a:t>recall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Usually use multiple measures to get different views of performance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Usually test with multiple collections - performance is collection dependent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07768D-04D2-4540-8BF9-CB1B6B88C8A0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Computational Aspects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Most models give theoretical bounds on costs for query evaluation and collection building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For large collections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Evaluation must be </a:t>
            </a:r>
            <a:r>
              <a:rPr lang="zh-CN" altLang="en-US" sz="2000"/>
              <a:t>“</a:t>
            </a:r>
            <a:r>
              <a:rPr lang="en-US" altLang="zh-CN" sz="2000"/>
              <a:t>nearly</a:t>
            </a:r>
            <a:r>
              <a:rPr lang="zh-CN" altLang="en-US" sz="2000"/>
              <a:t>”</a:t>
            </a:r>
            <a:r>
              <a:rPr lang="en-US" altLang="zh-CN" sz="2000"/>
              <a:t> independent of collection size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Building time should be no worse than linear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Staged retrieval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Use low cost model to get a set of potentially relevant documents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Apply more sophisticated techniques to refine or organize the retrieved set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Tradeoff between cost and discrimination power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Optimization a key issue with terabyte-sized collections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883965-9027-1A43-AF1C-A78B219F2C09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Swets</a:t>
            </a:r>
            <a:r>
              <a:rPr lang="zh-CN" altLang="en-US"/>
              <a:t>’</a:t>
            </a:r>
            <a:r>
              <a:rPr lang="en-US" altLang="zh-CN"/>
              <a:t> criteria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“</a:t>
            </a:r>
            <a:r>
              <a:rPr lang="en-US" altLang="zh-CN" sz="2800"/>
              <a:t>Properties of a desirable measure of retrieval performance</a:t>
            </a:r>
            <a:r>
              <a:rPr lang="zh-CN" altLang="en-US" sz="2800"/>
              <a:t>”</a:t>
            </a:r>
            <a:endParaRPr lang="en-US" altLang="zh-CN" sz="2800"/>
          </a:p>
          <a:p>
            <a:pPr lvl="1">
              <a:lnSpc>
                <a:spcPct val="90000"/>
              </a:lnSpc>
            </a:pPr>
            <a:r>
              <a:rPr lang="en-US" altLang="zh-CN" sz="2400"/>
              <a:t>Solely based on the ability of the retrieval system to distinguish between wanted and unwanted items (not efficiency)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Should express discrimination power independent of any </a:t>
            </a:r>
            <a:r>
              <a:rPr lang="zh-CN" altLang="en-US" sz="2400"/>
              <a:t>“</a:t>
            </a:r>
            <a:r>
              <a:rPr lang="en-US" altLang="zh-CN" sz="2400"/>
              <a:t>acceptance criterion</a:t>
            </a:r>
            <a:r>
              <a:rPr lang="zh-CN" altLang="en-US" sz="2400"/>
              <a:t>”</a:t>
            </a:r>
            <a:r>
              <a:rPr lang="en-US" altLang="zh-CN" sz="2400"/>
              <a:t> employed by system or user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Measure should be a single number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Should allow complete ordering of different performances, indicate the amount of difference, and assess performance in absolute terms</a:t>
            </a:r>
          </a:p>
          <a:p>
            <a:pPr>
              <a:lnSpc>
                <a:spcPct val="90000"/>
              </a:lnSpc>
            </a:pP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8A707E-88C3-6E46-B7CF-3B743EC9798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Chinese Web Corpus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 from </a:t>
            </a:r>
            <a:r>
              <a:rPr lang="en-US" altLang="zh-CN" dirty="0" err="1"/>
              <a:t>Sogou</a:t>
            </a:r>
            <a:endParaRPr lang="en-US" altLang="zh-CN" dirty="0"/>
          </a:p>
          <a:p>
            <a:pPr lvl="1"/>
            <a:r>
              <a:rPr lang="en-US" altLang="zh-CN" dirty="0" err="1"/>
              <a:t>SogouT</a:t>
            </a:r>
            <a:r>
              <a:rPr lang="en-US" altLang="zh-CN" dirty="0"/>
              <a:t> (collected in 2008)</a:t>
            </a:r>
          </a:p>
          <a:p>
            <a:pPr lvl="2"/>
            <a:r>
              <a:rPr lang="en-US" altLang="zh-CN" dirty="0">
                <a:hlinkClick r:id="rId2"/>
              </a:rPr>
              <a:t>http://www.sogou.com/labs/dl/t.html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0.13 billion Webpages (5TB).</a:t>
            </a:r>
          </a:p>
          <a:p>
            <a:pPr lvl="1"/>
            <a:r>
              <a:rPr lang="en-US" altLang="zh-CN" dirty="0" err="1"/>
              <a:t>SogouQ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About 1 month of user query logs with user clicked URLs 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F4A529-F3DC-D54E-8D0E-60C32A4EBEB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The Way of Finding Relevant Documents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Question: did system find </a:t>
            </a:r>
            <a:r>
              <a:rPr lang="en-US" altLang="zh-CN" sz="2000" i="1" dirty="0"/>
              <a:t>all </a:t>
            </a:r>
            <a:r>
              <a:rPr lang="en-US" altLang="zh-CN" sz="2000" dirty="0"/>
              <a:t>relevant material?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To answer accurately, collection needs complete judgments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i.e., </a:t>
            </a:r>
            <a:r>
              <a:rPr lang="zh-CN" altLang="en-US" sz="1800" dirty="0"/>
              <a:t>“</a:t>
            </a:r>
            <a:r>
              <a:rPr lang="en-US" altLang="zh-CN" sz="1800" dirty="0"/>
              <a:t>yes,</a:t>
            </a:r>
            <a:r>
              <a:rPr lang="zh-CN" altLang="en-US" sz="1800" dirty="0"/>
              <a:t>”</a:t>
            </a:r>
            <a:r>
              <a:rPr lang="en-US" altLang="zh-CN" sz="1800" dirty="0"/>
              <a:t> </a:t>
            </a:r>
            <a:r>
              <a:rPr lang="zh-CN" altLang="en-US" sz="1800" dirty="0"/>
              <a:t>“</a:t>
            </a:r>
            <a:r>
              <a:rPr lang="en-US" altLang="zh-CN" sz="1800" dirty="0"/>
              <a:t>no,</a:t>
            </a:r>
            <a:r>
              <a:rPr lang="zh-CN" altLang="en-US" sz="1800" dirty="0"/>
              <a:t>”</a:t>
            </a:r>
            <a:r>
              <a:rPr lang="en-US" altLang="zh-CN" sz="1800" dirty="0"/>
              <a:t> or some score for </a:t>
            </a:r>
            <a:r>
              <a:rPr lang="en-US" altLang="zh-CN" sz="1800" i="1" dirty="0"/>
              <a:t>every </a:t>
            </a:r>
            <a:r>
              <a:rPr lang="en-US" altLang="zh-CN" sz="1800" dirty="0"/>
              <a:t>query-document pair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For small test collections, can review all documents for all queries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Not practical for large or medium-sized collections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TREC collections have millions of documents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Other approaches that can be used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Pooling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Sampling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Search-based</a:t>
            </a:r>
          </a:p>
          <a:p>
            <a:pPr lvl="1">
              <a:lnSpc>
                <a:spcPct val="80000"/>
              </a:lnSpc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F57519-C07D-8B4E-B1E2-8901D03EF2E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Finding relevant documents (2)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Search-based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Rather than read every document, use manually-guided search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Read retrieved documents until convinced all relevance found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Sampling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Possible to estimate size of true relevant set by sampling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Pooling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Retrieve documents using several (usually automatic) techniques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Judge top </a:t>
            </a:r>
            <a:r>
              <a:rPr lang="en-US" altLang="zh-CN" sz="2000" i="1" dirty="0"/>
              <a:t>n </a:t>
            </a:r>
            <a:r>
              <a:rPr lang="en-US" altLang="zh-CN" sz="2000" dirty="0"/>
              <a:t>documents for each technique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Relevant set is union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Subset of true relevant set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All are incomplete, so when testing: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How should </a:t>
            </a:r>
            <a:r>
              <a:rPr lang="en-US" altLang="zh-CN" sz="2000" dirty="0" err="1"/>
              <a:t>unjudged</a:t>
            </a:r>
            <a:r>
              <a:rPr lang="en-US" altLang="zh-CN" sz="2000" dirty="0"/>
              <a:t> documents be treated?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How might this affect results?</a:t>
            </a:r>
          </a:p>
          <a:p>
            <a:pPr>
              <a:lnSpc>
                <a:spcPct val="80000"/>
              </a:lnSpc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3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2B9E2-26A3-A24F-923A-24C780B72EC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Evaluation in document retrieval: outline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chemeClr val="bg2"/>
                </a:solidFill>
              </a:rPr>
              <a:t>Relevance and test collections</a:t>
            </a:r>
          </a:p>
          <a:p>
            <a:r>
              <a:rPr lang="en-US" altLang="zh-CN" dirty="0"/>
              <a:t>Effectiveness measures(</a:t>
            </a:r>
            <a:r>
              <a:rPr lang="zh-CN" altLang="en-US" dirty="0"/>
              <a:t>有效性度量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Recall and precision (</a:t>
            </a:r>
            <a:r>
              <a:rPr lang="zh-CN" altLang="en-US" dirty="0"/>
              <a:t>召回率和精度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E and F</a:t>
            </a:r>
          </a:p>
          <a:p>
            <a:pPr lvl="1"/>
            <a:r>
              <a:rPr lang="en-US" altLang="zh-CN" dirty="0"/>
              <a:t>Expected search length </a:t>
            </a:r>
            <a:r>
              <a:rPr lang="zh-CN" altLang="en-US" dirty="0"/>
              <a:t>（期望搜索长度）</a:t>
            </a:r>
            <a:endParaRPr lang="en-US" altLang="zh-CN" dirty="0"/>
          </a:p>
          <a:p>
            <a:r>
              <a:rPr lang="en-US" altLang="zh-CN" dirty="0"/>
              <a:t>Significance tests</a:t>
            </a:r>
          </a:p>
          <a:p>
            <a:r>
              <a:rPr lang="en-US" altLang="zh-CN" dirty="0"/>
              <a:t>Other issues and problems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9659</TotalTime>
  <Words>3781</Words>
  <Application>Microsoft Macintosh PowerPoint</Application>
  <PresentationFormat>全屏显示(4:3)</PresentationFormat>
  <Paragraphs>590</Paragraphs>
  <Slides>51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57" baseType="lpstr">
      <vt:lpstr>Arial</vt:lpstr>
      <vt:lpstr>Calibri</vt:lpstr>
      <vt:lpstr>Lucida Sans</vt:lpstr>
      <vt:lpstr>默认设计模板</vt:lpstr>
      <vt:lpstr>Image</vt:lpstr>
      <vt:lpstr>公式</vt:lpstr>
      <vt:lpstr> Evaluation in Document Retrieval  文档检索系统评价</vt:lpstr>
      <vt:lpstr>Evaluation in document retrieval: outline</vt:lpstr>
      <vt:lpstr>Relevance</vt:lpstr>
      <vt:lpstr>Relevance</vt:lpstr>
      <vt:lpstr>Test Collections</vt:lpstr>
      <vt:lpstr>Chinese Web Corpus</vt:lpstr>
      <vt:lpstr>The Way of Finding Relevant Documents</vt:lpstr>
      <vt:lpstr>Finding relevant documents (2)</vt:lpstr>
      <vt:lpstr>Evaluation in document retrieval: outline</vt:lpstr>
      <vt:lpstr>Precision and Recall</vt:lpstr>
      <vt:lpstr>Another common representation</vt:lpstr>
      <vt:lpstr>Precision and Recall</vt:lpstr>
      <vt:lpstr>Precision and Recall for Ranked List</vt:lpstr>
      <vt:lpstr>Average precision of a query</vt:lpstr>
      <vt:lpstr>Precision and Recall example 2</vt:lpstr>
      <vt:lpstr>Averaging across queries</vt:lpstr>
      <vt:lpstr>Recall/precision graphs</vt:lpstr>
      <vt:lpstr>Averaging graphs: a false start</vt:lpstr>
      <vt:lpstr>Possible interpolation approaches</vt:lpstr>
      <vt:lpstr>How to choose?</vt:lpstr>
      <vt:lpstr>Our example, interpolated this way</vt:lpstr>
      <vt:lpstr>Our example (Cont’d)</vt:lpstr>
      <vt:lpstr>Averaging graphs: using interpolation</vt:lpstr>
      <vt:lpstr>Interpolation and averaging</vt:lpstr>
      <vt:lpstr>Interpolated average precision</vt:lpstr>
      <vt:lpstr>Evaluation in document retrieval: outline</vt:lpstr>
      <vt:lpstr>More Single-Valued Measures</vt:lpstr>
      <vt:lpstr>Symmetric Difference and E</vt:lpstr>
      <vt:lpstr>F measure</vt:lpstr>
      <vt:lpstr>F measure as an average</vt:lpstr>
      <vt:lpstr>F measure, geometric interpretation</vt:lpstr>
      <vt:lpstr>Evaluation in document retrieval: outline</vt:lpstr>
      <vt:lpstr>Other Single-Valued Measures</vt:lpstr>
      <vt:lpstr>Expected Search Length</vt:lpstr>
      <vt:lpstr>Expected Search Length</vt:lpstr>
      <vt:lpstr>Expected Search Length</vt:lpstr>
      <vt:lpstr>Evaluation Problems</vt:lpstr>
      <vt:lpstr>Evaluation in document retrieval: outline</vt:lpstr>
      <vt:lpstr>TREC Conference</vt:lpstr>
      <vt:lpstr>TREC Conference (Cont’d)</vt:lpstr>
      <vt:lpstr>TREC general format</vt:lpstr>
      <vt:lpstr>TREC: pros and cons</vt:lpstr>
      <vt:lpstr>Homework</vt:lpstr>
      <vt:lpstr>Backup</vt:lpstr>
      <vt:lpstr>Why significance tests?</vt:lpstr>
      <vt:lpstr>Sign Test Example</vt:lpstr>
      <vt:lpstr>Evaluation in document retrieval: outline</vt:lpstr>
      <vt:lpstr>Feedback Evaluation</vt:lpstr>
      <vt:lpstr>User Perceptions</vt:lpstr>
      <vt:lpstr>Computational Aspects</vt:lpstr>
      <vt:lpstr>Swets’ criteria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and Classification of Speech Sounds</dc:title>
  <dc:creator>night</dc:creator>
  <cp:lastModifiedBy>Chen Qingcai</cp:lastModifiedBy>
  <cp:revision>850</cp:revision>
  <dcterms:created xsi:type="dcterms:W3CDTF">2005-07-04T14:06:55Z</dcterms:created>
  <dcterms:modified xsi:type="dcterms:W3CDTF">2021-07-10T14:07:10Z</dcterms:modified>
</cp:coreProperties>
</file>