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61"/>
  </p:notesMasterIdLst>
  <p:handoutMasterIdLst>
    <p:handoutMasterId r:id="rId62"/>
  </p:handoutMasterIdLst>
  <p:sldIdLst>
    <p:sldId id="277" r:id="rId2"/>
    <p:sldId id="311" r:id="rId3"/>
    <p:sldId id="278" r:id="rId4"/>
    <p:sldId id="355" r:id="rId5"/>
    <p:sldId id="356" r:id="rId6"/>
    <p:sldId id="357" r:id="rId7"/>
    <p:sldId id="358" r:id="rId8"/>
    <p:sldId id="279" r:id="rId9"/>
    <p:sldId id="309" r:id="rId10"/>
    <p:sldId id="280" r:id="rId11"/>
    <p:sldId id="313" r:id="rId12"/>
    <p:sldId id="283" r:id="rId13"/>
    <p:sldId id="284" r:id="rId14"/>
    <p:sldId id="315" r:id="rId15"/>
    <p:sldId id="285" r:id="rId16"/>
    <p:sldId id="286" r:id="rId17"/>
    <p:sldId id="291" r:id="rId18"/>
    <p:sldId id="292" r:id="rId19"/>
    <p:sldId id="293" r:id="rId20"/>
    <p:sldId id="294" r:id="rId21"/>
    <p:sldId id="314" r:id="rId22"/>
    <p:sldId id="316" r:id="rId23"/>
    <p:sldId id="317" r:id="rId24"/>
    <p:sldId id="318" r:id="rId25"/>
    <p:sldId id="319" r:id="rId26"/>
    <p:sldId id="320" r:id="rId27"/>
    <p:sldId id="322" r:id="rId28"/>
    <p:sldId id="328" r:id="rId29"/>
    <p:sldId id="324" r:id="rId30"/>
    <p:sldId id="325" r:id="rId31"/>
    <p:sldId id="344" r:id="rId32"/>
    <p:sldId id="346" r:id="rId33"/>
    <p:sldId id="347" r:id="rId34"/>
    <p:sldId id="348" r:id="rId35"/>
    <p:sldId id="349" r:id="rId36"/>
    <p:sldId id="350" r:id="rId37"/>
    <p:sldId id="351" r:id="rId38"/>
    <p:sldId id="352" r:id="rId39"/>
    <p:sldId id="353" r:id="rId40"/>
    <p:sldId id="354" r:id="rId41"/>
    <p:sldId id="327" r:id="rId42"/>
    <p:sldId id="329" r:id="rId43"/>
    <p:sldId id="360" r:id="rId44"/>
    <p:sldId id="339" r:id="rId45"/>
    <p:sldId id="340" r:id="rId46"/>
    <p:sldId id="341" r:id="rId47"/>
    <p:sldId id="342" r:id="rId48"/>
    <p:sldId id="343" r:id="rId49"/>
    <p:sldId id="330" r:id="rId50"/>
    <p:sldId id="331" r:id="rId51"/>
    <p:sldId id="323" r:id="rId52"/>
    <p:sldId id="297" r:id="rId53"/>
    <p:sldId id="298" r:id="rId54"/>
    <p:sldId id="299" r:id="rId55"/>
    <p:sldId id="300" r:id="rId56"/>
    <p:sldId id="301" r:id="rId57"/>
    <p:sldId id="303" r:id="rId58"/>
    <p:sldId id="304" r:id="rId59"/>
    <p:sldId id="305" r:id="rId6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晓龙"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AAB3F4"/>
    <a:srgbClr val="CC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535" autoAdjust="0"/>
  </p:normalViewPr>
  <p:slideViewPr>
    <p:cSldViewPr>
      <p:cViewPr varScale="1">
        <p:scale>
          <a:sx n="79" d="100"/>
          <a:sy n="79" d="100"/>
        </p:scale>
        <p:origin x="1570" y="8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18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en-US" altLang="zh-CN"/>
              <a:t>Lecture 1 Overview</a:t>
            </a:r>
          </a:p>
        </p:txBody>
      </p:sp>
      <p:sp>
        <p:nvSpPr>
          <p:cNvPr id="5123" name="Rectangle 3"/>
          <p:cNvSpPr>
            <a:spLocks noGrp="1" noChangeArrowheads="1"/>
          </p:cNvSpPr>
          <p:nvPr>
            <p:ph type="dt" sz="quarter" idx="1"/>
          </p:nvPr>
        </p:nvSpPr>
        <p:spPr bwMode="auto">
          <a:xfrm>
            <a:off x="4021138"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r>
              <a:rPr lang="zh-CN" altLang="en-US"/>
              <a:t>7/7/2005</a:t>
            </a:r>
            <a:endParaRPr lang="en-US" altLang="zh-CN"/>
          </a:p>
        </p:txBody>
      </p:sp>
      <p:sp>
        <p:nvSpPr>
          <p:cNvPr id="5124" name="Rectangle 4"/>
          <p:cNvSpPr>
            <a:spLocks noGrp="1" noChangeArrowheads="1"/>
          </p:cNvSpPr>
          <p:nvPr>
            <p:ph type="ftr" sz="quarter" idx="2"/>
          </p:nvPr>
        </p:nvSpPr>
        <p:spPr bwMode="auto">
          <a:xfrm>
            <a:off x="0"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r>
              <a:rPr lang="en-US" altLang="zh-CN"/>
              <a:t>Lecture 1 Overview</a:t>
            </a:r>
          </a:p>
        </p:txBody>
      </p:sp>
      <p:sp>
        <p:nvSpPr>
          <p:cNvPr id="51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F9D5AB95-0636-CC46-8214-FF1955279DF5}" type="slidenum">
              <a:rPr lang="en-US" altLang="zh-CN"/>
              <a:pPr/>
              <a:t>‹#›</a:t>
            </a:fld>
            <a:endParaRPr lang="en-US" altLang="zh-CN"/>
          </a:p>
        </p:txBody>
      </p:sp>
    </p:spTree>
    <p:extLst>
      <p:ext uri="{BB962C8B-B14F-4D97-AF65-F5344CB8AC3E}">
        <p14:creationId xmlns:p14="http://schemas.microsoft.com/office/powerpoint/2010/main" val="3746049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en-US" altLang="zh-CN"/>
              <a:t>Lecture 1 Overview</a:t>
            </a:r>
          </a:p>
        </p:txBody>
      </p:sp>
      <p:sp>
        <p:nvSpPr>
          <p:cNvPr id="7171" name="Rectangle 3"/>
          <p:cNvSpPr>
            <a:spLocks noGrp="1" noChangeArrowheads="1"/>
          </p:cNvSpPr>
          <p:nvPr>
            <p:ph type="dt" idx="1"/>
          </p:nvPr>
        </p:nvSpPr>
        <p:spPr bwMode="auto">
          <a:xfrm>
            <a:off x="4021138" y="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r>
              <a:rPr lang="zh-CN" altLang="en-US"/>
              <a:t>7/7/2005</a:t>
            </a:r>
            <a:endParaRPr lang="en-US" altLang="zh-CN"/>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7174" name="Rectangle 6"/>
          <p:cNvSpPr>
            <a:spLocks noGrp="1" noChangeArrowheads="1"/>
          </p:cNvSpPr>
          <p:nvPr>
            <p:ph type="ftr" sz="quarter" idx="4"/>
          </p:nvPr>
        </p:nvSpPr>
        <p:spPr bwMode="auto">
          <a:xfrm>
            <a:off x="0"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r>
              <a:rPr lang="en-US" altLang="zh-CN"/>
              <a:t>Lecture 1 Overview</a:t>
            </a:r>
          </a:p>
        </p:txBody>
      </p:sp>
      <p:sp>
        <p:nvSpPr>
          <p:cNvPr id="71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70C2FDCD-A97E-A046-944B-E6FBBC2693D8}" type="slidenum">
              <a:rPr lang="en-US" altLang="zh-CN"/>
              <a:pPr/>
              <a:t>‹#›</a:t>
            </a:fld>
            <a:endParaRPr lang="en-US" altLang="zh-CN"/>
          </a:p>
        </p:txBody>
      </p:sp>
    </p:spTree>
    <p:extLst>
      <p:ext uri="{BB962C8B-B14F-4D97-AF65-F5344CB8AC3E}">
        <p14:creationId xmlns:p14="http://schemas.microsoft.com/office/powerpoint/2010/main" val="106678514"/>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宋体" charset="0"/>
        <a:cs typeface="宋体" charset="0"/>
      </a:defRPr>
    </a:lvl1pPr>
    <a:lvl2pPr marL="457200" algn="l" rtl="0" fontAlgn="base">
      <a:spcBef>
        <a:spcPct val="30000"/>
      </a:spcBef>
      <a:spcAft>
        <a:spcPct val="0"/>
      </a:spcAft>
      <a:defRPr sz="1200" kern="1200">
        <a:solidFill>
          <a:schemeClr val="tx1"/>
        </a:solidFill>
        <a:latin typeface="Arial" charset="0"/>
        <a:ea typeface="宋体" charset="0"/>
        <a:cs typeface="+mn-cs"/>
      </a:defRPr>
    </a:lvl2pPr>
    <a:lvl3pPr marL="914400" algn="l" rtl="0" fontAlgn="base">
      <a:spcBef>
        <a:spcPct val="30000"/>
      </a:spcBef>
      <a:spcAft>
        <a:spcPct val="0"/>
      </a:spcAft>
      <a:defRPr sz="1200" kern="1200">
        <a:solidFill>
          <a:schemeClr val="tx1"/>
        </a:solidFill>
        <a:latin typeface="Arial" charset="0"/>
        <a:ea typeface="宋体" charset="0"/>
        <a:cs typeface="+mn-cs"/>
      </a:defRPr>
    </a:lvl3pPr>
    <a:lvl4pPr marL="1371600" algn="l" rtl="0" fontAlgn="base">
      <a:spcBef>
        <a:spcPct val="30000"/>
      </a:spcBef>
      <a:spcAft>
        <a:spcPct val="0"/>
      </a:spcAft>
      <a:defRPr sz="1200" kern="1200">
        <a:solidFill>
          <a:schemeClr val="tx1"/>
        </a:solidFill>
        <a:latin typeface="Arial" charset="0"/>
        <a:ea typeface="宋体" charset="0"/>
        <a:cs typeface="+mn-cs"/>
      </a:defRPr>
    </a:lvl4pPr>
    <a:lvl5pPr marL="1828800" algn="l" rtl="0" fontAlgn="base">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测试一个网站有多少点击量的网站。</a:t>
            </a:r>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70C2FDCD-A97E-A046-944B-E6FBBC2693D8}" type="slidenum">
              <a:rPr lang="en-US" altLang="zh-CN" smtClean="0"/>
              <a:pPr/>
              <a:t>6</a:t>
            </a:fld>
            <a:endParaRPr lang="en-US" altLang="zh-CN"/>
          </a:p>
        </p:txBody>
      </p:sp>
    </p:spTree>
    <p:extLst>
      <p:ext uri="{BB962C8B-B14F-4D97-AF65-F5344CB8AC3E}">
        <p14:creationId xmlns:p14="http://schemas.microsoft.com/office/powerpoint/2010/main" val="1796002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一个</a:t>
            </a:r>
            <a:r>
              <a:rPr lang="en-US" altLang="zh-CN" dirty="0"/>
              <a:t>queue</a:t>
            </a:r>
            <a:r>
              <a:rPr lang="zh-CN" altLang="en-US" dirty="0"/>
              <a:t>对应了一个</a:t>
            </a:r>
            <a:r>
              <a:rPr lang="en-US" altLang="zh-CN" dirty="0" err="1"/>
              <a:t>ip</a:t>
            </a:r>
            <a:r>
              <a:rPr lang="zh-CN" altLang="en-US" dirty="0"/>
              <a:t>的</a:t>
            </a:r>
            <a:r>
              <a:rPr lang="zh-CN" altLang="en-US"/>
              <a:t>所有文件地址，</a:t>
            </a:r>
            <a:r>
              <a:rPr lang="zh-CN" altLang="en-US" dirty="0"/>
              <a:t>当这个</a:t>
            </a:r>
            <a:r>
              <a:rPr lang="en-US" altLang="zh-CN" dirty="0"/>
              <a:t>queue</a:t>
            </a:r>
            <a:r>
              <a:rPr lang="zh-CN" altLang="en-US" dirty="0"/>
              <a:t>为空后，要取新的</a:t>
            </a:r>
            <a:r>
              <a:rPr lang="en-US" altLang="zh-CN" dirty="0" err="1"/>
              <a:t>ip</a:t>
            </a:r>
            <a:r>
              <a:rPr lang="zh-CN" altLang="en-US" dirty="0"/>
              <a:t>，此时用最小堆，判断谁距离上一次被选中的时间最近，那么这个</a:t>
            </a:r>
            <a:r>
              <a:rPr lang="en-US" altLang="zh-CN" dirty="0"/>
              <a:t>queue</a:t>
            </a:r>
            <a:r>
              <a:rPr lang="zh-CN" altLang="en-US" dirty="0"/>
              <a:t>下一个就可以保存这个</a:t>
            </a:r>
            <a:r>
              <a:rPr lang="en-US" altLang="zh-CN" dirty="0" err="1"/>
              <a:t>ip</a:t>
            </a:r>
            <a:r>
              <a:rPr lang="zh-CN" altLang="en-US" dirty="0"/>
              <a:t>的文件地址。</a:t>
            </a:r>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70C2FDCD-A97E-A046-944B-E6FBBC2693D8}" type="slidenum">
              <a:rPr lang="en-US" altLang="zh-CN" smtClean="0"/>
              <a:pPr/>
              <a:t>38</a:t>
            </a:fld>
            <a:endParaRPr lang="en-US" altLang="zh-CN"/>
          </a:p>
        </p:txBody>
      </p:sp>
    </p:spTree>
    <p:extLst>
      <p:ext uri="{BB962C8B-B14F-4D97-AF65-F5344CB8AC3E}">
        <p14:creationId xmlns:p14="http://schemas.microsoft.com/office/powerpoint/2010/main" val="177752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17F9F8AF-2179-2340-B7A8-7335D0B43101}" type="slidenum">
              <a:rPr lang="en-US" altLang="zh-CN"/>
              <a:pPr/>
              <a:t>15</a:t>
            </a:fld>
            <a:endParaRPr lang="en-US" altLang="zh-CN"/>
          </a:p>
        </p:txBody>
      </p:sp>
      <p:sp>
        <p:nvSpPr>
          <p:cNvPr id="347138"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347139" name="Rectangle 3"/>
          <p:cNvSpPr>
            <a:spLocks noGrp="1" noChangeArrowheads="1"/>
          </p:cNvSpPr>
          <p:nvPr>
            <p:ph type="body" idx="1"/>
          </p:nvPr>
        </p:nvSpPr>
        <p:spPr>
          <a:xfrm>
            <a:off x="946150" y="4860925"/>
            <a:ext cx="5207000" cy="4605338"/>
          </a:xfrm>
        </p:spPr>
        <p:txBody>
          <a:bodyPr/>
          <a:lstStyle/>
          <a:p>
            <a:r>
              <a:rPr lang="en-US" altLang="zh-CN" dirty="0"/>
              <a:t>2013.11.11:</a:t>
            </a:r>
            <a:r>
              <a:rPr lang="en-US" altLang="zh-CN" baseline="0" dirty="0"/>
              <a:t> Give the questions to students and left parts could be the content of the next </a:t>
            </a:r>
            <a:r>
              <a:rPr lang="en-US" altLang="zh-CN" baseline="0"/>
              <a:t>lesson for </a:t>
            </a:r>
            <a:r>
              <a:rPr lang="en-US" altLang="zh-CN" baseline="0" dirty="0"/>
              <a:t>45 minutes.</a:t>
            </a:r>
            <a:endParaRPr lang="zh-CN" altLang="en-US" dirty="0"/>
          </a:p>
        </p:txBody>
      </p:sp>
    </p:spTree>
    <p:extLst>
      <p:ext uri="{BB962C8B-B14F-4D97-AF65-F5344CB8AC3E}">
        <p14:creationId xmlns:p14="http://schemas.microsoft.com/office/powerpoint/2010/main" val="155552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546C9F4A-3890-DA44-AF52-3CBC1D4367A9}" type="slidenum">
              <a:rPr lang="en-US" altLang="zh-CN"/>
              <a:pPr/>
              <a:t>23</a:t>
            </a:fld>
            <a:endParaRPr lang="en-US" altLang="zh-CN"/>
          </a:p>
        </p:txBody>
      </p:sp>
      <p:sp>
        <p:nvSpPr>
          <p:cNvPr id="38912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389123" name="Rectangle 3"/>
          <p:cNvSpPr>
            <a:spLocks noGrp="1" noChangeArrowheads="1"/>
          </p:cNvSpPr>
          <p:nvPr>
            <p:ph type="body" idx="1"/>
          </p:nvPr>
        </p:nvSpPr>
        <p:spPr>
          <a:xfrm>
            <a:off x="946150" y="4860925"/>
            <a:ext cx="5207000" cy="4605338"/>
          </a:xfrm>
        </p:spPr>
        <p:txBody>
          <a:bodyPr/>
          <a:lstStyle/>
          <a:p>
            <a:r>
              <a:rPr lang="en-US" altLang="zh-CN"/>
              <a:t>Notice we want a hash function that keeps url</a:t>
            </a:r>
            <a:r>
              <a:rPr lang="zh-CN" altLang="en-US">
                <a:latin typeface="Times New Roman"/>
              </a:rPr>
              <a:t>’</a:t>
            </a:r>
            <a:r>
              <a:rPr lang="en-US" altLang="zh-CN"/>
              <a:t>s from the same domain together:</a:t>
            </a:r>
          </a:p>
          <a:p>
            <a:r>
              <a:rPr lang="en-US" altLang="zh-CN"/>
              <a:t>- Most links are local, keeps communication down.</a:t>
            </a:r>
          </a:p>
          <a:p>
            <a:r>
              <a:rPr lang="en-US" altLang="zh-CN"/>
              <a:t>- Dns caching works.</a:t>
            </a:r>
          </a:p>
          <a:p>
            <a:r>
              <a:rPr lang="en-US" altLang="zh-CN"/>
              <a:t>- Can maintain politeness : otherwise we</a:t>
            </a:r>
            <a:r>
              <a:rPr lang="zh-CN" altLang="en-US">
                <a:latin typeface="Times New Roman"/>
              </a:rPr>
              <a:t>’</a:t>
            </a:r>
            <a:r>
              <a:rPr lang="en-US" altLang="zh-CN"/>
              <a:t>ll appear as a denial of service attack.</a:t>
            </a:r>
          </a:p>
        </p:txBody>
      </p:sp>
    </p:spTree>
    <p:extLst>
      <p:ext uri="{BB962C8B-B14F-4D97-AF65-F5344CB8AC3E}">
        <p14:creationId xmlns:p14="http://schemas.microsoft.com/office/powerpoint/2010/main" val="16702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8180EE76-214C-2C4C-862C-4110CA20C3A6}" type="slidenum">
              <a:rPr lang="en-US" altLang="zh-CN"/>
              <a:pPr/>
              <a:t>24</a:t>
            </a:fld>
            <a:endParaRPr lang="en-US" altLang="zh-CN"/>
          </a:p>
        </p:txBody>
      </p:sp>
      <p:sp>
        <p:nvSpPr>
          <p:cNvPr id="391170"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391171" name="Rectangle 3"/>
          <p:cNvSpPr>
            <a:spLocks noGrp="1" noChangeArrowheads="1"/>
          </p:cNvSpPr>
          <p:nvPr>
            <p:ph type="body" idx="1"/>
          </p:nvPr>
        </p:nvSpPr>
        <p:spPr>
          <a:xfrm>
            <a:off x="946150" y="4860925"/>
            <a:ext cx="5207000" cy="4605338"/>
          </a:xfrm>
        </p:spPr>
        <p:txBody>
          <a:bodyPr/>
          <a:lstStyle/>
          <a:p>
            <a:r>
              <a:rPr lang="en-US" altLang="zh-CN"/>
              <a:t>Notice we want a hash function that keeps url</a:t>
            </a:r>
            <a:r>
              <a:rPr lang="zh-CN" altLang="en-US">
                <a:latin typeface="Times New Roman"/>
              </a:rPr>
              <a:t>’</a:t>
            </a:r>
            <a:r>
              <a:rPr lang="en-US" altLang="zh-CN"/>
              <a:t>s from the same domain together:</a:t>
            </a:r>
          </a:p>
          <a:p>
            <a:r>
              <a:rPr lang="en-US" altLang="zh-CN"/>
              <a:t>- Most links are local, keeps communication down.</a:t>
            </a:r>
          </a:p>
          <a:p>
            <a:r>
              <a:rPr lang="en-US" altLang="zh-CN"/>
              <a:t>- Dns caching works.</a:t>
            </a:r>
          </a:p>
          <a:p>
            <a:r>
              <a:rPr lang="en-US" altLang="zh-CN"/>
              <a:t>- Can maintain politeness : otherwise we</a:t>
            </a:r>
            <a:r>
              <a:rPr lang="zh-CN" altLang="en-US">
                <a:latin typeface="Times New Roman"/>
              </a:rPr>
              <a:t>’</a:t>
            </a:r>
            <a:r>
              <a:rPr lang="en-US" altLang="zh-CN"/>
              <a:t>ll appear as a denial of service attack.</a:t>
            </a:r>
          </a:p>
        </p:txBody>
      </p:sp>
    </p:spTree>
    <p:extLst>
      <p:ext uri="{BB962C8B-B14F-4D97-AF65-F5344CB8AC3E}">
        <p14:creationId xmlns:p14="http://schemas.microsoft.com/office/powerpoint/2010/main" val="41258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F60C36F2-3169-924E-A956-617CF02AD565}" type="slidenum">
              <a:rPr lang="en-US" altLang="zh-CN"/>
              <a:pPr/>
              <a:t>25</a:t>
            </a:fld>
            <a:endParaRPr lang="en-US" altLang="zh-CN"/>
          </a:p>
        </p:txBody>
      </p:sp>
      <p:sp>
        <p:nvSpPr>
          <p:cNvPr id="393218"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393219" name="Rectangle 3"/>
          <p:cNvSpPr>
            <a:spLocks noGrp="1" noChangeArrowheads="1"/>
          </p:cNvSpPr>
          <p:nvPr>
            <p:ph type="body" idx="1"/>
          </p:nvPr>
        </p:nvSpPr>
        <p:spPr>
          <a:xfrm>
            <a:off x="946150" y="4860925"/>
            <a:ext cx="5207000" cy="4605338"/>
          </a:xfrm>
        </p:spPr>
        <p:txBody>
          <a:bodyPr/>
          <a:lstStyle/>
          <a:p>
            <a:r>
              <a:rPr lang="en-US" altLang="zh-CN"/>
              <a:t>Notice we want a hash function that keeps url</a:t>
            </a:r>
            <a:r>
              <a:rPr lang="zh-CN" altLang="en-US">
                <a:latin typeface="Times New Roman"/>
              </a:rPr>
              <a:t>’</a:t>
            </a:r>
            <a:r>
              <a:rPr lang="en-US" altLang="zh-CN"/>
              <a:t>s from the same domain together:</a:t>
            </a:r>
          </a:p>
          <a:p>
            <a:r>
              <a:rPr lang="en-US" altLang="zh-CN"/>
              <a:t>- Most links are local, keeps communication down.</a:t>
            </a:r>
          </a:p>
          <a:p>
            <a:r>
              <a:rPr lang="en-US" altLang="zh-CN"/>
              <a:t>- Dns caching works.</a:t>
            </a:r>
          </a:p>
          <a:p>
            <a:r>
              <a:rPr lang="en-US" altLang="zh-CN"/>
              <a:t>- Can maintain politeness : otherwise we</a:t>
            </a:r>
            <a:r>
              <a:rPr lang="zh-CN" altLang="en-US">
                <a:latin typeface="Times New Roman"/>
              </a:rPr>
              <a:t>’</a:t>
            </a:r>
            <a:r>
              <a:rPr lang="en-US" altLang="zh-CN"/>
              <a:t>ll appear as a denial of service attack.</a:t>
            </a:r>
          </a:p>
        </p:txBody>
      </p:sp>
    </p:spTree>
    <p:extLst>
      <p:ext uri="{BB962C8B-B14F-4D97-AF65-F5344CB8AC3E}">
        <p14:creationId xmlns:p14="http://schemas.microsoft.com/office/powerpoint/2010/main" val="10704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15D52113-7212-1C48-BE40-FD9A206365DF}" type="slidenum">
              <a:rPr lang="en-US" altLang="zh-CN"/>
              <a:pPr/>
              <a:t>26</a:t>
            </a:fld>
            <a:endParaRPr lang="en-US" altLang="zh-CN"/>
          </a:p>
        </p:txBody>
      </p:sp>
      <p:sp>
        <p:nvSpPr>
          <p:cNvPr id="395266"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ma14="http://schemas.microsoft.com/office/mac/drawingml/2011/main" xmlns="" val="1"/>
            </a:ext>
          </a:extLst>
        </p:spPr>
      </p:sp>
      <p:sp>
        <p:nvSpPr>
          <p:cNvPr id="395267" name="Rectangle 3"/>
          <p:cNvSpPr>
            <a:spLocks noGrp="1" noChangeArrowheads="1"/>
          </p:cNvSpPr>
          <p:nvPr>
            <p:ph type="body" idx="1"/>
          </p:nvPr>
        </p:nvSpPr>
        <p:spPr>
          <a:xfrm>
            <a:off x="946150" y="4860925"/>
            <a:ext cx="5207000" cy="4605338"/>
          </a:xfrm>
        </p:spPr>
        <p:txBody>
          <a:bodyPr/>
          <a:lstStyle/>
          <a:p>
            <a:r>
              <a:rPr lang="en-US" altLang="zh-CN"/>
              <a:t>Notice we want a hash function that keeps url</a:t>
            </a:r>
            <a:r>
              <a:rPr lang="zh-CN" altLang="en-US">
                <a:latin typeface="Times New Roman"/>
              </a:rPr>
              <a:t>’</a:t>
            </a:r>
            <a:r>
              <a:rPr lang="en-US" altLang="zh-CN"/>
              <a:t>s from the same domain together:</a:t>
            </a:r>
          </a:p>
          <a:p>
            <a:r>
              <a:rPr lang="en-US" altLang="zh-CN"/>
              <a:t>- Most links are local, keeps communication down.</a:t>
            </a:r>
          </a:p>
          <a:p>
            <a:r>
              <a:rPr lang="en-US" altLang="zh-CN"/>
              <a:t>- Dns caching works.</a:t>
            </a:r>
          </a:p>
          <a:p>
            <a:r>
              <a:rPr lang="en-US" altLang="zh-CN"/>
              <a:t>- Can maintain politeness : otherwise we</a:t>
            </a:r>
            <a:r>
              <a:rPr lang="zh-CN" altLang="en-US">
                <a:latin typeface="Times New Roman"/>
              </a:rPr>
              <a:t>’</a:t>
            </a:r>
            <a:r>
              <a:rPr lang="en-US" altLang="zh-CN"/>
              <a:t>ll appear as a denial of service attack.</a:t>
            </a:r>
          </a:p>
        </p:txBody>
      </p:sp>
    </p:spTree>
    <p:extLst>
      <p:ext uri="{BB962C8B-B14F-4D97-AF65-F5344CB8AC3E}">
        <p14:creationId xmlns:p14="http://schemas.microsoft.com/office/powerpoint/2010/main" val="168089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Infinite</a:t>
            </a:r>
            <a:r>
              <a:rPr lang="zh-CN" altLang="en-US" dirty="0"/>
              <a:t>：无穷</a:t>
            </a:r>
            <a:endParaRPr lang="en-US" altLang="zh-CN" dirty="0"/>
          </a:p>
          <a:p>
            <a:endParaRPr lang="zh-CN" altLang="en-US" dirty="0"/>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70C2FDCD-A97E-A046-944B-E6FBBC2693D8}" type="slidenum">
              <a:rPr lang="en-US" altLang="zh-CN" smtClean="0"/>
              <a:pPr/>
              <a:t>27</a:t>
            </a:fld>
            <a:endParaRPr lang="en-US" altLang="zh-CN"/>
          </a:p>
        </p:txBody>
      </p:sp>
    </p:spTree>
    <p:extLst>
      <p:ext uri="{BB962C8B-B14F-4D97-AF65-F5344CB8AC3E}">
        <p14:creationId xmlns:p14="http://schemas.microsoft.com/office/powerpoint/2010/main" val="212460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Extract</a:t>
            </a:r>
            <a:r>
              <a:rPr lang="zh-CN" altLang="en-US" dirty="0"/>
              <a:t>：取出 挖掘</a:t>
            </a:r>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70C2FDCD-A97E-A046-944B-E6FBBC2693D8}" type="slidenum">
              <a:rPr lang="en-US" altLang="zh-CN" smtClean="0"/>
              <a:pPr/>
              <a:t>28</a:t>
            </a:fld>
            <a:endParaRPr lang="en-US" altLang="zh-CN"/>
          </a:p>
        </p:txBody>
      </p:sp>
    </p:spTree>
    <p:extLst>
      <p:ext uri="{BB962C8B-B14F-4D97-AF65-F5344CB8AC3E}">
        <p14:creationId xmlns:p14="http://schemas.microsoft.com/office/powerpoint/2010/main" val="2154935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一个</a:t>
            </a:r>
            <a:r>
              <a:rPr lang="en-US" altLang="zh-CN" dirty="0"/>
              <a:t>IP</a:t>
            </a:r>
            <a:r>
              <a:rPr lang="zh-CN" altLang="en-US" dirty="0"/>
              <a:t>对应一个</a:t>
            </a:r>
            <a:r>
              <a:rPr lang="en-US" altLang="zh-CN" dirty="0"/>
              <a:t>queue</a:t>
            </a:r>
            <a:endParaRPr lang="zh-CN" altLang="en-US" dirty="0"/>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70C2FDCD-A97E-A046-944B-E6FBBC2693D8}" type="slidenum">
              <a:rPr lang="en-US" altLang="zh-CN" smtClean="0"/>
              <a:pPr/>
              <a:t>36</a:t>
            </a:fld>
            <a:endParaRPr lang="en-US" altLang="zh-CN"/>
          </a:p>
        </p:txBody>
      </p:sp>
    </p:spTree>
    <p:extLst>
      <p:ext uri="{BB962C8B-B14F-4D97-AF65-F5344CB8AC3E}">
        <p14:creationId xmlns:p14="http://schemas.microsoft.com/office/powerpoint/2010/main" val="125999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2121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21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52122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zh-CN" altLang="en-US" noProof="0"/>
              <a:t>单击此处编辑母版副标题样式</a:t>
            </a:r>
          </a:p>
        </p:txBody>
      </p:sp>
      <p:sp>
        <p:nvSpPr>
          <p:cNvPr id="521221" name="Rectangle 5"/>
          <p:cNvSpPr>
            <a:spLocks noGrp="1" noChangeArrowheads="1"/>
          </p:cNvSpPr>
          <p:nvPr>
            <p:ph type="dt" sz="half" idx="2"/>
          </p:nvPr>
        </p:nvSpPr>
        <p:spPr/>
        <p:txBody>
          <a:bodyPr/>
          <a:lstStyle>
            <a:lvl1pPr>
              <a:defRPr/>
            </a:lvl1pPr>
          </a:lstStyle>
          <a:p>
            <a:fld id="{42433366-3BB7-2142-ADA3-3197534F585A}" type="datetime1">
              <a:rPr lang="zh-CN" altLang="en-US"/>
              <a:pPr/>
              <a:t>2021/7/17</a:t>
            </a:fld>
            <a:endParaRPr lang="en-US" altLang="zh-CN"/>
          </a:p>
        </p:txBody>
      </p:sp>
      <p:sp>
        <p:nvSpPr>
          <p:cNvPr id="521222" name="Rectangle 6"/>
          <p:cNvSpPr>
            <a:spLocks noGrp="1" noChangeArrowheads="1"/>
          </p:cNvSpPr>
          <p:nvPr>
            <p:ph type="ftr" sz="quarter" idx="3"/>
          </p:nvPr>
        </p:nvSpPr>
        <p:spPr/>
        <p:txBody>
          <a:bodyPr/>
          <a:lstStyle>
            <a:lvl1pPr>
              <a:defRPr/>
            </a:lvl1pPr>
          </a:lstStyle>
          <a:p>
            <a:endParaRPr lang="en-US" altLang="zh-CN"/>
          </a:p>
        </p:txBody>
      </p:sp>
      <p:sp>
        <p:nvSpPr>
          <p:cNvPr id="521223" name="Rectangle 7"/>
          <p:cNvSpPr>
            <a:spLocks noGrp="1" noChangeArrowheads="1"/>
          </p:cNvSpPr>
          <p:nvPr>
            <p:ph type="sldNum" sz="quarter" idx="4"/>
          </p:nvPr>
        </p:nvSpPr>
        <p:spPr/>
        <p:txBody>
          <a:bodyPr/>
          <a:lstStyle>
            <a:lvl1pPr>
              <a:defRPr/>
            </a:lvl1pPr>
          </a:lstStyle>
          <a:p>
            <a:fld id="{70F62F52-D997-5146-BE66-83D8E0B5E9FF}" type="slidenum">
              <a:rPr lang="en-US" altLang="zh-CN"/>
              <a:pPr/>
              <a:t>‹#›</a:t>
            </a:fld>
            <a:endParaRPr lang="en-US" altLang="zh-CN"/>
          </a:p>
        </p:txBody>
      </p:sp>
      <p:grpSp>
        <p:nvGrpSpPr>
          <p:cNvPr id="521224" name="Group 8"/>
          <p:cNvGrpSpPr>
            <a:grpSpLocks/>
          </p:cNvGrpSpPr>
          <p:nvPr/>
        </p:nvGrpSpPr>
        <p:grpSpPr bwMode="auto">
          <a:xfrm>
            <a:off x="7493000" y="2992438"/>
            <a:ext cx="1338263" cy="2189162"/>
            <a:chOff x="4704" y="1885"/>
            <a:chExt cx="843" cy="1379"/>
          </a:xfrm>
        </p:grpSpPr>
        <p:sp>
          <p:nvSpPr>
            <p:cNvPr id="52122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2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2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2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2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3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4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125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52125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3DA7EDC2-EE8B-EC42-979C-26681FF7DC7B}" type="datetime1">
              <a:rPr lang="zh-CN" altLang="en-US"/>
              <a:pPr/>
              <a:t>2021/7/17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C823D9F6-62EF-3541-85FF-FAA6167EB961}" type="slidenum">
              <a:rPr lang="en-US" altLang="zh-CN"/>
              <a:pPr/>
              <a:t>‹#›</a:t>
            </a:fld>
            <a:endParaRPr lang="en-US" altLang="zh-CN"/>
          </a:p>
        </p:txBody>
      </p:sp>
    </p:spTree>
    <p:extLst>
      <p:ext uri="{BB962C8B-B14F-4D97-AF65-F5344CB8AC3E}">
        <p14:creationId xmlns:p14="http://schemas.microsoft.com/office/powerpoint/2010/main" val="139877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25C020F-EBF4-F449-B903-11783F6E61AF}" type="datetime1">
              <a:rPr lang="zh-CN" altLang="en-US"/>
              <a:pPr/>
              <a:t>2021/7/17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B69264EB-884B-4C4E-A6FD-BD7E923874F8}" type="slidenum">
              <a:rPr lang="en-US" altLang="zh-CN"/>
              <a:pPr/>
              <a:t>‹#›</a:t>
            </a:fld>
            <a:endParaRPr lang="en-US" altLang="zh-CN"/>
          </a:p>
        </p:txBody>
      </p:sp>
    </p:spTree>
    <p:extLst>
      <p:ext uri="{BB962C8B-B14F-4D97-AF65-F5344CB8AC3E}">
        <p14:creationId xmlns:p14="http://schemas.microsoft.com/office/powerpoint/2010/main" val="10543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quarter" idx="1"/>
          </p:nvPr>
        </p:nvSpPr>
        <p:spPr>
          <a:xfrm>
            <a:off x="457200" y="1719263"/>
            <a:ext cx="4038600" cy="21288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57200" y="4000500"/>
            <a:ext cx="4038600" cy="21304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48200" y="4000500"/>
            <a:ext cx="4038600" cy="21304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457200" y="6248400"/>
            <a:ext cx="2133600" cy="457200"/>
          </a:xfrm>
        </p:spPr>
        <p:txBody>
          <a:bodyPr/>
          <a:lstStyle>
            <a:lvl1pPr>
              <a:defRPr/>
            </a:lvl1pPr>
          </a:lstStyle>
          <a:p>
            <a:fld id="{4DC05C8C-2AA3-8C46-ADFE-63898A85AE1E}" type="datetime1">
              <a:rPr lang="zh-CN" altLang="en-US"/>
              <a:pPr/>
              <a:t>2021/7/17</a:t>
            </a:fld>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幻灯片编号占位符 8"/>
          <p:cNvSpPr>
            <a:spLocks noGrp="1"/>
          </p:cNvSpPr>
          <p:nvPr>
            <p:ph type="sldNum" sz="quarter" idx="12"/>
          </p:nvPr>
        </p:nvSpPr>
        <p:spPr>
          <a:xfrm>
            <a:off x="6553200" y="6248400"/>
            <a:ext cx="2133600" cy="457200"/>
          </a:xfrm>
        </p:spPr>
        <p:txBody>
          <a:bodyPr/>
          <a:lstStyle>
            <a:lvl1pPr>
              <a:defRPr/>
            </a:lvl1pPr>
          </a:lstStyle>
          <a:p>
            <a:fld id="{CD5A031F-5A6B-2F47-9411-7888FB6E7965}" type="slidenum">
              <a:rPr lang="en-US" altLang="zh-CN"/>
              <a:pPr/>
              <a:t>‹#›</a:t>
            </a:fld>
            <a:endParaRPr lang="en-US" altLang="zh-CN"/>
          </a:p>
        </p:txBody>
      </p:sp>
    </p:spTree>
    <p:extLst>
      <p:ext uri="{BB962C8B-B14F-4D97-AF65-F5344CB8AC3E}">
        <p14:creationId xmlns:p14="http://schemas.microsoft.com/office/powerpoint/2010/main" val="347369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1CBC4421-0F02-B441-AD5A-15C622CB2A14}" type="datetime1">
              <a:rPr lang="zh-CN" altLang="en-US"/>
              <a:pPr/>
              <a:t>2021/7/17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B27FEF6C-3E97-2B4A-8C36-4AC48CB5546F}" type="slidenum">
              <a:rPr lang="en-US" altLang="zh-CN"/>
              <a:pPr/>
              <a:t>‹#›</a:t>
            </a:fld>
            <a:endParaRPr lang="en-US" altLang="zh-CN"/>
          </a:p>
        </p:txBody>
      </p:sp>
    </p:spTree>
    <p:extLst>
      <p:ext uri="{BB962C8B-B14F-4D97-AF65-F5344CB8AC3E}">
        <p14:creationId xmlns:p14="http://schemas.microsoft.com/office/powerpoint/2010/main" val="44959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1FCBDBE-93B2-674C-8E3D-63E5377413EE}" type="datetime1">
              <a:rPr lang="zh-CN" altLang="en-US"/>
              <a:pPr/>
              <a:t>2021/7/17</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42405FC8-FC86-2840-8447-904AD7C17AD9}" type="slidenum">
              <a:rPr lang="en-US" altLang="zh-CN"/>
              <a:pPr/>
              <a:t>‹#›</a:t>
            </a:fld>
            <a:endParaRPr lang="en-US" altLang="zh-CN"/>
          </a:p>
        </p:txBody>
      </p:sp>
    </p:spTree>
    <p:extLst>
      <p:ext uri="{BB962C8B-B14F-4D97-AF65-F5344CB8AC3E}">
        <p14:creationId xmlns:p14="http://schemas.microsoft.com/office/powerpoint/2010/main" val="13365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0C096459-EF5C-0A40-A540-80B5B95EF459}" type="datetime1">
              <a:rPr lang="zh-CN" altLang="en-US"/>
              <a:pPr/>
              <a:t>2021/7/17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F82CD65F-DC2D-0142-9E79-0B2EF774AEF6}" type="slidenum">
              <a:rPr lang="en-US" altLang="zh-CN"/>
              <a:pPr/>
              <a:t>‹#›</a:t>
            </a:fld>
            <a:endParaRPr lang="en-US" altLang="zh-CN"/>
          </a:p>
        </p:txBody>
      </p:sp>
    </p:spTree>
    <p:extLst>
      <p:ext uri="{BB962C8B-B14F-4D97-AF65-F5344CB8AC3E}">
        <p14:creationId xmlns:p14="http://schemas.microsoft.com/office/powerpoint/2010/main" val="39221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C7F168F5-C77E-F34E-A485-9BBF60247F06}" type="datetime1">
              <a:rPr lang="zh-CN" altLang="en-US"/>
              <a:pPr/>
              <a:t>2021/7/17</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幻灯片编号占位符 8"/>
          <p:cNvSpPr>
            <a:spLocks noGrp="1"/>
          </p:cNvSpPr>
          <p:nvPr>
            <p:ph type="sldNum" sz="quarter" idx="12"/>
          </p:nvPr>
        </p:nvSpPr>
        <p:spPr/>
        <p:txBody>
          <a:bodyPr/>
          <a:lstStyle>
            <a:lvl1pPr>
              <a:defRPr/>
            </a:lvl1pPr>
          </a:lstStyle>
          <a:p>
            <a:fld id="{7265F330-D549-DC4D-9B24-2BD1E18359F3}" type="slidenum">
              <a:rPr lang="en-US" altLang="zh-CN"/>
              <a:pPr/>
              <a:t>‹#›</a:t>
            </a:fld>
            <a:endParaRPr lang="en-US" altLang="zh-CN"/>
          </a:p>
        </p:txBody>
      </p:sp>
    </p:spTree>
    <p:extLst>
      <p:ext uri="{BB962C8B-B14F-4D97-AF65-F5344CB8AC3E}">
        <p14:creationId xmlns:p14="http://schemas.microsoft.com/office/powerpoint/2010/main" val="415932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1A0C03B-DE8B-F840-8EDC-E161143C7E4B}" type="datetime1">
              <a:rPr lang="zh-CN" altLang="en-US"/>
              <a:pPr/>
              <a:t>2021/7/17</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幻灯片编号占位符 4"/>
          <p:cNvSpPr>
            <a:spLocks noGrp="1"/>
          </p:cNvSpPr>
          <p:nvPr>
            <p:ph type="sldNum" sz="quarter" idx="12"/>
          </p:nvPr>
        </p:nvSpPr>
        <p:spPr/>
        <p:txBody>
          <a:bodyPr/>
          <a:lstStyle>
            <a:lvl1pPr>
              <a:defRPr/>
            </a:lvl1pPr>
          </a:lstStyle>
          <a:p>
            <a:fld id="{2F592530-292E-2A47-8DED-503EB605AB45}" type="slidenum">
              <a:rPr lang="en-US" altLang="zh-CN"/>
              <a:pPr/>
              <a:t>‹#›</a:t>
            </a:fld>
            <a:endParaRPr lang="en-US" altLang="zh-CN"/>
          </a:p>
        </p:txBody>
      </p:sp>
    </p:spTree>
    <p:extLst>
      <p:ext uri="{BB962C8B-B14F-4D97-AF65-F5344CB8AC3E}">
        <p14:creationId xmlns:p14="http://schemas.microsoft.com/office/powerpoint/2010/main" val="115163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B5642AA-B2AA-DB4C-A45E-D6C14B4C9515}" type="datetime1">
              <a:rPr lang="zh-CN" altLang="en-US"/>
              <a:pPr/>
              <a:t>2021/7/17</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幻灯片编号占位符 3"/>
          <p:cNvSpPr>
            <a:spLocks noGrp="1"/>
          </p:cNvSpPr>
          <p:nvPr>
            <p:ph type="sldNum" sz="quarter" idx="12"/>
          </p:nvPr>
        </p:nvSpPr>
        <p:spPr/>
        <p:txBody>
          <a:bodyPr/>
          <a:lstStyle>
            <a:lvl1pPr>
              <a:defRPr/>
            </a:lvl1pPr>
          </a:lstStyle>
          <a:p>
            <a:fld id="{1C8915A6-D958-EA48-BC49-CB7C66C4BA75}" type="slidenum">
              <a:rPr lang="en-US" altLang="zh-CN"/>
              <a:pPr/>
              <a:t>‹#›</a:t>
            </a:fld>
            <a:endParaRPr lang="en-US" altLang="zh-CN"/>
          </a:p>
        </p:txBody>
      </p:sp>
    </p:spTree>
    <p:extLst>
      <p:ext uri="{BB962C8B-B14F-4D97-AF65-F5344CB8AC3E}">
        <p14:creationId xmlns:p14="http://schemas.microsoft.com/office/powerpoint/2010/main" val="10420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E53CC4E-26D3-F04E-8448-23DA87701EF8}" type="datetime1">
              <a:rPr lang="zh-CN" altLang="en-US"/>
              <a:pPr/>
              <a:t>2021/7/17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32FF6F6A-25FC-EA45-BFAE-B00787CF0B6A}" type="slidenum">
              <a:rPr lang="en-US" altLang="zh-CN"/>
              <a:pPr/>
              <a:t>‹#›</a:t>
            </a:fld>
            <a:endParaRPr lang="en-US" altLang="zh-CN"/>
          </a:p>
        </p:txBody>
      </p:sp>
    </p:spTree>
    <p:extLst>
      <p:ext uri="{BB962C8B-B14F-4D97-AF65-F5344CB8AC3E}">
        <p14:creationId xmlns:p14="http://schemas.microsoft.com/office/powerpoint/2010/main" val="329758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21E6863-2134-B248-9F38-F3F82F639401}" type="datetime1">
              <a:rPr lang="zh-CN" altLang="en-US"/>
              <a:pPr/>
              <a:t>2021/7/17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9338A8C7-4147-C84B-B5C7-0A04004F0ABC}" type="slidenum">
              <a:rPr lang="en-US" altLang="zh-CN"/>
              <a:pPr/>
              <a:t>‹#›</a:t>
            </a:fld>
            <a:endParaRPr lang="en-US" altLang="zh-CN"/>
          </a:p>
        </p:txBody>
      </p:sp>
    </p:spTree>
    <p:extLst>
      <p:ext uri="{BB962C8B-B14F-4D97-AF65-F5344CB8AC3E}">
        <p14:creationId xmlns:p14="http://schemas.microsoft.com/office/powerpoint/2010/main" val="108493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019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2019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019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52019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D80398CC-EADE-1245-B0A5-6F86514C219A}" type="datetime1">
              <a:rPr lang="zh-CN" altLang="en-US"/>
              <a:pPr/>
              <a:t>2021/7/17</a:t>
            </a:fld>
            <a:endParaRPr lang="en-US" altLang="zh-CN"/>
          </a:p>
        </p:txBody>
      </p:sp>
      <p:sp>
        <p:nvSpPr>
          <p:cNvPr id="52019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520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13F19CD8-0AFA-AF4B-AE23-8DF680E483F3}" type="slidenum">
              <a:rPr lang="en-US" altLang="zh-CN"/>
              <a:pPr/>
              <a:t>‹#›</a:t>
            </a:fld>
            <a:endParaRPr lang="en-US" altLang="zh-CN"/>
          </a:p>
        </p:txBody>
      </p:sp>
      <p:grpSp>
        <p:nvGrpSpPr>
          <p:cNvPr id="520200" name="Group 8"/>
          <p:cNvGrpSpPr>
            <a:grpSpLocks/>
          </p:cNvGrpSpPr>
          <p:nvPr/>
        </p:nvGrpSpPr>
        <p:grpSpPr bwMode="auto">
          <a:xfrm>
            <a:off x="8153400" y="152400"/>
            <a:ext cx="792163" cy="1295400"/>
            <a:chOff x="5136" y="960"/>
            <a:chExt cx="528" cy="864"/>
          </a:xfrm>
        </p:grpSpPr>
        <p:sp>
          <p:nvSpPr>
            <p:cNvPr id="52020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0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1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2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3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023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hdr="0" ftr="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宋体" charset="0"/>
          <a:cs typeface="宋体" charset="0"/>
        </a:defRPr>
      </a:lvl2pPr>
      <a:lvl3pPr algn="l" rtl="0" fontAlgn="base">
        <a:spcBef>
          <a:spcPct val="0"/>
        </a:spcBef>
        <a:spcAft>
          <a:spcPct val="0"/>
        </a:spcAft>
        <a:defRPr sz="3900" b="1">
          <a:solidFill>
            <a:schemeClr val="tx2"/>
          </a:solidFill>
          <a:latin typeface="Arial" charset="0"/>
          <a:ea typeface="宋体" charset="0"/>
          <a:cs typeface="宋体" charset="0"/>
        </a:defRPr>
      </a:lvl3pPr>
      <a:lvl4pPr algn="l" rtl="0" fontAlgn="base">
        <a:spcBef>
          <a:spcPct val="0"/>
        </a:spcBef>
        <a:spcAft>
          <a:spcPct val="0"/>
        </a:spcAft>
        <a:defRPr sz="3900" b="1">
          <a:solidFill>
            <a:schemeClr val="tx2"/>
          </a:solidFill>
          <a:latin typeface="Arial" charset="0"/>
          <a:ea typeface="宋体" charset="0"/>
          <a:cs typeface="宋体" charset="0"/>
        </a:defRPr>
      </a:lvl4pPr>
      <a:lvl5pPr algn="l" rtl="0" fontAlgn="base">
        <a:spcBef>
          <a:spcPct val="0"/>
        </a:spcBef>
        <a:spcAft>
          <a:spcPct val="0"/>
        </a:spcAft>
        <a:defRPr sz="3900" b="1">
          <a:solidFill>
            <a:schemeClr val="tx2"/>
          </a:solidFill>
          <a:latin typeface="Arial" charset="0"/>
          <a:ea typeface="宋体" charset="0"/>
          <a:cs typeface="宋体" charset="0"/>
        </a:defRPr>
      </a:lvl5pPr>
      <a:lvl6pPr marL="457200" algn="l" rtl="0" fontAlgn="base">
        <a:spcBef>
          <a:spcPct val="0"/>
        </a:spcBef>
        <a:spcAft>
          <a:spcPct val="0"/>
        </a:spcAft>
        <a:defRPr sz="3900" b="1">
          <a:solidFill>
            <a:schemeClr val="tx2"/>
          </a:solidFill>
          <a:latin typeface="Arial" charset="0"/>
          <a:ea typeface="宋体" charset="0"/>
          <a:cs typeface="宋体" charset="0"/>
        </a:defRPr>
      </a:lvl6pPr>
      <a:lvl7pPr marL="914400" algn="l" rtl="0" fontAlgn="base">
        <a:spcBef>
          <a:spcPct val="0"/>
        </a:spcBef>
        <a:spcAft>
          <a:spcPct val="0"/>
        </a:spcAft>
        <a:defRPr sz="3900" b="1">
          <a:solidFill>
            <a:schemeClr val="tx2"/>
          </a:solidFill>
          <a:latin typeface="Arial" charset="0"/>
          <a:ea typeface="宋体" charset="0"/>
          <a:cs typeface="宋体" charset="0"/>
        </a:defRPr>
      </a:lvl7pPr>
      <a:lvl8pPr marL="1371600" algn="l" rtl="0" fontAlgn="base">
        <a:spcBef>
          <a:spcPct val="0"/>
        </a:spcBef>
        <a:spcAft>
          <a:spcPct val="0"/>
        </a:spcAft>
        <a:defRPr sz="3900" b="1">
          <a:solidFill>
            <a:schemeClr val="tx2"/>
          </a:solidFill>
          <a:latin typeface="Arial" charset="0"/>
          <a:ea typeface="宋体" charset="0"/>
          <a:cs typeface="宋体" charset="0"/>
        </a:defRPr>
      </a:lvl8pPr>
      <a:lvl9pPr marL="1828800" algn="l" rtl="0" fontAlgn="base">
        <a:spcBef>
          <a:spcPct val="0"/>
        </a:spcBef>
        <a:spcAft>
          <a:spcPct val="0"/>
        </a:spcAft>
        <a:defRPr sz="3900" b="1">
          <a:solidFill>
            <a:schemeClr val="tx2"/>
          </a:solidFill>
          <a:latin typeface="Arial" charset="0"/>
          <a:ea typeface="宋体" charset="0"/>
          <a:cs typeface="宋体"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IRLbot+-+Scaling+to+6+Billion+Pages+and+Beyond.ppt.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larbin.sourceforge.net/index-eng.html" TargetMode="External"/><Relationship Id="rId2" Type="http://schemas.openxmlformats.org/officeDocument/2006/relationships/hyperlink" Target="http://crawler.archive.or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7.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fld id="{E3743A60-EBDD-CC4C-9B08-002E60ADB52E}" type="datetime1">
              <a:rPr lang="zh-CN" altLang="en-US"/>
              <a:pPr/>
              <a:t>2021/7/17</a:t>
            </a:fld>
            <a:endParaRPr lang="en-US" altLang="zh-CN"/>
          </a:p>
        </p:txBody>
      </p:sp>
      <p:sp>
        <p:nvSpPr>
          <p:cNvPr id="6" name="Rectangle 7"/>
          <p:cNvSpPr>
            <a:spLocks noGrp="1" noChangeArrowheads="1"/>
          </p:cNvSpPr>
          <p:nvPr>
            <p:ph type="sldNum" sz="quarter" idx="4"/>
          </p:nvPr>
        </p:nvSpPr>
        <p:spPr/>
        <p:txBody>
          <a:bodyPr/>
          <a:lstStyle/>
          <a:p>
            <a:fld id="{82C70A2A-6906-E543-80DA-E60C55B9BB1D}" type="slidenum">
              <a:rPr lang="en-US" altLang="zh-CN"/>
              <a:pPr/>
              <a:t>1</a:t>
            </a:fld>
            <a:endParaRPr lang="en-US" altLang="zh-CN"/>
          </a:p>
        </p:txBody>
      </p:sp>
      <p:sp>
        <p:nvSpPr>
          <p:cNvPr id="32770" name="Rectangle 2"/>
          <p:cNvSpPr>
            <a:spLocks noGrp="1" noChangeArrowheads="1"/>
          </p:cNvSpPr>
          <p:nvPr>
            <p:ph type="ctrTitle"/>
          </p:nvPr>
        </p:nvSpPr>
        <p:spPr>
          <a:xfrm>
            <a:off x="611188" y="1412875"/>
            <a:ext cx="7772400" cy="1470025"/>
          </a:xfrm>
        </p:spPr>
        <p:txBody>
          <a:bodyPr/>
          <a:lstStyle/>
          <a:p>
            <a:pPr algn="l"/>
            <a:br>
              <a:rPr lang="en-US" altLang="zh-CN" sz="3600" dirty="0"/>
            </a:br>
            <a:r>
              <a:rPr lang="en-US" altLang="zh-CN" dirty="0"/>
              <a:t>Web Search (1) </a:t>
            </a:r>
          </a:p>
        </p:txBody>
      </p:sp>
      <p:sp>
        <p:nvSpPr>
          <p:cNvPr id="32771" name="Rectangle 3"/>
          <p:cNvSpPr>
            <a:spLocks noGrp="1" noChangeArrowheads="1"/>
          </p:cNvSpPr>
          <p:nvPr>
            <p:ph type="subTitle" idx="1"/>
          </p:nvPr>
        </p:nvSpPr>
        <p:spPr>
          <a:xfrm>
            <a:off x="755650" y="3500438"/>
            <a:ext cx="6624638" cy="1152525"/>
          </a:xfrm>
        </p:spPr>
        <p:txBody>
          <a:bodyPr/>
          <a:lstStyle/>
          <a:p>
            <a:pPr algn="l">
              <a:lnSpc>
                <a:spcPct val="80000"/>
              </a:lnSpc>
            </a:pPr>
            <a:r>
              <a:rPr lang="en-US" altLang="zh-CN" sz="1400"/>
              <a:t>References</a:t>
            </a:r>
            <a:r>
              <a:rPr lang="en-US" altLang="zh-CN" sz="700"/>
              <a:t>:  </a:t>
            </a:r>
          </a:p>
          <a:p>
            <a:pPr algn="l">
              <a:lnSpc>
                <a:spcPct val="80000"/>
              </a:lnSpc>
            </a:pPr>
            <a:r>
              <a:rPr lang="en-US" altLang="zh-CN" sz="1400"/>
              <a:t>	 Gerald Benoit, Simmons College, Web Search</a:t>
            </a:r>
          </a:p>
          <a:p>
            <a:pPr algn="l">
              <a:lnSpc>
                <a:spcPct val="80000"/>
              </a:lnSpc>
            </a:pPr>
            <a:r>
              <a:rPr lang="en-US" altLang="zh-CN" sz="1400"/>
              <a:t>	 Dustin Boswell, Distributed Web Crawling </a:t>
            </a:r>
          </a:p>
          <a:p>
            <a:pPr algn="l">
              <a:lnSpc>
                <a:spcPct val="80000"/>
              </a:lnSpc>
            </a:pPr>
            <a:r>
              <a:rPr lang="en-US" altLang="zh-CN" sz="1400"/>
              <a:t>                    Pandu Nayak and Prabhakar Raghavan</a:t>
            </a:r>
            <a:r>
              <a:rPr lang="zh-CN" altLang="en-US" sz="1400"/>
              <a:t>，</a:t>
            </a:r>
            <a:r>
              <a:rPr lang="en-US" altLang="zh-CN" sz="1400"/>
              <a:t>Stanford University</a:t>
            </a:r>
          </a:p>
          <a:p>
            <a:pPr algn="l">
              <a:lnSpc>
                <a:spcPct val="80000"/>
              </a:lnSpc>
            </a:pPr>
            <a:r>
              <a:rPr lang="en-US" altLang="zh-CN" sz="1400"/>
              <a:t>Edt. By:       Qingcai Chen, HITSZ</a:t>
            </a:r>
          </a:p>
          <a:p>
            <a:pPr algn="l">
              <a:lnSpc>
                <a:spcPct val="80000"/>
              </a:lnSpc>
            </a:pPr>
            <a:endParaRPr lang="zh-CN"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10"/>
          </p:nvPr>
        </p:nvSpPr>
        <p:spPr/>
        <p:txBody>
          <a:bodyPr/>
          <a:lstStyle/>
          <a:p>
            <a:fld id="{F5BDA65A-083D-E145-8668-FC7BBDC96ED4}" type="datetime1">
              <a:rPr lang="zh-CN" altLang="en-US"/>
              <a:pPr/>
              <a:t>2021/7/17</a:t>
            </a:fld>
            <a:endParaRPr lang="en-US" altLang="zh-CN"/>
          </a:p>
        </p:txBody>
      </p:sp>
      <p:sp>
        <p:nvSpPr>
          <p:cNvPr id="10" name="幻灯片编号占位符 4"/>
          <p:cNvSpPr>
            <a:spLocks noGrp="1"/>
          </p:cNvSpPr>
          <p:nvPr>
            <p:ph type="sldNum" sz="quarter" idx="12"/>
          </p:nvPr>
        </p:nvSpPr>
        <p:spPr/>
        <p:txBody>
          <a:bodyPr/>
          <a:lstStyle/>
          <a:p>
            <a:fld id="{9360C35D-A45F-1445-A7C7-AD87AA8958EC}" type="slidenum">
              <a:rPr lang="en-US" altLang="zh-CN"/>
              <a:pPr/>
              <a:t>10</a:t>
            </a:fld>
            <a:endParaRPr lang="en-US" altLang="zh-CN"/>
          </a:p>
        </p:txBody>
      </p:sp>
      <p:sp>
        <p:nvSpPr>
          <p:cNvPr id="340994" name="Rectangle 2"/>
          <p:cNvSpPr>
            <a:spLocks noGrp="1" noChangeArrowheads="1"/>
          </p:cNvSpPr>
          <p:nvPr>
            <p:ph type="title"/>
          </p:nvPr>
        </p:nvSpPr>
        <p:spPr/>
        <p:txBody>
          <a:bodyPr/>
          <a:lstStyle/>
          <a:p>
            <a:r>
              <a:rPr lang="en-US" altLang="zh-CN" dirty="0">
                <a:latin typeface="Times New Roman" charset="0"/>
              </a:rPr>
              <a:t>Components of Web Search Service</a:t>
            </a:r>
          </a:p>
        </p:txBody>
      </p:sp>
      <p:sp>
        <p:nvSpPr>
          <p:cNvPr id="340995" name="Text Box 3"/>
          <p:cNvSpPr txBox="1">
            <a:spLocks noChangeArrowheads="1"/>
          </p:cNvSpPr>
          <p:nvPr/>
        </p:nvSpPr>
        <p:spPr bwMode="auto">
          <a:xfrm>
            <a:off x="539750" y="1773238"/>
            <a:ext cx="3352800" cy="429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87338" indent="-287338">
              <a:defRPr>
                <a:solidFill>
                  <a:schemeClr val="tx1"/>
                </a:solidFill>
                <a:latin typeface="Arial" charset="0"/>
                <a:ea typeface="宋体" charset="0"/>
                <a:cs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b="1" dirty="0">
                <a:solidFill>
                  <a:srgbClr val="0000CC"/>
                </a:solidFill>
                <a:latin typeface="Times New Roman" charset="0"/>
                <a:cs typeface="Times New Roman" charset="0"/>
              </a:rPr>
              <a:t>Components</a:t>
            </a:r>
          </a:p>
          <a:p>
            <a:pPr eaLnBrk="0" hangingPunct="0">
              <a:spcBef>
                <a:spcPct val="50000"/>
              </a:spcBef>
            </a:pPr>
            <a:r>
              <a:rPr lang="en-US" altLang="zh-CN" sz="2400" dirty="0">
                <a:latin typeface="Times New Roman" charset="0"/>
                <a:cs typeface="Times New Roman" charset="0"/>
              </a:rPr>
              <a:t>•	Web crawler</a:t>
            </a:r>
          </a:p>
          <a:p>
            <a:pPr eaLnBrk="0" hangingPunct="0">
              <a:spcBef>
                <a:spcPct val="50000"/>
              </a:spcBef>
            </a:pPr>
            <a:r>
              <a:rPr lang="en-US" altLang="zh-CN" sz="2400" dirty="0">
                <a:latin typeface="Times New Roman" charset="0"/>
                <a:cs typeface="Times New Roman" charset="0"/>
              </a:rPr>
              <a:t>•	Indexing system</a:t>
            </a:r>
          </a:p>
          <a:p>
            <a:pPr eaLnBrk="0" hangingPunct="0">
              <a:spcBef>
                <a:spcPct val="50000"/>
              </a:spcBef>
            </a:pPr>
            <a:r>
              <a:rPr lang="en-US" altLang="zh-CN" sz="2400" dirty="0">
                <a:latin typeface="Times New Roman" charset="0"/>
                <a:cs typeface="Times New Roman" charset="0"/>
              </a:rPr>
              <a:t>•	Search system</a:t>
            </a:r>
          </a:p>
          <a:p>
            <a:pPr eaLnBrk="0" hangingPunct="0">
              <a:spcBef>
                <a:spcPct val="50000"/>
              </a:spcBef>
            </a:pPr>
            <a:r>
              <a:rPr lang="en-US" altLang="zh-CN" sz="2400" b="1" dirty="0">
                <a:solidFill>
                  <a:srgbClr val="0000CC"/>
                </a:solidFill>
                <a:latin typeface="Times New Roman" charset="0"/>
                <a:cs typeface="Times New Roman" charset="0"/>
              </a:rPr>
              <a:t>Considerations</a:t>
            </a:r>
          </a:p>
          <a:p>
            <a:pPr eaLnBrk="0" hangingPunct="0">
              <a:spcBef>
                <a:spcPct val="50000"/>
              </a:spcBef>
            </a:pPr>
            <a:r>
              <a:rPr lang="en-US" altLang="zh-CN" sz="2400" dirty="0">
                <a:latin typeface="Times New Roman" charset="0"/>
                <a:cs typeface="Times New Roman" charset="0"/>
              </a:rPr>
              <a:t>•	Economics</a:t>
            </a:r>
          </a:p>
          <a:p>
            <a:pPr eaLnBrk="0" hangingPunct="0">
              <a:spcBef>
                <a:spcPct val="50000"/>
              </a:spcBef>
            </a:pPr>
            <a:r>
              <a:rPr lang="en-US" altLang="zh-CN" sz="2400" dirty="0">
                <a:latin typeface="Times New Roman" charset="0"/>
                <a:cs typeface="Times New Roman" charset="0"/>
              </a:rPr>
              <a:t>•	Scalability</a:t>
            </a:r>
          </a:p>
          <a:p>
            <a:pPr eaLnBrk="0" hangingPunct="0">
              <a:spcBef>
                <a:spcPct val="50000"/>
              </a:spcBef>
            </a:pPr>
            <a:r>
              <a:rPr lang="en-US" altLang="zh-CN" sz="2400" dirty="0">
                <a:latin typeface="Times New Roman" charset="0"/>
                <a:cs typeface="Times New Roman" charset="0"/>
              </a:rPr>
              <a:t>•	Legal issues</a:t>
            </a:r>
          </a:p>
        </p:txBody>
      </p:sp>
      <p:pic>
        <p:nvPicPr>
          <p:cNvPr id="340996" name="Picture 4" descr="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060575"/>
            <a:ext cx="4824413" cy="3511550"/>
          </a:xfrm>
          <a:prstGeom prst="rect">
            <a:avLst/>
          </a:prstGeom>
          <a:noFill/>
          <a:extLst>
            <a:ext uri="{909E8E84-426E-40dd-AFC4-6F175D3DCCD1}">
              <a14:hiddenFill xmlns:a14="http://schemas.microsoft.com/office/drawing/2010/main" xmlns="">
                <a:solidFill>
                  <a:srgbClr val="FFFFFF"/>
                </a:solidFill>
              </a14:hiddenFill>
            </a:ext>
          </a:extLst>
        </p:spPr>
      </p:pic>
      <p:sp>
        <p:nvSpPr>
          <p:cNvPr id="340998" name="Freeform 6"/>
          <p:cNvSpPr>
            <a:spLocks/>
          </p:cNvSpPr>
          <p:nvPr/>
        </p:nvSpPr>
        <p:spPr bwMode="auto">
          <a:xfrm>
            <a:off x="3124200" y="1835150"/>
            <a:ext cx="5048250" cy="1136650"/>
          </a:xfrm>
          <a:custGeom>
            <a:avLst/>
            <a:gdLst>
              <a:gd name="T0" fmla="*/ 3088 w 3180"/>
              <a:gd name="T1" fmla="*/ 236 h 716"/>
              <a:gd name="T2" fmla="*/ 2344 w 3180"/>
              <a:gd name="T3" fmla="*/ 60 h 716"/>
              <a:gd name="T4" fmla="*/ 322 w 3180"/>
              <a:gd name="T5" fmla="*/ 97 h 716"/>
              <a:gd name="T6" fmla="*/ 413 w 3180"/>
              <a:gd name="T7" fmla="*/ 641 h 716"/>
              <a:gd name="T8" fmla="*/ 1168 w 3180"/>
              <a:gd name="T9" fmla="*/ 548 h 716"/>
              <a:gd name="T10" fmla="*/ 2016 w 3180"/>
              <a:gd name="T11" fmla="*/ 516 h 716"/>
              <a:gd name="T12" fmla="*/ 2256 w 3180"/>
              <a:gd name="T13" fmla="*/ 492 h 716"/>
              <a:gd name="T14" fmla="*/ 2896 w 3180"/>
              <a:gd name="T15" fmla="*/ 484 h 716"/>
              <a:gd name="T16" fmla="*/ 3088 w 3180"/>
              <a:gd name="T17" fmla="*/ 23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80" h="716">
                <a:moveTo>
                  <a:pt x="3088" y="236"/>
                </a:moveTo>
                <a:cubicBezTo>
                  <a:pt x="2996" y="165"/>
                  <a:pt x="2805" y="83"/>
                  <a:pt x="2344" y="60"/>
                </a:cubicBezTo>
                <a:cubicBezTo>
                  <a:pt x="1883" y="37"/>
                  <a:pt x="644" y="0"/>
                  <a:pt x="322" y="97"/>
                </a:cubicBezTo>
                <a:cubicBezTo>
                  <a:pt x="0" y="194"/>
                  <a:pt x="272" y="566"/>
                  <a:pt x="413" y="641"/>
                </a:cubicBezTo>
                <a:cubicBezTo>
                  <a:pt x="554" y="716"/>
                  <a:pt x="901" y="569"/>
                  <a:pt x="1168" y="548"/>
                </a:cubicBezTo>
                <a:cubicBezTo>
                  <a:pt x="1435" y="527"/>
                  <a:pt x="1835" y="525"/>
                  <a:pt x="2016" y="516"/>
                </a:cubicBezTo>
                <a:cubicBezTo>
                  <a:pt x="2197" y="507"/>
                  <a:pt x="2109" y="497"/>
                  <a:pt x="2256" y="492"/>
                </a:cubicBezTo>
                <a:cubicBezTo>
                  <a:pt x="2403" y="487"/>
                  <a:pt x="2757" y="527"/>
                  <a:pt x="2896" y="484"/>
                </a:cubicBezTo>
                <a:cubicBezTo>
                  <a:pt x="3035" y="441"/>
                  <a:pt x="3180" y="307"/>
                  <a:pt x="3088" y="236"/>
                </a:cubicBezTo>
                <a:close/>
              </a:path>
            </a:pathLst>
          </a:custGeom>
          <a:solidFill>
            <a:schemeClr val="accent1">
              <a:alpha val="0"/>
            </a:schemeClr>
          </a:solidFill>
          <a:ln w="38100" cmpd="sng">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1000" name="Freeform 8"/>
          <p:cNvSpPr>
            <a:spLocks/>
          </p:cNvSpPr>
          <p:nvPr/>
        </p:nvSpPr>
        <p:spPr bwMode="auto">
          <a:xfrm>
            <a:off x="5435600" y="4292600"/>
            <a:ext cx="3708400" cy="1476375"/>
          </a:xfrm>
          <a:custGeom>
            <a:avLst/>
            <a:gdLst>
              <a:gd name="T0" fmla="*/ 515 w 3939"/>
              <a:gd name="T1" fmla="*/ 75 h 596"/>
              <a:gd name="T2" fmla="*/ 3463 w 3939"/>
              <a:gd name="T3" fmla="*/ 75 h 596"/>
              <a:gd name="T4" fmla="*/ 3372 w 3939"/>
              <a:gd name="T5" fmla="*/ 528 h 596"/>
              <a:gd name="T6" fmla="*/ 469 w 3939"/>
              <a:gd name="T7" fmla="*/ 483 h 596"/>
              <a:gd name="T8" fmla="*/ 515 w 3939"/>
              <a:gd name="T9" fmla="*/ 75 h 596"/>
            </a:gdLst>
            <a:ahLst/>
            <a:cxnLst>
              <a:cxn ang="0">
                <a:pos x="T0" y="T1"/>
              </a:cxn>
              <a:cxn ang="0">
                <a:pos x="T2" y="T3"/>
              </a:cxn>
              <a:cxn ang="0">
                <a:pos x="T4" y="T5"/>
              </a:cxn>
              <a:cxn ang="0">
                <a:pos x="T6" y="T7"/>
              </a:cxn>
              <a:cxn ang="0">
                <a:pos x="T8" y="T9"/>
              </a:cxn>
            </a:cxnLst>
            <a:rect l="0" t="0" r="r" b="b"/>
            <a:pathLst>
              <a:path w="3939" h="596">
                <a:moveTo>
                  <a:pt x="515" y="75"/>
                </a:moveTo>
                <a:cubicBezTo>
                  <a:pt x="1014" y="7"/>
                  <a:pt x="2987" y="0"/>
                  <a:pt x="3463" y="75"/>
                </a:cubicBezTo>
                <a:cubicBezTo>
                  <a:pt x="3939" y="150"/>
                  <a:pt x="3871" y="460"/>
                  <a:pt x="3372" y="528"/>
                </a:cubicBezTo>
                <a:cubicBezTo>
                  <a:pt x="2873" y="596"/>
                  <a:pt x="938" y="558"/>
                  <a:pt x="469" y="483"/>
                </a:cubicBezTo>
                <a:cubicBezTo>
                  <a:pt x="0" y="408"/>
                  <a:pt x="16" y="143"/>
                  <a:pt x="515" y="75"/>
                </a:cubicBezTo>
                <a:close/>
              </a:path>
            </a:pathLst>
          </a:custGeom>
          <a:solidFill>
            <a:schemeClr val="accent1">
              <a:alpha val="0"/>
            </a:schemeClr>
          </a:solidFill>
          <a:ln w="38100" cmpd="sng">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1001" name="Freeform 9"/>
          <p:cNvSpPr>
            <a:spLocks/>
          </p:cNvSpPr>
          <p:nvPr/>
        </p:nvSpPr>
        <p:spPr bwMode="auto">
          <a:xfrm>
            <a:off x="3252788" y="3081338"/>
            <a:ext cx="3551237" cy="2447925"/>
          </a:xfrm>
          <a:custGeom>
            <a:avLst/>
            <a:gdLst>
              <a:gd name="T0" fmla="*/ 287 w 2237"/>
              <a:gd name="T1" fmla="*/ 38 h 1542"/>
              <a:gd name="T2" fmla="*/ 1965 w 2237"/>
              <a:gd name="T3" fmla="*/ 83 h 1542"/>
              <a:gd name="T4" fmla="*/ 1920 w 2237"/>
              <a:gd name="T5" fmla="*/ 355 h 1542"/>
              <a:gd name="T6" fmla="*/ 1103 w 2237"/>
              <a:gd name="T7" fmla="*/ 400 h 1542"/>
              <a:gd name="T8" fmla="*/ 695 w 2237"/>
              <a:gd name="T9" fmla="*/ 1081 h 1542"/>
              <a:gd name="T10" fmla="*/ 1285 w 2237"/>
              <a:gd name="T11" fmla="*/ 1217 h 1542"/>
              <a:gd name="T12" fmla="*/ 1058 w 2237"/>
              <a:gd name="T13" fmla="*/ 1489 h 1542"/>
              <a:gd name="T14" fmla="*/ 332 w 2237"/>
              <a:gd name="T15" fmla="*/ 1489 h 1542"/>
              <a:gd name="T16" fmla="*/ 196 w 2237"/>
              <a:gd name="T17" fmla="*/ 1172 h 1542"/>
              <a:gd name="T18" fmla="*/ 695 w 2237"/>
              <a:gd name="T19" fmla="*/ 1035 h 1542"/>
              <a:gd name="T20" fmla="*/ 695 w 2237"/>
              <a:gd name="T21" fmla="*/ 400 h 1542"/>
              <a:gd name="T22" fmla="*/ 241 w 2237"/>
              <a:gd name="T23" fmla="*/ 310 h 1542"/>
              <a:gd name="T24" fmla="*/ 287 w 2237"/>
              <a:gd name="T25" fmla="*/ 38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7" h="1542">
                <a:moveTo>
                  <a:pt x="287" y="38"/>
                </a:moveTo>
                <a:cubicBezTo>
                  <a:pt x="574" y="0"/>
                  <a:pt x="1693" y="30"/>
                  <a:pt x="1965" y="83"/>
                </a:cubicBezTo>
                <a:cubicBezTo>
                  <a:pt x="2237" y="136"/>
                  <a:pt x="2064" y="302"/>
                  <a:pt x="1920" y="355"/>
                </a:cubicBezTo>
                <a:cubicBezTo>
                  <a:pt x="1776" y="408"/>
                  <a:pt x="1307" y="279"/>
                  <a:pt x="1103" y="400"/>
                </a:cubicBezTo>
                <a:cubicBezTo>
                  <a:pt x="899" y="521"/>
                  <a:pt x="665" y="945"/>
                  <a:pt x="695" y="1081"/>
                </a:cubicBezTo>
                <a:cubicBezTo>
                  <a:pt x="725" y="1217"/>
                  <a:pt x="1225" y="1149"/>
                  <a:pt x="1285" y="1217"/>
                </a:cubicBezTo>
                <a:cubicBezTo>
                  <a:pt x="1345" y="1285"/>
                  <a:pt x="1217" y="1444"/>
                  <a:pt x="1058" y="1489"/>
                </a:cubicBezTo>
                <a:cubicBezTo>
                  <a:pt x="899" y="1534"/>
                  <a:pt x="476" y="1542"/>
                  <a:pt x="332" y="1489"/>
                </a:cubicBezTo>
                <a:cubicBezTo>
                  <a:pt x="188" y="1436"/>
                  <a:pt x="136" y="1248"/>
                  <a:pt x="196" y="1172"/>
                </a:cubicBezTo>
                <a:cubicBezTo>
                  <a:pt x="256" y="1096"/>
                  <a:pt x="612" y="1163"/>
                  <a:pt x="695" y="1035"/>
                </a:cubicBezTo>
                <a:cubicBezTo>
                  <a:pt x="778" y="907"/>
                  <a:pt x="771" y="521"/>
                  <a:pt x="695" y="400"/>
                </a:cubicBezTo>
                <a:cubicBezTo>
                  <a:pt x="619" y="279"/>
                  <a:pt x="309" y="370"/>
                  <a:pt x="241" y="310"/>
                </a:cubicBezTo>
                <a:cubicBezTo>
                  <a:pt x="173" y="250"/>
                  <a:pt x="0" y="76"/>
                  <a:pt x="287" y="38"/>
                </a:cubicBezTo>
                <a:close/>
              </a:path>
            </a:pathLst>
          </a:custGeom>
          <a:solidFill>
            <a:schemeClr val="accent1">
              <a:alpha val="0"/>
            </a:schemeClr>
          </a:solidFill>
          <a:ln w="38100" cmpd="sng">
            <a:solidFill>
              <a:srgbClr val="00FF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40995">
                                            <p:txEl>
                                              <p:pRg st="1" end="1"/>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40998"/>
                                        </p:tgtEl>
                                        <p:attrNameLst>
                                          <p:attrName>style.visibility</p:attrName>
                                        </p:attrNameLst>
                                      </p:cBhvr>
                                      <p:to>
                                        <p:strVal val="visible"/>
                                      </p:to>
                                    </p:set>
                                    <p:animEffect transition="in" filter="wipe(down)">
                                      <p:cBhvr>
                                        <p:cTn id="11" dur="500"/>
                                        <p:tgtEl>
                                          <p:spTgt spid="3409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mph" presetSubtype="0" fill="hold" nodeType="clickEffect">
                                  <p:stCondLst>
                                    <p:cond delay="0"/>
                                  </p:stCondLst>
                                  <p:iterate type="lt">
                                    <p:tmPct val="4000"/>
                                  </p:iterate>
                                  <p:childTnLst>
                                    <p:set>
                                      <p:cBhvr override="childStyle">
                                        <p:cTn id="15" dur="500" fill="hold"/>
                                        <p:tgtEl>
                                          <p:spTgt spid="340995">
                                            <p:txEl>
                                              <p:pRg st="2" end="2"/>
                                            </p:txEl>
                                          </p:spTgt>
                                        </p:tgtEl>
                                        <p:attrNameLst>
                                          <p:attrName>style.textDecorationUnderline</p:attrName>
                                        </p:attrNameLst>
                                      </p:cBhvr>
                                      <p:to>
                                        <p:strVal val="tru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41001"/>
                                        </p:tgtEl>
                                        <p:attrNameLst>
                                          <p:attrName>style.visibility</p:attrName>
                                        </p:attrNameLst>
                                      </p:cBhvr>
                                      <p:to>
                                        <p:strVal val="visible"/>
                                      </p:to>
                                    </p:set>
                                    <p:animEffect transition="in" filter="wipe(down)">
                                      <p:cBhvr>
                                        <p:cTn id="20" dur="500"/>
                                        <p:tgtEl>
                                          <p:spTgt spid="3410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mph" presetSubtype="0" fill="hold" nodeType="clickEffect">
                                  <p:stCondLst>
                                    <p:cond delay="0"/>
                                  </p:stCondLst>
                                  <p:iterate type="lt">
                                    <p:tmPct val="4000"/>
                                  </p:iterate>
                                  <p:childTnLst>
                                    <p:set>
                                      <p:cBhvr override="childStyle">
                                        <p:cTn id="24" dur="500" fill="hold"/>
                                        <p:tgtEl>
                                          <p:spTgt spid="340995">
                                            <p:txEl>
                                              <p:pRg st="3" end="3"/>
                                            </p:txEl>
                                          </p:spTgt>
                                        </p:tgtEl>
                                        <p:attrNameLst>
                                          <p:attrName>style.textDecorationUnderline</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41000"/>
                                        </p:tgtEl>
                                        <p:attrNameLst>
                                          <p:attrName>style.visibility</p:attrName>
                                        </p:attrNameLst>
                                      </p:cBhvr>
                                      <p:to>
                                        <p:strVal val="visible"/>
                                      </p:to>
                                    </p:set>
                                    <p:animEffect transition="in" filter="wipe(down)">
                                      <p:cBhvr>
                                        <p:cTn id="29" dur="500"/>
                                        <p:tgtEl>
                                          <p:spTgt spid="341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nimBg="1"/>
      <p:bldP spid="341000" grpId="0" animBg="1"/>
      <p:bldP spid="3410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D27F7E7-9E71-1140-8A66-FA5FADFF83FD}"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081F3C2B-A875-424C-8D1B-9C130F92ADD6}" type="slidenum">
              <a:rPr lang="en-US" altLang="zh-CN"/>
              <a:pPr/>
              <a:t>11</a:t>
            </a:fld>
            <a:endParaRPr lang="en-US" altLang="zh-CN"/>
          </a:p>
        </p:txBody>
      </p:sp>
      <p:sp>
        <p:nvSpPr>
          <p:cNvPr id="384002" name="Rectangle 2"/>
          <p:cNvSpPr>
            <a:spLocks noGrp="1" noChangeArrowheads="1"/>
          </p:cNvSpPr>
          <p:nvPr>
            <p:ph type="title"/>
          </p:nvPr>
        </p:nvSpPr>
        <p:spPr/>
        <p:txBody>
          <a:bodyPr/>
          <a:lstStyle/>
          <a:p>
            <a:r>
              <a:rPr lang="en-US" altLang="zh-CN"/>
              <a:t>Content</a:t>
            </a:r>
          </a:p>
        </p:txBody>
      </p:sp>
      <p:sp>
        <p:nvSpPr>
          <p:cNvPr id="384003" name="Rectangle 3"/>
          <p:cNvSpPr>
            <a:spLocks noGrp="1" noChangeArrowheads="1"/>
          </p:cNvSpPr>
          <p:nvPr>
            <p:ph type="body" idx="1"/>
          </p:nvPr>
        </p:nvSpPr>
        <p:spPr/>
        <p:txBody>
          <a:bodyPr/>
          <a:lstStyle/>
          <a:p>
            <a:r>
              <a:rPr lang="en-US" altLang="zh-CN" i="1">
                <a:solidFill>
                  <a:srgbClr val="AAB3F4"/>
                </a:solidFill>
              </a:rPr>
              <a:t>Overview of web search</a:t>
            </a:r>
          </a:p>
          <a:p>
            <a:r>
              <a:rPr lang="en-US" altLang="zh-CN"/>
              <a:t>Web crawler</a:t>
            </a:r>
          </a:p>
          <a:p>
            <a:pPr lvl="1"/>
            <a:r>
              <a:rPr lang="en-US" altLang="zh-CN" b="1" i="1">
                <a:solidFill>
                  <a:srgbClr val="0000CC"/>
                </a:solidFill>
                <a:latin typeface="Times New Roman" charset="0"/>
              </a:rPr>
              <a:t>Politeness</a:t>
            </a:r>
            <a:endParaRPr lang="en-US" altLang="zh-CN"/>
          </a:p>
          <a:p>
            <a:pPr lvl="1"/>
            <a:r>
              <a:rPr lang="en-US" altLang="zh-CN" b="1" i="1">
                <a:solidFill>
                  <a:srgbClr val="0000CC"/>
                </a:solidFill>
                <a:latin typeface="Times New Roman" charset="0"/>
              </a:rPr>
              <a:t>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400BB9D-767F-2B45-A7D8-17E1F4BFCC29}"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2B25D92C-A729-504D-9476-CC905D115BF7}" type="slidenum">
              <a:rPr lang="en-US" altLang="zh-CN"/>
              <a:pPr/>
              <a:t>12</a:t>
            </a:fld>
            <a:endParaRPr lang="en-US" altLang="zh-CN"/>
          </a:p>
        </p:txBody>
      </p:sp>
      <p:sp>
        <p:nvSpPr>
          <p:cNvPr id="344066" name="Rectangle 2"/>
          <p:cNvSpPr>
            <a:spLocks noGrp="1" noChangeArrowheads="1"/>
          </p:cNvSpPr>
          <p:nvPr>
            <p:ph type="title"/>
          </p:nvPr>
        </p:nvSpPr>
        <p:spPr/>
        <p:txBody>
          <a:bodyPr/>
          <a:lstStyle/>
          <a:p>
            <a:r>
              <a:rPr lang="en-US" altLang="zh-CN">
                <a:latin typeface="Times New Roman" charset="0"/>
              </a:rPr>
              <a:t>What is a Web Crawler?</a:t>
            </a:r>
            <a:endParaRPr lang="en-GB">
              <a:latin typeface="Times New Roman" charset="0"/>
            </a:endParaRPr>
          </a:p>
        </p:txBody>
      </p:sp>
      <p:sp>
        <p:nvSpPr>
          <p:cNvPr id="344067" name="Text Box 3"/>
          <p:cNvSpPr txBox="1">
            <a:spLocks noChangeArrowheads="1"/>
          </p:cNvSpPr>
          <p:nvPr/>
        </p:nvSpPr>
        <p:spPr bwMode="auto">
          <a:xfrm>
            <a:off x="1331913" y="1289050"/>
            <a:ext cx="67056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39725" indent="-339725">
              <a:defRPr>
                <a:solidFill>
                  <a:schemeClr val="tx1"/>
                </a:solidFill>
                <a:latin typeface="Arial" charset="0"/>
                <a:ea typeface="宋体" charset="0"/>
                <a:cs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b="1" dirty="0">
                <a:solidFill>
                  <a:srgbClr val="0000CC"/>
                </a:solidFill>
                <a:latin typeface="Times New Roman" charset="0"/>
              </a:rPr>
              <a:t>Web Crawler? What? How?</a:t>
            </a:r>
          </a:p>
          <a:p>
            <a:pPr eaLnBrk="0" hangingPunct="0">
              <a:spcBef>
                <a:spcPct val="50000"/>
              </a:spcBef>
            </a:pPr>
            <a:r>
              <a:rPr lang="en-US" altLang="zh-CN" sz="2000" dirty="0">
                <a:latin typeface="Times New Roman" charset="0"/>
                <a:cs typeface="Times New Roman" charset="0"/>
              </a:rPr>
              <a:t>•	</a:t>
            </a:r>
            <a:r>
              <a:rPr lang="en-US" altLang="zh-CN" sz="2000" dirty="0">
                <a:latin typeface="Times New Roman" charset="0"/>
              </a:rPr>
              <a:t>A program for downloading web pages.</a:t>
            </a:r>
          </a:p>
          <a:p>
            <a:pPr eaLnBrk="0" hangingPunct="0">
              <a:spcBef>
                <a:spcPct val="50000"/>
              </a:spcBef>
            </a:pPr>
            <a:r>
              <a:rPr lang="en-US" altLang="zh-CN" sz="2000" dirty="0">
                <a:latin typeface="Times New Roman" charset="0"/>
              </a:rPr>
              <a:t>•	Given an initial set of seed URLs, it recursively downloads every page that is linked from pages in the set.</a:t>
            </a:r>
          </a:p>
          <a:p>
            <a:pPr eaLnBrk="0" hangingPunct="0">
              <a:spcBef>
                <a:spcPct val="50000"/>
              </a:spcBef>
            </a:pPr>
            <a:r>
              <a:rPr lang="en-US" altLang="zh-CN" sz="2000" dirty="0">
                <a:latin typeface="Times New Roman" charset="0"/>
              </a:rPr>
              <a:t>•	Variations:</a:t>
            </a:r>
          </a:p>
          <a:p>
            <a:pPr eaLnBrk="0" hangingPunct="0">
              <a:spcBef>
                <a:spcPct val="50000"/>
              </a:spcBef>
            </a:pPr>
            <a:r>
              <a:rPr lang="en-US" altLang="zh-CN" sz="2000" dirty="0">
                <a:latin typeface="Times New Roman" charset="0"/>
              </a:rPr>
              <a:t>	A </a:t>
            </a:r>
            <a:r>
              <a:rPr lang="en-US" altLang="zh-CN" sz="2000" u="sng" dirty="0">
                <a:latin typeface="Times New Roman" charset="0"/>
              </a:rPr>
              <a:t>focused</a:t>
            </a:r>
            <a:r>
              <a:rPr lang="en-US" altLang="zh-CN" sz="2000" dirty="0">
                <a:latin typeface="Times New Roman" charset="0"/>
              </a:rPr>
              <a:t> web (</a:t>
            </a:r>
            <a:r>
              <a:rPr lang="zh-CN" altLang="en-US" sz="2000" dirty="0">
                <a:latin typeface="Times New Roman" charset="0"/>
              </a:rPr>
              <a:t>专业爬虫</a:t>
            </a:r>
            <a:r>
              <a:rPr lang="en-US" altLang="zh-CN" sz="2000" dirty="0">
                <a:latin typeface="Times New Roman" charset="0"/>
              </a:rPr>
              <a:t>) crawler downloads only those pages whose content satisfies some criterion. (Needs the support of categorization approaches)</a:t>
            </a:r>
          </a:p>
          <a:p>
            <a:pPr eaLnBrk="0" hangingPunct="0">
              <a:spcBef>
                <a:spcPct val="50000"/>
              </a:spcBef>
            </a:pPr>
            <a:r>
              <a:rPr lang="en-US" altLang="zh-CN" sz="2000" dirty="0">
                <a:latin typeface="Times New Roman" charset="0"/>
              </a:rPr>
              <a:t>	A </a:t>
            </a:r>
            <a:r>
              <a:rPr lang="en-US" altLang="zh-CN" sz="2000" u="sng" dirty="0">
                <a:latin typeface="Times New Roman" charset="0"/>
              </a:rPr>
              <a:t>deep web</a:t>
            </a:r>
            <a:r>
              <a:rPr lang="en-US" altLang="zh-CN" sz="2000" dirty="0">
                <a:latin typeface="Times New Roman" charset="0"/>
              </a:rPr>
              <a:t> crawler downloads dynamic web content (trends to be hot!)</a:t>
            </a:r>
          </a:p>
          <a:p>
            <a:pPr eaLnBrk="0" hangingPunct="0">
              <a:spcBef>
                <a:spcPct val="50000"/>
              </a:spcBef>
            </a:pPr>
            <a:r>
              <a:rPr lang="en-US" altLang="zh-CN" sz="2000" i="1" dirty="0">
                <a:latin typeface="Times New Roman" charset="0"/>
              </a:rPr>
              <a:t>Also known as a </a:t>
            </a:r>
            <a:r>
              <a:rPr lang="en-US" altLang="zh-CN" sz="2000" i="1" u="sng" dirty="0">
                <a:latin typeface="Times New Roman" charset="0"/>
              </a:rPr>
              <a:t>web spider</a:t>
            </a:r>
            <a:endParaRPr lang="en-US" altLang="zh-CN" sz="2000" i="1" dirty="0">
              <a:latin typeface="Times New Roman" charset="0"/>
            </a:endParaRPr>
          </a:p>
          <a:p>
            <a:pPr eaLnBrk="0" hangingPunct="0">
              <a:spcBef>
                <a:spcPct val="50000"/>
              </a:spcBef>
            </a:pPr>
            <a:endParaRPr lang="zh-CN" altLang="en-US" sz="20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 calcmode="lin" valueType="num">
                                      <p:cBhvr additive="base">
                                        <p:cTn id="7"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4067">
                                            <p:txEl>
                                              <p:pRg st="2" end="2"/>
                                            </p:txEl>
                                          </p:spTgt>
                                        </p:tgtEl>
                                        <p:attrNameLst>
                                          <p:attrName>style.visibility</p:attrName>
                                        </p:attrNameLst>
                                      </p:cBhvr>
                                      <p:to>
                                        <p:strVal val="visible"/>
                                      </p:to>
                                    </p:set>
                                    <p:anim calcmode="lin" valueType="num">
                                      <p:cBhvr additive="base">
                                        <p:cTn id="13"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4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4067">
                                            <p:txEl>
                                              <p:pRg st="4" end="4"/>
                                            </p:txEl>
                                          </p:spTgt>
                                        </p:tgtEl>
                                        <p:attrNameLst>
                                          <p:attrName>style.visibility</p:attrName>
                                        </p:attrNameLst>
                                      </p:cBhvr>
                                      <p:to>
                                        <p:strVal val="visible"/>
                                      </p:to>
                                    </p:set>
                                    <p:anim calcmode="lin" valueType="num">
                                      <p:cBhvr additive="base">
                                        <p:cTn id="25"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4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44067">
                                            <p:txEl>
                                              <p:pRg st="5" end="5"/>
                                            </p:txEl>
                                          </p:spTgt>
                                        </p:tgtEl>
                                        <p:attrNameLst>
                                          <p:attrName>style.visibility</p:attrName>
                                        </p:attrNameLst>
                                      </p:cBhvr>
                                      <p:to>
                                        <p:strVal val="visible"/>
                                      </p:to>
                                    </p:set>
                                    <p:anim calcmode="lin" valueType="num">
                                      <p:cBhvr additive="base">
                                        <p:cTn id="31"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44067">
                                            <p:txEl>
                                              <p:pRg st="6" end="6"/>
                                            </p:txEl>
                                          </p:spTgt>
                                        </p:tgtEl>
                                        <p:attrNameLst>
                                          <p:attrName>style.visibility</p:attrName>
                                        </p:attrNameLst>
                                      </p:cBhvr>
                                      <p:to>
                                        <p:strVal val="visible"/>
                                      </p:to>
                                    </p:set>
                                    <p:anim calcmode="lin" valueType="num">
                                      <p:cBhvr additive="base">
                                        <p:cTn id="37"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4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a:spLocks noGrp="1"/>
          </p:cNvSpPr>
          <p:nvPr>
            <p:ph type="dt" sz="half" idx="10"/>
          </p:nvPr>
        </p:nvSpPr>
        <p:spPr/>
        <p:txBody>
          <a:bodyPr/>
          <a:lstStyle/>
          <a:p>
            <a:fld id="{C1E6EB35-9869-7747-B287-A093B94B1DC1}" type="datetime1">
              <a:rPr lang="zh-CN" altLang="en-US"/>
              <a:pPr/>
              <a:t>2021/7/17</a:t>
            </a:fld>
            <a:endParaRPr lang="en-US" altLang="zh-CN"/>
          </a:p>
        </p:txBody>
      </p:sp>
      <p:sp>
        <p:nvSpPr>
          <p:cNvPr id="16" name="幻灯片编号占位符 5"/>
          <p:cNvSpPr>
            <a:spLocks noGrp="1"/>
          </p:cNvSpPr>
          <p:nvPr>
            <p:ph type="sldNum" sz="quarter" idx="12"/>
          </p:nvPr>
        </p:nvSpPr>
        <p:spPr/>
        <p:txBody>
          <a:bodyPr/>
          <a:lstStyle/>
          <a:p>
            <a:fld id="{74AAD36F-63D7-B34E-BB30-140EB63AC858}" type="slidenum">
              <a:rPr lang="en-US" altLang="zh-CN"/>
              <a:pPr/>
              <a:t>13</a:t>
            </a:fld>
            <a:endParaRPr lang="en-US" altLang="zh-CN"/>
          </a:p>
        </p:txBody>
      </p:sp>
      <p:sp>
        <p:nvSpPr>
          <p:cNvPr id="345090" name="Rectangle 2"/>
          <p:cNvSpPr>
            <a:spLocks noGrp="1" noChangeArrowheads="1"/>
          </p:cNvSpPr>
          <p:nvPr>
            <p:ph type="title"/>
          </p:nvPr>
        </p:nvSpPr>
        <p:spPr/>
        <p:txBody>
          <a:bodyPr/>
          <a:lstStyle/>
          <a:p>
            <a:r>
              <a:rPr lang="en-US" altLang="zh-CN">
                <a:latin typeface="Times New Roman" charset="0"/>
              </a:rPr>
              <a:t>Simple Web Crawler Algorithm</a:t>
            </a:r>
            <a:endParaRPr lang="en-GB">
              <a:latin typeface="Times New Roman" charset="0"/>
            </a:endParaRPr>
          </a:p>
        </p:txBody>
      </p:sp>
      <p:sp>
        <p:nvSpPr>
          <p:cNvPr id="345091" name="Text Box 3"/>
          <p:cNvSpPr txBox="1">
            <a:spLocks noChangeArrowheads="1"/>
          </p:cNvSpPr>
          <p:nvPr/>
        </p:nvSpPr>
        <p:spPr bwMode="auto">
          <a:xfrm>
            <a:off x="539750" y="1484313"/>
            <a:ext cx="2705100" cy="467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1600" b="1" dirty="0">
                <a:solidFill>
                  <a:srgbClr val="0000CC"/>
                </a:solidFill>
                <a:latin typeface="Times New Roman" charset="0"/>
              </a:rPr>
              <a:t>Basic Algorithm</a:t>
            </a:r>
          </a:p>
          <a:p>
            <a:pPr eaLnBrk="0" hangingPunct="0">
              <a:spcBef>
                <a:spcPct val="50000"/>
              </a:spcBef>
            </a:pPr>
            <a:r>
              <a:rPr lang="en-GB" sz="1600" dirty="0">
                <a:latin typeface="Times New Roman" charset="0"/>
              </a:rPr>
              <a:t>Let </a:t>
            </a:r>
            <a:r>
              <a:rPr lang="en-US" altLang="zh-CN" sz="1600" i="1" dirty="0">
                <a:latin typeface="Times New Roman" charset="0"/>
              </a:rPr>
              <a:t>S</a:t>
            </a:r>
            <a:r>
              <a:rPr lang="en-GB" sz="1600" dirty="0">
                <a:latin typeface="Times New Roman" charset="0"/>
              </a:rPr>
              <a:t> be set of URLs to pages waiting to be indexed.  </a:t>
            </a:r>
            <a:r>
              <a:rPr lang="en-GB" sz="1600" dirty="0">
                <a:latin typeface="Times New Roman" charset="0"/>
                <a:cs typeface="Times New Roman" charset="0"/>
              </a:rPr>
              <a:t>Initially </a:t>
            </a:r>
            <a:r>
              <a:rPr lang="en-GB" sz="1600" i="1" dirty="0">
                <a:latin typeface="Times New Roman" charset="0"/>
                <a:cs typeface="Times New Roman" charset="0"/>
              </a:rPr>
              <a:t>S</a:t>
            </a:r>
            <a:r>
              <a:rPr lang="en-GB" sz="1600" dirty="0">
                <a:latin typeface="Times New Roman" charset="0"/>
                <a:cs typeface="Times New Roman" charset="0"/>
              </a:rPr>
              <a:t> is the singleton, </a:t>
            </a:r>
            <a:r>
              <a:rPr lang="en-GB" sz="1600" i="1" dirty="0">
                <a:latin typeface="Times New Roman" charset="0"/>
                <a:cs typeface="Times New Roman" charset="0"/>
              </a:rPr>
              <a:t>s</a:t>
            </a:r>
            <a:r>
              <a:rPr lang="en-GB" sz="1600" dirty="0">
                <a:latin typeface="Times New Roman" charset="0"/>
                <a:cs typeface="Times New Roman" charset="0"/>
              </a:rPr>
              <a:t>, known as the </a:t>
            </a:r>
            <a:r>
              <a:rPr lang="en-GB" sz="1600" u="sng" dirty="0">
                <a:latin typeface="Times New Roman" charset="0"/>
                <a:cs typeface="Times New Roman" charset="0"/>
              </a:rPr>
              <a:t>seed</a:t>
            </a:r>
            <a:r>
              <a:rPr lang="en-GB" sz="1600" dirty="0">
                <a:latin typeface="Times New Roman" charset="0"/>
                <a:cs typeface="Times New Roman" charset="0"/>
              </a:rPr>
              <a:t>.</a:t>
            </a:r>
          </a:p>
          <a:p>
            <a:pPr eaLnBrk="0" hangingPunct="0">
              <a:spcBef>
                <a:spcPct val="50000"/>
              </a:spcBef>
            </a:pPr>
            <a:r>
              <a:rPr lang="en-GB" sz="1600" dirty="0">
                <a:latin typeface="Times New Roman" charset="0"/>
              </a:rPr>
              <a:t>Take an element </a:t>
            </a:r>
            <a:r>
              <a:rPr lang="en-GB" sz="1600" i="1" dirty="0">
                <a:latin typeface="Times New Roman" charset="0"/>
              </a:rPr>
              <a:t>u</a:t>
            </a:r>
            <a:r>
              <a:rPr lang="en-GB" sz="1600" dirty="0">
                <a:latin typeface="Times New Roman" charset="0"/>
              </a:rPr>
              <a:t> of </a:t>
            </a:r>
            <a:r>
              <a:rPr lang="en-GB" sz="1600" i="1" dirty="0">
                <a:latin typeface="Times New Roman" charset="0"/>
              </a:rPr>
              <a:t>S</a:t>
            </a:r>
            <a:r>
              <a:rPr lang="en-GB" sz="1600" dirty="0">
                <a:latin typeface="Times New Roman" charset="0"/>
              </a:rPr>
              <a:t> and </a:t>
            </a:r>
            <a:r>
              <a:rPr lang="en-GB" sz="1600" b="1" dirty="0">
                <a:solidFill>
                  <a:srgbClr val="0000CC"/>
                </a:solidFill>
                <a:latin typeface="Times New Roman" charset="0"/>
              </a:rPr>
              <a:t>retrieve</a:t>
            </a:r>
            <a:r>
              <a:rPr lang="en-GB" sz="1600" dirty="0">
                <a:latin typeface="Times New Roman" charset="0"/>
              </a:rPr>
              <a:t> the page,</a:t>
            </a:r>
            <a:r>
              <a:rPr lang="en-GB" sz="1600" i="1" dirty="0">
                <a:latin typeface="Times New Roman" charset="0"/>
              </a:rPr>
              <a:t> p</a:t>
            </a:r>
            <a:r>
              <a:rPr lang="en-GB" sz="1600" dirty="0">
                <a:latin typeface="Times New Roman" charset="0"/>
              </a:rPr>
              <a:t>, that it references.</a:t>
            </a:r>
            <a:endParaRPr lang="en-GB" sz="1600" i="1" dirty="0">
              <a:latin typeface="Times New Roman" charset="0"/>
            </a:endParaRPr>
          </a:p>
          <a:p>
            <a:pPr eaLnBrk="0" hangingPunct="0">
              <a:spcBef>
                <a:spcPct val="50000"/>
              </a:spcBef>
            </a:pPr>
            <a:r>
              <a:rPr lang="en-GB" sz="1600" dirty="0">
                <a:latin typeface="Times New Roman" charset="0"/>
              </a:rPr>
              <a:t>Parse the page </a:t>
            </a:r>
            <a:r>
              <a:rPr lang="en-GB" sz="1600" i="1" dirty="0">
                <a:latin typeface="Times New Roman" charset="0"/>
              </a:rPr>
              <a:t>p</a:t>
            </a:r>
            <a:r>
              <a:rPr lang="en-GB" sz="1600" dirty="0">
                <a:latin typeface="Times New Roman" charset="0"/>
              </a:rPr>
              <a:t> and </a:t>
            </a:r>
            <a:r>
              <a:rPr lang="en-GB" sz="1600" b="1" dirty="0">
                <a:solidFill>
                  <a:srgbClr val="0000CC"/>
                </a:solidFill>
                <a:latin typeface="Times New Roman" charset="0"/>
              </a:rPr>
              <a:t>extract</a:t>
            </a:r>
            <a:r>
              <a:rPr lang="en-GB" sz="1600" dirty="0">
                <a:latin typeface="Times New Roman" charset="0"/>
              </a:rPr>
              <a:t> the set of URLs </a:t>
            </a:r>
            <a:r>
              <a:rPr lang="en-GB" sz="1600" i="1" dirty="0">
                <a:latin typeface="Times New Roman" charset="0"/>
              </a:rPr>
              <a:t>L </a:t>
            </a:r>
            <a:r>
              <a:rPr lang="en-GB" sz="1600" dirty="0">
                <a:latin typeface="Times New Roman" charset="0"/>
              </a:rPr>
              <a:t>it has links to.</a:t>
            </a:r>
          </a:p>
          <a:p>
            <a:pPr eaLnBrk="0" hangingPunct="0">
              <a:spcBef>
                <a:spcPct val="50000"/>
              </a:spcBef>
            </a:pPr>
            <a:r>
              <a:rPr lang="en-GB" sz="1600" b="1" dirty="0">
                <a:solidFill>
                  <a:srgbClr val="0000CC"/>
                </a:solidFill>
                <a:latin typeface="Times New Roman" charset="0"/>
              </a:rPr>
              <a:t>Update</a:t>
            </a:r>
            <a:r>
              <a:rPr lang="en-GB" sz="1600" dirty="0">
                <a:latin typeface="Times New Roman" charset="0"/>
              </a:rPr>
              <a:t> </a:t>
            </a:r>
            <a:r>
              <a:rPr lang="en-GB" sz="1600" i="1" dirty="0">
                <a:latin typeface="Times New Roman" charset="0"/>
              </a:rPr>
              <a:t>S = S + L </a:t>
            </a:r>
            <a:r>
              <a:rPr lang="en-US" altLang="zh-CN" sz="1600" i="1" dirty="0">
                <a:latin typeface="Times New Roman" charset="0"/>
              </a:rPr>
              <a:t>- u</a:t>
            </a:r>
          </a:p>
          <a:p>
            <a:pPr eaLnBrk="0" hangingPunct="0">
              <a:spcBef>
                <a:spcPct val="50000"/>
              </a:spcBef>
            </a:pPr>
            <a:r>
              <a:rPr lang="en-GB" sz="1600" b="1" dirty="0">
                <a:solidFill>
                  <a:srgbClr val="0000CC"/>
                </a:solidFill>
                <a:latin typeface="Times New Roman" charset="0"/>
              </a:rPr>
              <a:t>Repeat</a:t>
            </a:r>
            <a:r>
              <a:rPr lang="en-GB" sz="1600" dirty="0">
                <a:latin typeface="Times New Roman" charset="0"/>
              </a:rPr>
              <a:t> as many times as necessary.</a:t>
            </a:r>
            <a:endParaRPr lang="en-GB" sz="1600" dirty="0">
              <a:latin typeface="Times New Roman" charset="0"/>
              <a:cs typeface="Times New Roman" charset="0"/>
            </a:endParaRPr>
          </a:p>
          <a:p>
            <a:pPr eaLnBrk="0" hangingPunct="0">
              <a:spcBef>
                <a:spcPct val="50000"/>
              </a:spcBef>
            </a:pPr>
            <a:endParaRPr lang="en-US" altLang="zh-CN" sz="2400" dirty="0">
              <a:latin typeface="Times New Roman" charset="0"/>
            </a:endParaRPr>
          </a:p>
        </p:txBody>
      </p:sp>
      <p:graphicFrame>
        <p:nvGraphicFramePr>
          <p:cNvPr id="345092" name="Object 4"/>
          <p:cNvGraphicFramePr>
            <a:graphicFrameLocks noGrp="1" noChangeAspect="1"/>
          </p:cNvGraphicFramePr>
          <p:nvPr>
            <p:ph idx="1"/>
          </p:nvPr>
        </p:nvGraphicFramePr>
        <p:xfrm>
          <a:off x="3000375" y="2068513"/>
          <a:ext cx="5608638" cy="3424237"/>
        </p:xfrm>
        <a:graphic>
          <a:graphicData uri="http://schemas.openxmlformats.org/presentationml/2006/ole">
            <mc:AlternateContent xmlns:mc="http://schemas.openxmlformats.org/markup-compatibility/2006">
              <mc:Choice xmlns:v="urn:schemas-microsoft-com:vml" Requires="v">
                <p:oleObj name="Visio" r:id="rId2" imgW="4922699" imgH="2967963" progId="Visio.Drawing.6">
                  <p:embed/>
                </p:oleObj>
              </mc:Choice>
              <mc:Fallback>
                <p:oleObj name="Visio" r:id="rId2" imgW="4922699" imgH="2967963"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068513"/>
                        <a:ext cx="5608638" cy="3424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5097" name="Line 9"/>
          <p:cNvSpPr>
            <a:spLocks noChangeShapeType="1"/>
          </p:cNvSpPr>
          <p:nvPr/>
        </p:nvSpPr>
        <p:spPr bwMode="auto">
          <a:xfrm flipH="1">
            <a:off x="5270500" y="2365375"/>
            <a:ext cx="12700" cy="7207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098" name="Line 10"/>
          <p:cNvSpPr>
            <a:spLocks noChangeShapeType="1"/>
          </p:cNvSpPr>
          <p:nvPr/>
        </p:nvSpPr>
        <p:spPr bwMode="auto">
          <a:xfrm flipH="1">
            <a:off x="5280025" y="3390900"/>
            <a:ext cx="0" cy="504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099" name="Line 11"/>
          <p:cNvSpPr>
            <a:spLocks noChangeShapeType="1"/>
          </p:cNvSpPr>
          <p:nvPr/>
        </p:nvSpPr>
        <p:spPr bwMode="auto">
          <a:xfrm flipH="1">
            <a:off x="5267325" y="4195763"/>
            <a:ext cx="0" cy="3603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101" name="Freeform 13"/>
          <p:cNvSpPr>
            <a:spLocks/>
          </p:cNvSpPr>
          <p:nvPr/>
        </p:nvSpPr>
        <p:spPr bwMode="auto">
          <a:xfrm>
            <a:off x="3276600" y="3213100"/>
            <a:ext cx="2016125" cy="2087563"/>
          </a:xfrm>
          <a:custGeom>
            <a:avLst/>
            <a:gdLst>
              <a:gd name="T0" fmla="*/ 1270 w 1270"/>
              <a:gd name="T1" fmla="*/ 1043 h 1315"/>
              <a:gd name="T2" fmla="*/ 1270 w 1270"/>
              <a:gd name="T3" fmla="*/ 1315 h 1315"/>
              <a:gd name="T4" fmla="*/ 0 w 1270"/>
              <a:gd name="T5" fmla="*/ 1315 h 1315"/>
              <a:gd name="T6" fmla="*/ 0 w 1270"/>
              <a:gd name="T7" fmla="*/ 0 h 1315"/>
              <a:gd name="T8" fmla="*/ 861 w 1270"/>
              <a:gd name="T9" fmla="*/ 0 h 1315"/>
            </a:gdLst>
            <a:ahLst/>
            <a:cxnLst>
              <a:cxn ang="0">
                <a:pos x="T0" y="T1"/>
              </a:cxn>
              <a:cxn ang="0">
                <a:pos x="T2" y="T3"/>
              </a:cxn>
              <a:cxn ang="0">
                <a:pos x="T4" y="T5"/>
              </a:cxn>
              <a:cxn ang="0">
                <a:pos x="T6" y="T7"/>
              </a:cxn>
              <a:cxn ang="0">
                <a:pos x="T8" y="T9"/>
              </a:cxn>
            </a:cxnLst>
            <a:rect l="0" t="0" r="r" b="b"/>
            <a:pathLst>
              <a:path w="1270" h="1315">
                <a:moveTo>
                  <a:pt x="1270" y="1043"/>
                </a:moveTo>
                <a:lnTo>
                  <a:pt x="1270" y="1315"/>
                </a:lnTo>
                <a:lnTo>
                  <a:pt x="0" y="1315"/>
                </a:lnTo>
                <a:lnTo>
                  <a:pt x="0" y="0"/>
                </a:lnTo>
                <a:lnTo>
                  <a:pt x="861" y="0"/>
                </a:ln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102" name="Line 14"/>
          <p:cNvSpPr>
            <a:spLocks noChangeShapeType="1"/>
          </p:cNvSpPr>
          <p:nvPr/>
        </p:nvSpPr>
        <p:spPr bwMode="auto">
          <a:xfrm flipH="1">
            <a:off x="5940425" y="3213100"/>
            <a:ext cx="28733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103" name="Line 15"/>
          <p:cNvSpPr>
            <a:spLocks noChangeShapeType="1"/>
          </p:cNvSpPr>
          <p:nvPr/>
        </p:nvSpPr>
        <p:spPr bwMode="auto">
          <a:xfrm>
            <a:off x="5892800" y="4030663"/>
            <a:ext cx="7207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5104" name="Freeform 16"/>
          <p:cNvSpPr>
            <a:spLocks/>
          </p:cNvSpPr>
          <p:nvPr/>
        </p:nvSpPr>
        <p:spPr bwMode="auto">
          <a:xfrm>
            <a:off x="5940425" y="4292600"/>
            <a:ext cx="936625" cy="431800"/>
          </a:xfrm>
          <a:custGeom>
            <a:avLst/>
            <a:gdLst>
              <a:gd name="T0" fmla="*/ 590 w 590"/>
              <a:gd name="T1" fmla="*/ 0 h 272"/>
              <a:gd name="T2" fmla="*/ 590 w 590"/>
              <a:gd name="T3" fmla="*/ 272 h 272"/>
              <a:gd name="T4" fmla="*/ 0 w 590"/>
              <a:gd name="T5" fmla="*/ 272 h 272"/>
            </a:gdLst>
            <a:ahLst/>
            <a:cxnLst>
              <a:cxn ang="0">
                <a:pos x="T0" y="T1"/>
              </a:cxn>
              <a:cxn ang="0">
                <a:pos x="T2" y="T3"/>
              </a:cxn>
              <a:cxn ang="0">
                <a:pos x="T4" y="T5"/>
              </a:cxn>
            </a:cxnLst>
            <a:rect l="0" t="0" r="r" b="b"/>
            <a:pathLst>
              <a:path w="590" h="272">
                <a:moveTo>
                  <a:pt x="590" y="0"/>
                </a:moveTo>
                <a:lnTo>
                  <a:pt x="590" y="272"/>
                </a:lnTo>
                <a:lnTo>
                  <a:pt x="0" y="27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zh-CN" altLang="en-US"/>
          </a:p>
        </p:txBody>
      </p:sp>
      <p:sp>
        <p:nvSpPr>
          <p:cNvPr id="345105" name="Freeform 17"/>
          <p:cNvSpPr>
            <a:spLocks/>
          </p:cNvSpPr>
          <p:nvPr/>
        </p:nvSpPr>
        <p:spPr bwMode="auto">
          <a:xfrm>
            <a:off x="5292725" y="3357563"/>
            <a:ext cx="2016125" cy="1800225"/>
          </a:xfrm>
          <a:custGeom>
            <a:avLst/>
            <a:gdLst>
              <a:gd name="T0" fmla="*/ 0 w 1270"/>
              <a:gd name="T1" fmla="*/ 1134 h 1134"/>
              <a:gd name="T2" fmla="*/ 1270 w 1270"/>
              <a:gd name="T3" fmla="*/ 1134 h 1134"/>
              <a:gd name="T4" fmla="*/ 1270 w 1270"/>
              <a:gd name="T5" fmla="*/ 0 h 1134"/>
            </a:gdLst>
            <a:ahLst/>
            <a:cxnLst>
              <a:cxn ang="0">
                <a:pos x="T0" y="T1"/>
              </a:cxn>
              <a:cxn ang="0">
                <a:pos x="T2" y="T3"/>
              </a:cxn>
              <a:cxn ang="0">
                <a:pos x="T4" y="T5"/>
              </a:cxn>
            </a:cxnLst>
            <a:rect l="0" t="0" r="r" b="b"/>
            <a:pathLst>
              <a:path w="1270" h="1134">
                <a:moveTo>
                  <a:pt x="0" y="1134"/>
                </a:moveTo>
                <a:lnTo>
                  <a:pt x="1270" y="1134"/>
                </a:lnTo>
                <a:lnTo>
                  <a:pt x="127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endParaRPr lang="zh-CN" altLang="en-US"/>
          </a:p>
        </p:txBody>
      </p:sp>
      <p:sp>
        <p:nvSpPr>
          <p:cNvPr id="345109" name="Freeform 21"/>
          <p:cNvSpPr>
            <a:spLocks/>
          </p:cNvSpPr>
          <p:nvPr/>
        </p:nvSpPr>
        <p:spPr bwMode="auto">
          <a:xfrm>
            <a:off x="4430713" y="3644900"/>
            <a:ext cx="285750" cy="431800"/>
          </a:xfrm>
          <a:custGeom>
            <a:avLst/>
            <a:gdLst>
              <a:gd name="T0" fmla="*/ 0 w 136"/>
              <a:gd name="T1" fmla="*/ 0 h 227"/>
              <a:gd name="T2" fmla="*/ 46 w 136"/>
              <a:gd name="T3" fmla="*/ 0 h 227"/>
              <a:gd name="T4" fmla="*/ 46 w 136"/>
              <a:gd name="T5" fmla="*/ 227 h 227"/>
              <a:gd name="T6" fmla="*/ 136 w 136"/>
              <a:gd name="T7" fmla="*/ 227 h 227"/>
            </a:gdLst>
            <a:ahLst/>
            <a:cxnLst>
              <a:cxn ang="0">
                <a:pos x="T0" y="T1"/>
              </a:cxn>
              <a:cxn ang="0">
                <a:pos x="T2" y="T3"/>
              </a:cxn>
              <a:cxn ang="0">
                <a:pos x="T4" y="T5"/>
              </a:cxn>
              <a:cxn ang="0">
                <a:pos x="T6" y="T7"/>
              </a:cxn>
            </a:cxnLst>
            <a:rect l="0" t="0" r="r" b="b"/>
            <a:pathLst>
              <a:path w="136" h="227">
                <a:moveTo>
                  <a:pt x="0" y="0"/>
                </a:moveTo>
                <a:lnTo>
                  <a:pt x="46" y="0"/>
                </a:lnTo>
                <a:lnTo>
                  <a:pt x="46" y="227"/>
                </a:lnTo>
                <a:lnTo>
                  <a:pt x="136" y="227"/>
                </a:lnTo>
              </a:path>
            </a:pathLst>
          </a:custGeom>
          <a:noFill/>
          <a:ln w="38100" cmpd="sng">
            <a:solidFill>
              <a:srgbClr val="FF0000"/>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7"/>
                                        </p:tgtEl>
                                        <p:attrNameLst>
                                          <p:attrName>style.visibility</p:attrName>
                                        </p:attrNameLst>
                                      </p:cBhvr>
                                      <p:to>
                                        <p:strVal val="visible"/>
                                      </p:to>
                                    </p:set>
                                    <p:animEffect transition="in" filter="wipe(up)">
                                      <p:cBhvr>
                                        <p:cTn id="7" dur="500"/>
                                        <p:tgtEl>
                                          <p:spTgt spid="34509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5102"/>
                                        </p:tgtEl>
                                        <p:attrNameLst>
                                          <p:attrName>style.visibility</p:attrName>
                                        </p:attrNameLst>
                                      </p:cBhvr>
                                      <p:to>
                                        <p:strVal val="visible"/>
                                      </p:to>
                                    </p:set>
                                    <p:animEffect transition="in" filter="wipe(right)">
                                      <p:cBhvr>
                                        <p:cTn id="10" dur="500"/>
                                        <p:tgtEl>
                                          <p:spTgt spid="3451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45098"/>
                                        </p:tgtEl>
                                        <p:attrNameLst>
                                          <p:attrName>style.visibility</p:attrName>
                                        </p:attrNameLst>
                                      </p:cBhvr>
                                      <p:to>
                                        <p:strVal val="visible"/>
                                      </p:to>
                                    </p:set>
                                    <p:animEffect transition="in" filter="wipe(up)">
                                      <p:cBhvr>
                                        <p:cTn id="15" dur="500"/>
                                        <p:tgtEl>
                                          <p:spTgt spid="3450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45109"/>
                                        </p:tgtEl>
                                        <p:attrNameLst>
                                          <p:attrName>style.visibility</p:attrName>
                                        </p:attrNameLst>
                                      </p:cBhvr>
                                      <p:to>
                                        <p:strVal val="visible"/>
                                      </p:to>
                                    </p:set>
                                    <p:animEffect transition="in" filter="wipe(up)">
                                      <p:cBhvr>
                                        <p:cTn id="20" dur="500"/>
                                        <p:tgtEl>
                                          <p:spTgt spid="3451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5103"/>
                                        </p:tgtEl>
                                        <p:attrNameLst>
                                          <p:attrName>style.visibility</p:attrName>
                                        </p:attrNameLst>
                                      </p:cBhvr>
                                      <p:to>
                                        <p:strVal val="visible"/>
                                      </p:to>
                                    </p:set>
                                    <p:animEffect transition="in" filter="wipe(left)">
                                      <p:cBhvr>
                                        <p:cTn id="25" dur="500"/>
                                        <p:tgtEl>
                                          <p:spTgt spid="3451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45099"/>
                                        </p:tgtEl>
                                        <p:attrNameLst>
                                          <p:attrName>style.visibility</p:attrName>
                                        </p:attrNameLst>
                                      </p:cBhvr>
                                      <p:to>
                                        <p:strVal val="visible"/>
                                      </p:to>
                                    </p:set>
                                    <p:animEffect transition="in" filter="wipe(up)">
                                      <p:cBhvr>
                                        <p:cTn id="30" dur="500"/>
                                        <p:tgtEl>
                                          <p:spTgt spid="34509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45104"/>
                                        </p:tgtEl>
                                        <p:attrNameLst>
                                          <p:attrName>style.visibility</p:attrName>
                                        </p:attrNameLst>
                                      </p:cBhvr>
                                      <p:to>
                                        <p:strVal val="visible"/>
                                      </p:to>
                                    </p:set>
                                    <p:animEffect transition="in" filter="wipe(up)">
                                      <p:cBhvr>
                                        <p:cTn id="33" dur="500"/>
                                        <p:tgtEl>
                                          <p:spTgt spid="3451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45101"/>
                                        </p:tgtEl>
                                        <p:attrNameLst>
                                          <p:attrName>style.visibility</p:attrName>
                                        </p:attrNameLst>
                                      </p:cBhvr>
                                      <p:to>
                                        <p:strVal val="visible"/>
                                      </p:to>
                                    </p:set>
                                    <p:animEffect transition="in" filter="wipe(down)">
                                      <p:cBhvr>
                                        <p:cTn id="38" dur="500"/>
                                        <p:tgtEl>
                                          <p:spTgt spid="34510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45105"/>
                                        </p:tgtEl>
                                        <p:attrNameLst>
                                          <p:attrName>style.visibility</p:attrName>
                                        </p:attrNameLst>
                                      </p:cBhvr>
                                      <p:to>
                                        <p:strVal val="visible"/>
                                      </p:to>
                                    </p:set>
                                    <p:animEffect transition="in" filter="wipe(down)">
                                      <p:cBhvr>
                                        <p:cTn id="41" dur="500"/>
                                        <p:tgtEl>
                                          <p:spTgt spid="345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7" grpId="0" animBg="1"/>
      <p:bldP spid="345098" grpId="0" animBg="1"/>
      <p:bldP spid="345099" grpId="0" animBg="1"/>
      <p:bldP spid="345101" grpId="0" animBg="1"/>
      <p:bldP spid="345102" grpId="0" animBg="1"/>
      <p:bldP spid="345103" grpId="0" animBg="1"/>
      <p:bldP spid="345104" grpId="0" animBg="1"/>
      <p:bldP spid="345105" grpId="0" animBg="1"/>
      <p:bldP spid="34510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0A0DAEE6-4D7D-744F-B6D6-C48271374B46}" type="datetime1">
              <a:rPr lang="zh-CN" altLang="en-US"/>
              <a:pPr/>
              <a:t>2021/7/17</a:t>
            </a:fld>
            <a:endParaRPr lang="en-US" altLang="zh-CN"/>
          </a:p>
        </p:txBody>
      </p:sp>
      <p:sp>
        <p:nvSpPr>
          <p:cNvPr id="10" name="幻灯片编号占位符 5"/>
          <p:cNvSpPr>
            <a:spLocks noGrp="1"/>
          </p:cNvSpPr>
          <p:nvPr>
            <p:ph type="sldNum" sz="quarter" idx="12"/>
          </p:nvPr>
        </p:nvSpPr>
        <p:spPr/>
        <p:txBody>
          <a:bodyPr/>
          <a:lstStyle/>
          <a:p>
            <a:fld id="{E5EF1427-229C-0049-8420-220292F2BCBD}" type="slidenum">
              <a:rPr lang="en-US" altLang="zh-CN"/>
              <a:pPr/>
              <a:t>14</a:t>
            </a:fld>
            <a:endParaRPr lang="en-US" altLang="zh-CN"/>
          </a:p>
        </p:txBody>
      </p:sp>
      <p:sp>
        <p:nvSpPr>
          <p:cNvPr id="386050" name="Rectangle 2"/>
          <p:cNvSpPr>
            <a:spLocks noGrp="1" noChangeArrowheads="1"/>
          </p:cNvSpPr>
          <p:nvPr>
            <p:ph type="title"/>
          </p:nvPr>
        </p:nvSpPr>
        <p:spPr>
          <a:xfrm>
            <a:off x="0" y="333375"/>
            <a:ext cx="8015288" cy="914400"/>
          </a:xfrm>
        </p:spPr>
        <p:txBody>
          <a:bodyPr/>
          <a:lstStyle/>
          <a:p>
            <a:r>
              <a:rPr lang="en-US" altLang="zh-CN" sz="3500" dirty="0">
                <a:latin typeface="Times New Roman" charset="0"/>
              </a:rPr>
              <a:t>Simple Web Crawler Algorithm (cont’d)</a:t>
            </a:r>
          </a:p>
        </p:txBody>
      </p:sp>
      <p:sp>
        <p:nvSpPr>
          <p:cNvPr id="386052" name="Text Box 4"/>
          <p:cNvSpPr txBox="1">
            <a:spLocks noChangeArrowheads="1"/>
          </p:cNvSpPr>
          <p:nvPr/>
        </p:nvSpPr>
        <p:spPr bwMode="auto">
          <a:xfrm>
            <a:off x="395288" y="1700213"/>
            <a:ext cx="8382000" cy="3233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latin typeface="Times New Roman" charset="0"/>
              </a:rPr>
              <a:t>UrlsTodo = {</a:t>
            </a:r>
            <a:r>
              <a:rPr lang="zh-CN" altLang="en-US">
                <a:latin typeface="Times New Roman" charset="0"/>
              </a:rPr>
              <a:t>‘‘</a:t>
            </a:r>
            <a:r>
              <a:rPr lang="en-US" altLang="zh-CN">
                <a:latin typeface="Times New Roman" charset="0"/>
              </a:rPr>
              <a:t>yahoo.com/index.html</a:t>
            </a:r>
            <a:r>
              <a:rPr lang="zh-CN" altLang="en-US">
                <a:latin typeface="Times New Roman" charset="0"/>
              </a:rPr>
              <a:t>’’</a:t>
            </a:r>
            <a:r>
              <a:rPr lang="en-US" altLang="zh-CN">
                <a:latin typeface="Times New Roman" charset="0"/>
              </a:rPr>
              <a:t>}</a:t>
            </a:r>
          </a:p>
          <a:p>
            <a:pPr>
              <a:lnSpc>
                <a:spcPct val="50000"/>
              </a:lnSpc>
              <a:spcBef>
                <a:spcPct val="50000"/>
              </a:spcBef>
            </a:pPr>
            <a:endParaRPr lang="en-US" altLang="zh-CN">
              <a:latin typeface="Times New Roman" charset="0"/>
            </a:endParaRPr>
          </a:p>
          <a:p>
            <a:pPr>
              <a:lnSpc>
                <a:spcPct val="50000"/>
              </a:lnSpc>
              <a:spcBef>
                <a:spcPct val="50000"/>
              </a:spcBef>
            </a:pPr>
            <a:r>
              <a:rPr lang="en-US" altLang="zh-CN">
                <a:latin typeface="Times New Roman" charset="0"/>
              </a:rPr>
              <a:t>Repeat:</a:t>
            </a:r>
          </a:p>
          <a:p>
            <a:pPr lvl="1">
              <a:lnSpc>
                <a:spcPct val="90000"/>
              </a:lnSpc>
              <a:spcBef>
                <a:spcPct val="50000"/>
              </a:spcBef>
            </a:pPr>
            <a:r>
              <a:rPr lang="en-US" altLang="zh-CN">
                <a:latin typeface="Times New Roman" charset="0"/>
              </a:rPr>
              <a:t>url  = UrlsTodo.getNext()</a:t>
            </a:r>
          </a:p>
          <a:p>
            <a:pPr lvl="1">
              <a:lnSpc>
                <a:spcPct val="90000"/>
              </a:lnSpc>
              <a:spcBef>
                <a:spcPct val="50000"/>
              </a:spcBef>
            </a:pPr>
            <a:r>
              <a:rPr lang="en-US" altLang="zh-CN">
                <a:latin typeface="Times New Roman" charset="0"/>
              </a:rPr>
              <a:t>html = Download( url )</a:t>
            </a:r>
          </a:p>
          <a:p>
            <a:pPr lvl="1">
              <a:lnSpc>
                <a:spcPct val="90000"/>
              </a:lnSpc>
              <a:spcBef>
                <a:spcPct val="50000"/>
              </a:spcBef>
            </a:pPr>
            <a:r>
              <a:rPr lang="en-US" altLang="zh-CN">
                <a:latin typeface="Times New Roman" charset="0"/>
              </a:rPr>
              <a:t>UrlsDone.insert( url )</a:t>
            </a:r>
          </a:p>
          <a:p>
            <a:pPr lvl="1">
              <a:lnSpc>
                <a:spcPct val="90000"/>
              </a:lnSpc>
              <a:spcBef>
                <a:spcPct val="50000"/>
              </a:spcBef>
            </a:pPr>
            <a:r>
              <a:rPr lang="en-US" altLang="zh-CN">
                <a:latin typeface="Times New Roman" charset="0"/>
              </a:rPr>
              <a:t>newUrls = parseForLinks( html )</a:t>
            </a:r>
          </a:p>
          <a:p>
            <a:pPr lvl="1">
              <a:lnSpc>
                <a:spcPct val="90000"/>
              </a:lnSpc>
              <a:spcBef>
                <a:spcPct val="50000"/>
              </a:spcBef>
            </a:pPr>
            <a:r>
              <a:rPr lang="en-US" altLang="zh-CN">
                <a:latin typeface="Times New Roman" charset="0"/>
              </a:rPr>
              <a:t>For each newUrl not in UrlsDone:</a:t>
            </a:r>
          </a:p>
          <a:p>
            <a:pPr lvl="1">
              <a:lnSpc>
                <a:spcPct val="90000"/>
              </a:lnSpc>
              <a:spcBef>
                <a:spcPct val="50000"/>
              </a:spcBef>
            </a:pPr>
            <a:r>
              <a:rPr lang="en-US" altLang="zh-CN">
                <a:latin typeface="Times New Roman" charset="0"/>
              </a:rPr>
              <a:t>	UrlsTodo.insert( newUrl )</a:t>
            </a:r>
          </a:p>
        </p:txBody>
      </p:sp>
      <p:pic>
        <p:nvPicPr>
          <p:cNvPr id="386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989138"/>
            <a:ext cx="4537075" cy="3389312"/>
          </a:xfrm>
          <a:prstGeom prst="rect">
            <a:avLst/>
          </a:prstGeom>
          <a:noFill/>
          <a:extLst>
            <a:ext uri="{909E8E84-426E-40dd-AFC4-6F175D3DCCD1}">
              <a14:hiddenFill xmlns:a14="http://schemas.microsoft.com/office/drawing/2010/main" xmlns="">
                <a:solidFill>
                  <a:srgbClr val="FFFFFF"/>
                </a:solidFill>
              </a14:hiddenFill>
            </a:ext>
          </a:extLst>
        </p:spPr>
      </p:pic>
      <p:sp>
        <p:nvSpPr>
          <p:cNvPr id="386054" name="Rectangle 6"/>
          <p:cNvSpPr>
            <a:spLocks noChangeArrowheads="1"/>
          </p:cNvSpPr>
          <p:nvPr/>
        </p:nvSpPr>
        <p:spPr bwMode="auto">
          <a:xfrm>
            <a:off x="1187450" y="5661025"/>
            <a:ext cx="7321550" cy="304800"/>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a:solidFill>
                  <a:srgbClr val="FF3300"/>
                </a:solidFill>
              </a:rPr>
              <a:t>http://sports.yahoo.com/mlb/news?slug=ti-mlb_07_dimaggio031907&amp;prov=yhoo&amp;type=lgns</a:t>
            </a:r>
          </a:p>
        </p:txBody>
      </p:sp>
      <p:sp>
        <p:nvSpPr>
          <p:cNvPr id="386055" name="Line 7"/>
          <p:cNvSpPr>
            <a:spLocks noChangeShapeType="1"/>
          </p:cNvSpPr>
          <p:nvPr/>
        </p:nvSpPr>
        <p:spPr bwMode="auto">
          <a:xfrm flipH="1">
            <a:off x="5435600" y="4508500"/>
            <a:ext cx="1873250" cy="11525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6057" name="Oval 9"/>
          <p:cNvSpPr>
            <a:spLocks noChangeArrowheads="1"/>
          </p:cNvSpPr>
          <p:nvPr/>
        </p:nvSpPr>
        <p:spPr bwMode="auto">
          <a:xfrm>
            <a:off x="7164388" y="4221163"/>
            <a:ext cx="503237" cy="287337"/>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6053"/>
                                        </p:tgtEl>
                                        <p:attrNameLst>
                                          <p:attrName>style.visibility</p:attrName>
                                        </p:attrNameLst>
                                      </p:cBhvr>
                                      <p:to>
                                        <p:strVal val="visible"/>
                                      </p:to>
                                    </p:set>
                                    <p:animEffect transition="in" filter="blinds(horizontal)">
                                      <p:cBhvr>
                                        <p:cTn id="7" dur="500"/>
                                        <p:tgtEl>
                                          <p:spTgt spid="386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6057"/>
                                        </p:tgtEl>
                                        <p:attrNameLst>
                                          <p:attrName>style.visibility</p:attrName>
                                        </p:attrNameLst>
                                      </p:cBhvr>
                                      <p:to>
                                        <p:strVal val="visible"/>
                                      </p:to>
                                    </p:set>
                                    <p:animEffect transition="in" filter="wipe(down)">
                                      <p:cBhvr>
                                        <p:cTn id="12" dur="500"/>
                                        <p:tgtEl>
                                          <p:spTgt spid="386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6055"/>
                                        </p:tgtEl>
                                        <p:attrNameLst>
                                          <p:attrName>style.visibility</p:attrName>
                                        </p:attrNameLst>
                                      </p:cBhvr>
                                      <p:to>
                                        <p:strVal val="visible"/>
                                      </p:to>
                                    </p:set>
                                    <p:animEffect transition="in" filter="wipe(up)">
                                      <p:cBhvr>
                                        <p:cTn id="17" dur="500"/>
                                        <p:tgtEl>
                                          <p:spTgt spid="386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6054"/>
                                        </p:tgtEl>
                                        <p:attrNameLst>
                                          <p:attrName>style.visibility</p:attrName>
                                        </p:attrNameLst>
                                      </p:cBhvr>
                                      <p:to>
                                        <p:strVal val="visible"/>
                                      </p:to>
                                    </p:set>
                                    <p:animEffect transition="in" filter="box(in)">
                                      <p:cBhvr>
                                        <p:cTn id="22" dur="500"/>
                                        <p:tgtEl>
                                          <p:spTgt spid="38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4" grpId="0" animBg="1"/>
      <p:bldP spid="386055" grpId="0" animBg="1"/>
      <p:bldP spid="3860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0CF0FD-8255-F84C-8BD5-2D6F8569B2D4}"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52C2E9F8-A1EA-4643-898B-E9AE5D5A8F35}" type="slidenum">
              <a:rPr lang="en-US" altLang="zh-CN"/>
              <a:pPr/>
              <a:t>15</a:t>
            </a:fld>
            <a:endParaRPr lang="en-US" altLang="zh-CN"/>
          </a:p>
        </p:txBody>
      </p:sp>
      <p:sp>
        <p:nvSpPr>
          <p:cNvPr id="346114" name="Rectangle 2"/>
          <p:cNvSpPr>
            <a:spLocks noGrp="1" noChangeArrowheads="1"/>
          </p:cNvSpPr>
          <p:nvPr>
            <p:ph type="title"/>
          </p:nvPr>
        </p:nvSpPr>
        <p:spPr/>
        <p:txBody>
          <a:bodyPr/>
          <a:lstStyle/>
          <a:p>
            <a:r>
              <a:rPr lang="en-US" altLang="zh-CN" dirty="0">
                <a:latin typeface="Times New Roman" charset="0"/>
              </a:rPr>
              <a:t>Not so simple…</a:t>
            </a:r>
            <a:endParaRPr lang="en-GB" dirty="0">
              <a:latin typeface="Times New Roman" charset="0"/>
            </a:endParaRPr>
          </a:p>
        </p:txBody>
      </p:sp>
      <p:sp>
        <p:nvSpPr>
          <p:cNvPr id="346115" name="Rectangle 3"/>
          <p:cNvSpPr>
            <a:spLocks noGrp="1" noChangeArrowheads="1"/>
          </p:cNvSpPr>
          <p:nvPr>
            <p:ph type="body" idx="1"/>
          </p:nvPr>
        </p:nvSpPr>
        <p:spPr>
          <a:xfrm>
            <a:off x="609600" y="1828800"/>
            <a:ext cx="7924800" cy="4343400"/>
          </a:xfrm>
        </p:spPr>
        <p:txBody>
          <a:bodyPr/>
          <a:lstStyle/>
          <a:p>
            <a:pPr>
              <a:buFont typeface="Wingdings" charset="0"/>
              <a:buNone/>
            </a:pPr>
            <a:r>
              <a:rPr lang="en-US" altLang="zh-CN" sz="2600" b="1" i="1" dirty="0">
                <a:solidFill>
                  <a:srgbClr val="0000CC"/>
                </a:solidFill>
                <a:latin typeface="Times New Roman" charset="0"/>
              </a:rPr>
              <a:t>Performance</a:t>
            </a:r>
            <a:r>
              <a:rPr lang="en-US" altLang="zh-CN" sz="2600" dirty="0">
                <a:latin typeface="Times New Roman" charset="0"/>
              </a:rPr>
              <a:t> -- How do you crawl 1,000,000,000 pages? </a:t>
            </a:r>
          </a:p>
          <a:p>
            <a:pPr>
              <a:buFont typeface="Wingdings" charset="0"/>
              <a:buNone/>
            </a:pPr>
            <a:r>
              <a:rPr lang="en-US" altLang="zh-CN" sz="2600" b="1" i="1" dirty="0">
                <a:solidFill>
                  <a:srgbClr val="0000CC"/>
                </a:solidFill>
                <a:latin typeface="Times New Roman" charset="0"/>
              </a:rPr>
              <a:t>Politeness</a:t>
            </a:r>
            <a:r>
              <a:rPr lang="en-US" altLang="zh-CN" sz="2600" dirty="0">
                <a:latin typeface="Times New Roman" charset="0"/>
              </a:rPr>
              <a:t> -- How do you avoid overloading servers?</a:t>
            </a:r>
          </a:p>
          <a:p>
            <a:pPr>
              <a:buFont typeface="Wingdings" charset="0"/>
              <a:buNone/>
            </a:pPr>
            <a:r>
              <a:rPr lang="en-US" altLang="zh-CN" sz="2600" b="1" i="1" dirty="0">
                <a:solidFill>
                  <a:srgbClr val="0000CC"/>
                </a:solidFill>
                <a:latin typeface="Times New Roman" charset="0"/>
              </a:rPr>
              <a:t>Failures</a:t>
            </a:r>
            <a:r>
              <a:rPr lang="en-US" altLang="zh-CN" sz="2600" dirty="0">
                <a:latin typeface="Times New Roman" charset="0"/>
              </a:rPr>
              <a:t> -- Broken links, time outs, spider traps.</a:t>
            </a:r>
          </a:p>
          <a:p>
            <a:pPr>
              <a:buFont typeface="Wingdings" charset="0"/>
              <a:buNone/>
            </a:pPr>
            <a:r>
              <a:rPr lang="en-US" altLang="zh-CN" sz="2600" b="1" i="1" dirty="0">
                <a:solidFill>
                  <a:srgbClr val="0000CC"/>
                </a:solidFill>
                <a:latin typeface="Times New Roman" charset="0"/>
              </a:rPr>
              <a:t>Strategies</a:t>
            </a:r>
            <a:r>
              <a:rPr lang="en-US" altLang="zh-CN" sz="2600" dirty="0">
                <a:latin typeface="Times New Roman" charset="0"/>
              </a:rPr>
              <a:t> --  How deep do we go?  </a:t>
            </a:r>
            <a:r>
              <a:rPr lang="en-US" altLang="zh-CN" sz="2600" i="1" u="sng" dirty="0">
                <a:latin typeface="Times New Roman" charset="0"/>
              </a:rPr>
              <a:t>Depth first</a:t>
            </a:r>
            <a:r>
              <a:rPr lang="en-US" altLang="zh-CN" sz="2600" dirty="0">
                <a:latin typeface="Times New Roman" charset="0"/>
              </a:rPr>
              <a:t> or </a:t>
            </a:r>
            <a:r>
              <a:rPr lang="en-US" altLang="zh-CN" sz="2600" i="1" u="sng" dirty="0">
                <a:latin typeface="Times New Roman" charset="0"/>
              </a:rPr>
              <a:t>breadth first</a:t>
            </a:r>
            <a:r>
              <a:rPr lang="en-US" altLang="zh-CN" sz="2600" dirty="0">
                <a:latin typeface="Times New Roman" charset="0"/>
              </a:rPr>
              <a:t>?</a:t>
            </a:r>
          </a:p>
          <a:p>
            <a:pPr>
              <a:buFont typeface="Wingdings" charset="0"/>
              <a:buNone/>
            </a:pPr>
            <a:r>
              <a:rPr lang="en-US" altLang="zh-CN" sz="2600" b="1" i="1" dirty="0">
                <a:solidFill>
                  <a:srgbClr val="0000CC"/>
                </a:solidFill>
                <a:latin typeface="Times New Roman" charset="0"/>
              </a:rPr>
              <a:t>Implementations</a:t>
            </a:r>
            <a:r>
              <a:rPr lang="en-US" altLang="zh-CN" sz="2600" dirty="0">
                <a:latin typeface="Times New Roman" charset="0"/>
              </a:rPr>
              <a:t> -- How do we store and update </a:t>
            </a:r>
            <a:r>
              <a:rPr lang="en-US" altLang="zh-CN" sz="2600" i="1" dirty="0">
                <a:latin typeface="Times New Roman" charset="0"/>
              </a:rPr>
              <a:t>S</a:t>
            </a:r>
            <a:r>
              <a:rPr lang="en-US" altLang="zh-CN" sz="2600" dirty="0">
                <a:latin typeface="Times New Roman" charset="0"/>
              </a:rPr>
              <a:t> and the other data structures needed? (Parallel file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linds(horizontal)">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blinds(horizontal)">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blinds(horizontal)">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blinds(horizontal)">
                                      <p:cBhvr>
                                        <p:cTn id="22" dur="500"/>
                                        <p:tgtEl>
                                          <p:spTgt spid="3461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6115">
                                            <p:txEl>
                                              <p:pRg st="4" end="4"/>
                                            </p:txEl>
                                          </p:spTgt>
                                        </p:tgtEl>
                                        <p:attrNameLst>
                                          <p:attrName>style.visibility</p:attrName>
                                        </p:attrNameLst>
                                      </p:cBhvr>
                                      <p:to>
                                        <p:strVal val="visible"/>
                                      </p:to>
                                    </p:set>
                                    <p:animEffect transition="in" filter="blinds(horizontal)">
                                      <p:cBhvr>
                                        <p:cTn id="27" dur="500"/>
                                        <p:tgtEl>
                                          <p:spTgt spid="346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A8F84F-8067-C44A-A696-4F1D5889F950}"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0B99AE39-79A4-004C-933E-D51EA409ACA8}" type="slidenum">
              <a:rPr lang="en-US" altLang="zh-CN"/>
              <a:pPr/>
              <a:t>16</a:t>
            </a:fld>
            <a:endParaRPr lang="en-US" altLang="zh-CN"/>
          </a:p>
        </p:txBody>
      </p:sp>
      <p:sp>
        <p:nvSpPr>
          <p:cNvPr id="348162" name="Rectangle 2"/>
          <p:cNvSpPr>
            <a:spLocks noGrp="1" noChangeArrowheads="1"/>
          </p:cNvSpPr>
          <p:nvPr>
            <p:ph type="title"/>
          </p:nvPr>
        </p:nvSpPr>
        <p:spPr>
          <a:xfrm>
            <a:off x="195263" y="228600"/>
            <a:ext cx="8264525" cy="914400"/>
          </a:xfrm>
        </p:spPr>
        <p:txBody>
          <a:bodyPr/>
          <a:lstStyle/>
          <a:p>
            <a:r>
              <a:rPr lang="en-US" altLang="zh-CN">
                <a:latin typeface="Times New Roman" charset="0"/>
              </a:rPr>
              <a:t>What to retrieve</a:t>
            </a:r>
            <a:endParaRPr lang="en-GB"/>
          </a:p>
        </p:txBody>
      </p:sp>
      <p:sp>
        <p:nvSpPr>
          <p:cNvPr id="348163" name="Rectangle 3"/>
          <p:cNvSpPr>
            <a:spLocks noGrp="1" noChangeArrowheads="1"/>
          </p:cNvSpPr>
          <p:nvPr>
            <p:ph type="body" idx="1"/>
          </p:nvPr>
        </p:nvSpPr>
        <p:spPr>
          <a:xfrm>
            <a:off x="611188" y="1819275"/>
            <a:ext cx="7769225" cy="4010025"/>
          </a:xfrm>
        </p:spPr>
        <p:txBody>
          <a:bodyPr/>
          <a:lstStyle/>
          <a:p>
            <a:pPr>
              <a:lnSpc>
                <a:spcPct val="80000"/>
              </a:lnSpc>
              <a:buFont typeface="Wingdings" charset="0"/>
              <a:buNone/>
            </a:pPr>
            <a:r>
              <a:rPr lang="en-US" altLang="zh-CN" sz="2600" b="1">
                <a:solidFill>
                  <a:srgbClr val="0000CC"/>
                </a:solidFill>
                <a:latin typeface="Times New Roman" charset="0"/>
              </a:rPr>
              <a:t>No web crawler retrieves everything</a:t>
            </a:r>
            <a:endParaRPr lang="en-US" altLang="zh-CN" sz="2600">
              <a:latin typeface="Times New Roman" charset="0"/>
            </a:endParaRPr>
          </a:p>
          <a:p>
            <a:pPr>
              <a:lnSpc>
                <a:spcPct val="80000"/>
              </a:lnSpc>
              <a:spcBef>
                <a:spcPct val="50000"/>
              </a:spcBef>
            </a:pPr>
            <a:r>
              <a:rPr lang="en-US" altLang="zh-CN" sz="2600">
                <a:latin typeface="Times New Roman" charset="0"/>
              </a:rPr>
              <a:t>Most crawlers retrieve only </a:t>
            </a:r>
          </a:p>
          <a:p>
            <a:pPr lvl="1">
              <a:lnSpc>
                <a:spcPct val="80000"/>
              </a:lnSpc>
            </a:pPr>
            <a:r>
              <a:rPr lang="en-US" altLang="zh-CN" sz="2200">
                <a:latin typeface="Times New Roman" charset="0"/>
              </a:rPr>
              <a:t>HTML (leaves and nodes in the tree)</a:t>
            </a:r>
          </a:p>
          <a:p>
            <a:pPr lvl="1">
              <a:lnSpc>
                <a:spcPct val="80000"/>
              </a:lnSpc>
            </a:pPr>
            <a:r>
              <a:rPr lang="en-US" altLang="zh-CN" sz="2200">
                <a:latin typeface="Times New Roman" charset="0"/>
              </a:rPr>
              <a:t>ASCII clear text (only as leaves in the tree)</a:t>
            </a:r>
          </a:p>
          <a:p>
            <a:pPr>
              <a:lnSpc>
                <a:spcPct val="80000"/>
              </a:lnSpc>
            </a:pPr>
            <a:r>
              <a:rPr lang="en-US" altLang="zh-CN" sz="2600">
                <a:latin typeface="Times New Roman" charset="0"/>
              </a:rPr>
              <a:t>Some retrieve</a:t>
            </a:r>
          </a:p>
          <a:p>
            <a:pPr lvl="1">
              <a:lnSpc>
                <a:spcPct val="80000"/>
              </a:lnSpc>
            </a:pPr>
            <a:r>
              <a:rPr lang="en-US" altLang="zh-CN" sz="2200">
                <a:latin typeface="Times New Roman" charset="0"/>
              </a:rPr>
              <a:t>PDF</a:t>
            </a:r>
          </a:p>
          <a:p>
            <a:pPr lvl="1">
              <a:lnSpc>
                <a:spcPct val="80000"/>
              </a:lnSpc>
            </a:pPr>
            <a:r>
              <a:rPr lang="en-US" altLang="zh-CN" sz="2200">
                <a:latin typeface="Times New Roman" charset="0"/>
              </a:rPr>
              <a:t>PostScript,…</a:t>
            </a:r>
          </a:p>
          <a:p>
            <a:pPr>
              <a:lnSpc>
                <a:spcPct val="80000"/>
              </a:lnSpc>
            </a:pPr>
            <a:r>
              <a:rPr lang="en-US" altLang="zh-CN" sz="2600">
                <a:latin typeface="Times New Roman" charset="0"/>
              </a:rPr>
              <a:t>Indexing after crawl</a:t>
            </a:r>
          </a:p>
          <a:p>
            <a:pPr lvl="1">
              <a:lnSpc>
                <a:spcPct val="80000"/>
              </a:lnSpc>
            </a:pPr>
            <a:r>
              <a:rPr lang="en-US" altLang="zh-CN" sz="2200">
                <a:latin typeface="Times New Roman" charset="0"/>
              </a:rPr>
              <a:t>Some index only the first part of long files</a:t>
            </a:r>
          </a:p>
          <a:p>
            <a:pPr lvl="1">
              <a:lnSpc>
                <a:spcPct val="80000"/>
              </a:lnSpc>
            </a:pPr>
            <a:r>
              <a:rPr lang="en-US" altLang="zh-CN" sz="2200">
                <a:latin typeface="Times New Roman" charset="0"/>
              </a:rPr>
              <a:t>Do you keep the files (e.g., Google cache)?</a:t>
            </a:r>
          </a:p>
          <a:p>
            <a:pPr>
              <a:lnSpc>
                <a:spcPct val="80000"/>
              </a:lnSpc>
              <a:buFont typeface="Wingdings" charset="0"/>
              <a:buNone/>
            </a:pPr>
            <a:endParaRPr lang="en-GB" sz="26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63">
                                            <p:txEl>
                                              <p:pRg st="1" end="1"/>
                                            </p:txEl>
                                          </p:spTgt>
                                        </p:tgtEl>
                                        <p:attrNameLst>
                                          <p:attrName>style.visibility</p:attrName>
                                        </p:attrNameLst>
                                      </p:cBhvr>
                                      <p:to>
                                        <p:strVal val="visible"/>
                                      </p:to>
                                    </p:set>
                                    <p:animEffect transition="in" filter="blinds(horizontal)">
                                      <p:cBhvr>
                                        <p:cTn id="7" dur="500"/>
                                        <p:tgtEl>
                                          <p:spTgt spid="3481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63">
                                            <p:txEl>
                                              <p:pRg st="2" end="2"/>
                                            </p:txEl>
                                          </p:spTgt>
                                        </p:tgtEl>
                                        <p:attrNameLst>
                                          <p:attrName>style.visibility</p:attrName>
                                        </p:attrNameLst>
                                      </p:cBhvr>
                                      <p:to>
                                        <p:strVal val="visible"/>
                                      </p:to>
                                    </p:set>
                                    <p:animEffect transition="in" filter="blinds(horizontal)">
                                      <p:cBhvr>
                                        <p:cTn id="10" dur="500"/>
                                        <p:tgtEl>
                                          <p:spTgt spid="3481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63">
                                            <p:txEl>
                                              <p:pRg st="3" end="3"/>
                                            </p:txEl>
                                          </p:spTgt>
                                        </p:tgtEl>
                                        <p:attrNameLst>
                                          <p:attrName>style.visibility</p:attrName>
                                        </p:attrNameLst>
                                      </p:cBhvr>
                                      <p:to>
                                        <p:strVal val="visible"/>
                                      </p:to>
                                    </p:set>
                                    <p:animEffect transition="in" filter="blinds(horizontal)">
                                      <p:cBhvr>
                                        <p:cTn id="13" dur="500"/>
                                        <p:tgtEl>
                                          <p:spTgt spid="34816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48163">
                                            <p:txEl>
                                              <p:pRg st="4" end="4"/>
                                            </p:txEl>
                                          </p:spTgt>
                                        </p:tgtEl>
                                        <p:attrNameLst>
                                          <p:attrName>style.visibility</p:attrName>
                                        </p:attrNameLst>
                                      </p:cBhvr>
                                      <p:to>
                                        <p:strVal val="visible"/>
                                      </p:to>
                                    </p:set>
                                    <p:animEffect transition="in" filter="blinds(horizontal)">
                                      <p:cBhvr>
                                        <p:cTn id="18" dur="500"/>
                                        <p:tgtEl>
                                          <p:spTgt spid="34816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63">
                                            <p:txEl>
                                              <p:pRg st="5" end="5"/>
                                            </p:txEl>
                                          </p:spTgt>
                                        </p:tgtEl>
                                        <p:attrNameLst>
                                          <p:attrName>style.visibility</p:attrName>
                                        </p:attrNameLst>
                                      </p:cBhvr>
                                      <p:to>
                                        <p:strVal val="visible"/>
                                      </p:to>
                                    </p:set>
                                    <p:animEffect transition="in" filter="blinds(horizontal)">
                                      <p:cBhvr>
                                        <p:cTn id="21" dur="500"/>
                                        <p:tgtEl>
                                          <p:spTgt spid="34816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48163">
                                            <p:txEl>
                                              <p:pRg st="6" end="6"/>
                                            </p:txEl>
                                          </p:spTgt>
                                        </p:tgtEl>
                                        <p:attrNameLst>
                                          <p:attrName>style.visibility</p:attrName>
                                        </p:attrNameLst>
                                      </p:cBhvr>
                                      <p:to>
                                        <p:strVal val="visible"/>
                                      </p:to>
                                    </p:set>
                                    <p:animEffect transition="in" filter="blinds(horizontal)">
                                      <p:cBhvr>
                                        <p:cTn id="24" dur="500"/>
                                        <p:tgtEl>
                                          <p:spTgt spid="3481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48163">
                                            <p:txEl>
                                              <p:pRg st="7" end="7"/>
                                            </p:txEl>
                                          </p:spTgt>
                                        </p:tgtEl>
                                        <p:attrNameLst>
                                          <p:attrName>style.visibility</p:attrName>
                                        </p:attrNameLst>
                                      </p:cBhvr>
                                      <p:to>
                                        <p:strVal val="visible"/>
                                      </p:to>
                                    </p:set>
                                    <p:animEffect transition="in" filter="blinds(horizontal)">
                                      <p:cBhvr>
                                        <p:cTn id="29" dur="500"/>
                                        <p:tgtEl>
                                          <p:spTgt spid="34816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48163">
                                            <p:txEl>
                                              <p:pRg st="8" end="8"/>
                                            </p:txEl>
                                          </p:spTgt>
                                        </p:tgtEl>
                                        <p:attrNameLst>
                                          <p:attrName>style.visibility</p:attrName>
                                        </p:attrNameLst>
                                      </p:cBhvr>
                                      <p:to>
                                        <p:strVal val="visible"/>
                                      </p:to>
                                    </p:set>
                                    <p:animEffect transition="in" filter="blinds(horizontal)">
                                      <p:cBhvr>
                                        <p:cTn id="32" dur="500"/>
                                        <p:tgtEl>
                                          <p:spTgt spid="34816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48163">
                                            <p:txEl>
                                              <p:pRg st="9" end="9"/>
                                            </p:txEl>
                                          </p:spTgt>
                                        </p:tgtEl>
                                        <p:attrNameLst>
                                          <p:attrName>style.visibility</p:attrName>
                                        </p:attrNameLst>
                                      </p:cBhvr>
                                      <p:to>
                                        <p:strVal val="visible"/>
                                      </p:to>
                                    </p:set>
                                    <p:animEffect transition="in" filter="blinds(horizontal)">
                                      <p:cBhvr>
                                        <p:cTn id="35" dur="500"/>
                                        <p:tgtEl>
                                          <p:spTgt spid="348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791A918-FD73-F14B-AC8B-69BF64022046}"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1BB88DC2-A6D9-464A-A174-F249104CD8C4}" type="slidenum">
              <a:rPr lang="en-US" altLang="zh-CN"/>
              <a:pPr/>
              <a:t>17</a:t>
            </a:fld>
            <a:endParaRPr lang="en-US" altLang="zh-CN"/>
          </a:p>
        </p:txBody>
      </p:sp>
      <p:sp>
        <p:nvSpPr>
          <p:cNvPr id="353282" name="Rectangle 2"/>
          <p:cNvSpPr>
            <a:spLocks noGrp="1" noChangeArrowheads="1"/>
          </p:cNvSpPr>
          <p:nvPr>
            <p:ph type="title"/>
          </p:nvPr>
        </p:nvSpPr>
        <p:spPr/>
        <p:txBody>
          <a:bodyPr/>
          <a:lstStyle/>
          <a:p>
            <a:r>
              <a:rPr lang="en-US" altLang="zh-CN" sz="3500">
                <a:latin typeface="Times New Roman" charset="0"/>
              </a:rPr>
              <a:t>Robots Exclusion – </a:t>
            </a:r>
            <a:r>
              <a:rPr lang="zh-CN" altLang="en-US" sz="3500">
                <a:latin typeface="Times New Roman" charset="0"/>
              </a:rPr>
              <a:t>“</a:t>
            </a:r>
            <a:r>
              <a:rPr lang="en-US" sz="3500"/>
              <a:t>gentlecrawler</a:t>
            </a:r>
            <a:r>
              <a:rPr lang="zh-CN" altLang="en-US" sz="3500"/>
              <a:t>”</a:t>
            </a:r>
          </a:p>
        </p:txBody>
      </p:sp>
      <p:sp>
        <p:nvSpPr>
          <p:cNvPr id="353283" name="Text Box 3"/>
          <p:cNvSpPr txBox="1">
            <a:spLocks noChangeArrowheads="1"/>
          </p:cNvSpPr>
          <p:nvPr/>
        </p:nvSpPr>
        <p:spPr bwMode="auto">
          <a:xfrm>
            <a:off x="990600" y="1676400"/>
            <a:ext cx="7924800"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sz="2400" b="1" dirty="0">
                <a:solidFill>
                  <a:srgbClr val="0000CC"/>
                </a:solidFill>
                <a:latin typeface="Times New Roman" charset="0"/>
              </a:rPr>
              <a:t>The Robots Exclusion Protocol</a:t>
            </a:r>
            <a:r>
              <a:rPr lang="en-US" altLang="zh-CN" sz="2400" dirty="0">
                <a:latin typeface="Times New Roman" charset="0"/>
              </a:rPr>
              <a:t>  </a:t>
            </a:r>
          </a:p>
          <a:p>
            <a:pPr eaLnBrk="0" hangingPunct="0">
              <a:spcBef>
                <a:spcPct val="50000"/>
              </a:spcBef>
            </a:pPr>
            <a:r>
              <a:rPr lang="en-US" altLang="zh-CN" sz="2400" dirty="0">
                <a:latin typeface="Times New Roman" charset="0"/>
              </a:rPr>
              <a:t>A Web site administrator can indicate which parts of the site should not be visited by a robot, by providing a specially formatted file on their site, in http://.../</a:t>
            </a:r>
            <a:r>
              <a:rPr lang="en-US" altLang="zh-CN" sz="2400" dirty="0" err="1">
                <a:latin typeface="Times New Roman" charset="0"/>
              </a:rPr>
              <a:t>robots.txt</a:t>
            </a:r>
            <a:r>
              <a:rPr lang="en-US" altLang="zh-CN" sz="2400" dirty="0">
                <a:latin typeface="Times New Roman" charset="0"/>
              </a:rPr>
              <a:t>.</a:t>
            </a:r>
          </a:p>
          <a:p>
            <a:pPr eaLnBrk="0" hangingPunct="0">
              <a:spcBef>
                <a:spcPct val="50000"/>
              </a:spcBef>
            </a:pPr>
            <a:r>
              <a:rPr lang="en-US" altLang="zh-CN" sz="2400" b="1" dirty="0">
                <a:solidFill>
                  <a:srgbClr val="0000CC"/>
                </a:solidFill>
                <a:latin typeface="Times New Roman" charset="0"/>
              </a:rPr>
              <a:t>The Robots META tag</a:t>
            </a:r>
            <a:r>
              <a:rPr lang="en-US" altLang="zh-CN" sz="2400" dirty="0">
                <a:latin typeface="Times New Roman" charset="0"/>
              </a:rPr>
              <a:t>  </a:t>
            </a:r>
          </a:p>
          <a:p>
            <a:pPr eaLnBrk="0" hangingPunct="0">
              <a:spcBef>
                <a:spcPct val="50000"/>
              </a:spcBef>
            </a:pPr>
            <a:r>
              <a:rPr lang="en-US" altLang="zh-CN" sz="2400" dirty="0">
                <a:latin typeface="Times New Roman" charset="0"/>
              </a:rPr>
              <a:t>A Web author can indicate if a page may or may not be indexed, or analyzed for links, through the use of a special HTML META tag</a:t>
            </a:r>
          </a:p>
          <a:p>
            <a:pPr eaLnBrk="0" hangingPunct="0">
              <a:spcBef>
                <a:spcPct val="50000"/>
              </a:spcBef>
            </a:pPr>
            <a:r>
              <a:rPr lang="en-US" altLang="zh-CN" sz="2400" b="1" dirty="0">
                <a:solidFill>
                  <a:srgbClr val="0000CC"/>
                </a:solidFill>
                <a:latin typeface="Times New Roman" charset="0"/>
              </a:rPr>
              <a:t>See:</a:t>
            </a:r>
            <a:r>
              <a:rPr lang="en-US" altLang="zh-CN" sz="2400" dirty="0">
                <a:latin typeface="Times New Roman" charset="0"/>
              </a:rPr>
              <a:t> http://</a:t>
            </a:r>
            <a:r>
              <a:rPr lang="en-US" altLang="zh-CN" sz="2400" dirty="0" err="1">
                <a:latin typeface="Times New Roman" charset="0"/>
              </a:rPr>
              <a:t>www.robotstxt.org</a:t>
            </a:r>
            <a:r>
              <a:rPr lang="en-US" altLang="zh-CN" sz="2400" dirty="0">
                <a:latin typeface="Times New Roman" charset="0"/>
              </a:rPr>
              <a:t>/</a:t>
            </a:r>
            <a:r>
              <a:rPr lang="en-US" altLang="zh-CN" sz="2400" dirty="0" err="1">
                <a:latin typeface="Times New Roman" charset="0"/>
              </a:rPr>
              <a:t>wc</a:t>
            </a:r>
            <a:r>
              <a:rPr lang="en-US" altLang="zh-CN" sz="2400" dirty="0">
                <a:latin typeface="Times New Roman" charset="0"/>
              </a:rPr>
              <a:t>/</a:t>
            </a:r>
            <a:r>
              <a:rPr lang="en-US" altLang="zh-CN" sz="2400" dirty="0" err="1">
                <a:latin typeface="Times New Roman" charset="0"/>
              </a:rPr>
              <a:t>exclusion.html</a:t>
            </a:r>
            <a:endParaRPr lang="en-US" altLang="zh-CN" sz="2400" dirty="0">
              <a:latin typeface="Times New Roman" charset="0"/>
            </a:endParaRPr>
          </a:p>
        </p:txBody>
      </p:sp>
      <p:pic>
        <p:nvPicPr>
          <p:cNvPr id="2" name="图片 1" descr="屏幕快照 2013-11-12 下午11.3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980728"/>
            <a:ext cx="5558856" cy="5370421"/>
          </a:xfrm>
          <a:prstGeom prst="rect">
            <a:avLst/>
          </a:prstGeom>
        </p:spPr>
      </p:pic>
      <p:pic>
        <p:nvPicPr>
          <p:cNvPr id="3" name="图片 2" descr="屏幕快照 2013-11-12 下午11.38.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1340768"/>
            <a:ext cx="5258028" cy="532109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nodeType="clickEffect">
                                  <p:stCondLst>
                                    <p:cond delay="0"/>
                                  </p:stCondLst>
                                  <p:childTnLst>
                                    <p:animEffect transition="out" filter="checkerboard(across)">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3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838C4E5F-B664-704E-A2B7-5FB25166276F}"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C574E26C-8CAF-6740-A913-E8052AC195DB}" type="slidenum">
              <a:rPr lang="en-US" altLang="zh-CN"/>
              <a:pPr/>
              <a:t>18</a:t>
            </a:fld>
            <a:endParaRPr lang="en-US" altLang="zh-CN"/>
          </a:p>
        </p:txBody>
      </p:sp>
      <p:sp>
        <p:nvSpPr>
          <p:cNvPr id="354306" name="Rectangle 2"/>
          <p:cNvSpPr>
            <a:spLocks noGrp="1" noChangeArrowheads="1"/>
          </p:cNvSpPr>
          <p:nvPr>
            <p:ph type="title"/>
          </p:nvPr>
        </p:nvSpPr>
        <p:spPr/>
        <p:txBody>
          <a:bodyPr/>
          <a:lstStyle/>
          <a:p>
            <a:r>
              <a:rPr lang="en-US" altLang="zh-CN">
                <a:latin typeface="Times New Roman" charset="0"/>
              </a:rPr>
              <a:t>Robots Exclusion</a:t>
            </a:r>
          </a:p>
        </p:txBody>
      </p:sp>
      <p:sp>
        <p:nvSpPr>
          <p:cNvPr id="354307" name="Text Box 3"/>
          <p:cNvSpPr txBox="1">
            <a:spLocks noChangeArrowheads="1"/>
          </p:cNvSpPr>
          <p:nvPr/>
        </p:nvSpPr>
        <p:spPr bwMode="auto">
          <a:xfrm>
            <a:off x="762000" y="1752600"/>
            <a:ext cx="7086600" cy="4473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a:solidFill>
                  <a:schemeClr val="accent2"/>
                </a:solidFill>
                <a:latin typeface="Times New Roman" charset="0"/>
              </a:rPr>
              <a:t>Example file:</a:t>
            </a:r>
            <a:r>
              <a:rPr lang="en-US" altLang="zh-CN" sz="2400">
                <a:latin typeface="Times New Roman" charset="0"/>
              </a:rPr>
              <a:t> /robots.txt</a:t>
            </a:r>
          </a:p>
          <a:p>
            <a:pPr eaLnBrk="0" hangingPunct="0">
              <a:spcBef>
                <a:spcPct val="50000"/>
              </a:spcBef>
            </a:pPr>
            <a:r>
              <a:rPr lang="en-US" altLang="zh-CN" sz="2400">
                <a:latin typeface="Times New Roman" charset="0"/>
              </a:rPr>
              <a:t># Disallow allow all robots</a:t>
            </a:r>
          </a:p>
          <a:p>
            <a:pPr eaLnBrk="0" hangingPunct="0"/>
            <a:r>
              <a:rPr lang="en-US" altLang="zh-CN" sz="2400">
                <a:latin typeface="Times New Roman" charset="0"/>
              </a:rPr>
              <a:t>User-agent: *</a:t>
            </a:r>
          </a:p>
          <a:p>
            <a:pPr eaLnBrk="0" hangingPunct="0"/>
            <a:r>
              <a:rPr lang="en-US" altLang="zh-CN" sz="2400">
                <a:latin typeface="Times New Roman" charset="0"/>
              </a:rPr>
              <a:t>Disallow: /cyberworld/map/ </a:t>
            </a:r>
          </a:p>
          <a:p>
            <a:pPr eaLnBrk="0" hangingPunct="0"/>
            <a:r>
              <a:rPr lang="en-US" altLang="zh-CN" sz="2400">
                <a:latin typeface="Times New Roman" charset="0"/>
              </a:rPr>
              <a:t>Disallow: /tmp/           # these will soon disappear</a:t>
            </a:r>
          </a:p>
          <a:p>
            <a:pPr eaLnBrk="0" hangingPunct="0"/>
            <a:r>
              <a:rPr lang="en-US" altLang="zh-CN" sz="2400">
                <a:latin typeface="Times New Roman" charset="0"/>
              </a:rPr>
              <a:t>Disallow: /foo.html</a:t>
            </a:r>
          </a:p>
          <a:p>
            <a:pPr eaLnBrk="0" hangingPunct="0"/>
            <a:endParaRPr lang="en-US" altLang="zh-CN" sz="2400">
              <a:latin typeface="Times New Roman" charset="0"/>
            </a:endParaRPr>
          </a:p>
          <a:p>
            <a:pPr eaLnBrk="0" hangingPunct="0"/>
            <a:r>
              <a:rPr lang="en-US" altLang="zh-CN" sz="2400">
                <a:latin typeface="Times New Roman" charset="0"/>
              </a:rPr>
              <a:t># To allow Cybermapper</a:t>
            </a:r>
          </a:p>
          <a:p>
            <a:pPr eaLnBrk="0" hangingPunct="0"/>
            <a:r>
              <a:rPr lang="en-US" altLang="zh-CN" sz="2400">
                <a:latin typeface="Times New Roman" charset="0"/>
              </a:rPr>
              <a:t>User-agent: cybermapper</a:t>
            </a:r>
          </a:p>
          <a:p>
            <a:pPr eaLnBrk="0" hangingPunct="0"/>
            <a:r>
              <a:rPr lang="en-US" altLang="zh-CN" sz="2400">
                <a:latin typeface="Times New Roman" charset="0"/>
              </a:rPr>
              <a:t>Disallow:</a:t>
            </a:r>
          </a:p>
          <a:p>
            <a:pPr eaLnBrk="0" hangingPunct="0">
              <a:spcBef>
                <a:spcPct val="50000"/>
              </a:spcBef>
              <a:spcAft>
                <a:spcPct val="50000"/>
              </a:spcAft>
            </a:pPr>
            <a:endParaRPr lang="zh-CN" altLang="en-US" sz="240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EF87A925-8C9F-B64E-A513-9DFD37086619}"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96BA166F-9BAB-434B-A9EA-C0E0C24813F7}" type="slidenum">
              <a:rPr lang="en-US" altLang="zh-CN"/>
              <a:pPr/>
              <a:t>19</a:t>
            </a:fld>
            <a:endParaRPr lang="en-US" altLang="zh-CN"/>
          </a:p>
        </p:txBody>
      </p:sp>
      <p:sp>
        <p:nvSpPr>
          <p:cNvPr id="355330" name="Rectangle 2"/>
          <p:cNvSpPr>
            <a:spLocks noGrp="1" noChangeArrowheads="1"/>
          </p:cNvSpPr>
          <p:nvPr>
            <p:ph type="title"/>
          </p:nvPr>
        </p:nvSpPr>
        <p:spPr/>
        <p:txBody>
          <a:bodyPr/>
          <a:lstStyle/>
          <a:p>
            <a:r>
              <a:rPr lang="en-US" altLang="zh-CN">
                <a:latin typeface="Times New Roman" charset="0"/>
              </a:rPr>
              <a:t>Extracts from:</a:t>
            </a:r>
            <a:br>
              <a:rPr lang="en-US" altLang="zh-CN">
                <a:latin typeface="Times New Roman" charset="0"/>
              </a:rPr>
            </a:br>
            <a:r>
              <a:rPr lang="en-US" altLang="zh-CN">
                <a:latin typeface="Times New Roman" charset="0"/>
              </a:rPr>
              <a:t>http://www.google.com/robots.txt</a:t>
            </a:r>
          </a:p>
        </p:txBody>
      </p:sp>
      <p:sp>
        <p:nvSpPr>
          <p:cNvPr id="355331" name="Text Box 3"/>
          <p:cNvSpPr txBox="1">
            <a:spLocks noChangeArrowheads="1"/>
          </p:cNvSpPr>
          <p:nvPr/>
        </p:nvSpPr>
        <p:spPr bwMode="auto">
          <a:xfrm>
            <a:off x="2133600" y="1600200"/>
            <a:ext cx="5486400" cy="421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a:t>User-agent: * </a:t>
            </a:r>
          </a:p>
          <a:p>
            <a:pPr eaLnBrk="0" hangingPunct="0"/>
            <a:r>
              <a:rPr lang="en-US" altLang="zh-CN"/>
              <a:t>Allow: /searchhistory/</a:t>
            </a:r>
          </a:p>
          <a:p>
            <a:pPr eaLnBrk="0" hangingPunct="0"/>
            <a:r>
              <a:rPr lang="en-US" altLang="zh-CN"/>
              <a:t>Disallow: /search </a:t>
            </a:r>
          </a:p>
          <a:p>
            <a:pPr eaLnBrk="0" hangingPunct="0"/>
            <a:r>
              <a:rPr lang="en-US" altLang="zh-CN"/>
              <a:t>Disallow: /groups </a:t>
            </a:r>
          </a:p>
          <a:p>
            <a:pPr eaLnBrk="0" hangingPunct="0"/>
            <a:r>
              <a:rPr lang="en-US" altLang="zh-CN"/>
              <a:t>Disallow: /images </a:t>
            </a:r>
          </a:p>
          <a:p>
            <a:pPr eaLnBrk="0" hangingPunct="0"/>
            <a:r>
              <a:rPr lang="en-US" altLang="zh-CN"/>
              <a:t>Disallow: /catalogs </a:t>
            </a:r>
          </a:p>
          <a:p>
            <a:pPr eaLnBrk="0" hangingPunct="0"/>
            <a:r>
              <a:rPr lang="en-US" altLang="zh-CN"/>
              <a:t>Disallow: /catalogues </a:t>
            </a:r>
          </a:p>
          <a:p>
            <a:pPr eaLnBrk="0" hangingPunct="0"/>
            <a:r>
              <a:rPr lang="en-US" altLang="zh-CN"/>
              <a:t>Disallow: /news </a:t>
            </a:r>
          </a:p>
          <a:p>
            <a:pPr eaLnBrk="0" hangingPunct="0"/>
            <a:r>
              <a:rPr lang="en-US" altLang="zh-CN"/>
              <a:t>Disallow: /nwshp </a:t>
            </a:r>
          </a:p>
          <a:p>
            <a:pPr eaLnBrk="0" hangingPunct="0"/>
            <a:r>
              <a:rPr lang="en-US" altLang="zh-CN"/>
              <a:t>Disallow: /? </a:t>
            </a:r>
          </a:p>
          <a:p>
            <a:pPr eaLnBrk="0" hangingPunct="0"/>
            <a:r>
              <a:rPr lang="en-US" altLang="zh-CN"/>
              <a:t>Disallow: /addurl/image? </a:t>
            </a:r>
          </a:p>
          <a:p>
            <a:pPr eaLnBrk="0" hangingPunct="0"/>
            <a:r>
              <a:rPr lang="en-US" altLang="zh-CN"/>
              <a:t>Disallow: /pagead/ </a:t>
            </a:r>
          </a:p>
          <a:p>
            <a:pPr eaLnBrk="0" hangingPunct="0"/>
            <a:r>
              <a:rPr lang="en-US" altLang="zh-CN"/>
              <a:t>Disallow: /relpage/ </a:t>
            </a:r>
          </a:p>
          <a:p>
            <a:pPr eaLnBrk="0" hangingPunct="0"/>
            <a:r>
              <a:rPr lang="en-US" altLang="zh-CN"/>
              <a:t>Disallow: /relcontent</a:t>
            </a:r>
          </a:p>
          <a:p>
            <a:pPr eaLnBrk="0" hangingPunct="0"/>
            <a:r>
              <a:rPr lang="en-US" altLang="zh-CN"/>
              <a: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0FE9205B-72A4-484D-90CF-B4F5207BFE4E}" type="datetime1">
              <a:rPr lang="zh-CN" altLang="en-US"/>
              <a:pPr/>
              <a:t>2021/7/17</a:t>
            </a:fld>
            <a:endParaRPr lang="en-US" altLang="zh-CN"/>
          </a:p>
        </p:txBody>
      </p:sp>
      <p:sp>
        <p:nvSpPr>
          <p:cNvPr id="8" name="幻灯片编号占位符 5"/>
          <p:cNvSpPr>
            <a:spLocks noGrp="1"/>
          </p:cNvSpPr>
          <p:nvPr>
            <p:ph type="sldNum" sz="quarter" idx="12"/>
          </p:nvPr>
        </p:nvSpPr>
        <p:spPr/>
        <p:txBody>
          <a:bodyPr/>
          <a:lstStyle/>
          <a:p>
            <a:fld id="{70499413-EA42-0E4F-BD33-3800AAE47590}" type="slidenum">
              <a:rPr lang="en-US" altLang="zh-CN"/>
              <a:pPr/>
              <a:t>2</a:t>
            </a:fld>
            <a:endParaRPr lang="en-US" altLang="zh-CN"/>
          </a:p>
        </p:txBody>
      </p:sp>
      <p:sp>
        <p:nvSpPr>
          <p:cNvPr id="381954" name="Rectangle 2"/>
          <p:cNvSpPr>
            <a:spLocks noGrp="1" noChangeArrowheads="1"/>
          </p:cNvSpPr>
          <p:nvPr>
            <p:ph type="title"/>
          </p:nvPr>
        </p:nvSpPr>
        <p:spPr/>
        <p:txBody>
          <a:bodyPr/>
          <a:lstStyle/>
          <a:p>
            <a:r>
              <a:rPr lang="en-US" altLang="zh-CN"/>
              <a:t>Content</a:t>
            </a:r>
          </a:p>
        </p:txBody>
      </p:sp>
      <p:sp>
        <p:nvSpPr>
          <p:cNvPr id="381955" name="Rectangle 3"/>
          <p:cNvSpPr>
            <a:spLocks noGrp="1" noChangeArrowheads="1"/>
          </p:cNvSpPr>
          <p:nvPr>
            <p:ph type="body" idx="1"/>
          </p:nvPr>
        </p:nvSpPr>
        <p:spPr/>
        <p:txBody>
          <a:bodyPr/>
          <a:lstStyle/>
          <a:p>
            <a:r>
              <a:rPr lang="en-US" altLang="zh-CN"/>
              <a:t>Overview of web search</a:t>
            </a:r>
          </a:p>
          <a:p>
            <a:r>
              <a:rPr lang="en-US" altLang="zh-CN"/>
              <a:t>Web crawler</a:t>
            </a:r>
          </a:p>
          <a:p>
            <a:pPr lvl="1"/>
            <a:r>
              <a:rPr lang="en-US" altLang="zh-CN" b="1" i="1">
                <a:solidFill>
                  <a:srgbClr val="0000CC"/>
                </a:solidFill>
                <a:latin typeface="Times New Roman" charset="0"/>
              </a:rPr>
              <a:t>Politeness</a:t>
            </a:r>
            <a:endParaRPr lang="en-US" altLang="zh-CN"/>
          </a:p>
          <a:p>
            <a:pPr lvl="1"/>
            <a:r>
              <a:rPr lang="en-US" altLang="zh-CN" b="1" i="1">
                <a:solidFill>
                  <a:srgbClr val="0000CC"/>
                </a:solidFill>
                <a:latin typeface="Times New Roman" charset="0"/>
              </a:rPr>
              <a:t>Performance</a:t>
            </a:r>
          </a:p>
          <a:p>
            <a:r>
              <a:rPr lang="en-US" altLang="zh-CN" i="1">
                <a:solidFill>
                  <a:schemeClr val="bg2"/>
                </a:solidFill>
              </a:rPr>
              <a:t>Indexing/ranking</a:t>
            </a:r>
          </a:p>
          <a:p>
            <a:r>
              <a:rPr lang="en-US" altLang="zh-CN" i="1">
                <a:solidFill>
                  <a:schemeClr val="bg2"/>
                </a:solidFill>
              </a:rPr>
              <a:t>Scalability</a:t>
            </a:r>
          </a:p>
        </p:txBody>
      </p:sp>
      <p:pic>
        <p:nvPicPr>
          <p:cNvPr id="381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63" y="4005263"/>
            <a:ext cx="300037" cy="1008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81957" name="Rectangle 5"/>
          <p:cNvSpPr>
            <a:spLocks noChangeArrowheads="1"/>
          </p:cNvSpPr>
          <p:nvPr/>
        </p:nvSpPr>
        <p:spPr bwMode="auto">
          <a:xfrm>
            <a:off x="4211638" y="4292600"/>
            <a:ext cx="1619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t>(later lessons)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50819A7C-7E2C-4749-8B43-EA8159F1A6D0}"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17FE77FF-B0E9-DA4C-819A-9F004D59DDC3}" type="slidenum">
              <a:rPr lang="en-US" altLang="zh-CN"/>
              <a:pPr/>
              <a:t>20</a:t>
            </a:fld>
            <a:endParaRPr lang="en-US" altLang="zh-CN"/>
          </a:p>
        </p:txBody>
      </p:sp>
      <p:sp>
        <p:nvSpPr>
          <p:cNvPr id="356354" name="Rectangle 2"/>
          <p:cNvSpPr>
            <a:spLocks noGrp="1" noChangeArrowheads="1"/>
          </p:cNvSpPr>
          <p:nvPr>
            <p:ph type="title"/>
          </p:nvPr>
        </p:nvSpPr>
        <p:spPr/>
        <p:txBody>
          <a:bodyPr/>
          <a:lstStyle/>
          <a:p>
            <a:r>
              <a:rPr lang="en-US" altLang="zh-CN">
                <a:latin typeface="Times New Roman" charset="0"/>
              </a:rPr>
              <a:t>The Robots META tag</a:t>
            </a:r>
          </a:p>
        </p:txBody>
      </p:sp>
      <p:sp>
        <p:nvSpPr>
          <p:cNvPr id="356355" name="Text Box 3"/>
          <p:cNvSpPr txBox="1">
            <a:spLocks noChangeArrowheads="1"/>
          </p:cNvSpPr>
          <p:nvPr/>
        </p:nvSpPr>
        <p:spPr bwMode="auto">
          <a:xfrm>
            <a:off x="468313" y="1700213"/>
            <a:ext cx="8164512" cy="329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sz="2000" dirty="0">
                <a:latin typeface="Times New Roman" charset="0"/>
              </a:rPr>
              <a:t>The </a:t>
            </a:r>
            <a:r>
              <a:rPr lang="en-US" altLang="zh-CN" sz="2000" b="1" dirty="0">
                <a:solidFill>
                  <a:srgbClr val="0000CC"/>
                </a:solidFill>
                <a:latin typeface="Times New Roman" charset="0"/>
              </a:rPr>
              <a:t>Robots META tag</a:t>
            </a:r>
            <a:r>
              <a:rPr lang="en-US" altLang="zh-CN" sz="2000" dirty="0">
                <a:latin typeface="Times New Roman" charset="0"/>
              </a:rPr>
              <a:t> allows HTML authors to indicate to visiting robots if a document may be indexed, or used to harvest more links. No server administrator action is required.</a:t>
            </a:r>
          </a:p>
          <a:p>
            <a:pPr eaLnBrk="0" hangingPunct="0">
              <a:spcBef>
                <a:spcPct val="50000"/>
              </a:spcBef>
            </a:pPr>
            <a:r>
              <a:rPr lang="en-US" altLang="zh-CN" sz="2000" i="1" dirty="0">
                <a:latin typeface="Times New Roman" charset="0"/>
              </a:rPr>
              <a:t>Note that currently only a few robots implement this.</a:t>
            </a:r>
            <a:endParaRPr lang="en-US" altLang="zh-CN" sz="2000" dirty="0">
              <a:latin typeface="Times New Roman" charset="0"/>
            </a:endParaRPr>
          </a:p>
          <a:p>
            <a:pPr eaLnBrk="0" hangingPunct="0">
              <a:spcBef>
                <a:spcPct val="50000"/>
              </a:spcBef>
            </a:pPr>
            <a:r>
              <a:rPr lang="en-US" altLang="zh-CN" sz="2000" dirty="0">
                <a:latin typeface="Times New Roman" charset="0"/>
              </a:rPr>
              <a:t>In this simple example:</a:t>
            </a:r>
          </a:p>
          <a:p>
            <a:pPr eaLnBrk="0" hangingPunct="0">
              <a:spcBef>
                <a:spcPct val="50000"/>
              </a:spcBef>
            </a:pPr>
            <a:r>
              <a:rPr lang="en-US" altLang="zh-CN" sz="2000" dirty="0">
                <a:solidFill>
                  <a:srgbClr val="FF0000"/>
                </a:solidFill>
                <a:latin typeface="Times New Roman" charset="0"/>
              </a:rPr>
              <a:t>&lt;meta name="robots" content="</a:t>
            </a:r>
            <a:r>
              <a:rPr lang="en-US" altLang="zh-CN" sz="2000" dirty="0" err="1">
                <a:solidFill>
                  <a:srgbClr val="FF0000"/>
                </a:solidFill>
                <a:latin typeface="Times New Roman" charset="0"/>
              </a:rPr>
              <a:t>noindex</a:t>
            </a:r>
            <a:r>
              <a:rPr lang="en-US" altLang="zh-CN" sz="2000" dirty="0">
                <a:solidFill>
                  <a:srgbClr val="FF0000"/>
                </a:solidFill>
                <a:latin typeface="Times New Roman" charset="0"/>
              </a:rPr>
              <a:t>, </a:t>
            </a:r>
            <a:r>
              <a:rPr lang="en-US" altLang="zh-CN" sz="2000" dirty="0" err="1">
                <a:solidFill>
                  <a:srgbClr val="FF0000"/>
                </a:solidFill>
                <a:latin typeface="Times New Roman" charset="0"/>
              </a:rPr>
              <a:t>nofollow</a:t>
            </a:r>
            <a:r>
              <a:rPr lang="en-US" altLang="zh-CN" sz="2000" dirty="0">
                <a:solidFill>
                  <a:srgbClr val="FF0000"/>
                </a:solidFill>
                <a:latin typeface="Times New Roman" charset="0"/>
              </a:rPr>
              <a:t>"&gt;</a:t>
            </a:r>
          </a:p>
          <a:p>
            <a:pPr eaLnBrk="0" hangingPunct="0">
              <a:spcBef>
                <a:spcPct val="50000"/>
              </a:spcBef>
            </a:pPr>
            <a:r>
              <a:rPr lang="en-US" altLang="zh-CN" sz="2000" dirty="0">
                <a:latin typeface="Times New Roman" charset="0"/>
              </a:rPr>
              <a:t>a robot should neither index this document, nor analyze it for links.</a:t>
            </a:r>
          </a:p>
          <a:p>
            <a:pPr algn="r" eaLnBrk="0" hangingPunct="0">
              <a:spcBef>
                <a:spcPct val="50000"/>
              </a:spcBef>
            </a:pPr>
            <a:r>
              <a:rPr lang="en-US" altLang="zh-CN" sz="2000" i="1" dirty="0">
                <a:latin typeface="Times New Roman" charset="0"/>
              </a:rPr>
              <a:t>http://</a:t>
            </a:r>
            <a:r>
              <a:rPr lang="en-US" altLang="zh-CN" sz="2000" i="1" dirty="0" err="1">
                <a:latin typeface="Times New Roman" charset="0"/>
              </a:rPr>
              <a:t>www.robotstxt.org</a:t>
            </a:r>
            <a:r>
              <a:rPr lang="en-US" altLang="zh-CN" sz="2000" i="1" dirty="0">
                <a:latin typeface="Times New Roman" charset="0"/>
              </a:rPr>
              <a:t>/</a:t>
            </a:r>
            <a:r>
              <a:rPr lang="en-US" altLang="zh-CN" sz="2000" i="1" dirty="0" err="1">
                <a:latin typeface="Times New Roman" charset="0"/>
              </a:rPr>
              <a:t>wc</a:t>
            </a:r>
            <a:r>
              <a:rPr lang="en-US" altLang="zh-CN" sz="2000" i="1" dirty="0">
                <a:latin typeface="Times New Roman" charset="0"/>
              </a:rPr>
              <a:t>/</a:t>
            </a:r>
            <a:r>
              <a:rPr lang="en-US" altLang="zh-CN" sz="2000" i="1" dirty="0" err="1">
                <a:latin typeface="Times New Roman" charset="0"/>
              </a:rPr>
              <a:t>exclusion.html#meta</a:t>
            </a:r>
            <a:endParaRPr lang="en-US" altLang="zh-CN" sz="2000" dirty="0">
              <a:latin typeface="Times New Roman"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ABFDDF7-4958-3548-B9BA-D831C15B9EA8}"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2043CB2D-5FE7-7B44-A916-963754CAAC3D}" type="slidenum">
              <a:rPr lang="en-US" altLang="zh-CN"/>
              <a:pPr/>
              <a:t>21</a:t>
            </a:fld>
            <a:endParaRPr lang="en-US" altLang="zh-CN"/>
          </a:p>
        </p:txBody>
      </p:sp>
      <p:sp>
        <p:nvSpPr>
          <p:cNvPr id="385026" name="Rectangle 2"/>
          <p:cNvSpPr>
            <a:spLocks noGrp="1" noChangeArrowheads="1"/>
          </p:cNvSpPr>
          <p:nvPr>
            <p:ph type="title"/>
          </p:nvPr>
        </p:nvSpPr>
        <p:spPr/>
        <p:txBody>
          <a:bodyPr/>
          <a:lstStyle/>
          <a:p>
            <a:r>
              <a:rPr lang="en-US" altLang="zh-CN"/>
              <a:t>Content</a:t>
            </a:r>
          </a:p>
        </p:txBody>
      </p:sp>
      <p:sp>
        <p:nvSpPr>
          <p:cNvPr id="385027" name="Rectangle 3"/>
          <p:cNvSpPr>
            <a:spLocks noGrp="1" noChangeArrowheads="1"/>
          </p:cNvSpPr>
          <p:nvPr>
            <p:ph type="body" idx="1"/>
          </p:nvPr>
        </p:nvSpPr>
        <p:spPr/>
        <p:txBody>
          <a:bodyPr/>
          <a:lstStyle/>
          <a:p>
            <a:r>
              <a:rPr lang="en-US" altLang="zh-CN" i="1">
                <a:solidFill>
                  <a:srgbClr val="AAB3F4"/>
                </a:solidFill>
              </a:rPr>
              <a:t>Overview of web search</a:t>
            </a:r>
          </a:p>
          <a:p>
            <a:r>
              <a:rPr lang="en-US" altLang="zh-CN"/>
              <a:t>Web crawler</a:t>
            </a:r>
          </a:p>
          <a:p>
            <a:pPr lvl="1"/>
            <a:r>
              <a:rPr lang="en-US" altLang="zh-CN" b="1" i="1">
                <a:solidFill>
                  <a:srgbClr val="AAB3F4"/>
                </a:solidFill>
                <a:latin typeface="Times New Roman" charset="0"/>
              </a:rPr>
              <a:t>Politeness</a:t>
            </a:r>
            <a:endParaRPr lang="en-US" altLang="zh-CN">
              <a:solidFill>
                <a:srgbClr val="AAB3F4"/>
              </a:solidFill>
            </a:endParaRPr>
          </a:p>
          <a:p>
            <a:pPr lvl="1"/>
            <a:r>
              <a:rPr lang="en-US" altLang="zh-CN" b="1" i="1">
                <a:solidFill>
                  <a:srgbClr val="0000CC"/>
                </a:solidFill>
                <a:latin typeface="Times New Roman" charset="0"/>
              </a:rPr>
              <a:t>Performance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80B89B5E-EE9B-0B4A-921F-19F47CA0DD2F}" type="datetime1">
              <a:rPr lang="zh-CN" altLang="en-US"/>
              <a:pPr/>
              <a:t>2021/7/17</a:t>
            </a:fld>
            <a:endParaRPr lang="en-US" altLang="zh-CN"/>
          </a:p>
        </p:txBody>
      </p:sp>
      <p:sp>
        <p:nvSpPr>
          <p:cNvPr id="9" name="幻灯片编号占位符 3"/>
          <p:cNvSpPr>
            <a:spLocks noGrp="1"/>
          </p:cNvSpPr>
          <p:nvPr>
            <p:ph type="sldNum" sz="quarter" idx="12"/>
          </p:nvPr>
        </p:nvSpPr>
        <p:spPr/>
        <p:txBody>
          <a:bodyPr/>
          <a:lstStyle/>
          <a:p>
            <a:fld id="{58FB3163-1B56-8A46-A939-02D858A87BD8}" type="slidenum">
              <a:rPr lang="en-US" altLang="zh-CN"/>
              <a:pPr/>
              <a:t>22</a:t>
            </a:fld>
            <a:endParaRPr lang="en-US" altLang="zh-CN"/>
          </a:p>
        </p:txBody>
      </p:sp>
      <p:sp>
        <p:nvSpPr>
          <p:cNvPr id="387074" name="Text Box 2"/>
          <p:cNvSpPr txBox="1">
            <a:spLocks noChangeArrowheads="1"/>
          </p:cNvSpPr>
          <p:nvPr/>
        </p:nvSpPr>
        <p:spPr bwMode="auto">
          <a:xfrm>
            <a:off x="381000" y="1371600"/>
            <a:ext cx="3429000" cy="3560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latin typeface="Times New Roman" charset="0"/>
              </a:rPr>
              <a:t>Documents on the web:</a:t>
            </a:r>
            <a:br>
              <a:rPr lang="en-US" altLang="zh-CN" sz="2400">
                <a:latin typeface="Times New Roman" charset="0"/>
              </a:rPr>
            </a:br>
            <a:endParaRPr lang="en-US" altLang="zh-CN" sz="2400">
              <a:latin typeface="Times New Roman" charset="0"/>
            </a:endParaRPr>
          </a:p>
          <a:p>
            <a:pPr>
              <a:spcBef>
                <a:spcPct val="50000"/>
              </a:spcBef>
            </a:pPr>
            <a:r>
              <a:rPr lang="en-US" altLang="zh-CN" sz="2400">
                <a:latin typeface="Times New Roman" charset="0"/>
              </a:rPr>
              <a:t>Avg. HTML size:</a:t>
            </a:r>
          </a:p>
          <a:p>
            <a:pPr>
              <a:spcBef>
                <a:spcPct val="50000"/>
              </a:spcBef>
            </a:pPr>
            <a:r>
              <a:rPr lang="en-US" altLang="zh-CN" sz="2400">
                <a:latin typeface="Times New Roman" charset="0"/>
              </a:rPr>
              <a:t>Avg. URL length:</a:t>
            </a:r>
          </a:p>
          <a:p>
            <a:pPr>
              <a:spcBef>
                <a:spcPct val="50000"/>
              </a:spcBef>
            </a:pPr>
            <a:r>
              <a:rPr lang="en-US" altLang="zh-CN" sz="2400">
                <a:latin typeface="Times New Roman" charset="0"/>
              </a:rPr>
              <a:t>Links per page:</a:t>
            </a:r>
          </a:p>
          <a:p>
            <a:pPr>
              <a:spcBef>
                <a:spcPct val="50000"/>
              </a:spcBef>
            </a:pPr>
            <a:r>
              <a:rPr lang="en-US" altLang="zh-CN" sz="2400">
                <a:latin typeface="Times New Roman" charset="0"/>
              </a:rPr>
              <a:t>External Links per page:</a:t>
            </a:r>
          </a:p>
          <a:p>
            <a:pPr>
              <a:spcBef>
                <a:spcPct val="50000"/>
              </a:spcBef>
            </a:pPr>
            <a:endParaRPr lang="zh-CN" altLang="en-US" sz="2400">
              <a:latin typeface="Times New Roman" charset="0"/>
            </a:endParaRPr>
          </a:p>
        </p:txBody>
      </p:sp>
      <p:sp>
        <p:nvSpPr>
          <p:cNvPr id="387075" name="Rectangle 3"/>
          <p:cNvSpPr>
            <a:spLocks noGrp="1" noChangeArrowheads="1"/>
          </p:cNvSpPr>
          <p:nvPr>
            <p:ph type="title" idx="4294967295"/>
          </p:nvPr>
        </p:nvSpPr>
        <p:spPr>
          <a:xfrm>
            <a:off x="107950" y="442913"/>
            <a:ext cx="7772400" cy="609600"/>
          </a:xfrm>
        </p:spPr>
        <p:txBody>
          <a:bodyPr/>
          <a:lstStyle/>
          <a:p>
            <a:r>
              <a:rPr lang="en-US" altLang="zh-CN" sz="2600" b="0" u="sng">
                <a:solidFill>
                  <a:schemeClr val="tx1"/>
                </a:solidFill>
              </a:rPr>
              <a:t>Statistics to Keep in Mind</a:t>
            </a:r>
            <a:endParaRPr lang="en-US" altLang="zh-CN"/>
          </a:p>
        </p:txBody>
      </p:sp>
      <p:sp>
        <p:nvSpPr>
          <p:cNvPr id="387076" name="Text Box 4"/>
          <p:cNvSpPr txBox="1">
            <a:spLocks noChangeArrowheads="1"/>
          </p:cNvSpPr>
          <p:nvPr/>
        </p:nvSpPr>
        <p:spPr bwMode="auto">
          <a:xfrm>
            <a:off x="3851275" y="1371600"/>
            <a:ext cx="4778375"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dirty="0">
                <a:latin typeface="Times New Roman" charset="0"/>
              </a:rPr>
              <a:t>8 Billion +  (by Google</a:t>
            </a:r>
            <a:r>
              <a:rPr lang="zh-CN" altLang="en-US" sz="2400" dirty="0">
                <a:latin typeface="Times New Roman" charset="0"/>
              </a:rPr>
              <a:t>’</a:t>
            </a:r>
            <a:r>
              <a:rPr lang="en-US" altLang="zh-CN" sz="2400" dirty="0">
                <a:latin typeface="Times New Roman" charset="0"/>
              </a:rPr>
              <a:t>s count, early than 2005, &gt;10 Billions now)</a:t>
            </a:r>
          </a:p>
          <a:p>
            <a:pPr>
              <a:spcBef>
                <a:spcPct val="50000"/>
              </a:spcBef>
            </a:pPr>
            <a:r>
              <a:rPr lang="en-US" altLang="zh-CN" sz="2400" dirty="0">
                <a:latin typeface="Times New Roman" charset="0"/>
              </a:rPr>
              <a:t>15KB</a:t>
            </a:r>
          </a:p>
          <a:p>
            <a:pPr>
              <a:spcBef>
                <a:spcPct val="50000"/>
              </a:spcBef>
            </a:pPr>
            <a:r>
              <a:rPr lang="en-US" altLang="zh-CN" sz="2400" dirty="0">
                <a:latin typeface="Times New Roman" charset="0"/>
              </a:rPr>
              <a:t>50+  characters</a:t>
            </a:r>
          </a:p>
          <a:p>
            <a:pPr>
              <a:spcBef>
                <a:spcPct val="50000"/>
              </a:spcBef>
            </a:pPr>
            <a:r>
              <a:rPr lang="en-US" altLang="zh-CN" sz="2400" dirty="0">
                <a:latin typeface="Times New Roman" charset="0"/>
              </a:rPr>
              <a:t>10</a:t>
            </a:r>
          </a:p>
          <a:p>
            <a:pPr>
              <a:spcBef>
                <a:spcPct val="50000"/>
              </a:spcBef>
            </a:pPr>
            <a:r>
              <a:rPr lang="en-US" altLang="zh-CN" sz="2400" dirty="0">
                <a:latin typeface="Times New Roman" charset="0"/>
              </a:rPr>
              <a:t>2 </a:t>
            </a:r>
          </a:p>
        </p:txBody>
      </p:sp>
      <p:sp>
        <p:nvSpPr>
          <p:cNvPr id="387077" name="Text Box 5"/>
          <p:cNvSpPr txBox="1">
            <a:spLocks noChangeArrowheads="1"/>
          </p:cNvSpPr>
          <p:nvPr/>
        </p:nvSpPr>
        <p:spPr bwMode="auto">
          <a:xfrm>
            <a:off x="381000" y="4516438"/>
            <a:ext cx="7431088" cy="4254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dirty="0">
                <a:latin typeface="Times New Roman" charset="0"/>
              </a:rPr>
              <a:t>Download the entire web in a year:    </a:t>
            </a:r>
            <a:r>
              <a:rPr lang="en-US" altLang="zh-CN" sz="2000" b="1" dirty="0">
                <a:latin typeface="Times New Roman" charset="0"/>
              </a:rPr>
              <a:t>2026 </a:t>
            </a:r>
            <a:r>
              <a:rPr lang="en-US" altLang="zh-CN" sz="2000" b="1" dirty="0" err="1">
                <a:latin typeface="Times New Roman" charset="0"/>
              </a:rPr>
              <a:t>urls</a:t>
            </a:r>
            <a:r>
              <a:rPr lang="en-US" altLang="zh-CN" sz="2000" b="1" dirty="0">
                <a:latin typeface="Times New Roman" charset="0"/>
              </a:rPr>
              <a:t> / second !</a:t>
            </a:r>
          </a:p>
        </p:txBody>
      </p:sp>
      <p:sp>
        <p:nvSpPr>
          <p:cNvPr id="387078" name="Text Box 6"/>
          <p:cNvSpPr txBox="1">
            <a:spLocks noChangeArrowheads="1"/>
          </p:cNvSpPr>
          <p:nvPr/>
        </p:nvSpPr>
        <p:spPr bwMode="auto">
          <a:xfrm>
            <a:off x="762000" y="5081588"/>
            <a:ext cx="7481888" cy="11557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70000"/>
              </a:lnSpc>
              <a:spcBef>
                <a:spcPct val="50000"/>
              </a:spcBef>
            </a:pPr>
            <a:r>
              <a:rPr lang="en-US" altLang="zh-CN" sz="2000">
                <a:latin typeface="Times New Roman" charset="0"/>
              </a:rPr>
              <a:t>8 Billion  *  15KB	=  120	TeraBytes of HTML</a:t>
            </a:r>
          </a:p>
          <a:p>
            <a:pPr>
              <a:lnSpc>
                <a:spcPct val="70000"/>
              </a:lnSpc>
              <a:spcBef>
                <a:spcPct val="50000"/>
              </a:spcBef>
            </a:pPr>
            <a:r>
              <a:rPr lang="en-US" altLang="zh-CN" sz="2000">
                <a:latin typeface="Times New Roman" charset="0"/>
              </a:rPr>
              <a:t>8 Billion  *  50 chars	=  400	GigaBytes of URL</a:t>
            </a:r>
            <a:r>
              <a:rPr lang="zh-CN" altLang="en-US" sz="2000">
                <a:latin typeface="Times New Roman" charset="0"/>
              </a:rPr>
              <a:t>’</a:t>
            </a:r>
            <a:r>
              <a:rPr lang="en-US" altLang="zh-CN" sz="2000">
                <a:latin typeface="Times New Roman" charset="0"/>
              </a:rPr>
              <a:t>s !!</a:t>
            </a:r>
          </a:p>
          <a:p>
            <a:pPr>
              <a:spcBef>
                <a:spcPct val="50000"/>
              </a:spcBef>
            </a:pPr>
            <a:r>
              <a:rPr lang="en-US" altLang="zh-CN" sz="2000">
                <a:latin typeface="Times New Roman" charset="0"/>
              </a:rPr>
              <a:t>				</a:t>
            </a:r>
            <a:r>
              <a:rPr lang="en-US" altLang="zh-CN" sz="2000">
                <a:latin typeface="Times New Roman" charset="0"/>
                <a:sym typeface="Wingdings" charset="0"/>
              </a:rPr>
              <a:t></a:t>
            </a:r>
            <a:r>
              <a:rPr lang="en-US" altLang="zh-CN" sz="2000">
                <a:latin typeface="Times New Roman" charset="0"/>
              </a:rPr>
              <a:t>   multiple machines required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half" idx="10"/>
          </p:nvPr>
        </p:nvSpPr>
        <p:spPr/>
        <p:txBody>
          <a:bodyPr/>
          <a:lstStyle/>
          <a:p>
            <a:fld id="{A17A62F1-E2E3-B044-86C4-0426043BAFB8}" type="datetime1">
              <a:rPr lang="zh-CN" altLang="en-US"/>
              <a:pPr/>
              <a:t>2021/7/17</a:t>
            </a:fld>
            <a:endParaRPr lang="en-US" altLang="zh-CN"/>
          </a:p>
        </p:txBody>
      </p:sp>
      <p:sp>
        <p:nvSpPr>
          <p:cNvPr id="17" name="幻灯片编号占位符 3"/>
          <p:cNvSpPr>
            <a:spLocks noGrp="1"/>
          </p:cNvSpPr>
          <p:nvPr>
            <p:ph type="sldNum" sz="quarter" idx="12"/>
          </p:nvPr>
        </p:nvSpPr>
        <p:spPr/>
        <p:txBody>
          <a:bodyPr/>
          <a:lstStyle/>
          <a:p>
            <a:fld id="{7FC4347C-6BF5-0948-A313-53188C820F6C}" type="slidenum">
              <a:rPr lang="en-US" altLang="zh-CN"/>
              <a:pPr/>
              <a:t>23</a:t>
            </a:fld>
            <a:endParaRPr lang="en-US" altLang="zh-CN"/>
          </a:p>
        </p:txBody>
      </p:sp>
      <p:sp>
        <p:nvSpPr>
          <p:cNvPr id="388098" name="Oval 2"/>
          <p:cNvSpPr>
            <a:spLocks noChangeArrowheads="1"/>
          </p:cNvSpPr>
          <p:nvPr/>
        </p:nvSpPr>
        <p:spPr bwMode="auto">
          <a:xfrm>
            <a:off x="304800" y="1231900"/>
            <a:ext cx="8382000" cy="609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3600">
                <a:latin typeface="Times New Roman" charset="0"/>
              </a:rPr>
              <a:t>Internet</a:t>
            </a:r>
          </a:p>
        </p:txBody>
      </p:sp>
      <p:sp>
        <p:nvSpPr>
          <p:cNvPr id="388099" name="Text Box 3"/>
          <p:cNvSpPr txBox="1">
            <a:spLocks noChangeArrowheads="1"/>
          </p:cNvSpPr>
          <p:nvPr/>
        </p:nvSpPr>
        <p:spPr bwMode="auto">
          <a:xfrm>
            <a:off x="1752600" y="2679700"/>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0</a:t>
            </a:r>
          </a:p>
        </p:txBody>
      </p:sp>
      <p:sp>
        <p:nvSpPr>
          <p:cNvPr id="388100" name="Text Box 4"/>
          <p:cNvSpPr txBox="1">
            <a:spLocks noChangeArrowheads="1"/>
          </p:cNvSpPr>
          <p:nvPr/>
        </p:nvSpPr>
        <p:spPr bwMode="auto">
          <a:xfrm>
            <a:off x="3429000" y="2679700"/>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1</a:t>
            </a:r>
          </a:p>
        </p:txBody>
      </p:sp>
      <p:sp>
        <p:nvSpPr>
          <p:cNvPr id="388101" name="Text Box 5"/>
          <p:cNvSpPr txBox="1">
            <a:spLocks noChangeArrowheads="1"/>
          </p:cNvSpPr>
          <p:nvPr/>
        </p:nvSpPr>
        <p:spPr bwMode="auto">
          <a:xfrm>
            <a:off x="6553200" y="2679700"/>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N-1</a:t>
            </a:r>
          </a:p>
        </p:txBody>
      </p:sp>
      <p:sp>
        <p:nvSpPr>
          <p:cNvPr id="388102" name="AutoShape 6"/>
          <p:cNvSpPr>
            <a:spLocks/>
          </p:cNvSpPr>
          <p:nvPr/>
        </p:nvSpPr>
        <p:spPr bwMode="auto">
          <a:xfrm>
            <a:off x="1143000" y="2298700"/>
            <a:ext cx="457200" cy="1828800"/>
          </a:xfrm>
          <a:prstGeom prst="leftBrace">
            <a:avLst>
              <a:gd name="adj1" fmla="val 33333"/>
              <a:gd name="adj2" fmla="val 50782"/>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8103" name="Text Box 7"/>
          <p:cNvSpPr txBox="1">
            <a:spLocks noChangeArrowheads="1"/>
          </p:cNvSpPr>
          <p:nvPr/>
        </p:nvSpPr>
        <p:spPr bwMode="auto">
          <a:xfrm>
            <a:off x="228600" y="2984500"/>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latin typeface="Times New Roman" charset="0"/>
              </a:rPr>
              <a:t>LAN</a:t>
            </a:r>
          </a:p>
        </p:txBody>
      </p:sp>
      <p:sp>
        <p:nvSpPr>
          <p:cNvPr id="388104" name="Line 8"/>
          <p:cNvSpPr>
            <a:spLocks noChangeShapeType="1"/>
          </p:cNvSpPr>
          <p:nvPr/>
        </p:nvSpPr>
        <p:spPr bwMode="auto">
          <a:xfrm>
            <a:off x="2362200" y="1841500"/>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8105" name="Line 9"/>
          <p:cNvSpPr>
            <a:spLocks noChangeShapeType="1"/>
          </p:cNvSpPr>
          <p:nvPr/>
        </p:nvSpPr>
        <p:spPr bwMode="auto">
          <a:xfrm>
            <a:off x="3962400" y="1841500"/>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8106" name="Line 10"/>
          <p:cNvSpPr>
            <a:spLocks noChangeShapeType="1"/>
          </p:cNvSpPr>
          <p:nvPr/>
        </p:nvSpPr>
        <p:spPr bwMode="auto">
          <a:xfrm>
            <a:off x="7162800" y="1841500"/>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8107" name="Line 11"/>
          <p:cNvSpPr>
            <a:spLocks noChangeShapeType="1"/>
          </p:cNvSpPr>
          <p:nvPr/>
        </p:nvSpPr>
        <p:spPr bwMode="auto">
          <a:xfrm>
            <a:off x="2895600" y="3213100"/>
            <a:ext cx="5334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8108" name="Line 12"/>
          <p:cNvSpPr>
            <a:spLocks noChangeShapeType="1"/>
          </p:cNvSpPr>
          <p:nvPr/>
        </p:nvSpPr>
        <p:spPr bwMode="auto">
          <a:xfrm>
            <a:off x="4572000" y="3213100"/>
            <a:ext cx="1981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8109" name="Rectangle 13"/>
          <p:cNvSpPr>
            <a:spLocks noGrp="1" noChangeArrowheads="1"/>
          </p:cNvSpPr>
          <p:nvPr>
            <p:ph type="title" idx="4294967295"/>
          </p:nvPr>
        </p:nvSpPr>
        <p:spPr>
          <a:xfrm>
            <a:off x="668338" y="254000"/>
            <a:ext cx="7121525" cy="693738"/>
          </a:xfrm>
        </p:spPr>
        <p:txBody>
          <a:bodyPr/>
          <a:lstStyle/>
          <a:p>
            <a:r>
              <a:rPr lang="en-US" altLang="zh-CN" u="sng"/>
              <a:t>Distributing the Workload</a:t>
            </a:r>
          </a:p>
        </p:txBody>
      </p:sp>
      <p:sp>
        <p:nvSpPr>
          <p:cNvPr id="388110" name="Text Box 14"/>
          <p:cNvSpPr txBox="1">
            <a:spLocks noChangeArrowheads="1"/>
          </p:cNvSpPr>
          <p:nvPr/>
        </p:nvSpPr>
        <p:spPr bwMode="auto">
          <a:xfrm>
            <a:off x="457200" y="4584700"/>
            <a:ext cx="80772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buFont typeface="Wingdings" charset="0"/>
              <a:buChar char="§"/>
            </a:pPr>
            <a:r>
              <a:rPr lang="en-US" altLang="zh-CN" sz="2400">
                <a:latin typeface="Times New Roman" charset="0"/>
              </a:rPr>
              <a:t> Each machine is assigned a fixed subset of the url-space</a:t>
            </a:r>
          </a:p>
          <a:p>
            <a:pPr>
              <a:spcBef>
                <a:spcPct val="50000"/>
              </a:spcBef>
              <a:buFont typeface="Wingdings" charset="0"/>
              <a:buChar char="§"/>
            </a:pPr>
            <a:r>
              <a:rPr lang="en-US" altLang="zh-CN" sz="2400">
                <a:solidFill>
                  <a:srgbClr val="FF3300"/>
                </a:solidFill>
                <a:latin typeface="Times New Roman" charset="0"/>
              </a:rPr>
              <a:t>Then how to assign the tasks?</a:t>
            </a:r>
          </a:p>
          <a:p>
            <a:pPr>
              <a:spcBef>
                <a:spcPct val="50000"/>
              </a:spcBef>
              <a:buFont typeface="Wingdings" charset="0"/>
              <a:buChar char="§"/>
            </a:pPr>
            <a:endParaRPr lang="zh-CN" altLang="en-US" sz="2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half" idx="10"/>
          </p:nvPr>
        </p:nvSpPr>
        <p:spPr/>
        <p:txBody>
          <a:bodyPr/>
          <a:lstStyle/>
          <a:p>
            <a:fld id="{5F06310B-E67F-9440-8650-6F2305BE39EF}" type="datetime1">
              <a:rPr lang="zh-CN" altLang="en-US"/>
              <a:pPr/>
              <a:t>2021/7/17</a:t>
            </a:fld>
            <a:endParaRPr lang="en-US" altLang="zh-CN"/>
          </a:p>
        </p:txBody>
      </p:sp>
      <p:sp>
        <p:nvSpPr>
          <p:cNvPr id="17" name="幻灯片编号占位符 3"/>
          <p:cNvSpPr>
            <a:spLocks noGrp="1"/>
          </p:cNvSpPr>
          <p:nvPr>
            <p:ph type="sldNum" sz="quarter" idx="12"/>
          </p:nvPr>
        </p:nvSpPr>
        <p:spPr/>
        <p:txBody>
          <a:bodyPr/>
          <a:lstStyle/>
          <a:p>
            <a:fld id="{0AF10B58-4D41-CB44-ABE5-F4D56E0A68D4}" type="slidenum">
              <a:rPr lang="en-US" altLang="zh-CN"/>
              <a:pPr/>
              <a:t>24</a:t>
            </a:fld>
            <a:endParaRPr lang="en-US" altLang="zh-CN"/>
          </a:p>
        </p:txBody>
      </p:sp>
      <p:sp>
        <p:nvSpPr>
          <p:cNvPr id="390146" name="Oval 2"/>
          <p:cNvSpPr>
            <a:spLocks noChangeArrowheads="1"/>
          </p:cNvSpPr>
          <p:nvPr/>
        </p:nvSpPr>
        <p:spPr bwMode="auto">
          <a:xfrm>
            <a:off x="304800" y="1328738"/>
            <a:ext cx="8382000" cy="609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3600">
                <a:latin typeface="Times New Roman" charset="0"/>
              </a:rPr>
              <a:t>Internet</a:t>
            </a:r>
          </a:p>
        </p:txBody>
      </p:sp>
      <p:sp>
        <p:nvSpPr>
          <p:cNvPr id="390147" name="Text Box 3"/>
          <p:cNvSpPr txBox="1">
            <a:spLocks noChangeArrowheads="1"/>
          </p:cNvSpPr>
          <p:nvPr/>
        </p:nvSpPr>
        <p:spPr bwMode="auto">
          <a:xfrm>
            <a:off x="1752600" y="2776538"/>
            <a:ext cx="1143000" cy="1001712"/>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0</a:t>
            </a:r>
          </a:p>
        </p:txBody>
      </p:sp>
      <p:sp>
        <p:nvSpPr>
          <p:cNvPr id="390148" name="Text Box 4"/>
          <p:cNvSpPr txBox="1">
            <a:spLocks noChangeArrowheads="1"/>
          </p:cNvSpPr>
          <p:nvPr/>
        </p:nvSpPr>
        <p:spPr bwMode="auto">
          <a:xfrm>
            <a:off x="3429000" y="2776538"/>
            <a:ext cx="1143000" cy="1001712"/>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1</a:t>
            </a:r>
          </a:p>
        </p:txBody>
      </p:sp>
      <p:sp>
        <p:nvSpPr>
          <p:cNvPr id="390149" name="Text Box 5"/>
          <p:cNvSpPr txBox="1">
            <a:spLocks noChangeArrowheads="1"/>
          </p:cNvSpPr>
          <p:nvPr/>
        </p:nvSpPr>
        <p:spPr bwMode="auto">
          <a:xfrm>
            <a:off x="6553200" y="2776538"/>
            <a:ext cx="1143000" cy="1001712"/>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N-1</a:t>
            </a:r>
          </a:p>
        </p:txBody>
      </p:sp>
      <p:sp>
        <p:nvSpPr>
          <p:cNvPr id="390150" name="AutoShape 6"/>
          <p:cNvSpPr>
            <a:spLocks/>
          </p:cNvSpPr>
          <p:nvPr/>
        </p:nvSpPr>
        <p:spPr bwMode="auto">
          <a:xfrm>
            <a:off x="1143000" y="2395538"/>
            <a:ext cx="457200" cy="1828800"/>
          </a:xfrm>
          <a:prstGeom prst="leftBrace">
            <a:avLst>
              <a:gd name="adj1" fmla="val 33333"/>
              <a:gd name="adj2" fmla="val 50782"/>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0151" name="Text Box 7"/>
          <p:cNvSpPr txBox="1">
            <a:spLocks noChangeArrowheads="1"/>
          </p:cNvSpPr>
          <p:nvPr/>
        </p:nvSpPr>
        <p:spPr bwMode="auto">
          <a:xfrm>
            <a:off x="228600" y="3081338"/>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latin typeface="Times New Roman" charset="0"/>
              </a:rPr>
              <a:t>LAN</a:t>
            </a:r>
          </a:p>
        </p:txBody>
      </p:sp>
      <p:sp>
        <p:nvSpPr>
          <p:cNvPr id="390152" name="Line 8"/>
          <p:cNvSpPr>
            <a:spLocks noChangeShapeType="1"/>
          </p:cNvSpPr>
          <p:nvPr/>
        </p:nvSpPr>
        <p:spPr bwMode="auto">
          <a:xfrm>
            <a:off x="2362200" y="1938338"/>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0153" name="Line 9"/>
          <p:cNvSpPr>
            <a:spLocks noChangeShapeType="1"/>
          </p:cNvSpPr>
          <p:nvPr/>
        </p:nvSpPr>
        <p:spPr bwMode="auto">
          <a:xfrm>
            <a:off x="3962400" y="1938338"/>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0154" name="Line 10"/>
          <p:cNvSpPr>
            <a:spLocks noChangeShapeType="1"/>
          </p:cNvSpPr>
          <p:nvPr/>
        </p:nvSpPr>
        <p:spPr bwMode="auto">
          <a:xfrm>
            <a:off x="7162800" y="1938338"/>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0155" name="Line 11"/>
          <p:cNvSpPr>
            <a:spLocks noChangeShapeType="1"/>
          </p:cNvSpPr>
          <p:nvPr/>
        </p:nvSpPr>
        <p:spPr bwMode="auto">
          <a:xfrm>
            <a:off x="2895600" y="3309938"/>
            <a:ext cx="5334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0156" name="Line 12"/>
          <p:cNvSpPr>
            <a:spLocks noChangeShapeType="1"/>
          </p:cNvSpPr>
          <p:nvPr/>
        </p:nvSpPr>
        <p:spPr bwMode="auto">
          <a:xfrm>
            <a:off x="4572000" y="3309938"/>
            <a:ext cx="1981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0157" name="Rectangle 13"/>
          <p:cNvSpPr>
            <a:spLocks noGrp="1" noChangeArrowheads="1"/>
          </p:cNvSpPr>
          <p:nvPr>
            <p:ph type="title" idx="4294967295"/>
          </p:nvPr>
        </p:nvSpPr>
        <p:spPr>
          <a:xfrm>
            <a:off x="668338" y="363538"/>
            <a:ext cx="7121525" cy="688975"/>
          </a:xfrm>
        </p:spPr>
        <p:txBody>
          <a:bodyPr/>
          <a:lstStyle/>
          <a:p>
            <a:r>
              <a:rPr lang="en-US" altLang="zh-CN" u="sng"/>
              <a:t>Distributing the Workload</a:t>
            </a:r>
          </a:p>
        </p:txBody>
      </p:sp>
      <p:sp>
        <p:nvSpPr>
          <p:cNvPr id="390158" name="Text Box 14"/>
          <p:cNvSpPr txBox="1">
            <a:spLocks noChangeArrowheads="1"/>
          </p:cNvSpPr>
          <p:nvPr/>
        </p:nvSpPr>
        <p:spPr bwMode="auto">
          <a:xfrm>
            <a:off x="457200" y="4681538"/>
            <a:ext cx="8686800" cy="1052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buFont typeface="Wingdings" charset="0"/>
              <a:buChar char="§"/>
            </a:pPr>
            <a:r>
              <a:rPr lang="en-US" altLang="zh-CN" sz="2400">
                <a:latin typeface="Times New Roman" charset="0"/>
              </a:rPr>
              <a:t> Each machine is assigned a fixed subset of the url-space</a:t>
            </a:r>
          </a:p>
          <a:p>
            <a:pPr>
              <a:spcBef>
                <a:spcPct val="50000"/>
              </a:spcBef>
              <a:buFont typeface="Wingdings" charset="0"/>
              <a:buChar char="§"/>
            </a:pPr>
            <a:r>
              <a:rPr lang="en-US" altLang="zh-CN" sz="2400">
                <a:latin typeface="Times New Roman" charset="0"/>
              </a:rPr>
              <a:t> </a:t>
            </a:r>
            <a:r>
              <a:rPr lang="en-US" altLang="zh-CN" sz="2600" b="1">
                <a:latin typeface="Courier New" charset="0"/>
              </a:rPr>
              <a:t>machine = hash( url</a:t>
            </a:r>
            <a:r>
              <a:rPr lang="zh-CN" altLang="en-US" sz="2600" b="1">
                <a:latin typeface="Courier New" charset="0"/>
              </a:rPr>
              <a:t>’</a:t>
            </a:r>
            <a:r>
              <a:rPr lang="en-US" altLang="zh-CN" sz="2600" b="1">
                <a:latin typeface="Courier New" charset="0"/>
              </a:rPr>
              <a:t>s domain name )% 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p:cNvSpPr>
            <a:spLocks noGrp="1"/>
          </p:cNvSpPr>
          <p:nvPr>
            <p:ph type="dt" sz="half" idx="10"/>
          </p:nvPr>
        </p:nvSpPr>
        <p:spPr/>
        <p:txBody>
          <a:bodyPr/>
          <a:lstStyle/>
          <a:p>
            <a:fld id="{8302EB5E-EB94-4A4B-A1F6-9184CA570220}" type="datetime1">
              <a:rPr lang="zh-CN" altLang="en-US"/>
              <a:pPr/>
              <a:t>2021/7/17</a:t>
            </a:fld>
            <a:endParaRPr lang="en-US" altLang="zh-CN"/>
          </a:p>
        </p:txBody>
      </p:sp>
      <p:sp>
        <p:nvSpPr>
          <p:cNvPr id="19" name="幻灯片编号占位符 3"/>
          <p:cNvSpPr>
            <a:spLocks noGrp="1"/>
          </p:cNvSpPr>
          <p:nvPr>
            <p:ph type="sldNum" sz="quarter" idx="12"/>
          </p:nvPr>
        </p:nvSpPr>
        <p:spPr/>
        <p:txBody>
          <a:bodyPr/>
          <a:lstStyle/>
          <a:p>
            <a:fld id="{87F62AC4-F1CA-C84D-9DAC-1704CD127B46}" type="slidenum">
              <a:rPr lang="en-US" altLang="zh-CN"/>
              <a:pPr/>
              <a:t>25</a:t>
            </a:fld>
            <a:endParaRPr lang="en-US" altLang="zh-CN"/>
          </a:p>
        </p:txBody>
      </p:sp>
      <p:sp>
        <p:nvSpPr>
          <p:cNvPr id="392194" name="Oval 2"/>
          <p:cNvSpPr>
            <a:spLocks noChangeArrowheads="1"/>
          </p:cNvSpPr>
          <p:nvPr/>
        </p:nvSpPr>
        <p:spPr bwMode="auto">
          <a:xfrm>
            <a:off x="304800" y="1171575"/>
            <a:ext cx="8382000" cy="609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3600">
                <a:latin typeface="Times New Roman" charset="0"/>
              </a:rPr>
              <a:t>Internet</a:t>
            </a:r>
          </a:p>
        </p:txBody>
      </p:sp>
      <p:sp>
        <p:nvSpPr>
          <p:cNvPr id="392195" name="Text Box 3"/>
          <p:cNvSpPr txBox="1">
            <a:spLocks noChangeArrowheads="1"/>
          </p:cNvSpPr>
          <p:nvPr/>
        </p:nvSpPr>
        <p:spPr bwMode="auto">
          <a:xfrm>
            <a:off x="1752600" y="2619375"/>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0</a:t>
            </a:r>
          </a:p>
        </p:txBody>
      </p:sp>
      <p:sp>
        <p:nvSpPr>
          <p:cNvPr id="392196" name="Text Box 4"/>
          <p:cNvSpPr txBox="1">
            <a:spLocks noChangeArrowheads="1"/>
          </p:cNvSpPr>
          <p:nvPr/>
        </p:nvSpPr>
        <p:spPr bwMode="auto">
          <a:xfrm>
            <a:off x="3429000" y="2619375"/>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1</a:t>
            </a:r>
          </a:p>
        </p:txBody>
      </p:sp>
      <p:sp>
        <p:nvSpPr>
          <p:cNvPr id="392197" name="Text Box 5"/>
          <p:cNvSpPr txBox="1">
            <a:spLocks noChangeArrowheads="1"/>
          </p:cNvSpPr>
          <p:nvPr/>
        </p:nvSpPr>
        <p:spPr bwMode="auto">
          <a:xfrm>
            <a:off x="6553200" y="2619375"/>
            <a:ext cx="1143000" cy="1001713"/>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400">
                <a:latin typeface="Times New Roman" charset="0"/>
              </a:rPr>
              <a:t>N-1</a:t>
            </a:r>
          </a:p>
        </p:txBody>
      </p:sp>
      <p:sp>
        <p:nvSpPr>
          <p:cNvPr id="392198" name="AutoShape 6"/>
          <p:cNvSpPr>
            <a:spLocks/>
          </p:cNvSpPr>
          <p:nvPr/>
        </p:nvSpPr>
        <p:spPr bwMode="auto">
          <a:xfrm>
            <a:off x="1143000" y="2238375"/>
            <a:ext cx="457200" cy="1828800"/>
          </a:xfrm>
          <a:prstGeom prst="leftBrace">
            <a:avLst>
              <a:gd name="adj1" fmla="val 33333"/>
              <a:gd name="adj2" fmla="val 50782"/>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2199" name="Text Box 7"/>
          <p:cNvSpPr txBox="1">
            <a:spLocks noChangeArrowheads="1"/>
          </p:cNvSpPr>
          <p:nvPr/>
        </p:nvSpPr>
        <p:spPr bwMode="auto">
          <a:xfrm>
            <a:off x="228600" y="2924175"/>
            <a:ext cx="838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latin typeface="Times New Roman" charset="0"/>
              </a:rPr>
              <a:t>LAN</a:t>
            </a:r>
          </a:p>
        </p:txBody>
      </p:sp>
      <p:sp>
        <p:nvSpPr>
          <p:cNvPr id="392200" name="Line 8"/>
          <p:cNvSpPr>
            <a:spLocks noChangeShapeType="1"/>
          </p:cNvSpPr>
          <p:nvPr/>
        </p:nvSpPr>
        <p:spPr bwMode="auto">
          <a:xfrm>
            <a:off x="2362200" y="1781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2201" name="Line 9"/>
          <p:cNvSpPr>
            <a:spLocks noChangeShapeType="1"/>
          </p:cNvSpPr>
          <p:nvPr/>
        </p:nvSpPr>
        <p:spPr bwMode="auto">
          <a:xfrm>
            <a:off x="3962400" y="1781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2202" name="Line 10"/>
          <p:cNvSpPr>
            <a:spLocks noChangeShapeType="1"/>
          </p:cNvSpPr>
          <p:nvPr/>
        </p:nvSpPr>
        <p:spPr bwMode="auto">
          <a:xfrm>
            <a:off x="7162800" y="1781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2203" name="Line 11"/>
          <p:cNvSpPr>
            <a:spLocks noChangeShapeType="1"/>
          </p:cNvSpPr>
          <p:nvPr/>
        </p:nvSpPr>
        <p:spPr bwMode="auto">
          <a:xfrm>
            <a:off x="2895600" y="3152775"/>
            <a:ext cx="5334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2204" name="Line 12"/>
          <p:cNvSpPr>
            <a:spLocks noChangeShapeType="1"/>
          </p:cNvSpPr>
          <p:nvPr/>
        </p:nvSpPr>
        <p:spPr bwMode="auto">
          <a:xfrm>
            <a:off x="4572000" y="3152775"/>
            <a:ext cx="1981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2205" name="Rectangle 13"/>
          <p:cNvSpPr>
            <a:spLocks noGrp="1" noChangeArrowheads="1"/>
          </p:cNvSpPr>
          <p:nvPr>
            <p:ph type="title" idx="4294967295"/>
          </p:nvPr>
        </p:nvSpPr>
        <p:spPr>
          <a:xfrm>
            <a:off x="668338" y="190500"/>
            <a:ext cx="7121525" cy="687388"/>
          </a:xfrm>
        </p:spPr>
        <p:txBody>
          <a:bodyPr/>
          <a:lstStyle/>
          <a:p>
            <a:r>
              <a:rPr lang="en-US" altLang="zh-CN" u="sng"/>
              <a:t>Distributing the Workload</a:t>
            </a:r>
          </a:p>
        </p:txBody>
      </p:sp>
      <p:sp>
        <p:nvSpPr>
          <p:cNvPr id="392206" name="Text Box 14"/>
          <p:cNvSpPr txBox="1">
            <a:spLocks noChangeArrowheads="1"/>
          </p:cNvSpPr>
          <p:nvPr/>
        </p:nvSpPr>
        <p:spPr bwMode="auto">
          <a:xfrm>
            <a:off x="457200" y="4524375"/>
            <a:ext cx="8686800" cy="1052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buFont typeface="Wingdings" charset="0"/>
              <a:buChar char="§"/>
            </a:pPr>
            <a:r>
              <a:rPr lang="en-US" altLang="zh-CN" sz="2400">
                <a:latin typeface="Times New Roman" charset="0"/>
              </a:rPr>
              <a:t> Each machine is assigned a fixed subset of the url-space</a:t>
            </a:r>
          </a:p>
          <a:p>
            <a:pPr>
              <a:spcBef>
                <a:spcPct val="50000"/>
              </a:spcBef>
              <a:buFont typeface="Wingdings" charset="0"/>
              <a:buChar char="§"/>
            </a:pPr>
            <a:r>
              <a:rPr lang="en-US" altLang="zh-CN" sz="2400">
                <a:latin typeface="Times New Roman" charset="0"/>
              </a:rPr>
              <a:t> </a:t>
            </a:r>
            <a:r>
              <a:rPr lang="en-US" altLang="zh-CN" sz="2600" b="1">
                <a:latin typeface="Courier New" charset="0"/>
              </a:rPr>
              <a:t>machine = hash( url</a:t>
            </a:r>
            <a:r>
              <a:rPr lang="zh-CN" altLang="en-US" sz="2600" b="1">
                <a:latin typeface="Courier New" charset="0"/>
              </a:rPr>
              <a:t>’</a:t>
            </a:r>
            <a:r>
              <a:rPr lang="en-US" altLang="zh-CN" sz="2600" b="1">
                <a:latin typeface="Courier New" charset="0"/>
              </a:rPr>
              <a:t>s domain name )% N</a:t>
            </a:r>
            <a:endParaRPr lang="en-US" altLang="zh-CN" sz="2400">
              <a:latin typeface="Times New Roman" charset="0"/>
            </a:endParaRPr>
          </a:p>
        </p:txBody>
      </p:sp>
      <p:sp>
        <p:nvSpPr>
          <p:cNvPr id="392207" name="Text Box 15"/>
          <p:cNvSpPr txBox="1">
            <a:spLocks noChangeArrowheads="1"/>
          </p:cNvSpPr>
          <p:nvPr/>
        </p:nvSpPr>
        <p:spPr bwMode="auto">
          <a:xfrm>
            <a:off x="3276600" y="3762375"/>
            <a:ext cx="23622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20000"/>
              </a:lnSpc>
              <a:spcBef>
                <a:spcPct val="50000"/>
              </a:spcBef>
            </a:pPr>
            <a:r>
              <a:rPr lang="en-US" altLang="zh-CN" sz="2000" b="1">
                <a:latin typeface="Times New Roman" charset="0"/>
              </a:rPr>
              <a:t>cnn.com/sports</a:t>
            </a:r>
          </a:p>
          <a:p>
            <a:pPr>
              <a:lnSpc>
                <a:spcPct val="20000"/>
              </a:lnSpc>
              <a:spcBef>
                <a:spcPct val="50000"/>
              </a:spcBef>
            </a:pPr>
            <a:r>
              <a:rPr lang="en-US" altLang="zh-CN" sz="2000" b="1">
                <a:latin typeface="Times New Roman" charset="0"/>
              </a:rPr>
              <a:t>cnn.com/weather</a:t>
            </a:r>
          </a:p>
          <a:p>
            <a:pPr>
              <a:lnSpc>
                <a:spcPct val="20000"/>
              </a:lnSpc>
              <a:spcBef>
                <a:spcPct val="50000"/>
              </a:spcBef>
            </a:pPr>
            <a:r>
              <a:rPr lang="en-US" altLang="zh-CN" sz="2000" b="1">
                <a:latin typeface="Times New Roman" charset="0"/>
              </a:rPr>
              <a:t>cbs.com/csi_miami</a:t>
            </a:r>
          </a:p>
          <a:p>
            <a:pPr>
              <a:lnSpc>
                <a:spcPct val="20000"/>
              </a:lnSpc>
              <a:spcBef>
                <a:spcPct val="50000"/>
              </a:spcBef>
            </a:pPr>
            <a:r>
              <a:rPr lang="en-US" altLang="zh-CN" sz="2000" b="1">
                <a:latin typeface="Times New Roman" charset="0"/>
              </a:rPr>
              <a:t>…</a:t>
            </a:r>
          </a:p>
        </p:txBody>
      </p:sp>
      <p:sp>
        <p:nvSpPr>
          <p:cNvPr id="392208" name="Text Box 16"/>
          <p:cNvSpPr txBox="1">
            <a:spLocks noChangeArrowheads="1"/>
          </p:cNvSpPr>
          <p:nvPr/>
        </p:nvSpPr>
        <p:spPr bwMode="auto">
          <a:xfrm>
            <a:off x="6477000" y="3762375"/>
            <a:ext cx="26670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20000"/>
              </a:lnSpc>
              <a:spcBef>
                <a:spcPct val="50000"/>
              </a:spcBef>
            </a:pPr>
            <a:r>
              <a:rPr lang="en-US" altLang="zh-CN" sz="2000" b="1">
                <a:latin typeface="Times New Roman" charset="0"/>
              </a:rPr>
              <a:t>bbc.com/us</a:t>
            </a:r>
          </a:p>
          <a:p>
            <a:pPr>
              <a:lnSpc>
                <a:spcPct val="20000"/>
              </a:lnSpc>
              <a:spcBef>
                <a:spcPct val="50000"/>
              </a:spcBef>
            </a:pPr>
            <a:r>
              <a:rPr lang="en-US" altLang="zh-CN" sz="2000" b="1">
                <a:latin typeface="Times New Roman" charset="0"/>
              </a:rPr>
              <a:t>bbc.com/uk</a:t>
            </a:r>
          </a:p>
          <a:p>
            <a:pPr>
              <a:lnSpc>
                <a:spcPct val="20000"/>
              </a:lnSpc>
              <a:spcBef>
                <a:spcPct val="50000"/>
              </a:spcBef>
            </a:pPr>
            <a:r>
              <a:rPr lang="en-US" altLang="zh-CN" sz="2000" b="1">
                <a:latin typeface="Times New Roman" charset="0"/>
              </a:rPr>
              <a:t>bravo.com/queer_eye</a:t>
            </a:r>
          </a:p>
          <a:p>
            <a:pPr>
              <a:lnSpc>
                <a:spcPct val="20000"/>
              </a:lnSpc>
              <a:spcBef>
                <a:spcPct val="50000"/>
              </a:spcBef>
            </a:pPr>
            <a:r>
              <a:rPr lang="en-US" altLang="zh-CN" sz="2000" b="1">
                <a:latin typeface="Times New Roman"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p:cNvSpPr>
            <a:spLocks noGrp="1"/>
          </p:cNvSpPr>
          <p:nvPr>
            <p:ph type="dt" sz="half" idx="10"/>
          </p:nvPr>
        </p:nvSpPr>
        <p:spPr/>
        <p:txBody>
          <a:bodyPr/>
          <a:lstStyle/>
          <a:p>
            <a:fld id="{E5C32767-D4DE-5F41-A93A-397612521B3A}" type="datetime1">
              <a:rPr lang="zh-CN" altLang="en-US"/>
              <a:pPr/>
              <a:t>2021/7/17</a:t>
            </a:fld>
            <a:endParaRPr lang="en-US" altLang="zh-CN"/>
          </a:p>
        </p:txBody>
      </p:sp>
      <p:sp>
        <p:nvSpPr>
          <p:cNvPr id="19" name="幻灯片编号占位符 3"/>
          <p:cNvSpPr>
            <a:spLocks noGrp="1"/>
          </p:cNvSpPr>
          <p:nvPr>
            <p:ph type="sldNum" sz="quarter" idx="12"/>
          </p:nvPr>
        </p:nvSpPr>
        <p:spPr/>
        <p:txBody>
          <a:bodyPr/>
          <a:lstStyle/>
          <a:p>
            <a:fld id="{2AFBDBB8-5280-0946-AF02-0166B29E5D52}" type="slidenum">
              <a:rPr lang="en-US" altLang="zh-CN"/>
              <a:pPr/>
              <a:t>26</a:t>
            </a:fld>
            <a:endParaRPr lang="en-US" altLang="zh-CN"/>
          </a:p>
        </p:txBody>
      </p:sp>
      <p:sp>
        <p:nvSpPr>
          <p:cNvPr id="394242" name="Oval 2"/>
          <p:cNvSpPr>
            <a:spLocks noChangeArrowheads="1"/>
          </p:cNvSpPr>
          <p:nvPr/>
        </p:nvSpPr>
        <p:spPr bwMode="auto">
          <a:xfrm>
            <a:off x="341313" y="1044575"/>
            <a:ext cx="8382000" cy="609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000">
                <a:latin typeface="Times New Roman" charset="0"/>
              </a:rPr>
              <a:t>Internet</a:t>
            </a:r>
          </a:p>
        </p:txBody>
      </p:sp>
      <p:sp>
        <p:nvSpPr>
          <p:cNvPr id="394243" name="Text Box 3"/>
          <p:cNvSpPr txBox="1">
            <a:spLocks noChangeArrowheads="1"/>
          </p:cNvSpPr>
          <p:nvPr/>
        </p:nvSpPr>
        <p:spPr bwMode="auto">
          <a:xfrm>
            <a:off x="1789113" y="2492375"/>
            <a:ext cx="1143000" cy="911225"/>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000">
                <a:latin typeface="Times New Roman" charset="0"/>
              </a:rPr>
              <a:t>0</a:t>
            </a:r>
          </a:p>
        </p:txBody>
      </p:sp>
      <p:sp>
        <p:nvSpPr>
          <p:cNvPr id="394244" name="Text Box 4"/>
          <p:cNvSpPr txBox="1">
            <a:spLocks noChangeArrowheads="1"/>
          </p:cNvSpPr>
          <p:nvPr/>
        </p:nvSpPr>
        <p:spPr bwMode="auto">
          <a:xfrm>
            <a:off x="3465513" y="2492375"/>
            <a:ext cx="1143000" cy="911225"/>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000">
                <a:latin typeface="Times New Roman" charset="0"/>
              </a:rPr>
              <a:t>1</a:t>
            </a:r>
          </a:p>
        </p:txBody>
      </p:sp>
      <p:sp>
        <p:nvSpPr>
          <p:cNvPr id="394245" name="Text Box 5"/>
          <p:cNvSpPr txBox="1">
            <a:spLocks noChangeArrowheads="1"/>
          </p:cNvSpPr>
          <p:nvPr/>
        </p:nvSpPr>
        <p:spPr bwMode="auto">
          <a:xfrm>
            <a:off x="6589713" y="2492375"/>
            <a:ext cx="1143000" cy="911225"/>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000">
                <a:latin typeface="Times New Roman" charset="0"/>
              </a:rPr>
              <a:t>Machine</a:t>
            </a:r>
          </a:p>
          <a:p>
            <a:pPr algn="ctr">
              <a:spcBef>
                <a:spcPct val="50000"/>
              </a:spcBef>
            </a:pPr>
            <a:r>
              <a:rPr lang="en-US" altLang="zh-CN" sz="2000">
                <a:latin typeface="Times New Roman" charset="0"/>
              </a:rPr>
              <a:t>N-1</a:t>
            </a:r>
          </a:p>
        </p:txBody>
      </p:sp>
      <p:sp>
        <p:nvSpPr>
          <p:cNvPr id="394246" name="AutoShape 6"/>
          <p:cNvSpPr>
            <a:spLocks/>
          </p:cNvSpPr>
          <p:nvPr/>
        </p:nvSpPr>
        <p:spPr bwMode="auto">
          <a:xfrm>
            <a:off x="1179513" y="2111375"/>
            <a:ext cx="457200" cy="1828800"/>
          </a:xfrm>
          <a:prstGeom prst="leftBrace">
            <a:avLst>
              <a:gd name="adj1" fmla="val 33333"/>
              <a:gd name="adj2" fmla="val 50782"/>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4247" name="Text Box 7"/>
          <p:cNvSpPr txBox="1">
            <a:spLocks noChangeArrowheads="1"/>
          </p:cNvSpPr>
          <p:nvPr/>
        </p:nvSpPr>
        <p:spPr bwMode="auto">
          <a:xfrm>
            <a:off x="265113" y="2797175"/>
            <a:ext cx="838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000">
                <a:latin typeface="Times New Roman" charset="0"/>
              </a:rPr>
              <a:t>LAN</a:t>
            </a:r>
          </a:p>
        </p:txBody>
      </p:sp>
      <p:sp>
        <p:nvSpPr>
          <p:cNvPr id="394248" name="Line 8"/>
          <p:cNvSpPr>
            <a:spLocks noChangeShapeType="1"/>
          </p:cNvSpPr>
          <p:nvPr/>
        </p:nvSpPr>
        <p:spPr bwMode="auto">
          <a:xfrm>
            <a:off x="2398713" y="1654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4249" name="Line 9"/>
          <p:cNvSpPr>
            <a:spLocks noChangeShapeType="1"/>
          </p:cNvSpPr>
          <p:nvPr/>
        </p:nvSpPr>
        <p:spPr bwMode="auto">
          <a:xfrm>
            <a:off x="3998913" y="1654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4250" name="Line 10"/>
          <p:cNvSpPr>
            <a:spLocks noChangeShapeType="1"/>
          </p:cNvSpPr>
          <p:nvPr/>
        </p:nvSpPr>
        <p:spPr bwMode="auto">
          <a:xfrm>
            <a:off x="7199313" y="1654175"/>
            <a:ext cx="0" cy="838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4251" name="Line 11"/>
          <p:cNvSpPr>
            <a:spLocks noChangeShapeType="1"/>
          </p:cNvSpPr>
          <p:nvPr/>
        </p:nvSpPr>
        <p:spPr bwMode="auto">
          <a:xfrm>
            <a:off x="2932113" y="3025775"/>
            <a:ext cx="5334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4252" name="Line 12"/>
          <p:cNvSpPr>
            <a:spLocks noChangeShapeType="1"/>
          </p:cNvSpPr>
          <p:nvPr/>
        </p:nvSpPr>
        <p:spPr bwMode="auto">
          <a:xfrm>
            <a:off x="4608513" y="3025775"/>
            <a:ext cx="19812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4253" name="Rectangle 13"/>
          <p:cNvSpPr>
            <a:spLocks noGrp="1" noChangeArrowheads="1"/>
          </p:cNvSpPr>
          <p:nvPr>
            <p:ph type="title" idx="4294967295"/>
          </p:nvPr>
        </p:nvSpPr>
        <p:spPr>
          <a:xfrm>
            <a:off x="714375" y="225425"/>
            <a:ext cx="7112000" cy="603250"/>
          </a:xfrm>
        </p:spPr>
        <p:txBody>
          <a:bodyPr/>
          <a:lstStyle/>
          <a:p>
            <a:r>
              <a:rPr lang="en-US" altLang="zh-CN" u="sng">
                <a:latin typeface="Times New Roman" charset="0"/>
              </a:rPr>
              <a:t>Distributing the Workload</a:t>
            </a:r>
          </a:p>
        </p:txBody>
      </p:sp>
      <p:sp>
        <p:nvSpPr>
          <p:cNvPr id="394254" name="Text Box 14"/>
          <p:cNvSpPr txBox="1">
            <a:spLocks noChangeArrowheads="1"/>
          </p:cNvSpPr>
          <p:nvPr/>
        </p:nvSpPr>
        <p:spPr bwMode="auto">
          <a:xfrm>
            <a:off x="493713" y="4397375"/>
            <a:ext cx="7894637" cy="192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buFont typeface="Wingdings" charset="0"/>
              <a:buChar char="§"/>
            </a:pPr>
            <a:r>
              <a:rPr lang="en-US" altLang="zh-CN" sz="2000">
                <a:latin typeface="Times New Roman" charset="0"/>
              </a:rPr>
              <a:t> Each machine is assigned a fixed subset of the url-space</a:t>
            </a:r>
          </a:p>
          <a:p>
            <a:pPr>
              <a:spcBef>
                <a:spcPct val="50000"/>
              </a:spcBef>
              <a:buFont typeface="Wingdings" charset="0"/>
              <a:buChar char="§"/>
            </a:pPr>
            <a:r>
              <a:rPr lang="en-US" altLang="zh-CN" sz="2000">
                <a:latin typeface="Times New Roman" charset="0"/>
              </a:rPr>
              <a:t> </a:t>
            </a:r>
            <a:r>
              <a:rPr lang="en-US" altLang="zh-CN" sz="2000" b="1">
                <a:latin typeface="Times New Roman" charset="0"/>
              </a:rPr>
              <a:t>machine = hash( url</a:t>
            </a:r>
            <a:r>
              <a:rPr lang="zh-CN" altLang="en-US" sz="2000" b="1">
                <a:latin typeface="Times New Roman" charset="0"/>
              </a:rPr>
              <a:t>’</a:t>
            </a:r>
            <a:r>
              <a:rPr lang="en-US" altLang="zh-CN" sz="2000" b="1">
                <a:latin typeface="Times New Roman" charset="0"/>
              </a:rPr>
              <a:t>s domain name )% N</a:t>
            </a:r>
          </a:p>
          <a:p>
            <a:pPr lvl="1">
              <a:lnSpc>
                <a:spcPct val="50000"/>
              </a:lnSpc>
              <a:spcBef>
                <a:spcPct val="50000"/>
              </a:spcBef>
              <a:buFontTx/>
              <a:buChar char="•"/>
            </a:pPr>
            <a:r>
              <a:rPr lang="en-US" altLang="zh-CN" sz="2000">
                <a:latin typeface="Times New Roman" charset="0"/>
              </a:rPr>
              <a:t> Communication: a couple urls per page (very small)</a:t>
            </a:r>
          </a:p>
          <a:p>
            <a:pPr lvl="1">
              <a:lnSpc>
                <a:spcPct val="50000"/>
              </a:lnSpc>
              <a:spcBef>
                <a:spcPct val="50000"/>
              </a:spcBef>
              <a:buFontTx/>
              <a:buChar char="•"/>
            </a:pPr>
            <a:r>
              <a:rPr lang="en-US" altLang="zh-CN" sz="2000">
                <a:latin typeface="Times New Roman" charset="0"/>
              </a:rPr>
              <a:t> DNS cache per machine</a:t>
            </a:r>
          </a:p>
          <a:p>
            <a:pPr lvl="1">
              <a:lnSpc>
                <a:spcPct val="50000"/>
              </a:lnSpc>
              <a:spcBef>
                <a:spcPct val="50000"/>
              </a:spcBef>
              <a:buFontTx/>
              <a:buChar char="•"/>
            </a:pPr>
            <a:r>
              <a:rPr lang="en-US" altLang="zh-CN" sz="2000">
                <a:latin typeface="Times New Roman" charset="0"/>
              </a:rPr>
              <a:t> Maintain politeness : don</a:t>
            </a:r>
            <a:r>
              <a:rPr lang="zh-CN" altLang="en-US" sz="2000">
                <a:latin typeface="Times New Roman" charset="0"/>
              </a:rPr>
              <a:t>’</a:t>
            </a:r>
            <a:r>
              <a:rPr lang="en-US" altLang="zh-CN" sz="2000">
                <a:latin typeface="Times New Roman" charset="0"/>
              </a:rPr>
              <a:t>t want to DOS (</a:t>
            </a:r>
            <a:r>
              <a:rPr lang="en-US" altLang="zh-CN"/>
              <a:t>Denial of Service)</a:t>
            </a:r>
            <a:r>
              <a:rPr lang="en-US" altLang="zh-CN" sz="2000">
                <a:latin typeface="Times New Roman" charset="0"/>
              </a:rPr>
              <a:t> attack someone!</a:t>
            </a:r>
          </a:p>
        </p:txBody>
      </p:sp>
      <p:sp>
        <p:nvSpPr>
          <p:cNvPr id="394255" name="Text Box 15"/>
          <p:cNvSpPr txBox="1">
            <a:spLocks noChangeArrowheads="1"/>
          </p:cNvSpPr>
          <p:nvPr/>
        </p:nvSpPr>
        <p:spPr bwMode="auto">
          <a:xfrm>
            <a:off x="3203575" y="3635375"/>
            <a:ext cx="23622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20000"/>
              </a:lnSpc>
              <a:spcBef>
                <a:spcPct val="50000"/>
              </a:spcBef>
            </a:pPr>
            <a:r>
              <a:rPr lang="en-US" altLang="zh-CN" sz="2000" b="1">
                <a:latin typeface="Times New Roman" charset="0"/>
              </a:rPr>
              <a:t>cnn.com/sports</a:t>
            </a:r>
          </a:p>
          <a:p>
            <a:pPr>
              <a:lnSpc>
                <a:spcPct val="20000"/>
              </a:lnSpc>
              <a:spcBef>
                <a:spcPct val="50000"/>
              </a:spcBef>
            </a:pPr>
            <a:r>
              <a:rPr lang="en-US" altLang="zh-CN" sz="2000" b="1">
                <a:latin typeface="Times New Roman" charset="0"/>
              </a:rPr>
              <a:t>cnn.com/weather</a:t>
            </a:r>
          </a:p>
          <a:p>
            <a:pPr>
              <a:lnSpc>
                <a:spcPct val="20000"/>
              </a:lnSpc>
              <a:spcBef>
                <a:spcPct val="50000"/>
              </a:spcBef>
            </a:pPr>
            <a:r>
              <a:rPr lang="en-US" altLang="zh-CN" sz="2000" b="1">
                <a:latin typeface="Times New Roman" charset="0"/>
              </a:rPr>
              <a:t>cbs.com/csi_miami</a:t>
            </a:r>
          </a:p>
          <a:p>
            <a:pPr>
              <a:lnSpc>
                <a:spcPct val="20000"/>
              </a:lnSpc>
              <a:spcBef>
                <a:spcPct val="50000"/>
              </a:spcBef>
            </a:pPr>
            <a:r>
              <a:rPr lang="en-US" altLang="zh-CN" sz="2000" b="1">
                <a:latin typeface="Times New Roman" charset="0"/>
              </a:rPr>
              <a:t>…</a:t>
            </a:r>
          </a:p>
        </p:txBody>
      </p:sp>
      <p:sp>
        <p:nvSpPr>
          <p:cNvPr id="394256" name="Text Box 16"/>
          <p:cNvSpPr txBox="1">
            <a:spLocks noChangeArrowheads="1"/>
          </p:cNvSpPr>
          <p:nvPr/>
        </p:nvSpPr>
        <p:spPr bwMode="auto">
          <a:xfrm>
            <a:off x="6227763" y="3635375"/>
            <a:ext cx="2667000"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20000"/>
              </a:lnSpc>
              <a:spcBef>
                <a:spcPct val="50000"/>
              </a:spcBef>
            </a:pPr>
            <a:r>
              <a:rPr lang="en-US" altLang="zh-CN" sz="2000" b="1">
                <a:latin typeface="Times New Roman" charset="0"/>
              </a:rPr>
              <a:t>bbc.com/us</a:t>
            </a:r>
          </a:p>
          <a:p>
            <a:pPr>
              <a:lnSpc>
                <a:spcPct val="20000"/>
              </a:lnSpc>
              <a:spcBef>
                <a:spcPct val="50000"/>
              </a:spcBef>
            </a:pPr>
            <a:r>
              <a:rPr lang="en-US" altLang="zh-CN" sz="2000" b="1">
                <a:latin typeface="Times New Roman" charset="0"/>
              </a:rPr>
              <a:t>bbc.com/uk</a:t>
            </a:r>
          </a:p>
          <a:p>
            <a:pPr>
              <a:lnSpc>
                <a:spcPct val="20000"/>
              </a:lnSpc>
              <a:spcBef>
                <a:spcPct val="50000"/>
              </a:spcBef>
            </a:pPr>
            <a:r>
              <a:rPr lang="en-US" altLang="zh-CN" sz="2000" b="1">
                <a:latin typeface="Times New Roman" charset="0"/>
              </a:rPr>
              <a:t>bravo.com/queer_eye</a:t>
            </a:r>
          </a:p>
          <a:p>
            <a:pPr>
              <a:lnSpc>
                <a:spcPct val="20000"/>
              </a:lnSpc>
              <a:spcBef>
                <a:spcPct val="50000"/>
              </a:spcBef>
            </a:pPr>
            <a:r>
              <a:rPr lang="en-US" altLang="zh-CN" sz="2000" b="1">
                <a:latin typeface="Times New Roman"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00117A89-6BFE-ED4F-9961-2884939BD6F2}" type="datetime1">
              <a:rPr lang="zh-CN" altLang="en-US"/>
              <a:pPr/>
              <a:t>2021/7/17</a:t>
            </a:fld>
            <a:endParaRPr lang="en-US" altLang="zh-CN"/>
          </a:p>
        </p:txBody>
      </p:sp>
      <p:sp>
        <p:nvSpPr>
          <p:cNvPr id="8" name="幻灯片编号占位符 3"/>
          <p:cNvSpPr>
            <a:spLocks noGrp="1"/>
          </p:cNvSpPr>
          <p:nvPr>
            <p:ph type="sldNum" sz="quarter" idx="12"/>
          </p:nvPr>
        </p:nvSpPr>
        <p:spPr/>
        <p:txBody>
          <a:bodyPr/>
          <a:lstStyle/>
          <a:p>
            <a:fld id="{312C7AC7-FA28-B540-8CF9-C46197CC98A8}" type="slidenum">
              <a:rPr lang="en-US" altLang="zh-CN"/>
              <a:pPr/>
              <a:t>27</a:t>
            </a:fld>
            <a:endParaRPr lang="en-US" altLang="zh-CN"/>
          </a:p>
        </p:txBody>
      </p:sp>
      <p:sp>
        <p:nvSpPr>
          <p:cNvPr id="397314" name="Rectangle 2"/>
          <p:cNvSpPr>
            <a:spLocks noGrp="1" noChangeArrowheads="1"/>
          </p:cNvSpPr>
          <p:nvPr>
            <p:ph type="title" idx="4294967295"/>
          </p:nvPr>
        </p:nvSpPr>
        <p:spPr>
          <a:xfrm>
            <a:off x="598488" y="153988"/>
            <a:ext cx="7123112" cy="782637"/>
          </a:xfrm>
        </p:spPr>
        <p:txBody>
          <a:bodyPr/>
          <a:lstStyle/>
          <a:p>
            <a:r>
              <a:rPr lang="en-US" altLang="zh-CN" u="sng"/>
              <a:t>Software Hazards</a:t>
            </a:r>
          </a:p>
        </p:txBody>
      </p:sp>
      <p:sp>
        <p:nvSpPr>
          <p:cNvPr id="397315" name="Text Box 3"/>
          <p:cNvSpPr txBox="1">
            <a:spLocks noChangeArrowheads="1"/>
          </p:cNvSpPr>
          <p:nvPr/>
        </p:nvSpPr>
        <p:spPr bwMode="auto">
          <a:xfrm>
            <a:off x="533400" y="1371600"/>
            <a:ext cx="82296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130000"/>
              </a:lnSpc>
              <a:spcBef>
                <a:spcPct val="50000"/>
              </a:spcBef>
              <a:buFontTx/>
              <a:buChar char="•"/>
            </a:pPr>
            <a:r>
              <a:rPr lang="en-US" altLang="zh-CN" sz="2400" dirty="0">
                <a:latin typeface="Times New Roman" charset="0"/>
              </a:rPr>
              <a:t> Slow/Unresponsive DNS Servers		</a:t>
            </a:r>
          </a:p>
          <a:p>
            <a:pPr>
              <a:lnSpc>
                <a:spcPct val="130000"/>
              </a:lnSpc>
              <a:spcBef>
                <a:spcPct val="50000"/>
              </a:spcBef>
              <a:buFontTx/>
              <a:buChar char="•"/>
            </a:pPr>
            <a:r>
              <a:rPr lang="en-US" altLang="zh-CN" sz="2400" dirty="0">
                <a:latin typeface="Times New Roman" charset="0"/>
              </a:rPr>
              <a:t> Slow/Unresponsive HTTP Servers		</a:t>
            </a:r>
          </a:p>
          <a:p>
            <a:pPr>
              <a:lnSpc>
                <a:spcPct val="130000"/>
              </a:lnSpc>
              <a:spcBef>
                <a:spcPct val="50000"/>
              </a:spcBef>
              <a:buFontTx/>
              <a:buChar char="•"/>
            </a:pPr>
            <a:r>
              <a:rPr lang="en-US" altLang="zh-CN" sz="2400" dirty="0">
                <a:latin typeface="Times New Roman" charset="0"/>
              </a:rPr>
              <a:t> Large or Infinite-sized pages</a:t>
            </a:r>
          </a:p>
          <a:p>
            <a:pPr>
              <a:lnSpc>
                <a:spcPct val="130000"/>
              </a:lnSpc>
              <a:spcBef>
                <a:spcPct val="50000"/>
              </a:spcBef>
              <a:buFontTx/>
              <a:buChar char="•"/>
            </a:pPr>
            <a:r>
              <a:rPr lang="en-US" altLang="zh-CN" sz="2400" dirty="0">
                <a:latin typeface="Times New Roman" charset="0"/>
              </a:rPr>
              <a:t> Infinite Links (</a:t>
            </a:r>
            <a:r>
              <a:rPr lang="zh-CN" altLang="en-US" sz="2400" dirty="0">
                <a:latin typeface="Times New Roman" charset="0"/>
              </a:rPr>
              <a:t>“</a:t>
            </a:r>
            <a:r>
              <a:rPr lang="en-US" altLang="zh-CN" sz="2400" dirty="0">
                <a:latin typeface="Times New Roman" charset="0"/>
              </a:rPr>
              <a:t>domain.com/time=100</a:t>
            </a:r>
            <a:r>
              <a:rPr lang="zh-CN" altLang="en-US" sz="2400" dirty="0">
                <a:latin typeface="Times New Roman" charset="0"/>
              </a:rPr>
              <a:t>”</a:t>
            </a:r>
            <a:r>
              <a:rPr lang="en-US" altLang="zh-CN" sz="2400" dirty="0">
                <a:latin typeface="Times New Roman" charset="0"/>
              </a:rPr>
              <a:t>, </a:t>
            </a:r>
            <a:r>
              <a:rPr lang="zh-CN" altLang="en-US" sz="2400" dirty="0">
                <a:latin typeface="Times New Roman" charset="0"/>
              </a:rPr>
              <a:t>“</a:t>
            </a:r>
            <a:r>
              <a:rPr lang="en-US" altLang="zh-CN" sz="2400" dirty="0">
                <a:latin typeface="Times New Roman" charset="0"/>
              </a:rPr>
              <a:t>…101</a:t>
            </a:r>
            <a:r>
              <a:rPr lang="zh-CN" altLang="en-US" sz="2400" dirty="0">
                <a:latin typeface="Times New Roman" charset="0"/>
              </a:rPr>
              <a:t>”</a:t>
            </a:r>
            <a:r>
              <a:rPr lang="en-US" altLang="zh-CN" sz="2400" dirty="0">
                <a:latin typeface="Times New Roman" charset="0"/>
              </a:rPr>
              <a:t>, </a:t>
            </a:r>
            <a:r>
              <a:rPr lang="zh-CN" altLang="en-US" sz="2400" dirty="0">
                <a:latin typeface="Times New Roman" charset="0"/>
              </a:rPr>
              <a:t>“</a:t>
            </a:r>
            <a:r>
              <a:rPr lang="en-US" altLang="zh-CN" sz="2400" dirty="0">
                <a:latin typeface="Times New Roman" charset="0"/>
              </a:rPr>
              <a:t>…102</a:t>
            </a:r>
            <a:r>
              <a:rPr lang="zh-CN" altLang="en-US" sz="2400" dirty="0">
                <a:latin typeface="Times New Roman" charset="0"/>
              </a:rPr>
              <a:t>”</a:t>
            </a:r>
            <a:r>
              <a:rPr lang="en-US" altLang="zh-CN" sz="2400" dirty="0">
                <a:latin typeface="Times New Roman" charset="0"/>
              </a:rPr>
              <a:t>, …)</a:t>
            </a:r>
          </a:p>
          <a:p>
            <a:pPr>
              <a:lnSpc>
                <a:spcPct val="130000"/>
              </a:lnSpc>
              <a:spcBef>
                <a:spcPct val="50000"/>
              </a:spcBef>
              <a:buFontTx/>
              <a:buChar char="•"/>
            </a:pPr>
            <a:r>
              <a:rPr lang="en-US" altLang="zh-CN" sz="2400" dirty="0">
                <a:latin typeface="Times New Roman" charset="0"/>
              </a:rPr>
              <a:t> Broken HTML</a:t>
            </a:r>
          </a:p>
          <a:p>
            <a:pPr>
              <a:spcBef>
                <a:spcPct val="50000"/>
              </a:spcBef>
            </a:pPr>
            <a:endParaRPr lang="zh-CN" altLang="en-US" sz="2400" dirty="0">
              <a:latin typeface="Times New Roman" charset="0"/>
            </a:endParaRPr>
          </a:p>
        </p:txBody>
      </p:sp>
      <p:sp>
        <p:nvSpPr>
          <p:cNvPr id="397316" name="AutoShape 4"/>
          <p:cNvSpPr>
            <a:spLocks/>
          </p:cNvSpPr>
          <p:nvPr/>
        </p:nvSpPr>
        <p:spPr bwMode="auto">
          <a:xfrm>
            <a:off x="5257800" y="1524000"/>
            <a:ext cx="381000" cy="1066800"/>
          </a:xfrm>
          <a:prstGeom prst="rightBrace">
            <a:avLst>
              <a:gd name="adj1" fmla="val 23333"/>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97317" name="Text Box 5"/>
          <p:cNvSpPr txBox="1">
            <a:spLocks noChangeArrowheads="1"/>
          </p:cNvSpPr>
          <p:nvPr/>
        </p:nvSpPr>
        <p:spPr bwMode="auto">
          <a:xfrm>
            <a:off x="5943600" y="1676400"/>
            <a:ext cx="2362200" cy="712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60000"/>
              </a:lnSpc>
              <a:spcBef>
                <a:spcPct val="50000"/>
              </a:spcBef>
            </a:pPr>
            <a:r>
              <a:rPr lang="en-US" altLang="zh-CN" sz="2400">
                <a:latin typeface="Times New Roman" charset="0"/>
              </a:rPr>
              <a:t>parallel / async</a:t>
            </a:r>
          </a:p>
          <a:p>
            <a:pPr>
              <a:lnSpc>
                <a:spcPct val="60000"/>
              </a:lnSpc>
              <a:spcBef>
                <a:spcPct val="50000"/>
              </a:spcBef>
            </a:pPr>
            <a:r>
              <a:rPr lang="en-US" altLang="zh-CN" sz="2400">
                <a:latin typeface="Times New Roman" charset="0"/>
              </a:rPr>
              <a:t>interface desired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643E28-B190-8747-B403-FB13D18EF780}"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024F8BDA-5D40-8841-8448-576EEF2F9EE9}" type="slidenum">
              <a:rPr lang="en-US" altLang="zh-CN"/>
              <a:pPr/>
              <a:t>28</a:t>
            </a:fld>
            <a:endParaRPr lang="en-US" altLang="zh-CN"/>
          </a:p>
        </p:txBody>
      </p:sp>
      <p:sp>
        <p:nvSpPr>
          <p:cNvPr id="403458" name="Rectangle 2"/>
          <p:cNvSpPr>
            <a:spLocks noGrp="1" noChangeArrowheads="1"/>
          </p:cNvSpPr>
          <p:nvPr>
            <p:ph type="title"/>
          </p:nvPr>
        </p:nvSpPr>
        <p:spPr>
          <a:xfrm>
            <a:off x="179388" y="125413"/>
            <a:ext cx="8351837" cy="1143000"/>
          </a:xfrm>
        </p:spPr>
        <p:txBody>
          <a:bodyPr/>
          <a:lstStyle/>
          <a:p>
            <a:r>
              <a:rPr lang="en-US" altLang="zh-CN" sz="3400" dirty="0">
                <a:latin typeface="Times New Roman" charset="0"/>
              </a:rPr>
              <a:t>Building a Web Crawler: Links are not Easy to Extract</a:t>
            </a:r>
            <a:endParaRPr lang="en-GB" sz="3400" dirty="0">
              <a:latin typeface="Times New Roman" charset="0"/>
            </a:endParaRPr>
          </a:p>
        </p:txBody>
      </p:sp>
      <p:sp>
        <p:nvSpPr>
          <p:cNvPr id="403459" name="Rectangle 3"/>
          <p:cNvSpPr>
            <a:spLocks noGrp="1" noChangeArrowheads="1"/>
          </p:cNvSpPr>
          <p:nvPr>
            <p:ph type="body" idx="1"/>
          </p:nvPr>
        </p:nvSpPr>
        <p:spPr>
          <a:xfrm>
            <a:off x="2232025" y="1719263"/>
            <a:ext cx="5486400" cy="4411662"/>
          </a:xfrm>
        </p:spPr>
        <p:txBody>
          <a:bodyPr/>
          <a:lstStyle/>
          <a:p>
            <a:pPr>
              <a:lnSpc>
                <a:spcPct val="90000"/>
              </a:lnSpc>
              <a:buFont typeface="Wingdings" charset="0"/>
              <a:buNone/>
            </a:pPr>
            <a:r>
              <a:rPr lang="en-US" altLang="zh-CN" dirty="0">
                <a:latin typeface="Times New Roman" charset="0"/>
              </a:rPr>
              <a:t>Relative/Absolute</a:t>
            </a:r>
          </a:p>
          <a:p>
            <a:pPr>
              <a:lnSpc>
                <a:spcPct val="90000"/>
              </a:lnSpc>
              <a:buFont typeface="Wingdings" charset="0"/>
              <a:buNone/>
            </a:pPr>
            <a:r>
              <a:rPr lang="en-GB" dirty="0">
                <a:latin typeface="Times New Roman" charset="0"/>
              </a:rPr>
              <a:t>CGI</a:t>
            </a:r>
            <a:endParaRPr lang="en-US" altLang="zh-CN" dirty="0">
              <a:latin typeface="Times New Roman" charset="0"/>
            </a:endParaRPr>
          </a:p>
          <a:p>
            <a:pPr lvl="1">
              <a:lnSpc>
                <a:spcPct val="90000"/>
              </a:lnSpc>
            </a:pPr>
            <a:r>
              <a:rPr lang="en-GB" dirty="0">
                <a:latin typeface="Times New Roman" charset="0"/>
              </a:rPr>
              <a:t>Parameters</a:t>
            </a:r>
            <a:endParaRPr lang="en-US" altLang="zh-CN" dirty="0">
              <a:latin typeface="Times New Roman" charset="0"/>
            </a:endParaRPr>
          </a:p>
          <a:p>
            <a:pPr lvl="1">
              <a:lnSpc>
                <a:spcPct val="90000"/>
              </a:lnSpc>
            </a:pPr>
            <a:r>
              <a:rPr lang="en-US" altLang="zh-CN" dirty="0">
                <a:latin typeface="Times New Roman" charset="0"/>
              </a:rPr>
              <a:t>Dynamic generation of pages</a:t>
            </a:r>
          </a:p>
          <a:p>
            <a:pPr>
              <a:lnSpc>
                <a:spcPct val="90000"/>
              </a:lnSpc>
              <a:buFont typeface="Wingdings" charset="0"/>
              <a:buNone/>
            </a:pPr>
            <a:r>
              <a:rPr lang="en-GB" dirty="0">
                <a:latin typeface="Times New Roman" charset="0"/>
              </a:rPr>
              <a:t>Server-side scripting </a:t>
            </a:r>
          </a:p>
          <a:p>
            <a:pPr>
              <a:lnSpc>
                <a:spcPct val="90000"/>
              </a:lnSpc>
              <a:buFont typeface="Wingdings" charset="0"/>
              <a:buNone/>
            </a:pPr>
            <a:r>
              <a:rPr lang="en-US" altLang="zh-CN" dirty="0">
                <a:latin typeface="Times New Roman" charset="0"/>
              </a:rPr>
              <a:t>Server-side image maps</a:t>
            </a:r>
          </a:p>
          <a:p>
            <a:pPr>
              <a:lnSpc>
                <a:spcPct val="90000"/>
              </a:lnSpc>
              <a:buNone/>
            </a:pPr>
            <a:r>
              <a:rPr lang="en-GB" dirty="0">
                <a:latin typeface="Times New Roman" charset="0"/>
              </a:rPr>
              <a:t>Links buried in </a:t>
            </a:r>
            <a:r>
              <a:rPr lang="en-US" altLang="zh-CN" dirty="0">
                <a:latin typeface="Times New Roman" charset="0"/>
              </a:rPr>
              <a:t>scripting </a:t>
            </a:r>
            <a:r>
              <a:rPr lang="en-GB" dirty="0">
                <a:latin typeface="Times New Roman" charset="0"/>
              </a:rPr>
              <a:t>code </a:t>
            </a:r>
            <a:r>
              <a:rPr lang="en-GB" altLang="zh-CN" dirty="0">
                <a:latin typeface="Times New Roman" charset="0"/>
              </a:rPr>
              <a:t>(e.g. in Java Script or JS)</a:t>
            </a:r>
            <a:endParaRPr lang="en-US" altLang="zh-CN" dirty="0">
              <a:latin typeface="Times New Roman" charset="0"/>
            </a:endParaRPr>
          </a:p>
          <a:p>
            <a:pPr>
              <a:lnSpc>
                <a:spcPct val="90000"/>
              </a:lnSpc>
              <a:buFont typeface="Wingdings" charset="0"/>
              <a:buNone/>
            </a:pPr>
            <a:endParaRPr lang="en-US" altLang="zh-CN" dirty="0">
              <a:latin typeface="Times New Roman" charset="0"/>
            </a:endParaRPr>
          </a:p>
          <a:p>
            <a:pPr lvl="1">
              <a:lnSpc>
                <a:spcPct val="90000"/>
              </a:lnSpc>
              <a:buFont typeface="Wingdings" charset="0"/>
              <a:buNone/>
            </a:pPr>
            <a:endParaRPr lang="en-GB" dirty="0">
              <a:latin typeface="Times New Roman"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AECECFCE-8BCF-C240-A9CA-C2C4FA51AB1E}" type="datetime1">
              <a:rPr lang="zh-CN" altLang="en-US"/>
              <a:pPr/>
              <a:t>2021/7/17</a:t>
            </a:fld>
            <a:endParaRPr lang="en-US" altLang="zh-CN"/>
          </a:p>
        </p:txBody>
      </p:sp>
      <p:sp>
        <p:nvSpPr>
          <p:cNvPr id="12" name="幻灯片编号占位符 5"/>
          <p:cNvSpPr>
            <a:spLocks noGrp="1"/>
          </p:cNvSpPr>
          <p:nvPr>
            <p:ph type="sldNum" sz="quarter" idx="12"/>
          </p:nvPr>
        </p:nvSpPr>
        <p:spPr/>
        <p:txBody>
          <a:bodyPr/>
          <a:lstStyle/>
          <a:p>
            <a:fld id="{0E98FB4E-0F6E-F440-AFC2-FE5E5F8CF717}" type="slidenum">
              <a:rPr lang="en-US" altLang="zh-CN"/>
              <a:pPr/>
              <a:t>29</a:t>
            </a:fld>
            <a:endParaRPr lang="en-US" altLang="zh-CN"/>
          </a:p>
        </p:txBody>
      </p:sp>
      <p:sp>
        <p:nvSpPr>
          <p:cNvPr id="399362" name="Rectangle 2"/>
          <p:cNvSpPr>
            <a:spLocks noGrp="1" noChangeArrowheads="1"/>
          </p:cNvSpPr>
          <p:nvPr>
            <p:ph type="title"/>
          </p:nvPr>
        </p:nvSpPr>
        <p:spPr>
          <a:xfrm>
            <a:off x="457200" y="44450"/>
            <a:ext cx="8229600" cy="1139825"/>
          </a:xfrm>
        </p:spPr>
        <p:txBody>
          <a:bodyPr/>
          <a:lstStyle/>
          <a:p>
            <a:r>
              <a:rPr lang="en-US" altLang="zh-CN" sz="3500"/>
              <a:t>An example crawler - architecture</a:t>
            </a:r>
          </a:p>
        </p:txBody>
      </p:sp>
      <p:sp>
        <p:nvSpPr>
          <p:cNvPr id="399364" name="Rectangle 4"/>
          <p:cNvSpPr>
            <a:spLocks noChangeArrowheads="1"/>
          </p:cNvSpPr>
          <p:nvPr/>
        </p:nvSpPr>
        <p:spPr bwMode="auto">
          <a:xfrm>
            <a:off x="468313" y="1052513"/>
            <a:ext cx="73088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400" dirty="0" err="1">
                <a:solidFill>
                  <a:schemeClr val="accent1"/>
                </a:solidFill>
              </a:rPr>
              <a:t>Koht-arsa</a:t>
            </a:r>
            <a:r>
              <a:rPr lang="en-US" altLang="zh-CN" sz="1400" dirty="0">
                <a:solidFill>
                  <a:schemeClr val="accent1"/>
                </a:solidFill>
              </a:rPr>
              <a:t>, </a:t>
            </a:r>
            <a:r>
              <a:rPr lang="en-US" altLang="zh-CN" sz="1400" dirty="0" err="1">
                <a:solidFill>
                  <a:schemeClr val="accent1"/>
                </a:solidFill>
              </a:rPr>
              <a:t>Sanguanpong</a:t>
            </a:r>
            <a:r>
              <a:rPr lang="en-US" altLang="zh-CN" sz="1400" dirty="0">
                <a:solidFill>
                  <a:schemeClr val="accent1"/>
                </a:solidFill>
              </a:rPr>
              <a:t>, High performance large scale web spider architecture. 2002</a:t>
            </a:r>
          </a:p>
        </p:txBody>
      </p:sp>
      <p:pic>
        <p:nvPicPr>
          <p:cNvPr id="399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41438"/>
            <a:ext cx="7056437" cy="467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99366" name="Freeform 6"/>
          <p:cNvSpPr>
            <a:spLocks/>
          </p:cNvSpPr>
          <p:nvPr/>
        </p:nvSpPr>
        <p:spPr bwMode="auto">
          <a:xfrm>
            <a:off x="849313" y="1557338"/>
            <a:ext cx="3743325" cy="1366837"/>
          </a:xfrm>
          <a:custGeom>
            <a:avLst/>
            <a:gdLst>
              <a:gd name="T0" fmla="*/ 0 w 2358"/>
              <a:gd name="T1" fmla="*/ 0 h 861"/>
              <a:gd name="T2" fmla="*/ 0 w 2358"/>
              <a:gd name="T3" fmla="*/ 861 h 861"/>
              <a:gd name="T4" fmla="*/ 2358 w 2358"/>
              <a:gd name="T5" fmla="*/ 861 h 861"/>
              <a:gd name="T6" fmla="*/ 2358 w 2358"/>
              <a:gd name="T7" fmla="*/ 0 h 861"/>
              <a:gd name="T8" fmla="*/ 0 w 2358"/>
              <a:gd name="T9" fmla="*/ 0 h 861"/>
            </a:gdLst>
            <a:ahLst/>
            <a:cxnLst>
              <a:cxn ang="0">
                <a:pos x="T0" y="T1"/>
              </a:cxn>
              <a:cxn ang="0">
                <a:pos x="T2" y="T3"/>
              </a:cxn>
              <a:cxn ang="0">
                <a:pos x="T4" y="T5"/>
              </a:cxn>
              <a:cxn ang="0">
                <a:pos x="T6" y="T7"/>
              </a:cxn>
              <a:cxn ang="0">
                <a:pos x="T8" y="T9"/>
              </a:cxn>
            </a:cxnLst>
            <a:rect l="0" t="0" r="r" b="b"/>
            <a:pathLst>
              <a:path w="2358" h="861">
                <a:moveTo>
                  <a:pt x="0" y="0"/>
                </a:moveTo>
                <a:lnTo>
                  <a:pt x="0" y="861"/>
                </a:lnTo>
                <a:lnTo>
                  <a:pt x="2358" y="861"/>
                </a:lnTo>
                <a:lnTo>
                  <a:pt x="2358" y="0"/>
                </a:lnTo>
                <a:lnTo>
                  <a:pt x="0" y="0"/>
                </a:lnTo>
                <a:close/>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9367" name="Freeform 7"/>
          <p:cNvSpPr>
            <a:spLocks/>
          </p:cNvSpPr>
          <p:nvPr/>
        </p:nvSpPr>
        <p:spPr bwMode="auto">
          <a:xfrm>
            <a:off x="4729163" y="1560513"/>
            <a:ext cx="3024187" cy="1366837"/>
          </a:xfrm>
          <a:custGeom>
            <a:avLst/>
            <a:gdLst>
              <a:gd name="T0" fmla="*/ 0 w 2358"/>
              <a:gd name="T1" fmla="*/ 0 h 861"/>
              <a:gd name="T2" fmla="*/ 0 w 2358"/>
              <a:gd name="T3" fmla="*/ 861 h 861"/>
              <a:gd name="T4" fmla="*/ 2358 w 2358"/>
              <a:gd name="T5" fmla="*/ 861 h 861"/>
              <a:gd name="T6" fmla="*/ 2358 w 2358"/>
              <a:gd name="T7" fmla="*/ 0 h 861"/>
              <a:gd name="T8" fmla="*/ 0 w 2358"/>
              <a:gd name="T9" fmla="*/ 0 h 861"/>
            </a:gdLst>
            <a:ahLst/>
            <a:cxnLst>
              <a:cxn ang="0">
                <a:pos x="T0" y="T1"/>
              </a:cxn>
              <a:cxn ang="0">
                <a:pos x="T2" y="T3"/>
              </a:cxn>
              <a:cxn ang="0">
                <a:pos x="T4" y="T5"/>
              </a:cxn>
              <a:cxn ang="0">
                <a:pos x="T6" y="T7"/>
              </a:cxn>
              <a:cxn ang="0">
                <a:pos x="T8" y="T9"/>
              </a:cxn>
            </a:cxnLst>
            <a:rect l="0" t="0" r="r" b="b"/>
            <a:pathLst>
              <a:path w="2358" h="861">
                <a:moveTo>
                  <a:pt x="0" y="0"/>
                </a:moveTo>
                <a:lnTo>
                  <a:pt x="0" y="861"/>
                </a:lnTo>
                <a:lnTo>
                  <a:pt x="2358" y="861"/>
                </a:lnTo>
                <a:lnTo>
                  <a:pt x="2358" y="0"/>
                </a:lnTo>
                <a:lnTo>
                  <a:pt x="0" y="0"/>
                </a:lnTo>
                <a:close/>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9368" name="Freeform 8"/>
          <p:cNvSpPr>
            <a:spLocks/>
          </p:cNvSpPr>
          <p:nvPr/>
        </p:nvSpPr>
        <p:spPr bwMode="auto">
          <a:xfrm>
            <a:off x="755650" y="2924175"/>
            <a:ext cx="3168650" cy="3168650"/>
          </a:xfrm>
          <a:custGeom>
            <a:avLst/>
            <a:gdLst>
              <a:gd name="T0" fmla="*/ 0 w 2358"/>
              <a:gd name="T1" fmla="*/ 0 h 861"/>
              <a:gd name="T2" fmla="*/ 0 w 2358"/>
              <a:gd name="T3" fmla="*/ 861 h 861"/>
              <a:gd name="T4" fmla="*/ 2358 w 2358"/>
              <a:gd name="T5" fmla="*/ 861 h 861"/>
              <a:gd name="T6" fmla="*/ 2358 w 2358"/>
              <a:gd name="T7" fmla="*/ 0 h 861"/>
              <a:gd name="T8" fmla="*/ 0 w 2358"/>
              <a:gd name="T9" fmla="*/ 0 h 861"/>
            </a:gdLst>
            <a:ahLst/>
            <a:cxnLst>
              <a:cxn ang="0">
                <a:pos x="T0" y="T1"/>
              </a:cxn>
              <a:cxn ang="0">
                <a:pos x="T2" y="T3"/>
              </a:cxn>
              <a:cxn ang="0">
                <a:pos x="T4" y="T5"/>
              </a:cxn>
              <a:cxn ang="0">
                <a:pos x="T6" y="T7"/>
              </a:cxn>
              <a:cxn ang="0">
                <a:pos x="T8" y="T9"/>
              </a:cxn>
            </a:cxnLst>
            <a:rect l="0" t="0" r="r" b="b"/>
            <a:pathLst>
              <a:path w="2358" h="861">
                <a:moveTo>
                  <a:pt x="0" y="0"/>
                </a:moveTo>
                <a:lnTo>
                  <a:pt x="0" y="861"/>
                </a:lnTo>
                <a:lnTo>
                  <a:pt x="2358" y="861"/>
                </a:lnTo>
                <a:lnTo>
                  <a:pt x="2358" y="0"/>
                </a:lnTo>
                <a:lnTo>
                  <a:pt x="0" y="0"/>
                </a:lnTo>
                <a:close/>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9369" name="Freeform 9"/>
          <p:cNvSpPr>
            <a:spLocks/>
          </p:cNvSpPr>
          <p:nvPr/>
        </p:nvSpPr>
        <p:spPr bwMode="auto">
          <a:xfrm>
            <a:off x="4211638" y="2954338"/>
            <a:ext cx="3529012" cy="1338262"/>
          </a:xfrm>
          <a:custGeom>
            <a:avLst/>
            <a:gdLst>
              <a:gd name="T0" fmla="*/ 0 w 2358"/>
              <a:gd name="T1" fmla="*/ 0 h 861"/>
              <a:gd name="T2" fmla="*/ 0 w 2358"/>
              <a:gd name="T3" fmla="*/ 861 h 861"/>
              <a:gd name="T4" fmla="*/ 2358 w 2358"/>
              <a:gd name="T5" fmla="*/ 861 h 861"/>
              <a:gd name="T6" fmla="*/ 2358 w 2358"/>
              <a:gd name="T7" fmla="*/ 0 h 861"/>
              <a:gd name="T8" fmla="*/ 0 w 2358"/>
              <a:gd name="T9" fmla="*/ 0 h 861"/>
            </a:gdLst>
            <a:ahLst/>
            <a:cxnLst>
              <a:cxn ang="0">
                <a:pos x="T0" y="T1"/>
              </a:cxn>
              <a:cxn ang="0">
                <a:pos x="T2" y="T3"/>
              </a:cxn>
              <a:cxn ang="0">
                <a:pos x="T4" y="T5"/>
              </a:cxn>
              <a:cxn ang="0">
                <a:pos x="T6" y="T7"/>
              </a:cxn>
              <a:cxn ang="0">
                <a:pos x="T8" y="T9"/>
              </a:cxn>
            </a:cxnLst>
            <a:rect l="0" t="0" r="r" b="b"/>
            <a:pathLst>
              <a:path w="2358" h="861">
                <a:moveTo>
                  <a:pt x="0" y="0"/>
                </a:moveTo>
                <a:lnTo>
                  <a:pt x="0" y="861"/>
                </a:lnTo>
                <a:lnTo>
                  <a:pt x="2358" y="861"/>
                </a:lnTo>
                <a:lnTo>
                  <a:pt x="2358" y="0"/>
                </a:lnTo>
                <a:lnTo>
                  <a:pt x="0" y="0"/>
                </a:lnTo>
                <a:close/>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9370" name="Freeform 10"/>
          <p:cNvSpPr>
            <a:spLocks/>
          </p:cNvSpPr>
          <p:nvPr/>
        </p:nvSpPr>
        <p:spPr bwMode="auto">
          <a:xfrm>
            <a:off x="4203700" y="4335463"/>
            <a:ext cx="3529013" cy="1800225"/>
          </a:xfrm>
          <a:custGeom>
            <a:avLst/>
            <a:gdLst>
              <a:gd name="T0" fmla="*/ 0 w 2358"/>
              <a:gd name="T1" fmla="*/ 0 h 861"/>
              <a:gd name="T2" fmla="*/ 0 w 2358"/>
              <a:gd name="T3" fmla="*/ 861 h 861"/>
              <a:gd name="T4" fmla="*/ 2358 w 2358"/>
              <a:gd name="T5" fmla="*/ 861 h 861"/>
              <a:gd name="T6" fmla="*/ 2358 w 2358"/>
              <a:gd name="T7" fmla="*/ 0 h 861"/>
              <a:gd name="T8" fmla="*/ 0 w 2358"/>
              <a:gd name="T9" fmla="*/ 0 h 861"/>
            </a:gdLst>
            <a:ahLst/>
            <a:cxnLst>
              <a:cxn ang="0">
                <a:pos x="T0" y="T1"/>
              </a:cxn>
              <a:cxn ang="0">
                <a:pos x="T2" y="T3"/>
              </a:cxn>
              <a:cxn ang="0">
                <a:pos x="T4" y="T5"/>
              </a:cxn>
              <a:cxn ang="0">
                <a:pos x="T6" y="T7"/>
              </a:cxn>
              <a:cxn ang="0">
                <a:pos x="T8" y="T9"/>
              </a:cxn>
            </a:cxnLst>
            <a:rect l="0" t="0" r="r" b="b"/>
            <a:pathLst>
              <a:path w="2358" h="861">
                <a:moveTo>
                  <a:pt x="0" y="0"/>
                </a:moveTo>
                <a:lnTo>
                  <a:pt x="0" y="861"/>
                </a:lnTo>
                <a:lnTo>
                  <a:pt x="2358" y="861"/>
                </a:lnTo>
                <a:lnTo>
                  <a:pt x="2358" y="0"/>
                </a:lnTo>
                <a:lnTo>
                  <a:pt x="0" y="0"/>
                </a:lnTo>
                <a:close/>
              </a:path>
            </a:pathLst>
          </a:custGeom>
          <a:noFill/>
          <a:ln w="381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8"/>
                                        </p:tgtEl>
                                        <p:attrNameLst>
                                          <p:attrName>style.visibility</p:attrName>
                                        </p:attrNameLst>
                                      </p:cBhvr>
                                      <p:to>
                                        <p:strVal val="visible"/>
                                      </p:to>
                                    </p:set>
                                    <p:animEffect transition="in" filter="wipe(up)">
                                      <p:cBhvr>
                                        <p:cTn id="7" dur="500"/>
                                        <p:tgtEl>
                                          <p:spTgt spid="399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9369"/>
                                        </p:tgtEl>
                                        <p:attrNameLst>
                                          <p:attrName>style.visibility</p:attrName>
                                        </p:attrNameLst>
                                      </p:cBhvr>
                                      <p:to>
                                        <p:strVal val="visible"/>
                                      </p:to>
                                    </p:set>
                                    <p:animEffect transition="in" filter="wipe(up)">
                                      <p:cBhvr>
                                        <p:cTn id="12" dur="500"/>
                                        <p:tgtEl>
                                          <p:spTgt spid="399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wipe(up)">
                                      <p:cBhvr>
                                        <p:cTn id="17" dur="500"/>
                                        <p:tgtEl>
                                          <p:spTgt spid="399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367"/>
                                        </p:tgtEl>
                                        <p:attrNameLst>
                                          <p:attrName>style.visibility</p:attrName>
                                        </p:attrNameLst>
                                      </p:cBhvr>
                                      <p:to>
                                        <p:strVal val="visible"/>
                                      </p:to>
                                    </p:set>
                                    <p:animEffect transition="in" filter="wipe(up)">
                                      <p:cBhvr>
                                        <p:cTn id="22" dur="500"/>
                                        <p:tgtEl>
                                          <p:spTgt spid="399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9370"/>
                                        </p:tgtEl>
                                        <p:attrNameLst>
                                          <p:attrName>style.visibility</p:attrName>
                                        </p:attrNameLst>
                                      </p:cBhvr>
                                      <p:to>
                                        <p:strVal val="visible"/>
                                      </p:to>
                                    </p:set>
                                    <p:animEffect transition="in" filter="wipe(up)">
                                      <p:cBhvr>
                                        <p:cTn id="27" dur="500"/>
                                        <p:tgtEl>
                                          <p:spTgt spid="39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animBg="1"/>
      <p:bldP spid="399367" grpId="0" animBg="1"/>
      <p:bldP spid="399368" grpId="0" animBg="1"/>
      <p:bldP spid="399369" grpId="0" animBg="1"/>
      <p:bldP spid="3993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434ED2-B7C6-934B-9D6F-FA08B38B2202}" type="datetime1">
              <a:rPr lang="zh-CN" altLang="en-US"/>
              <a:pPr/>
              <a:t>2021/7/17</a:t>
            </a:fld>
            <a:endParaRPr lang="en-US" altLang="zh-CN" dirty="0"/>
          </a:p>
        </p:txBody>
      </p:sp>
      <p:sp>
        <p:nvSpPr>
          <p:cNvPr id="6" name="幻灯片编号占位符 5"/>
          <p:cNvSpPr>
            <a:spLocks noGrp="1"/>
          </p:cNvSpPr>
          <p:nvPr>
            <p:ph type="sldNum" sz="quarter" idx="12"/>
          </p:nvPr>
        </p:nvSpPr>
        <p:spPr/>
        <p:txBody>
          <a:bodyPr/>
          <a:lstStyle/>
          <a:p>
            <a:fld id="{9F366BE9-AEFF-0647-B62F-756A4C23D641}" type="slidenum">
              <a:rPr lang="en-US" altLang="zh-CN"/>
              <a:pPr/>
              <a:t>3</a:t>
            </a:fld>
            <a:endParaRPr lang="en-US" altLang="zh-CN"/>
          </a:p>
        </p:txBody>
      </p:sp>
      <p:sp>
        <p:nvSpPr>
          <p:cNvPr id="338946" name="Rectangle 2"/>
          <p:cNvSpPr>
            <a:spLocks noGrp="1" noChangeArrowheads="1"/>
          </p:cNvSpPr>
          <p:nvPr>
            <p:ph type="title"/>
          </p:nvPr>
        </p:nvSpPr>
        <p:spPr/>
        <p:txBody>
          <a:bodyPr/>
          <a:lstStyle/>
          <a:p>
            <a:r>
              <a:rPr lang="en-US" altLang="zh-CN">
                <a:latin typeface="Times New Roman" charset="0"/>
              </a:rPr>
              <a:t>Web Search</a:t>
            </a:r>
            <a:endParaRPr lang="en-GB">
              <a:latin typeface="Times New Roman" charset="0"/>
            </a:endParaRPr>
          </a:p>
        </p:txBody>
      </p:sp>
      <p:sp>
        <p:nvSpPr>
          <p:cNvPr id="338947" name="Text Box 3"/>
          <p:cNvSpPr txBox="1">
            <a:spLocks noChangeArrowheads="1"/>
          </p:cNvSpPr>
          <p:nvPr/>
        </p:nvSpPr>
        <p:spPr bwMode="auto">
          <a:xfrm>
            <a:off x="609600" y="1600200"/>
            <a:ext cx="8001000" cy="417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90000"/>
              </a:lnSpc>
              <a:spcBef>
                <a:spcPct val="20000"/>
              </a:spcBef>
            </a:pPr>
            <a:r>
              <a:rPr lang="en-US" altLang="zh-CN" sz="2000" b="1" dirty="0">
                <a:solidFill>
                  <a:srgbClr val="0000CC"/>
                </a:solidFill>
                <a:latin typeface="Times New Roman" charset="0"/>
              </a:rPr>
              <a:t>Goal</a:t>
            </a:r>
          </a:p>
          <a:p>
            <a:pPr eaLnBrk="0" hangingPunct="0">
              <a:spcBef>
                <a:spcPct val="50000"/>
              </a:spcBef>
            </a:pPr>
            <a:r>
              <a:rPr lang="en-US" altLang="zh-CN" sz="2000" dirty="0">
                <a:latin typeface="Times New Roman" charset="0"/>
              </a:rPr>
              <a:t>Provide information discovery for large amounts of open access material on the web</a:t>
            </a:r>
          </a:p>
          <a:p>
            <a:pPr eaLnBrk="0" hangingPunct="0">
              <a:spcBef>
                <a:spcPct val="50000"/>
              </a:spcBef>
            </a:pPr>
            <a:r>
              <a:rPr lang="en-US" altLang="zh-CN" sz="2000" b="1" dirty="0">
                <a:solidFill>
                  <a:srgbClr val="0000CC"/>
                </a:solidFill>
                <a:latin typeface="Times New Roman" charset="0"/>
              </a:rPr>
              <a:t>Challenges</a:t>
            </a:r>
          </a:p>
          <a:p>
            <a:pPr eaLnBrk="0" hangingPunct="0">
              <a:spcBef>
                <a:spcPct val="50000"/>
              </a:spcBef>
              <a:buFontTx/>
              <a:buChar char="•"/>
            </a:pPr>
            <a:r>
              <a:rPr lang="en-US" altLang="zh-CN" sz="2000" dirty="0">
                <a:latin typeface="Times New Roman" charset="0"/>
                <a:cs typeface="Times New Roman" charset="0"/>
              </a:rPr>
              <a:t> Volume of material --  several billion items, growing steadily</a:t>
            </a:r>
          </a:p>
          <a:p>
            <a:pPr eaLnBrk="0" hangingPunct="0">
              <a:spcBef>
                <a:spcPct val="50000"/>
              </a:spcBef>
              <a:buFontTx/>
              <a:buChar char="•"/>
            </a:pPr>
            <a:r>
              <a:rPr lang="en-US" altLang="zh-CN" sz="2000" dirty="0">
                <a:latin typeface="Times New Roman" charset="0"/>
                <a:cs typeface="Times New Roman" charset="0"/>
              </a:rPr>
              <a:t> Items created dynamically or in databases (deep web, about 150 times of web pages of surface web) </a:t>
            </a:r>
            <a:endParaRPr lang="en-US" altLang="zh-CN" sz="2000" dirty="0">
              <a:latin typeface="Times New Roman" charset="0"/>
            </a:endParaRPr>
          </a:p>
          <a:p>
            <a:pPr eaLnBrk="0" hangingPunct="0">
              <a:spcBef>
                <a:spcPct val="50000"/>
              </a:spcBef>
              <a:buFontTx/>
              <a:buChar char="•"/>
            </a:pPr>
            <a:r>
              <a:rPr lang="en-US" altLang="zh-CN" sz="2000" dirty="0">
                <a:latin typeface="Times New Roman" charset="0"/>
              </a:rPr>
              <a:t> Great variety -- length, formats, quality control, purpose, etc.</a:t>
            </a:r>
          </a:p>
          <a:p>
            <a:pPr eaLnBrk="0" hangingPunct="0">
              <a:spcBef>
                <a:spcPct val="50000"/>
              </a:spcBef>
              <a:buFontTx/>
              <a:buChar char="•"/>
            </a:pPr>
            <a:r>
              <a:rPr lang="en-US" altLang="zh-CN" sz="2000" dirty="0">
                <a:latin typeface="Times New Roman" charset="0"/>
              </a:rPr>
              <a:t> Inexperience of users -- range of needs</a:t>
            </a:r>
          </a:p>
          <a:p>
            <a:pPr eaLnBrk="0" hangingPunct="0">
              <a:spcBef>
                <a:spcPct val="50000"/>
              </a:spcBef>
              <a:buFontTx/>
              <a:buChar char="•"/>
            </a:pPr>
            <a:r>
              <a:rPr lang="en-US" altLang="zh-CN" sz="2000" dirty="0">
                <a:latin typeface="Times New Roman" charset="0"/>
              </a:rPr>
              <a:t> Economic models to pay for the 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Effect transition="in" filter="blinds(horizontal)">
                                      <p:cBhvr>
                                        <p:cTn id="7" dur="500"/>
                                        <p:tgtEl>
                                          <p:spTgt spid="338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8947">
                                            <p:txEl>
                                              <p:pRg st="2" end="2"/>
                                            </p:txEl>
                                          </p:spTgt>
                                        </p:tgtEl>
                                        <p:attrNameLst>
                                          <p:attrName>style.visibility</p:attrName>
                                        </p:attrNameLst>
                                      </p:cBhvr>
                                      <p:to>
                                        <p:strVal val="visible"/>
                                      </p:to>
                                    </p:set>
                                    <p:animEffect transition="in" filter="blinds(horizontal)">
                                      <p:cBhvr>
                                        <p:cTn id="12" dur="500"/>
                                        <p:tgtEl>
                                          <p:spTgt spid="338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894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894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8947">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38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519252B-290B-0E4A-BCFE-12B1F2CF198A}"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49C8CFAE-B470-204C-8AB6-F2BA0A60600B}" type="slidenum">
              <a:rPr lang="en-US" altLang="zh-CN"/>
              <a:pPr/>
              <a:t>30</a:t>
            </a:fld>
            <a:endParaRPr lang="en-US" altLang="zh-CN"/>
          </a:p>
        </p:txBody>
      </p:sp>
      <p:sp>
        <p:nvSpPr>
          <p:cNvPr id="400386" name="Rectangle 2"/>
          <p:cNvSpPr>
            <a:spLocks noGrp="1" noChangeArrowheads="1"/>
          </p:cNvSpPr>
          <p:nvPr>
            <p:ph type="title"/>
          </p:nvPr>
        </p:nvSpPr>
        <p:spPr>
          <a:xfrm>
            <a:off x="195263" y="228600"/>
            <a:ext cx="8264525" cy="914400"/>
          </a:xfrm>
        </p:spPr>
        <p:txBody>
          <a:bodyPr/>
          <a:lstStyle/>
          <a:p>
            <a:r>
              <a:rPr lang="en-US" altLang="zh-CN" sz="3500"/>
              <a:t>Example crawler architecture (Cont</a:t>
            </a:r>
            <a:r>
              <a:rPr lang="zh-CN" altLang="en-US" sz="3500"/>
              <a:t>’</a:t>
            </a:r>
            <a:r>
              <a:rPr lang="en-US" altLang="zh-CN" sz="3500"/>
              <a:t>d)</a:t>
            </a:r>
          </a:p>
        </p:txBody>
      </p:sp>
      <p:sp>
        <p:nvSpPr>
          <p:cNvPr id="400387" name="Rectangle 3"/>
          <p:cNvSpPr>
            <a:spLocks noGrp="1" noChangeArrowheads="1"/>
          </p:cNvSpPr>
          <p:nvPr>
            <p:ph type="body" idx="1"/>
          </p:nvPr>
        </p:nvSpPr>
        <p:spPr/>
        <p:txBody>
          <a:bodyPr/>
          <a:lstStyle/>
          <a:p>
            <a:pPr>
              <a:lnSpc>
                <a:spcPct val="80000"/>
              </a:lnSpc>
            </a:pPr>
            <a:r>
              <a:rPr lang="en-US" altLang="zh-CN" sz="1700" b="1" dirty="0"/>
              <a:t>URL Manager</a:t>
            </a:r>
          </a:p>
          <a:p>
            <a:pPr lvl="1">
              <a:lnSpc>
                <a:spcPct val="80000"/>
              </a:lnSpc>
            </a:pPr>
            <a:r>
              <a:rPr lang="en-US" altLang="zh-CN" sz="1500" dirty="0"/>
              <a:t>The URL Manager keeps track of all the URL set of that node.</a:t>
            </a:r>
          </a:p>
          <a:p>
            <a:pPr>
              <a:lnSpc>
                <a:spcPct val="80000"/>
              </a:lnSpc>
            </a:pPr>
            <a:r>
              <a:rPr lang="en-US" altLang="zh-CN" sz="1700" b="1" dirty="0"/>
              <a:t>Pool of data collector</a:t>
            </a:r>
          </a:p>
          <a:p>
            <a:pPr lvl="1">
              <a:lnSpc>
                <a:spcPct val="80000"/>
              </a:lnSpc>
            </a:pPr>
            <a:r>
              <a:rPr lang="en-US" altLang="zh-CN" sz="1500" dirty="0"/>
              <a:t>The pool of data collector queue the URL list sent from the URL Manager. It has many collector threads to fetch the data from the web servers.</a:t>
            </a:r>
          </a:p>
          <a:p>
            <a:pPr>
              <a:lnSpc>
                <a:spcPct val="80000"/>
              </a:lnSpc>
            </a:pPr>
            <a:r>
              <a:rPr lang="en-US" altLang="zh-CN" sz="1700" b="1" dirty="0"/>
              <a:t>Set of filters</a:t>
            </a:r>
          </a:p>
          <a:p>
            <a:pPr lvl="1">
              <a:lnSpc>
                <a:spcPct val="80000"/>
              </a:lnSpc>
            </a:pPr>
            <a:r>
              <a:rPr lang="en-US" altLang="zh-CN" sz="1500" dirty="0"/>
              <a:t>link extract</a:t>
            </a:r>
          </a:p>
          <a:p>
            <a:pPr lvl="1">
              <a:lnSpc>
                <a:spcPct val="80000"/>
              </a:lnSpc>
            </a:pPr>
            <a:r>
              <a:rPr lang="en-US" altLang="zh-CN" sz="1500" dirty="0"/>
              <a:t>collection statistic</a:t>
            </a:r>
          </a:p>
          <a:p>
            <a:pPr lvl="1">
              <a:lnSpc>
                <a:spcPct val="80000"/>
              </a:lnSpc>
            </a:pPr>
            <a:r>
              <a:rPr lang="en-US" altLang="zh-CN" sz="1500" dirty="0"/>
              <a:t>online indexer</a:t>
            </a:r>
          </a:p>
          <a:p>
            <a:pPr>
              <a:lnSpc>
                <a:spcPct val="80000"/>
              </a:lnSpc>
            </a:pPr>
            <a:r>
              <a:rPr lang="en-US" altLang="zh-CN" sz="1700" b="1" dirty="0"/>
              <a:t>Storage manager</a:t>
            </a:r>
          </a:p>
          <a:p>
            <a:pPr lvl="1">
              <a:lnSpc>
                <a:spcPct val="80000"/>
              </a:lnSpc>
            </a:pPr>
            <a:r>
              <a:rPr lang="en-US" altLang="zh-CN" sz="1500" dirty="0"/>
              <a:t>The storage manager</a:t>
            </a:r>
            <a:r>
              <a:rPr lang="zh-CN" altLang="en-US" sz="1500" dirty="0"/>
              <a:t>’</a:t>
            </a:r>
            <a:r>
              <a:rPr lang="en-US" altLang="zh-CN" sz="1500" dirty="0"/>
              <a:t>s role is compression and decompressions, storing and retrieving the data.</a:t>
            </a:r>
          </a:p>
          <a:p>
            <a:pPr lvl="1">
              <a:lnSpc>
                <a:spcPct val="80000"/>
              </a:lnSpc>
            </a:pPr>
            <a:r>
              <a:rPr lang="en-US" altLang="zh-CN" sz="1500" dirty="0"/>
              <a:t>Data compressing: </a:t>
            </a:r>
            <a:r>
              <a:rPr lang="en-US" altLang="zh-CN" sz="1500" dirty="0" err="1"/>
              <a:t>zlib</a:t>
            </a:r>
            <a:r>
              <a:rPr lang="en-US" altLang="zh-CN" sz="1500" dirty="0"/>
              <a:t>, </a:t>
            </a:r>
            <a:r>
              <a:rPr lang="en-US" altLang="zh-CN" sz="1500" dirty="0" err="1"/>
              <a:t>lzo</a:t>
            </a:r>
            <a:r>
              <a:rPr lang="en-US" altLang="zh-CN" sz="1500" dirty="0"/>
              <a:t>, etc.</a:t>
            </a:r>
          </a:p>
          <a:p>
            <a:pPr>
              <a:lnSpc>
                <a:spcPct val="80000"/>
              </a:lnSpc>
            </a:pPr>
            <a:r>
              <a:rPr lang="en-US" altLang="zh-CN" sz="1700" b="1" dirty="0"/>
              <a:t>Communicator</a:t>
            </a:r>
            <a:endParaRPr lang="en-US" altLang="zh-CN" sz="1700" dirty="0"/>
          </a:p>
          <a:p>
            <a:pPr lvl="1">
              <a:lnSpc>
                <a:spcPct val="80000"/>
              </a:lnSpc>
            </a:pPr>
            <a:r>
              <a:rPr lang="en-US" altLang="zh-CN" sz="1500" dirty="0"/>
              <a:t>The communicator send/receive new URLs found from the node that found it to the node that responsible to manage it.</a:t>
            </a:r>
          </a:p>
          <a:p>
            <a:pPr lvl="1">
              <a:lnSpc>
                <a:spcPct val="80000"/>
              </a:lnSpc>
            </a:pPr>
            <a:endParaRPr lang="en-US" altLang="zh-CN" sz="1500" dirty="0"/>
          </a:p>
          <a:p>
            <a:pPr lvl="1">
              <a:lnSpc>
                <a:spcPct val="80000"/>
              </a:lnSpc>
            </a:pPr>
            <a:endParaRPr lang="en-US" altLang="zh-CN" sz="1500" dirty="0"/>
          </a:p>
          <a:p>
            <a:pPr>
              <a:lnSpc>
                <a:spcPct val="80000"/>
              </a:lnSpc>
            </a:pPr>
            <a:endParaRPr lang="zh-CN" altLang="en-US"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1"/>
          <p:cNvSpPr>
            <a:spLocks noGrp="1"/>
          </p:cNvSpPr>
          <p:nvPr>
            <p:ph type="dt" sz="half" idx="10"/>
          </p:nvPr>
        </p:nvSpPr>
        <p:spPr/>
        <p:txBody>
          <a:bodyPr/>
          <a:lstStyle/>
          <a:p>
            <a:fld id="{0DCE288F-9699-0B46-AACA-4AAAED81F744}" type="datetime1">
              <a:rPr lang="zh-CN" altLang="en-US"/>
              <a:pPr/>
              <a:t>2021/7/17</a:t>
            </a:fld>
            <a:endParaRPr lang="en-US" altLang="zh-CN"/>
          </a:p>
        </p:txBody>
      </p:sp>
      <p:sp>
        <p:nvSpPr>
          <p:cNvPr id="48" name="幻灯片编号占位符 3"/>
          <p:cNvSpPr>
            <a:spLocks noGrp="1"/>
          </p:cNvSpPr>
          <p:nvPr>
            <p:ph type="sldNum" sz="quarter" idx="12"/>
          </p:nvPr>
        </p:nvSpPr>
        <p:spPr/>
        <p:txBody>
          <a:bodyPr/>
          <a:lstStyle/>
          <a:p>
            <a:fld id="{FFDF31C1-CCAA-1D42-83D0-57DB019C3EDA}" type="slidenum">
              <a:rPr lang="en-US" altLang="zh-CN"/>
              <a:pPr/>
              <a:t>31</a:t>
            </a:fld>
            <a:endParaRPr lang="en-US" altLang="zh-CN"/>
          </a:p>
        </p:txBody>
      </p:sp>
      <p:sp>
        <p:nvSpPr>
          <p:cNvPr id="523266" name="Rectangle 2"/>
          <p:cNvSpPr>
            <a:spLocks noGrp="1" noChangeArrowheads="1"/>
          </p:cNvSpPr>
          <p:nvPr>
            <p:ph type="title" idx="4294967295"/>
          </p:nvPr>
        </p:nvSpPr>
        <p:spPr>
          <a:xfrm>
            <a:off x="395288" y="261938"/>
            <a:ext cx="7786687" cy="1295400"/>
          </a:xfrm>
        </p:spPr>
        <p:txBody>
          <a:bodyPr/>
          <a:lstStyle/>
          <a:p>
            <a:r>
              <a:rPr lang="en-US" altLang="zh-CN"/>
              <a:t>Communication between nodes</a:t>
            </a:r>
            <a:br>
              <a:rPr lang="en-US" altLang="zh-CN"/>
            </a:br>
            <a:endParaRPr lang="en-US" altLang="zh-CN"/>
          </a:p>
        </p:txBody>
      </p:sp>
      <p:sp>
        <p:nvSpPr>
          <p:cNvPr id="523267" name="Rectangle 3"/>
          <p:cNvSpPr>
            <a:spLocks noGrp="1" noChangeArrowheads="1"/>
          </p:cNvSpPr>
          <p:nvPr>
            <p:ph type="body" idx="4294967295"/>
          </p:nvPr>
        </p:nvSpPr>
        <p:spPr>
          <a:xfrm>
            <a:off x="685800" y="1600200"/>
            <a:ext cx="8305800" cy="4876800"/>
          </a:xfrm>
        </p:spPr>
        <p:txBody>
          <a:bodyPr/>
          <a:lstStyle/>
          <a:p>
            <a:pPr defTabSz="457200"/>
            <a:r>
              <a:rPr lang="en-US" altLang="zh-CN" sz="2400" dirty="0"/>
              <a:t>Output of the URL filter at each node is sent to the Dup URL Eliminator of the appropriate node</a:t>
            </a:r>
          </a:p>
        </p:txBody>
      </p:sp>
      <p:sp>
        <p:nvSpPr>
          <p:cNvPr id="523268" name="Rectangle 4"/>
          <p:cNvSpPr>
            <a:spLocks noChangeArrowheads="1"/>
          </p:cNvSpPr>
          <p:nvPr/>
        </p:nvSpPr>
        <p:spPr bwMode="auto">
          <a:xfrm>
            <a:off x="228600" y="2479675"/>
            <a:ext cx="906463" cy="33083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WWW</a:t>
            </a:r>
          </a:p>
        </p:txBody>
      </p:sp>
      <p:sp>
        <p:nvSpPr>
          <p:cNvPr id="523269" name="Rectangle 5"/>
          <p:cNvSpPr>
            <a:spLocks noChangeArrowheads="1"/>
          </p:cNvSpPr>
          <p:nvPr/>
        </p:nvSpPr>
        <p:spPr bwMode="auto">
          <a:xfrm>
            <a:off x="1589088" y="3559175"/>
            <a:ext cx="906462" cy="2227263"/>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Fetch</a:t>
            </a:r>
          </a:p>
        </p:txBody>
      </p:sp>
      <p:sp>
        <p:nvSpPr>
          <p:cNvPr id="523270" name="Rectangle 6"/>
          <p:cNvSpPr>
            <a:spLocks noChangeArrowheads="1"/>
          </p:cNvSpPr>
          <p:nvPr/>
        </p:nvSpPr>
        <p:spPr bwMode="auto">
          <a:xfrm>
            <a:off x="1589088" y="2478088"/>
            <a:ext cx="906462" cy="6762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DNS</a:t>
            </a:r>
          </a:p>
        </p:txBody>
      </p:sp>
      <p:sp>
        <p:nvSpPr>
          <p:cNvPr id="523271" name="Rectangle 7"/>
          <p:cNvSpPr>
            <a:spLocks noChangeArrowheads="1"/>
          </p:cNvSpPr>
          <p:nvPr/>
        </p:nvSpPr>
        <p:spPr bwMode="auto">
          <a:xfrm>
            <a:off x="2949575" y="2816225"/>
            <a:ext cx="906463" cy="2973388"/>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dirty="0">
                <a:latin typeface="Lucida Sans" charset="0"/>
                <a:cs typeface="Arial Unicode MS" charset="0"/>
              </a:rPr>
              <a:t>Parse</a:t>
            </a:r>
          </a:p>
        </p:txBody>
      </p:sp>
      <p:sp>
        <p:nvSpPr>
          <p:cNvPr id="523272" name="Rectangle 8"/>
          <p:cNvSpPr>
            <a:spLocks noChangeArrowheads="1"/>
          </p:cNvSpPr>
          <p:nvPr/>
        </p:nvSpPr>
        <p:spPr bwMode="auto">
          <a:xfrm>
            <a:off x="4308475" y="4032250"/>
            <a:ext cx="906463" cy="1754188"/>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dirty="0">
                <a:latin typeface="Lucida Sans" charset="0"/>
                <a:cs typeface="Arial Unicode MS" charset="0"/>
              </a:rPr>
              <a:t>Content</a:t>
            </a:r>
          </a:p>
          <a:p>
            <a:pPr algn="ctr"/>
            <a:r>
              <a:rPr lang="en-US" altLang="zh-CN" sz="1600" b="1" dirty="0">
                <a:latin typeface="Lucida Sans" charset="0"/>
                <a:cs typeface="Arial Unicode MS" charset="0"/>
              </a:rPr>
              <a:t>seen?</a:t>
            </a:r>
          </a:p>
        </p:txBody>
      </p:sp>
      <p:sp>
        <p:nvSpPr>
          <p:cNvPr id="523273" name="Rectangle 9"/>
          <p:cNvSpPr>
            <a:spLocks noChangeArrowheads="1"/>
          </p:cNvSpPr>
          <p:nvPr/>
        </p:nvSpPr>
        <p:spPr bwMode="auto">
          <a:xfrm>
            <a:off x="5592763" y="4032250"/>
            <a:ext cx="906462" cy="1754188"/>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URL</a:t>
            </a:r>
          </a:p>
          <a:p>
            <a:pPr algn="ctr"/>
            <a:r>
              <a:rPr lang="en-US" altLang="zh-CN" sz="1600" b="1">
                <a:latin typeface="Lucida Sans" charset="0"/>
                <a:cs typeface="Arial Unicode MS" charset="0"/>
              </a:rPr>
              <a:t>filter</a:t>
            </a:r>
          </a:p>
        </p:txBody>
      </p:sp>
      <p:sp>
        <p:nvSpPr>
          <p:cNvPr id="523274" name="Rectangle 10"/>
          <p:cNvSpPr>
            <a:spLocks noChangeArrowheads="1"/>
          </p:cNvSpPr>
          <p:nvPr/>
        </p:nvSpPr>
        <p:spPr bwMode="auto">
          <a:xfrm>
            <a:off x="7932738" y="4037013"/>
            <a:ext cx="906462" cy="17526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Dup</a:t>
            </a:r>
          </a:p>
          <a:p>
            <a:pPr algn="ctr"/>
            <a:r>
              <a:rPr lang="en-US" altLang="zh-CN" sz="1600" b="1">
                <a:latin typeface="Lucida Sans" charset="0"/>
                <a:cs typeface="Arial Unicode MS" charset="0"/>
              </a:rPr>
              <a:t>URL</a:t>
            </a:r>
          </a:p>
          <a:p>
            <a:pPr algn="ctr"/>
            <a:r>
              <a:rPr lang="en-US" altLang="zh-CN" sz="1600" b="1">
                <a:latin typeface="Lucida Sans" charset="0"/>
                <a:cs typeface="Arial Unicode MS" charset="0"/>
              </a:rPr>
              <a:t>elim</a:t>
            </a:r>
          </a:p>
        </p:txBody>
      </p:sp>
      <p:sp>
        <p:nvSpPr>
          <p:cNvPr id="523275" name="AutoShape 11"/>
          <p:cNvSpPr>
            <a:spLocks noChangeArrowheads="1"/>
          </p:cNvSpPr>
          <p:nvPr/>
        </p:nvSpPr>
        <p:spPr bwMode="auto">
          <a:xfrm>
            <a:off x="4308475" y="2681288"/>
            <a:ext cx="906463" cy="877887"/>
          </a:xfrm>
          <a:prstGeom prst="can">
            <a:avLst>
              <a:gd name="adj" fmla="val 25000"/>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Doc</a:t>
            </a:r>
          </a:p>
          <a:p>
            <a:pPr algn="ctr"/>
            <a:r>
              <a:rPr lang="en-US" altLang="zh-CN" sz="1600" b="1">
                <a:latin typeface="Lucida Sans" charset="0"/>
                <a:cs typeface="Arial Unicode MS" charset="0"/>
              </a:rPr>
              <a:t>FP</a:t>
            </a:r>
            <a:r>
              <a:rPr lang="zh-CN" altLang="en-US" sz="1600" b="1">
                <a:latin typeface="Lucida Sans" charset="0"/>
                <a:cs typeface="Arial Unicode MS" charset="0"/>
              </a:rPr>
              <a:t>’</a:t>
            </a:r>
            <a:r>
              <a:rPr lang="en-US" altLang="zh-CN" sz="1600" b="1">
                <a:latin typeface="Lucida Sans" charset="0"/>
                <a:cs typeface="Arial Unicode MS" charset="0"/>
              </a:rPr>
              <a:t>s</a:t>
            </a:r>
          </a:p>
        </p:txBody>
      </p:sp>
      <p:sp>
        <p:nvSpPr>
          <p:cNvPr id="523276" name="AutoShape 12"/>
          <p:cNvSpPr>
            <a:spLocks noChangeArrowheads="1"/>
          </p:cNvSpPr>
          <p:nvPr/>
        </p:nvSpPr>
        <p:spPr bwMode="auto">
          <a:xfrm>
            <a:off x="7932738" y="2613025"/>
            <a:ext cx="906462" cy="946150"/>
          </a:xfrm>
          <a:prstGeom prst="can">
            <a:avLst>
              <a:gd name="adj" fmla="val 26095"/>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URL</a:t>
            </a:r>
          </a:p>
          <a:p>
            <a:pPr algn="ctr"/>
            <a:r>
              <a:rPr lang="en-US" altLang="zh-CN" sz="1600" b="1">
                <a:latin typeface="Lucida Sans" charset="0"/>
                <a:cs typeface="Arial Unicode MS" charset="0"/>
              </a:rPr>
              <a:t>set</a:t>
            </a:r>
          </a:p>
        </p:txBody>
      </p:sp>
      <p:sp>
        <p:nvSpPr>
          <p:cNvPr id="523277" name="Rectangle 13"/>
          <p:cNvSpPr>
            <a:spLocks noChangeArrowheads="1"/>
          </p:cNvSpPr>
          <p:nvPr/>
        </p:nvSpPr>
        <p:spPr bwMode="auto">
          <a:xfrm>
            <a:off x="2722563" y="6061075"/>
            <a:ext cx="3927475" cy="608013"/>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dirty="0">
                <a:latin typeface="Lucida Sans" charset="0"/>
                <a:cs typeface="Arial Unicode MS" charset="0"/>
              </a:rPr>
              <a:t>URL Frontier</a:t>
            </a:r>
          </a:p>
        </p:txBody>
      </p:sp>
      <p:sp>
        <p:nvSpPr>
          <p:cNvPr id="523278" name="Line 14"/>
          <p:cNvSpPr>
            <a:spLocks noChangeShapeType="1"/>
          </p:cNvSpPr>
          <p:nvPr/>
        </p:nvSpPr>
        <p:spPr bwMode="auto">
          <a:xfrm flipH="1">
            <a:off x="1135063" y="2811463"/>
            <a:ext cx="452437"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79" name="Line 15"/>
          <p:cNvSpPr>
            <a:spLocks noChangeShapeType="1"/>
          </p:cNvSpPr>
          <p:nvPr/>
        </p:nvSpPr>
        <p:spPr bwMode="auto">
          <a:xfrm>
            <a:off x="2043113" y="3154363"/>
            <a:ext cx="0" cy="40481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0" name="Line 16"/>
          <p:cNvSpPr>
            <a:spLocks noChangeShapeType="1"/>
          </p:cNvSpPr>
          <p:nvPr/>
        </p:nvSpPr>
        <p:spPr bwMode="auto">
          <a:xfrm>
            <a:off x="1136650" y="4303713"/>
            <a:ext cx="4524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1" name="Line 17"/>
          <p:cNvSpPr>
            <a:spLocks noChangeShapeType="1"/>
          </p:cNvSpPr>
          <p:nvPr/>
        </p:nvSpPr>
        <p:spPr bwMode="auto">
          <a:xfrm>
            <a:off x="2495550" y="4303713"/>
            <a:ext cx="4540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2" name="Line 18"/>
          <p:cNvSpPr>
            <a:spLocks noChangeShapeType="1"/>
          </p:cNvSpPr>
          <p:nvPr/>
        </p:nvSpPr>
        <p:spPr bwMode="auto">
          <a:xfrm>
            <a:off x="3856038" y="4303713"/>
            <a:ext cx="45243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3" name="Line 19"/>
          <p:cNvSpPr>
            <a:spLocks noChangeShapeType="1"/>
          </p:cNvSpPr>
          <p:nvPr/>
        </p:nvSpPr>
        <p:spPr bwMode="auto">
          <a:xfrm>
            <a:off x="5214938" y="4303713"/>
            <a:ext cx="377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4" name="Line 20"/>
          <p:cNvSpPr>
            <a:spLocks noChangeShapeType="1"/>
          </p:cNvSpPr>
          <p:nvPr/>
        </p:nvSpPr>
        <p:spPr bwMode="auto">
          <a:xfrm>
            <a:off x="7631113" y="4303713"/>
            <a:ext cx="301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5" name="Line 21"/>
          <p:cNvSpPr>
            <a:spLocks noChangeShapeType="1"/>
          </p:cNvSpPr>
          <p:nvPr/>
        </p:nvSpPr>
        <p:spPr bwMode="auto">
          <a:xfrm>
            <a:off x="4762500" y="3559175"/>
            <a:ext cx="0" cy="47307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6" name="Line 22"/>
          <p:cNvSpPr>
            <a:spLocks noChangeShapeType="1"/>
          </p:cNvSpPr>
          <p:nvPr/>
        </p:nvSpPr>
        <p:spPr bwMode="auto">
          <a:xfrm>
            <a:off x="8386763" y="3559175"/>
            <a:ext cx="0" cy="47307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7" name="Line 23"/>
          <p:cNvSpPr>
            <a:spLocks noChangeShapeType="1"/>
          </p:cNvSpPr>
          <p:nvPr/>
        </p:nvSpPr>
        <p:spPr bwMode="auto">
          <a:xfrm flipH="1">
            <a:off x="6648450" y="6399213"/>
            <a:ext cx="173831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8" name="Line 24"/>
          <p:cNvSpPr>
            <a:spLocks noChangeShapeType="1"/>
          </p:cNvSpPr>
          <p:nvPr/>
        </p:nvSpPr>
        <p:spPr bwMode="auto">
          <a:xfrm flipV="1">
            <a:off x="8386763" y="5789613"/>
            <a:ext cx="0" cy="609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89" name="Line 25"/>
          <p:cNvSpPr>
            <a:spLocks noChangeShapeType="1"/>
          </p:cNvSpPr>
          <p:nvPr/>
        </p:nvSpPr>
        <p:spPr bwMode="auto">
          <a:xfrm flipH="1">
            <a:off x="2117725" y="6399213"/>
            <a:ext cx="604838"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0" name="Line 26"/>
          <p:cNvSpPr>
            <a:spLocks noChangeShapeType="1"/>
          </p:cNvSpPr>
          <p:nvPr/>
        </p:nvSpPr>
        <p:spPr bwMode="auto">
          <a:xfrm flipV="1">
            <a:off x="2117725" y="5789613"/>
            <a:ext cx="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1" name="AutoShape 27"/>
          <p:cNvSpPr>
            <a:spLocks noChangeArrowheads="1"/>
          </p:cNvSpPr>
          <p:nvPr/>
        </p:nvSpPr>
        <p:spPr bwMode="auto">
          <a:xfrm>
            <a:off x="5592763" y="2681288"/>
            <a:ext cx="906462" cy="877887"/>
          </a:xfrm>
          <a:prstGeom prst="can">
            <a:avLst>
              <a:gd name="adj" fmla="val 25000"/>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robots</a:t>
            </a:r>
          </a:p>
          <a:p>
            <a:pPr algn="ctr"/>
            <a:r>
              <a:rPr lang="en-US" altLang="zh-CN" sz="1600" b="1">
                <a:latin typeface="Lucida Sans" charset="0"/>
                <a:cs typeface="Arial Unicode MS" charset="0"/>
              </a:rPr>
              <a:t>filters</a:t>
            </a:r>
          </a:p>
        </p:txBody>
      </p:sp>
      <p:sp>
        <p:nvSpPr>
          <p:cNvPr id="523292" name="Line 28"/>
          <p:cNvSpPr>
            <a:spLocks noChangeShapeType="1"/>
          </p:cNvSpPr>
          <p:nvPr/>
        </p:nvSpPr>
        <p:spPr bwMode="auto">
          <a:xfrm>
            <a:off x="6046788" y="3559175"/>
            <a:ext cx="0" cy="47307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3" name="Rectangle 29"/>
          <p:cNvSpPr>
            <a:spLocks noChangeArrowheads="1"/>
          </p:cNvSpPr>
          <p:nvPr/>
        </p:nvSpPr>
        <p:spPr bwMode="auto">
          <a:xfrm>
            <a:off x="6724650" y="4032250"/>
            <a:ext cx="906463" cy="94615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1600" b="1">
                <a:latin typeface="Lucida Sans" charset="0"/>
                <a:cs typeface="Arial Unicode MS" charset="0"/>
              </a:rPr>
              <a:t>Host</a:t>
            </a:r>
          </a:p>
          <a:p>
            <a:pPr algn="ctr"/>
            <a:r>
              <a:rPr lang="en-US" altLang="zh-CN" sz="1600" b="1">
                <a:latin typeface="Lucida Sans" charset="0"/>
                <a:cs typeface="Arial Unicode MS" charset="0"/>
              </a:rPr>
              <a:t>splitter</a:t>
            </a:r>
          </a:p>
        </p:txBody>
      </p:sp>
      <p:sp>
        <p:nvSpPr>
          <p:cNvPr id="523294" name="Line 30"/>
          <p:cNvSpPr>
            <a:spLocks noChangeShapeType="1"/>
          </p:cNvSpPr>
          <p:nvPr/>
        </p:nvSpPr>
        <p:spPr bwMode="auto">
          <a:xfrm>
            <a:off x="6497638" y="4303713"/>
            <a:ext cx="22701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5" name="Line 31"/>
          <p:cNvSpPr>
            <a:spLocks noChangeShapeType="1"/>
          </p:cNvSpPr>
          <p:nvPr/>
        </p:nvSpPr>
        <p:spPr bwMode="auto">
          <a:xfrm flipV="1">
            <a:off x="6875463" y="3492500"/>
            <a:ext cx="0" cy="539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6" name="Line 32"/>
          <p:cNvSpPr>
            <a:spLocks noChangeShapeType="1"/>
          </p:cNvSpPr>
          <p:nvPr/>
        </p:nvSpPr>
        <p:spPr bwMode="auto">
          <a:xfrm flipV="1">
            <a:off x="7026275" y="3492500"/>
            <a:ext cx="0" cy="539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7" name="Line 33"/>
          <p:cNvSpPr>
            <a:spLocks noChangeShapeType="1"/>
          </p:cNvSpPr>
          <p:nvPr/>
        </p:nvSpPr>
        <p:spPr bwMode="auto">
          <a:xfrm flipV="1">
            <a:off x="7480300" y="3492500"/>
            <a:ext cx="0" cy="539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8" name="Line 34"/>
          <p:cNvSpPr>
            <a:spLocks noChangeShapeType="1"/>
          </p:cNvSpPr>
          <p:nvPr/>
        </p:nvSpPr>
        <p:spPr bwMode="auto">
          <a:xfrm flipV="1">
            <a:off x="7177088" y="3492500"/>
            <a:ext cx="0" cy="539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299" name="Line 35"/>
          <p:cNvSpPr>
            <a:spLocks noChangeShapeType="1"/>
          </p:cNvSpPr>
          <p:nvPr/>
        </p:nvSpPr>
        <p:spPr bwMode="auto">
          <a:xfrm flipV="1">
            <a:off x="7327900" y="3492500"/>
            <a:ext cx="0" cy="5397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0" name="Text Box 36"/>
          <p:cNvSpPr txBox="1">
            <a:spLocks noChangeArrowheads="1"/>
          </p:cNvSpPr>
          <p:nvPr/>
        </p:nvSpPr>
        <p:spPr bwMode="auto">
          <a:xfrm>
            <a:off x="6718300" y="2538413"/>
            <a:ext cx="8159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b="1">
                <a:solidFill>
                  <a:srgbClr val="A40508"/>
                </a:solidFill>
                <a:latin typeface="Lucida Sans" charset="0"/>
                <a:cs typeface="Arial Unicode MS" charset="0"/>
              </a:rPr>
              <a:t>To</a:t>
            </a:r>
          </a:p>
          <a:p>
            <a:r>
              <a:rPr lang="en-US" altLang="zh-CN" sz="1600" b="1">
                <a:solidFill>
                  <a:srgbClr val="A40508"/>
                </a:solidFill>
                <a:latin typeface="Lucida Sans" charset="0"/>
                <a:cs typeface="Arial Unicode MS" charset="0"/>
              </a:rPr>
              <a:t>other</a:t>
            </a:r>
          </a:p>
          <a:p>
            <a:r>
              <a:rPr lang="en-US" altLang="zh-CN" sz="1600" b="1">
                <a:solidFill>
                  <a:srgbClr val="A40508"/>
                </a:solidFill>
                <a:latin typeface="Lucida Sans" charset="0"/>
                <a:cs typeface="Arial Unicode MS" charset="0"/>
              </a:rPr>
              <a:t>nodes</a:t>
            </a:r>
          </a:p>
        </p:txBody>
      </p:sp>
      <p:sp>
        <p:nvSpPr>
          <p:cNvPr id="523301" name="Rectangle 38"/>
          <p:cNvSpPr>
            <a:spLocks noChangeArrowheads="1"/>
          </p:cNvSpPr>
          <p:nvPr/>
        </p:nvSpPr>
        <p:spPr bwMode="auto">
          <a:xfrm>
            <a:off x="6629400" y="2706688"/>
            <a:ext cx="1143000" cy="3352800"/>
          </a:xfrm>
          <a:prstGeom prst="rect">
            <a:avLst/>
          </a:prstGeom>
          <a:solidFill>
            <a:schemeClr val="accent1">
              <a:alpha val="30196"/>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r"/>
            <a:endParaRPr lang="zh-CN" altLang="en-US" sz="1600" b="1">
              <a:latin typeface="Lucida Sans" charset="0"/>
              <a:cs typeface="Arial Unicode MS" charset="0"/>
            </a:endParaRPr>
          </a:p>
        </p:txBody>
      </p:sp>
      <p:sp>
        <p:nvSpPr>
          <p:cNvPr id="523302" name="Line 40"/>
          <p:cNvSpPr>
            <a:spLocks noChangeShapeType="1"/>
          </p:cNvSpPr>
          <p:nvPr/>
        </p:nvSpPr>
        <p:spPr bwMode="auto">
          <a:xfrm>
            <a:off x="6858000" y="5145088"/>
            <a:ext cx="0" cy="4572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3" name="Line 41"/>
          <p:cNvSpPr>
            <a:spLocks noChangeShapeType="1"/>
          </p:cNvSpPr>
          <p:nvPr/>
        </p:nvSpPr>
        <p:spPr bwMode="auto">
          <a:xfrm>
            <a:off x="6858000" y="5145088"/>
            <a:ext cx="1066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4" name="Line 42"/>
          <p:cNvSpPr>
            <a:spLocks noChangeShapeType="1"/>
          </p:cNvSpPr>
          <p:nvPr/>
        </p:nvSpPr>
        <p:spPr bwMode="auto">
          <a:xfrm>
            <a:off x="7010400" y="5297488"/>
            <a:ext cx="0" cy="304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5" name="Line 43"/>
          <p:cNvSpPr>
            <a:spLocks noChangeShapeType="1"/>
          </p:cNvSpPr>
          <p:nvPr/>
        </p:nvSpPr>
        <p:spPr bwMode="auto">
          <a:xfrm>
            <a:off x="7010400" y="5297488"/>
            <a:ext cx="914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6" name="Line 44"/>
          <p:cNvSpPr>
            <a:spLocks noChangeShapeType="1"/>
          </p:cNvSpPr>
          <p:nvPr/>
        </p:nvSpPr>
        <p:spPr bwMode="auto">
          <a:xfrm>
            <a:off x="7162800" y="5449888"/>
            <a:ext cx="0" cy="1524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7" name="Line 45"/>
          <p:cNvSpPr>
            <a:spLocks noChangeShapeType="1"/>
          </p:cNvSpPr>
          <p:nvPr/>
        </p:nvSpPr>
        <p:spPr bwMode="auto">
          <a:xfrm>
            <a:off x="7162800" y="5449888"/>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3308" name="Text Box 46"/>
          <p:cNvSpPr txBox="1">
            <a:spLocks noChangeArrowheads="1"/>
          </p:cNvSpPr>
          <p:nvPr/>
        </p:nvSpPr>
        <p:spPr bwMode="auto">
          <a:xfrm>
            <a:off x="6705600" y="5449888"/>
            <a:ext cx="8159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b="1">
                <a:solidFill>
                  <a:srgbClr val="A40508"/>
                </a:solidFill>
                <a:latin typeface="Lucida Sans" charset="0"/>
                <a:cs typeface="Arial Unicode MS" charset="0"/>
              </a:rPr>
              <a:t>From</a:t>
            </a:r>
          </a:p>
          <a:p>
            <a:r>
              <a:rPr lang="en-US" altLang="zh-CN" sz="1600" b="1">
                <a:solidFill>
                  <a:srgbClr val="A40508"/>
                </a:solidFill>
                <a:latin typeface="Lucida Sans" charset="0"/>
                <a:cs typeface="Arial Unicode MS" charset="0"/>
              </a:rPr>
              <a:t>other</a:t>
            </a:r>
          </a:p>
          <a:p>
            <a:r>
              <a:rPr lang="en-US" altLang="zh-CN" sz="1600" b="1">
                <a:solidFill>
                  <a:srgbClr val="A40508"/>
                </a:solidFill>
                <a:latin typeface="Lucida Sans" charset="0"/>
                <a:cs typeface="Arial Unicode MS" charset="0"/>
              </a:rPr>
              <a:t>nodes</a:t>
            </a:r>
          </a:p>
        </p:txBody>
      </p:sp>
      <p:sp>
        <p:nvSpPr>
          <p:cNvPr id="523309" name="TextBox 45"/>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日期占位符 1"/>
          <p:cNvSpPr>
            <a:spLocks noGrp="1"/>
          </p:cNvSpPr>
          <p:nvPr>
            <p:ph type="dt" sz="half" idx="10"/>
          </p:nvPr>
        </p:nvSpPr>
        <p:spPr/>
        <p:txBody>
          <a:bodyPr/>
          <a:lstStyle/>
          <a:p>
            <a:fld id="{AB2B1648-670D-2E4E-96EC-609456A71A75}" type="datetime1">
              <a:rPr lang="zh-CN" altLang="en-US"/>
              <a:pPr/>
              <a:t>2021/7/17</a:t>
            </a:fld>
            <a:endParaRPr lang="en-US" altLang="zh-CN"/>
          </a:p>
        </p:txBody>
      </p:sp>
      <p:sp>
        <p:nvSpPr>
          <p:cNvPr id="67" name="幻灯片编号占位符 3"/>
          <p:cNvSpPr>
            <a:spLocks noGrp="1"/>
          </p:cNvSpPr>
          <p:nvPr>
            <p:ph type="sldNum" sz="quarter" idx="12"/>
          </p:nvPr>
        </p:nvSpPr>
        <p:spPr/>
        <p:txBody>
          <a:bodyPr/>
          <a:lstStyle/>
          <a:p>
            <a:fld id="{3EBDC953-DCB8-3441-B09E-9ED2CFD63FFF}" type="slidenum">
              <a:rPr lang="en-US" altLang="zh-CN"/>
              <a:pPr/>
              <a:t>32</a:t>
            </a:fld>
            <a:endParaRPr lang="en-US" altLang="zh-CN"/>
          </a:p>
        </p:txBody>
      </p:sp>
      <p:grpSp>
        <p:nvGrpSpPr>
          <p:cNvPr id="525314" name="Group 62"/>
          <p:cNvGrpSpPr>
            <a:grpSpLocks/>
          </p:cNvGrpSpPr>
          <p:nvPr/>
        </p:nvGrpSpPr>
        <p:grpSpPr bwMode="auto">
          <a:xfrm>
            <a:off x="1981200" y="4602163"/>
            <a:ext cx="5715000" cy="2117725"/>
            <a:chOff x="1981200" y="4740275"/>
            <a:chExt cx="5715000" cy="2117725"/>
          </a:xfrm>
        </p:grpSpPr>
        <p:sp>
          <p:nvSpPr>
            <p:cNvPr id="525315" name="Rectangle 6"/>
            <p:cNvSpPr>
              <a:spLocks noChangeArrowheads="1"/>
            </p:cNvSpPr>
            <p:nvPr/>
          </p:nvSpPr>
          <p:spPr bwMode="auto">
            <a:xfrm>
              <a:off x="3200400" y="5715000"/>
              <a:ext cx="312420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2400" dirty="0">
                  <a:latin typeface="Lucida Sans" charset="0"/>
                  <a:cs typeface="Arial Unicode MS" charset="0"/>
                </a:rPr>
                <a:t>Back queue selector</a:t>
              </a:r>
            </a:p>
          </p:txBody>
        </p:sp>
        <p:sp>
          <p:nvSpPr>
            <p:cNvPr id="525316" name="Text Box 8"/>
            <p:cNvSpPr txBox="1">
              <a:spLocks noChangeArrowheads="1"/>
            </p:cNvSpPr>
            <p:nvPr/>
          </p:nvSpPr>
          <p:spPr bwMode="auto">
            <a:xfrm>
              <a:off x="1981200" y="4740275"/>
              <a:ext cx="5715000" cy="847725"/>
            </a:xfrm>
            <a:prstGeom prst="rect">
              <a:avLst/>
            </a:prstGeom>
            <a:solidFill>
              <a:srgbClr val="FFFF99"/>
            </a:solidFill>
            <a:ln w="25400">
              <a:solidFill>
                <a:srgbClr val="00A000"/>
              </a:solidFill>
              <a:miter lim="800000"/>
              <a:headEnd/>
              <a:tailEnd/>
            </a:ln>
          </p:spPr>
          <p:txBody>
            <a:bodyP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ctr"/>
              <a:r>
                <a:rPr lang="en-US" altLang="zh-CN" sz="2400" i="1" dirty="0">
                  <a:latin typeface="Lucida Sans" charset="0"/>
                  <a:cs typeface="Arial Unicode MS" charset="0"/>
                </a:rPr>
                <a:t>B</a:t>
              </a:r>
              <a:r>
                <a:rPr lang="en-US" altLang="zh-CN" sz="2400" dirty="0">
                  <a:latin typeface="Lucida Sans" charset="0"/>
                  <a:cs typeface="Arial Unicode MS" charset="0"/>
                </a:rPr>
                <a:t> back queues</a:t>
              </a:r>
            </a:p>
            <a:p>
              <a:pPr algn="ctr"/>
              <a:r>
                <a:rPr lang="en-US" altLang="zh-CN" sz="2400" dirty="0">
                  <a:latin typeface="Lucida Sans" charset="0"/>
                  <a:cs typeface="Arial Unicode MS" charset="0"/>
                </a:rPr>
                <a:t>Single host on each</a:t>
              </a:r>
              <a:endParaRPr lang="en-US" altLang="zh-CN" sz="2400" i="1" dirty="0">
                <a:latin typeface="Lucida Sans" charset="0"/>
                <a:cs typeface="Arial Unicode MS" charset="0"/>
              </a:endParaRPr>
            </a:p>
          </p:txBody>
        </p:sp>
        <p:sp>
          <p:nvSpPr>
            <p:cNvPr id="525317" name="Line 45"/>
            <p:cNvSpPr>
              <a:spLocks noChangeShapeType="1"/>
            </p:cNvSpPr>
            <p:nvPr/>
          </p:nvSpPr>
          <p:spPr bwMode="auto">
            <a:xfrm>
              <a:off x="38862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18" name="Line 46"/>
            <p:cNvSpPr>
              <a:spLocks noChangeShapeType="1"/>
            </p:cNvSpPr>
            <p:nvPr/>
          </p:nvSpPr>
          <p:spPr bwMode="auto">
            <a:xfrm>
              <a:off x="40386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19" name="Line 47"/>
            <p:cNvSpPr>
              <a:spLocks noChangeShapeType="1"/>
            </p:cNvSpPr>
            <p:nvPr/>
          </p:nvSpPr>
          <p:spPr bwMode="auto">
            <a:xfrm>
              <a:off x="41910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0" name="Line 48"/>
            <p:cNvSpPr>
              <a:spLocks noChangeShapeType="1"/>
            </p:cNvSpPr>
            <p:nvPr/>
          </p:nvSpPr>
          <p:spPr bwMode="auto">
            <a:xfrm>
              <a:off x="43434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1" name="Line 49"/>
            <p:cNvSpPr>
              <a:spLocks noChangeShapeType="1"/>
            </p:cNvSpPr>
            <p:nvPr/>
          </p:nvSpPr>
          <p:spPr bwMode="auto">
            <a:xfrm>
              <a:off x="44958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2" name="Line 50"/>
            <p:cNvSpPr>
              <a:spLocks noChangeShapeType="1"/>
            </p:cNvSpPr>
            <p:nvPr/>
          </p:nvSpPr>
          <p:spPr bwMode="auto">
            <a:xfrm>
              <a:off x="46482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3" name="Line 51"/>
            <p:cNvSpPr>
              <a:spLocks noChangeShapeType="1"/>
            </p:cNvSpPr>
            <p:nvPr/>
          </p:nvSpPr>
          <p:spPr bwMode="auto">
            <a:xfrm>
              <a:off x="48006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4" name="Line 52"/>
            <p:cNvSpPr>
              <a:spLocks noChangeShapeType="1"/>
            </p:cNvSpPr>
            <p:nvPr/>
          </p:nvSpPr>
          <p:spPr bwMode="auto">
            <a:xfrm>
              <a:off x="49530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5" name="Line 53"/>
            <p:cNvSpPr>
              <a:spLocks noChangeShapeType="1"/>
            </p:cNvSpPr>
            <p:nvPr/>
          </p:nvSpPr>
          <p:spPr bwMode="auto">
            <a:xfrm>
              <a:off x="51054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6" name="Line 54"/>
            <p:cNvSpPr>
              <a:spLocks noChangeShapeType="1"/>
            </p:cNvSpPr>
            <p:nvPr/>
          </p:nvSpPr>
          <p:spPr bwMode="auto">
            <a:xfrm>
              <a:off x="52578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7" name="Line 55"/>
            <p:cNvSpPr>
              <a:spLocks noChangeShapeType="1"/>
            </p:cNvSpPr>
            <p:nvPr/>
          </p:nvSpPr>
          <p:spPr bwMode="auto">
            <a:xfrm>
              <a:off x="54102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8" name="Line 56"/>
            <p:cNvSpPr>
              <a:spLocks noChangeShapeType="1"/>
            </p:cNvSpPr>
            <p:nvPr/>
          </p:nvSpPr>
          <p:spPr bwMode="auto">
            <a:xfrm>
              <a:off x="5562600" y="54864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29" name="Line 69"/>
            <p:cNvSpPr>
              <a:spLocks noChangeShapeType="1"/>
            </p:cNvSpPr>
            <p:nvPr/>
          </p:nvSpPr>
          <p:spPr bwMode="auto">
            <a:xfrm>
              <a:off x="4800600" y="63246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0" name="Text Box 71"/>
            <p:cNvSpPr txBox="1">
              <a:spLocks noChangeArrowheads="1"/>
            </p:cNvSpPr>
            <p:nvPr/>
          </p:nvSpPr>
          <p:spPr bwMode="auto">
            <a:xfrm>
              <a:off x="2632075" y="6400800"/>
              <a:ext cx="44116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dirty="0">
                  <a:latin typeface="Lucida Sans" charset="0"/>
                  <a:cs typeface="Arial Unicode MS" charset="0"/>
                </a:rPr>
                <a:t>Crawl thread requesting URL</a:t>
              </a:r>
            </a:p>
          </p:txBody>
        </p:sp>
      </p:grpSp>
      <p:sp>
        <p:nvSpPr>
          <p:cNvPr id="525331" name="Rectangle 2"/>
          <p:cNvSpPr>
            <a:spLocks noGrp="1" noChangeArrowheads="1"/>
          </p:cNvSpPr>
          <p:nvPr>
            <p:ph type="title" idx="4294967295"/>
          </p:nvPr>
        </p:nvSpPr>
        <p:spPr>
          <a:xfrm>
            <a:off x="457200" y="333375"/>
            <a:ext cx="7859713" cy="1295400"/>
          </a:xfrm>
        </p:spPr>
        <p:txBody>
          <a:bodyPr/>
          <a:lstStyle/>
          <a:p>
            <a:r>
              <a:rPr lang="en-US" altLang="zh-CN" dirty="0"/>
              <a:t>URL frontier: Mercator scheme</a:t>
            </a:r>
            <a:br>
              <a:rPr lang="en-US" altLang="zh-CN" dirty="0"/>
            </a:br>
            <a:endParaRPr lang="en-US" altLang="zh-CN" dirty="0"/>
          </a:p>
        </p:txBody>
      </p:sp>
      <p:grpSp>
        <p:nvGrpSpPr>
          <p:cNvPr id="525332" name="Group 61"/>
          <p:cNvGrpSpPr>
            <a:grpSpLocks/>
          </p:cNvGrpSpPr>
          <p:nvPr/>
        </p:nvGrpSpPr>
        <p:grpSpPr bwMode="auto">
          <a:xfrm>
            <a:off x="2824163" y="3636963"/>
            <a:ext cx="4238625" cy="1025525"/>
            <a:chOff x="2824163" y="3775075"/>
            <a:chExt cx="4238625" cy="1025525"/>
          </a:xfrm>
        </p:grpSpPr>
        <p:sp>
          <p:nvSpPr>
            <p:cNvPr id="525333" name="Rectangle 5"/>
            <p:cNvSpPr>
              <a:spLocks noChangeArrowheads="1"/>
            </p:cNvSpPr>
            <p:nvPr/>
          </p:nvSpPr>
          <p:spPr bwMode="auto">
            <a:xfrm>
              <a:off x="2824163" y="3775075"/>
              <a:ext cx="4238625"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r>
                <a:rPr lang="en-US" altLang="zh-CN" sz="2400" dirty="0">
                  <a:latin typeface="Lucida Sans" charset="0"/>
                  <a:cs typeface="Arial Unicode MS" charset="0"/>
                </a:rPr>
                <a:t>Biased front queue selector</a:t>
              </a:r>
            </a:p>
            <a:p>
              <a:pPr algn="ctr"/>
              <a:r>
                <a:rPr lang="en-US" altLang="zh-CN" sz="2400" dirty="0">
                  <a:latin typeface="Lucida Sans" charset="0"/>
                  <a:cs typeface="Arial Unicode MS" charset="0"/>
                </a:rPr>
                <a:t>Back queue router</a:t>
              </a:r>
            </a:p>
          </p:txBody>
        </p:sp>
        <p:sp>
          <p:nvSpPr>
            <p:cNvPr id="525334" name="Line 33"/>
            <p:cNvSpPr>
              <a:spLocks noChangeShapeType="1"/>
            </p:cNvSpPr>
            <p:nvPr/>
          </p:nvSpPr>
          <p:spPr bwMode="auto">
            <a:xfrm>
              <a:off x="38862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5" name="Line 34"/>
            <p:cNvSpPr>
              <a:spLocks noChangeShapeType="1"/>
            </p:cNvSpPr>
            <p:nvPr/>
          </p:nvSpPr>
          <p:spPr bwMode="auto">
            <a:xfrm>
              <a:off x="40386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6" name="Line 35"/>
            <p:cNvSpPr>
              <a:spLocks noChangeShapeType="1"/>
            </p:cNvSpPr>
            <p:nvPr/>
          </p:nvSpPr>
          <p:spPr bwMode="auto">
            <a:xfrm>
              <a:off x="41910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7" name="Line 36"/>
            <p:cNvSpPr>
              <a:spLocks noChangeShapeType="1"/>
            </p:cNvSpPr>
            <p:nvPr/>
          </p:nvSpPr>
          <p:spPr bwMode="auto">
            <a:xfrm>
              <a:off x="43434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8" name="Line 37"/>
            <p:cNvSpPr>
              <a:spLocks noChangeShapeType="1"/>
            </p:cNvSpPr>
            <p:nvPr/>
          </p:nvSpPr>
          <p:spPr bwMode="auto">
            <a:xfrm>
              <a:off x="44958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39" name="Line 38"/>
            <p:cNvSpPr>
              <a:spLocks noChangeShapeType="1"/>
            </p:cNvSpPr>
            <p:nvPr/>
          </p:nvSpPr>
          <p:spPr bwMode="auto">
            <a:xfrm>
              <a:off x="46482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0" name="Line 39"/>
            <p:cNvSpPr>
              <a:spLocks noChangeShapeType="1"/>
            </p:cNvSpPr>
            <p:nvPr/>
          </p:nvSpPr>
          <p:spPr bwMode="auto">
            <a:xfrm>
              <a:off x="48006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1" name="Line 40"/>
            <p:cNvSpPr>
              <a:spLocks noChangeShapeType="1"/>
            </p:cNvSpPr>
            <p:nvPr/>
          </p:nvSpPr>
          <p:spPr bwMode="auto">
            <a:xfrm>
              <a:off x="49530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2" name="Line 41"/>
            <p:cNvSpPr>
              <a:spLocks noChangeShapeType="1"/>
            </p:cNvSpPr>
            <p:nvPr/>
          </p:nvSpPr>
          <p:spPr bwMode="auto">
            <a:xfrm>
              <a:off x="51054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3" name="Line 42"/>
            <p:cNvSpPr>
              <a:spLocks noChangeShapeType="1"/>
            </p:cNvSpPr>
            <p:nvPr/>
          </p:nvSpPr>
          <p:spPr bwMode="auto">
            <a:xfrm>
              <a:off x="52578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4" name="Line 43"/>
            <p:cNvSpPr>
              <a:spLocks noChangeShapeType="1"/>
            </p:cNvSpPr>
            <p:nvPr/>
          </p:nvSpPr>
          <p:spPr bwMode="auto">
            <a:xfrm>
              <a:off x="54102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45" name="Line 44"/>
            <p:cNvSpPr>
              <a:spLocks noChangeShapeType="1"/>
            </p:cNvSpPr>
            <p:nvPr/>
          </p:nvSpPr>
          <p:spPr bwMode="auto">
            <a:xfrm>
              <a:off x="5562600" y="4572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525346" name="Group 64"/>
          <p:cNvGrpSpPr>
            <a:grpSpLocks/>
          </p:cNvGrpSpPr>
          <p:nvPr/>
        </p:nvGrpSpPr>
        <p:grpSpPr bwMode="auto">
          <a:xfrm>
            <a:off x="2209800" y="1309688"/>
            <a:ext cx="5181600" cy="2362200"/>
            <a:chOff x="2209800" y="1447800"/>
            <a:chExt cx="5181600" cy="2362200"/>
          </a:xfrm>
        </p:grpSpPr>
        <p:grpSp>
          <p:nvGrpSpPr>
            <p:cNvPr id="525347" name="Group 63"/>
            <p:cNvGrpSpPr>
              <a:grpSpLocks/>
            </p:cNvGrpSpPr>
            <p:nvPr/>
          </p:nvGrpSpPr>
          <p:grpSpPr bwMode="auto">
            <a:xfrm>
              <a:off x="2209800" y="1828800"/>
              <a:ext cx="5181600" cy="1981200"/>
              <a:chOff x="2209800" y="1828800"/>
              <a:chExt cx="5181600" cy="1981200"/>
            </a:xfrm>
          </p:grpSpPr>
          <p:sp>
            <p:nvSpPr>
              <p:cNvPr id="525348" name="Rectangle 4"/>
              <p:cNvSpPr>
                <a:spLocks noChangeArrowheads="1"/>
              </p:cNvSpPr>
              <p:nvPr/>
            </p:nvSpPr>
            <p:spPr bwMode="auto">
              <a:xfrm>
                <a:off x="3200400" y="2133600"/>
                <a:ext cx="312420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2400" dirty="0" err="1">
                    <a:latin typeface="Lucida Sans" charset="0"/>
                    <a:cs typeface="Arial Unicode MS" charset="0"/>
                  </a:rPr>
                  <a:t>Prioritizer</a:t>
                </a:r>
                <a:endParaRPr lang="en-US" altLang="zh-CN" sz="2400" dirty="0">
                  <a:latin typeface="Lucida Sans" charset="0"/>
                  <a:cs typeface="Arial Unicode MS" charset="0"/>
                </a:endParaRPr>
              </a:p>
            </p:txBody>
          </p:sp>
          <p:sp>
            <p:nvSpPr>
              <p:cNvPr id="525349" name="Text Box 7"/>
              <p:cNvSpPr txBox="1">
                <a:spLocks noChangeArrowheads="1"/>
              </p:cNvSpPr>
              <p:nvPr/>
            </p:nvSpPr>
            <p:spPr bwMode="auto">
              <a:xfrm>
                <a:off x="2209800" y="2971800"/>
                <a:ext cx="5181600" cy="482600"/>
              </a:xfrm>
              <a:prstGeom prst="rect">
                <a:avLst/>
              </a:prstGeom>
              <a:solidFill>
                <a:srgbClr val="FFFF99"/>
              </a:solidFill>
              <a:ln w="25400">
                <a:solidFill>
                  <a:schemeClr val="hlink"/>
                </a:solidFill>
                <a:miter lim="800000"/>
                <a:headEnd/>
                <a:tailEnd/>
              </a:ln>
            </p:spPr>
            <p:txBody>
              <a:bodyP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ctr"/>
                <a:r>
                  <a:rPr lang="en-US" altLang="zh-CN" sz="2400" i="1">
                    <a:latin typeface="Lucida Sans" charset="0"/>
                    <a:cs typeface="Arial Unicode MS" charset="0"/>
                  </a:rPr>
                  <a:t>K</a:t>
                </a:r>
                <a:r>
                  <a:rPr lang="en-US" altLang="zh-CN" sz="2400">
                    <a:latin typeface="Lucida Sans" charset="0"/>
                    <a:cs typeface="Arial Unicode MS" charset="0"/>
                  </a:rPr>
                  <a:t> front queues</a:t>
                </a:r>
                <a:endParaRPr lang="en-US" altLang="zh-CN" sz="2400" i="1">
                  <a:latin typeface="Lucida Sans" charset="0"/>
                  <a:cs typeface="Arial Unicode MS" charset="0"/>
                </a:endParaRPr>
              </a:p>
            </p:txBody>
          </p:sp>
          <p:sp>
            <p:nvSpPr>
              <p:cNvPr id="525350" name="Line 9"/>
              <p:cNvSpPr>
                <a:spLocks noChangeShapeType="1"/>
              </p:cNvSpPr>
              <p:nvPr/>
            </p:nvSpPr>
            <p:spPr bwMode="auto">
              <a:xfrm>
                <a:off x="38862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1" name="Line 10"/>
              <p:cNvSpPr>
                <a:spLocks noChangeShapeType="1"/>
              </p:cNvSpPr>
              <p:nvPr/>
            </p:nvSpPr>
            <p:spPr bwMode="auto">
              <a:xfrm>
                <a:off x="40386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2" name="Line 11"/>
              <p:cNvSpPr>
                <a:spLocks noChangeShapeType="1"/>
              </p:cNvSpPr>
              <p:nvPr/>
            </p:nvSpPr>
            <p:spPr bwMode="auto">
              <a:xfrm>
                <a:off x="41910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3" name="Line 12"/>
              <p:cNvSpPr>
                <a:spLocks noChangeShapeType="1"/>
              </p:cNvSpPr>
              <p:nvPr/>
            </p:nvSpPr>
            <p:spPr bwMode="auto">
              <a:xfrm>
                <a:off x="43434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4" name="Line 13"/>
              <p:cNvSpPr>
                <a:spLocks noChangeShapeType="1"/>
              </p:cNvSpPr>
              <p:nvPr/>
            </p:nvSpPr>
            <p:spPr bwMode="auto">
              <a:xfrm>
                <a:off x="44958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5" name="Line 14"/>
              <p:cNvSpPr>
                <a:spLocks noChangeShapeType="1"/>
              </p:cNvSpPr>
              <p:nvPr/>
            </p:nvSpPr>
            <p:spPr bwMode="auto">
              <a:xfrm>
                <a:off x="46482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6" name="Line 15"/>
              <p:cNvSpPr>
                <a:spLocks noChangeShapeType="1"/>
              </p:cNvSpPr>
              <p:nvPr/>
            </p:nvSpPr>
            <p:spPr bwMode="auto">
              <a:xfrm>
                <a:off x="48006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7" name="Line 16"/>
              <p:cNvSpPr>
                <a:spLocks noChangeShapeType="1"/>
              </p:cNvSpPr>
              <p:nvPr/>
            </p:nvSpPr>
            <p:spPr bwMode="auto">
              <a:xfrm>
                <a:off x="49530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8" name="Line 17"/>
              <p:cNvSpPr>
                <a:spLocks noChangeShapeType="1"/>
              </p:cNvSpPr>
              <p:nvPr/>
            </p:nvSpPr>
            <p:spPr bwMode="auto">
              <a:xfrm>
                <a:off x="51054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59" name="Line 18"/>
              <p:cNvSpPr>
                <a:spLocks noChangeShapeType="1"/>
              </p:cNvSpPr>
              <p:nvPr/>
            </p:nvSpPr>
            <p:spPr bwMode="auto">
              <a:xfrm>
                <a:off x="52578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0" name="Line 19"/>
              <p:cNvSpPr>
                <a:spLocks noChangeShapeType="1"/>
              </p:cNvSpPr>
              <p:nvPr/>
            </p:nvSpPr>
            <p:spPr bwMode="auto">
              <a:xfrm>
                <a:off x="54102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1" name="Line 20"/>
              <p:cNvSpPr>
                <a:spLocks noChangeShapeType="1"/>
              </p:cNvSpPr>
              <p:nvPr/>
            </p:nvSpPr>
            <p:spPr bwMode="auto">
              <a:xfrm>
                <a:off x="5562600" y="27432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2" name="Line 21"/>
              <p:cNvSpPr>
                <a:spLocks noChangeShapeType="1"/>
              </p:cNvSpPr>
              <p:nvPr/>
            </p:nvSpPr>
            <p:spPr bwMode="auto">
              <a:xfrm>
                <a:off x="38862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3" name="Line 57"/>
              <p:cNvSpPr>
                <a:spLocks noChangeShapeType="1"/>
              </p:cNvSpPr>
              <p:nvPr/>
            </p:nvSpPr>
            <p:spPr bwMode="auto">
              <a:xfrm>
                <a:off x="40386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4" name="Line 58"/>
              <p:cNvSpPr>
                <a:spLocks noChangeShapeType="1"/>
              </p:cNvSpPr>
              <p:nvPr/>
            </p:nvSpPr>
            <p:spPr bwMode="auto">
              <a:xfrm>
                <a:off x="41910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5" name="Line 59"/>
              <p:cNvSpPr>
                <a:spLocks noChangeShapeType="1"/>
              </p:cNvSpPr>
              <p:nvPr/>
            </p:nvSpPr>
            <p:spPr bwMode="auto">
              <a:xfrm>
                <a:off x="43434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6" name="Line 60"/>
              <p:cNvSpPr>
                <a:spLocks noChangeShapeType="1"/>
              </p:cNvSpPr>
              <p:nvPr/>
            </p:nvSpPr>
            <p:spPr bwMode="auto">
              <a:xfrm>
                <a:off x="44958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7" name="Line 61"/>
              <p:cNvSpPr>
                <a:spLocks noChangeShapeType="1"/>
              </p:cNvSpPr>
              <p:nvPr/>
            </p:nvSpPr>
            <p:spPr bwMode="auto">
              <a:xfrm>
                <a:off x="46482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8" name="Line 62"/>
              <p:cNvSpPr>
                <a:spLocks noChangeShapeType="1"/>
              </p:cNvSpPr>
              <p:nvPr/>
            </p:nvSpPr>
            <p:spPr bwMode="auto">
              <a:xfrm>
                <a:off x="48006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69" name="Line 63"/>
              <p:cNvSpPr>
                <a:spLocks noChangeShapeType="1"/>
              </p:cNvSpPr>
              <p:nvPr/>
            </p:nvSpPr>
            <p:spPr bwMode="auto">
              <a:xfrm>
                <a:off x="49530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70" name="Line 64"/>
              <p:cNvSpPr>
                <a:spLocks noChangeShapeType="1"/>
              </p:cNvSpPr>
              <p:nvPr/>
            </p:nvSpPr>
            <p:spPr bwMode="auto">
              <a:xfrm>
                <a:off x="51054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71" name="Line 65"/>
              <p:cNvSpPr>
                <a:spLocks noChangeShapeType="1"/>
              </p:cNvSpPr>
              <p:nvPr/>
            </p:nvSpPr>
            <p:spPr bwMode="auto">
              <a:xfrm>
                <a:off x="52578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72" name="Line 66"/>
              <p:cNvSpPr>
                <a:spLocks noChangeShapeType="1"/>
              </p:cNvSpPr>
              <p:nvPr/>
            </p:nvSpPr>
            <p:spPr bwMode="auto">
              <a:xfrm>
                <a:off x="54102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73" name="Line 67"/>
              <p:cNvSpPr>
                <a:spLocks noChangeShapeType="1"/>
              </p:cNvSpPr>
              <p:nvPr/>
            </p:nvSpPr>
            <p:spPr bwMode="auto">
              <a:xfrm>
                <a:off x="5562600" y="3429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5374" name="Line 68"/>
              <p:cNvSpPr>
                <a:spLocks noChangeShapeType="1"/>
              </p:cNvSpPr>
              <p:nvPr/>
            </p:nvSpPr>
            <p:spPr bwMode="auto">
              <a:xfrm>
                <a:off x="4800600" y="18288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525375" name="Text Box 70"/>
            <p:cNvSpPr txBox="1">
              <a:spLocks noChangeArrowheads="1"/>
            </p:cNvSpPr>
            <p:nvPr/>
          </p:nvSpPr>
          <p:spPr bwMode="auto">
            <a:xfrm>
              <a:off x="4352925" y="1447800"/>
              <a:ext cx="904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a:latin typeface="Lucida Sans" charset="0"/>
                  <a:cs typeface="Arial Unicode MS" charset="0"/>
                </a:rPr>
                <a:t>URLs</a:t>
              </a:r>
            </a:p>
          </p:txBody>
        </p:sp>
      </p:grpSp>
      <p:sp>
        <p:nvSpPr>
          <p:cNvPr id="525376" name="TextBox 60"/>
          <p:cNvSpPr txBox="1">
            <a:spLocks noChangeArrowheads="1"/>
          </p:cNvSpPr>
          <p:nvPr/>
        </p:nvSpPr>
        <p:spPr bwMode="auto">
          <a:xfrm>
            <a:off x="7620000" y="-171450"/>
            <a:ext cx="1285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1"/>
          <p:cNvSpPr>
            <a:spLocks noGrp="1"/>
          </p:cNvSpPr>
          <p:nvPr>
            <p:ph type="dt" sz="half" idx="10"/>
          </p:nvPr>
        </p:nvSpPr>
        <p:spPr/>
        <p:txBody>
          <a:bodyPr/>
          <a:lstStyle/>
          <a:p>
            <a:fld id="{3E8DE380-91C4-0B4E-8E12-DE238FC68B9A}" type="datetime1">
              <a:rPr lang="zh-CN" altLang="en-US"/>
              <a:pPr/>
              <a:t>2021/7/17</a:t>
            </a:fld>
            <a:endParaRPr lang="en-US" altLang="zh-CN"/>
          </a:p>
        </p:txBody>
      </p:sp>
      <p:sp>
        <p:nvSpPr>
          <p:cNvPr id="53" name="幻灯片编号占位符 3"/>
          <p:cNvSpPr>
            <a:spLocks noGrp="1"/>
          </p:cNvSpPr>
          <p:nvPr>
            <p:ph type="sldNum" sz="quarter" idx="12"/>
          </p:nvPr>
        </p:nvSpPr>
        <p:spPr/>
        <p:txBody>
          <a:bodyPr/>
          <a:lstStyle/>
          <a:p>
            <a:fld id="{7554539D-4348-3E42-8337-35E1ABC5DB09}" type="slidenum">
              <a:rPr lang="en-US" altLang="zh-CN"/>
              <a:pPr/>
              <a:t>33</a:t>
            </a:fld>
            <a:endParaRPr lang="en-US" altLang="zh-CN"/>
          </a:p>
        </p:txBody>
      </p:sp>
      <p:sp>
        <p:nvSpPr>
          <p:cNvPr id="526338" name="Rectangle 2"/>
          <p:cNvSpPr>
            <a:spLocks noGrp="1" noChangeArrowheads="1"/>
          </p:cNvSpPr>
          <p:nvPr>
            <p:ph type="title" idx="4294967295"/>
          </p:nvPr>
        </p:nvSpPr>
        <p:spPr>
          <a:xfrm>
            <a:off x="457200" y="-376238"/>
            <a:ext cx="7543800" cy="1295401"/>
          </a:xfrm>
        </p:spPr>
        <p:txBody>
          <a:bodyPr/>
          <a:lstStyle/>
          <a:p>
            <a:r>
              <a:rPr lang="en-US" altLang="zh-CN"/>
              <a:t>Front queues</a:t>
            </a:r>
          </a:p>
        </p:txBody>
      </p:sp>
      <p:sp>
        <p:nvSpPr>
          <p:cNvPr id="526339" name="Line 4"/>
          <p:cNvSpPr>
            <a:spLocks noChangeShapeType="1"/>
          </p:cNvSpPr>
          <p:nvPr/>
        </p:nvSpPr>
        <p:spPr bwMode="auto">
          <a:xfrm>
            <a:off x="4495800" y="1177925"/>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0" name="Text Box 5"/>
          <p:cNvSpPr txBox="1">
            <a:spLocks noChangeArrowheads="1"/>
          </p:cNvSpPr>
          <p:nvPr/>
        </p:nvSpPr>
        <p:spPr bwMode="auto">
          <a:xfrm>
            <a:off x="2819400" y="1406525"/>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ctr">
              <a:spcBef>
                <a:spcPct val="50000"/>
              </a:spcBef>
            </a:pPr>
            <a:r>
              <a:rPr lang="en-US" altLang="zh-CN" sz="2400">
                <a:latin typeface="Lucida Sans" charset="0"/>
                <a:cs typeface="Arial Unicode MS" charset="0"/>
              </a:rPr>
              <a:t>Prioritizer</a:t>
            </a:r>
          </a:p>
        </p:txBody>
      </p:sp>
      <p:sp>
        <p:nvSpPr>
          <p:cNvPr id="526341" name="Line 12"/>
          <p:cNvSpPr>
            <a:spLocks noChangeShapeType="1"/>
          </p:cNvSpPr>
          <p:nvPr/>
        </p:nvSpPr>
        <p:spPr bwMode="auto">
          <a:xfrm>
            <a:off x="9906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2" name="Line 13"/>
          <p:cNvSpPr>
            <a:spLocks noChangeShapeType="1"/>
          </p:cNvSpPr>
          <p:nvPr/>
        </p:nvSpPr>
        <p:spPr bwMode="auto">
          <a:xfrm flipH="1">
            <a:off x="990600" y="3692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3" name="Line 14"/>
          <p:cNvSpPr>
            <a:spLocks noChangeShapeType="1"/>
          </p:cNvSpPr>
          <p:nvPr/>
        </p:nvSpPr>
        <p:spPr bwMode="auto">
          <a:xfrm flipH="1">
            <a:off x="990600" y="30829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4" name="Line 15"/>
          <p:cNvSpPr>
            <a:spLocks noChangeShapeType="1"/>
          </p:cNvSpPr>
          <p:nvPr/>
        </p:nvSpPr>
        <p:spPr bwMode="auto">
          <a:xfrm flipH="1">
            <a:off x="990600" y="43021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5" name="Line 16"/>
          <p:cNvSpPr>
            <a:spLocks noChangeShapeType="1"/>
          </p:cNvSpPr>
          <p:nvPr/>
        </p:nvSpPr>
        <p:spPr bwMode="auto">
          <a:xfrm flipH="1">
            <a:off x="990600" y="47593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6" name="Line 17"/>
          <p:cNvSpPr>
            <a:spLocks noChangeShapeType="1"/>
          </p:cNvSpPr>
          <p:nvPr/>
        </p:nvSpPr>
        <p:spPr bwMode="auto">
          <a:xfrm>
            <a:off x="990600" y="2549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7" name="Line 18"/>
          <p:cNvSpPr>
            <a:spLocks noChangeShapeType="1"/>
          </p:cNvSpPr>
          <p:nvPr/>
        </p:nvSpPr>
        <p:spPr bwMode="auto">
          <a:xfrm flipV="1">
            <a:off x="16002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8" name="Line 19"/>
          <p:cNvSpPr>
            <a:spLocks noChangeShapeType="1"/>
          </p:cNvSpPr>
          <p:nvPr/>
        </p:nvSpPr>
        <p:spPr bwMode="auto">
          <a:xfrm>
            <a:off x="20574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49" name="Line 20"/>
          <p:cNvSpPr>
            <a:spLocks noChangeShapeType="1"/>
          </p:cNvSpPr>
          <p:nvPr/>
        </p:nvSpPr>
        <p:spPr bwMode="auto">
          <a:xfrm flipH="1">
            <a:off x="2057400" y="3692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0" name="Line 21"/>
          <p:cNvSpPr>
            <a:spLocks noChangeShapeType="1"/>
          </p:cNvSpPr>
          <p:nvPr/>
        </p:nvSpPr>
        <p:spPr bwMode="auto">
          <a:xfrm flipH="1">
            <a:off x="2057400" y="30829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1" name="Line 22"/>
          <p:cNvSpPr>
            <a:spLocks noChangeShapeType="1"/>
          </p:cNvSpPr>
          <p:nvPr/>
        </p:nvSpPr>
        <p:spPr bwMode="auto">
          <a:xfrm flipH="1">
            <a:off x="2057400" y="43021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2" name="Line 23"/>
          <p:cNvSpPr>
            <a:spLocks noChangeShapeType="1"/>
          </p:cNvSpPr>
          <p:nvPr/>
        </p:nvSpPr>
        <p:spPr bwMode="auto">
          <a:xfrm flipH="1">
            <a:off x="2057400" y="47593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3" name="Line 24"/>
          <p:cNvSpPr>
            <a:spLocks noChangeShapeType="1"/>
          </p:cNvSpPr>
          <p:nvPr/>
        </p:nvSpPr>
        <p:spPr bwMode="auto">
          <a:xfrm>
            <a:off x="2057400" y="2549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4" name="Line 25"/>
          <p:cNvSpPr>
            <a:spLocks noChangeShapeType="1"/>
          </p:cNvSpPr>
          <p:nvPr/>
        </p:nvSpPr>
        <p:spPr bwMode="auto">
          <a:xfrm flipV="1">
            <a:off x="26670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5" name="Line 26"/>
          <p:cNvSpPr>
            <a:spLocks noChangeShapeType="1"/>
          </p:cNvSpPr>
          <p:nvPr/>
        </p:nvSpPr>
        <p:spPr bwMode="auto">
          <a:xfrm>
            <a:off x="67818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6" name="Line 27"/>
          <p:cNvSpPr>
            <a:spLocks noChangeShapeType="1"/>
          </p:cNvSpPr>
          <p:nvPr/>
        </p:nvSpPr>
        <p:spPr bwMode="auto">
          <a:xfrm flipH="1">
            <a:off x="6781800" y="3692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7" name="Line 28"/>
          <p:cNvSpPr>
            <a:spLocks noChangeShapeType="1"/>
          </p:cNvSpPr>
          <p:nvPr/>
        </p:nvSpPr>
        <p:spPr bwMode="auto">
          <a:xfrm flipH="1">
            <a:off x="6781800" y="30829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8" name="Line 29"/>
          <p:cNvSpPr>
            <a:spLocks noChangeShapeType="1"/>
          </p:cNvSpPr>
          <p:nvPr/>
        </p:nvSpPr>
        <p:spPr bwMode="auto">
          <a:xfrm flipH="1">
            <a:off x="6781800" y="43021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59" name="Line 30"/>
          <p:cNvSpPr>
            <a:spLocks noChangeShapeType="1"/>
          </p:cNvSpPr>
          <p:nvPr/>
        </p:nvSpPr>
        <p:spPr bwMode="auto">
          <a:xfrm flipH="1">
            <a:off x="6781800" y="47593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0" name="Line 31"/>
          <p:cNvSpPr>
            <a:spLocks noChangeShapeType="1"/>
          </p:cNvSpPr>
          <p:nvPr/>
        </p:nvSpPr>
        <p:spPr bwMode="auto">
          <a:xfrm>
            <a:off x="6781800" y="2549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1" name="Line 32"/>
          <p:cNvSpPr>
            <a:spLocks noChangeShapeType="1"/>
          </p:cNvSpPr>
          <p:nvPr/>
        </p:nvSpPr>
        <p:spPr bwMode="auto">
          <a:xfrm flipV="1">
            <a:off x="73914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2" name="Line 33"/>
          <p:cNvSpPr>
            <a:spLocks noChangeShapeType="1"/>
          </p:cNvSpPr>
          <p:nvPr/>
        </p:nvSpPr>
        <p:spPr bwMode="auto">
          <a:xfrm>
            <a:off x="78486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3" name="Line 34"/>
          <p:cNvSpPr>
            <a:spLocks noChangeShapeType="1"/>
          </p:cNvSpPr>
          <p:nvPr/>
        </p:nvSpPr>
        <p:spPr bwMode="auto">
          <a:xfrm flipH="1">
            <a:off x="7848600" y="3692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4" name="Line 35"/>
          <p:cNvSpPr>
            <a:spLocks noChangeShapeType="1"/>
          </p:cNvSpPr>
          <p:nvPr/>
        </p:nvSpPr>
        <p:spPr bwMode="auto">
          <a:xfrm flipH="1">
            <a:off x="7848600" y="30829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5" name="Line 36"/>
          <p:cNvSpPr>
            <a:spLocks noChangeShapeType="1"/>
          </p:cNvSpPr>
          <p:nvPr/>
        </p:nvSpPr>
        <p:spPr bwMode="auto">
          <a:xfrm flipH="1">
            <a:off x="7848600" y="43021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6" name="Line 37"/>
          <p:cNvSpPr>
            <a:spLocks noChangeShapeType="1"/>
          </p:cNvSpPr>
          <p:nvPr/>
        </p:nvSpPr>
        <p:spPr bwMode="auto">
          <a:xfrm flipH="1">
            <a:off x="7848600" y="47593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7" name="Line 38"/>
          <p:cNvSpPr>
            <a:spLocks noChangeShapeType="1"/>
          </p:cNvSpPr>
          <p:nvPr/>
        </p:nvSpPr>
        <p:spPr bwMode="auto">
          <a:xfrm>
            <a:off x="7848600" y="2549525"/>
            <a:ext cx="609600" cy="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8" name="Line 39"/>
          <p:cNvSpPr>
            <a:spLocks noChangeShapeType="1"/>
          </p:cNvSpPr>
          <p:nvPr/>
        </p:nvSpPr>
        <p:spPr bwMode="auto">
          <a:xfrm flipV="1">
            <a:off x="8458200" y="2549525"/>
            <a:ext cx="0" cy="2209800"/>
          </a:xfrm>
          <a:prstGeom prst="line">
            <a:avLst/>
          </a:prstGeom>
          <a:noFill/>
          <a:ln w="9525">
            <a:solidFill>
              <a:schemeClr val="hlink"/>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69" name="Oval 40"/>
          <p:cNvSpPr>
            <a:spLocks noChangeArrowheads="1"/>
          </p:cNvSpPr>
          <p:nvPr/>
        </p:nvSpPr>
        <p:spPr bwMode="auto">
          <a:xfrm>
            <a:off x="3200400" y="3463925"/>
            <a:ext cx="152400" cy="152400"/>
          </a:xfrm>
          <a:prstGeom prst="ellipse">
            <a:avLst/>
          </a:prstGeom>
          <a:solidFill>
            <a:schemeClr val="hlink"/>
          </a:solidFill>
          <a:ln w="9525">
            <a:solidFill>
              <a:schemeClr val="tx1"/>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6370" name="Oval 41"/>
          <p:cNvSpPr>
            <a:spLocks noChangeArrowheads="1"/>
          </p:cNvSpPr>
          <p:nvPr/>
        </p:nvSpPr>
        <p:spPr bwMode="auto">
          <a:xfrm>
            <a:off x="3810000" y="3463925"/>
            <a:ext cx="152400" cy="152400"/>
          </a:xfrm>
          <a:prstGeom prst="ellipse">
            <a:avLst/>
          </a:prstGeom>
          <a:solidFill>
            <a:schemeClr val="hlink"/>
          </a:solidFill>
          <a:ln w="9525">
            <a:solidFill>
              <a:schemeClr val="tx1"/>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6371" name="Oval 42"/>
          <p:cNvSpPr>
            <a:spLocks noChangeArrowheads="1"/>
          </p:cNvSpPr>
          <p:nvPr/>
        </p:nvSpPr>
        <p:spPr bwMode="auto">
          <a:xfrm>
            <a:off x="4572000" y="3463925"/>
            <a:ext cx="152400" cy="152400"/>
          </a:xfrm>
          <a:prstGeom prst="ellipse">
            <a:avLst/>
          </a:prstGeom>
          <a:solidFill>
            <a:schemeClr val="hlink"/>
          </a:solidFill>
          <a:ln w="9525">
            <a:solidFill>
              <a:schemeClr val="tx1"/>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6372" name="Oval 43"/>
          <p:cNvSpPr>
            <a:spLocks noChangeArrowheads="1"/>
          </p:cNvSpPr>
          <p:nvPr/>
        </p:nvSpPr>
        <p:spPr bwMode="auto">
          <a:xfrm>
            <a:off x="5334000" y="3463925"/>
            <a:ext cx="152400" cy="152400"/>
          </a:xfrm>
          <a:prstGeom prst="ellipse">
            <a:avLst/>
          </a:prstGeom>
          <a:solidFill>
            <a:schemeClr val="hlink"/>
          </a:solidFill>
          <a:ln w="9525">
            <a:solidFill>
              <a:schemeClr val="tx1"/>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6373" name="Oval 44"/>
          <p:cNvSpPr>
            <a:spLocks noChangeArrowheads="1"/>
          </p:cNvSpPr>
          <p:nvPr/>
        </p:nvSpPr>
        <p:spPr bwMode="auto">
          <a:xfrm>
            <a:off x="6019800" y="3463925"/>
            <a:ext cx="152400" cy="152400"/>
          </a:xfrm>
          <a:prstGeom prst="ellipse">
            <a:avLst/>
          </a:prstGeom>
          <a:solidFill>
            <a:schemeClr val="hlink"/>
          </a:solidFill>
          <a:ln w="9525">
            <a:solidFill>
              <a:schemeClr val="tx1"/>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6374" name="Text Box 45"/>
          <p:cNvSpPr txBox="1">
            <a:spLocks noChangeArrowheads="1"/>
          </p:cNvSpPr>
          <p:nvPr/>
        </p:nvSpPr>
        <p:spPr bwMode="auto">
          <a:xfrm>
            <a:off x="1071563" y="2168525"/>
            <a:ext cx="3762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a:solidFill>
                  <a:schemeClr val="hlink"/>
                </a:solidFill>
                <a:latin typeface="Lucida Sans" charset="0"/>
                <a:cs typeface="Arial Unicode MS" charset="0"/>
              </a:rPr>
              <a:t>1</a:t>
            </a:r>
          </a:p>
        </p:txBody>
      </p:sp>
      <p:sp>
        <p:nvSpPr>
          <p:cNvPr id="526375" name="Text Box 46"/>
          <p:cNvSpPr txBox="1">
            <a:spLocks noChangeArrowheads="1"/>
          </p:cNvSpPr>
          <p:nvPr/>
        </p:nvSpPr>
        <p:spPr bwMode="auto">
          <a:xfrm>
            <a:off x="8010525" y="2168525"/>
            <a:ext cx="377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i="1">
                <a:solidFill>
                  <a:schemeClr val="hlink"/>
                </a:solidFill>
                <a:latin typeface="Lucida Sans" charset="0"/>
                <a:cs typeface="Arial Unicode MS" charset="0"/>
              </a:rPr>
              <a:t>K</a:t>
            </a:r>
          </a:p>
        </p:txBody>
      </p:sp>
      <p:sp>
        <p:nvSpPr>
          <p:cNvPr id="526376" name="Rectangle 48"/>
          <p:cNvSpPr>
            <a:spLocks noChangeArrowheads="1"/>
          </p:cNvSpPr>
          <p:nvPr/>
        </p:nvSpPr>
        <p:spPr bwMode="auto">
          <a:xfrm>
            <a:off x="2605088" y="5292725"/>
            <a:ext cx="4238625"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r>
              <a:rPr lang="en-US" altLang="zh-CN" sz="2400" dirty="0">
                <a:latin typeface="Lucida Sans" charset="0"/>
                <a:cs typeface="Arial Unicode MS" charset="0"/>
              </a:rPr>
              <a:t>Biased front queue selector</a:t>
            </a:r>
          </a:p>
          <a:p>
            <a:pPr algn="ctr"/>
            <a:r>
              <a:rPr lang="en-US" altLang="zh-CN" sz="2400" dirty="0">
                <a:latin typeface="Lucida Sans" charset="0"/>
                <a:cs typeface="Arial Unicode MS" charset="0"/>
              </a:rPr>
              <a:t>Back queue router</a:t>
            </a:r>
          </a:p>
        </p:txBody>
      </p:sp>
      <p:cxnSp>
        <p:nvCxnSpPr>
          <p:cNvPr id="526377" name="AutoShape 50"/>
          <p:cNvCxnSpPr>
            <a:cxnSpLocks noChangeShapeType="1"/>
            <a:stCxn id="526340" idx="2"/>
            <a:endCxn id="526346" idx="1"/>
          </p:cNvCxnSpPr>
          <p:nvPr/>
        </p:nvCxnSpPr>
        <p:spPr bwMode="auto">
          <a:xfrm flipH="1">
            <a:off x="1600200" y="1873250"/>
            <a:ext cx="28956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78" name="AutoShape 51"/>
          <p:cNvCxnSpPr>
            <a:cxnSpLocks noChangeShapeType="1"/>
            <a:stCxn id="526340" idx="2"/>
            <a:endCxn id="526353" idx="1"/>
          </p:cNvCxnSpPr>
          <p:nvPr/>
        </p:nvCxnSpPr>
        <p:spPr bwMode="auto">
          <a:xfrm flipH="1">
            <a:off x="2667000" y="1873250"/>
            <a:ext cx="18288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79" name="AutoShape 52"/>
          <p:cNvCxnSpPr>
            <a:cxnSpLocks noChangeShapeType="1"/>
            <a:stCxn id="526340" idx="2"/>
            <a:endCxn id="526360" idx="0"/>
          </p:cNvCxnSpPr>
          <p:nvPr/>
        </p:nvCxnSpPr>
        <p:spPr bwMode="auto">
          <a:xfrm>
            <a:off x="4495800" y="1873250"/>
            <a:ext cx="22860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80" name="AutoShape 53"/>
          <p:cNvCxnSpPr>
            <a:cxnSpLocks noChangeShapeType="1"/>
            <a:stCxn id="526340" idx="2"/>
            <a:endCxn id="526367" idx="0"/>
          </p:cNvCxnSpPr>
          <p:nvPr/>
        </p:nvCxnSpPr>
        <p:spPr bwMode="auto">
          <a:xfrm>
            <a:off x="4495800" y="1873250"/>
            <a:ext cx="33528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81" name="AutoShape 54"/>
          <p:cNvCxnSpPr>
            <a:cxnSpLocks noChangeShapeType="1"/>
            <a:stCxn id="526345" idx="0"/>
            <a:endCxn id="526376" idx="0"/>
          </p:cNvCxnSpPr>
          <p:nvPr/>
        </p:nvCxnSpPr>
        <p:spPr bwMode="auto">
          <a:xfrm>
            <a:off x="1600200" y="4759325"/>
            <a:ext cx="3124200"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82" name="AutoShape 56"/>
          <p:cNvCxnSpPr>
            <a:cxnSpLocks noChangeShapeType="1"/>
            <a:stCxn id="526354" idx="0"/>
            <a:endCxn id="526376" idx="0"/>
          </p:cNvCxnSpPr>
          <p:nvPr/>
        </p:nvCxnSpPr>
        <p:spPr bwMode="auto">
          <a:xfrm>
            <a:off x="2667000" y="4759325"/>
            <a:ext cx="2057400"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83" name="AutoShape 57"/>
          <p:cNvCxnSpPr>
            <a:cxnSpLocks noChangeShapeType="1"/>
            <a:stCxn id="526355" idx="1"/>
            <a:endCxn id="526376" idx="0"/>
          </p:cNvCxnSpPr>
          <p:nvPr/>
        </p:nvCxnSpPr>
        <p:spPr bwMode="auto">
          <a:xfrm flipH="1">
            <a:off x="4724400" y="4759325"/>
            <a:ext cx="2057400"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6384" name="AutoShape 58"/>
          <p:cNvCxnSpPr>
            <a:cxnSpLocks noChangeShapeType="1"/>
            <a:stCxn id="526366" idx="1"/>
            <a:endCxn id="526376" idx="0"/>
          </p:cNvCxnSpPr>
          <p:nvPr/>
        </p:nvCxnSpPr>
        <p:spPr bwMode="auto">
          <a:xfrm flipH="1">
            <a:off x="4724400" y="4759325"/>
            <a:ext cx="3124200"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526385" name="Line 59"/>
          <p:cNvSpPr>
            <a:spLocks noChangeShapeType="1"/>
          </p:cNvSpPr>
          <p:nvPr/>
        </p:nvSpPr>
        <p:spPr bwMode="auto">
          <a:xfrm>
            <a:off x="4495800" y="6130925"/>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6386" name="TextBox 50"/>
          <p:cNvSpPr txBox="1">
            <a:spLocks noChangeArrowheads="1"/>
          </p:cNvSpPr>
          <p:nvPr/>
        </p:nvSpPr>
        <p:spPr bwMode="auto">
          <a:xfrm>
            <a:off x="7620000" y="-531813"/>
            <a:ext cx="1285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F54D4316-E484-4542-9849-C4EA0A0D6BC2}" type="datetime1">
              <a:rPr lang="zh-CN" altLang="en-US"/>
              <a:pPr/>
              <a:t>2021/7/17</a:t>
            </a:fld>
            <a:endParaRPr lang="en-US" altLang="zh-CN"/>
          </a:p>
        </p:txBody>
      </p:sp>
      <p:sp>
        <p:nvSpPr>
          <p:cNvPr id="8" name="幻灯片编号占位符 3"/>
          <p:cNvSpPr>
            <a:spLocks noGrp="1"/>
          </p:cNvSpPr>
          <p:nvPr>
            <p:ph type="sldNum" sz="quarter" idx="12"/>
          </p:nvPr>
        </p:nvSpPr>
        <p:spPr/>
        <p:txBody>
          <a:bodyPr/>
          <a:lstStyle/>
          <a:p>
            <a:fld id="{CABCFFBD-A851-4E4C-9BFA-C078A3298CC3}" type="slidenum">
              <a:rPr lang="en-US" altLang="zh-CN"/>
              <a:pPr/>
              <a:t>34</a:t>
            </a:fld>
            <a:endParaRPr lang="en-US" altLang="zh-CN"/>
          </a:p>
        </p:txBody>
      </p:sp>
      <p:sp>
        <p:nvSpPr>
          <p:cNvPr id="527362" name="Rectangle 2"/>
          <p:cNvSpPr>
            <a:spLocks noGrp="1" noChangeArrowheads="1"/>
          </p:cNvSpPr>
          <p:nvPr>
            <p:ph type="title" idx="4294967295"/>
          </p:nvPr>
        </p:nvSpPr>
        <p:spPr/>
        <p:txBody>
          <a:bodyPr/>
          <a:lstStyle/>
          <a:p>
            <a:r>
              <a:rPr lang="en-US" altLang="zh-CN"/>
              <a:t>Front queues</a:t>
            </a:r>
          </a:p>
        </p:txBody>
      </p:sp>
      <p:sp>
        <p:nvSpPr>
          <p:cNvPr id="527363" name="Rectangle 3"/>
          <p:cNvSpPr>
            <a:spLocks noGrp="1" noChangeArrowheads="1"/>
          </p:cNvSpPr>
          <p:nvPr>
            <p:ph type="body" idx="4294967295"/>
          </p:nvPr>
        </p:nvSpPr>
        <p:spPr>
          <a:xfrm>
            <a:off x="457200" y="1600200"/>
            <a:ext cx="8229600" cy="4953000"/>
          </a:xfrm>
        </p:spPr>
        <p:txBody>
          <a:bodyPr/>
          <a:lstStyle/>
          <a:p>
            <a:pPr defTabSz="457200"/>
            <a:r>
              <a:rPr lang="en-US" altLang="zh-CN" sz="3200" dirty="0" err="1">
                <a:solidFill>
                  <a:srgbClr val="C00000"/>
                </a:solidFill>
              </a:rPr>
              <a:t>Prioritizer</a:t>
            </a:r>
            <a:r>
              <a:rPr lang="en-US" altLang="zh-CN" sz="3200" dirty="0">
                <a:solidFill>
                  <a:srgbClr val="C00000"/>
                </a:solidFill>
              </a:rPr>
              <a:t> assigns to URL an integer priority between 1 and </a:t>
            </a:r>
            <a:r>
              <a:rPr lang="en-US" altLang="zh-CN" sz="3200" i="1" dirty="0">
                <a:solidFill>
                  <a:srgbClr val="C00000"/>
                </a:solidFill>
              </a:rPr>
              <a:t>K</a:t>
            </a:r>
            <a:endParaRPr lang="en-US" altLang="zh-CN" sz="3200" dirty="0">
              <a:solidFill>
                <a:srgbClr val="C00000"/>
              </a:solidFill>
            </a:endParaRPr>
          </a:p>
          <a:p>
            <a:pPr marL="742950" lvl="1" indent="-285750" defTabSz="457200"/>
            <a:r>
              <a:rPr lang="en-US" altLang="zh-CN" sz="3000" dirty="0"/>
              <a:t>Appends URL to corresponding queue</a:t>
            </a:r>
          </a:p>
          <a:p>
            <a:pPr defTabSz="457200"/>
            <a:r>
              <a:rPr lang="en-US" altLang="zh-CN" sz="3200" dirty="0">
                <a:solidFill>
                  <a:srgbClr val="C00000"/>
                </a:solidFill>
              </a:rPr>
              <a:t>Heuristics for assigning priority</a:t>
            </a:r>
          </a:p>
          <a:p>
            <a:pPr marL="742950" lvl="1" indent="-285750" defTabSz="457200"/>
            <a:r>
              <a:rPr lang="en-US" altLang="zh-CN" sz="3000" dirty="0"/>
              <a:t>Refresh rate sampled from previous crawls</a:t>
            </a:r>
          </a:p>
          <a:p>
            <a:pPr marL="742950" lvl="1" indent="-285750" defTabSz="457200"/>
            <a:r>
              <a:rPr lang="en-US" altLang="zh-CN" sz="3000" dirty="0"/>
              <a:t>Application-specific (e.g., </a:t>
            </a:r>
            <a:r>
              <a:rPr lang="zh-CN" altLang="en-US" sz="3000" dirty="0"/>
              <a:t>“</a:t>
            </a:r>
            <a:r>
              <a:rPr lang="en-US" altLang="zh-CN" sz="3000" dirty="0"/>
              <a:t>crawl news sites more often</a:t>
            </a:r>
            <a:r>
              <a:rPr lang="zh-CN" altLang="en-US" sz="3000" dirty="0"/>
              <a:t>”</a:t>
            </a:r>
            <a:r>
              <a:rPr lang="en-US" altLang="zh-CN" sz="3000" dirty="0"/>
              <a:t>)</a:t>
            </a:r>
          </a:p>
        </p:txBody>
      </p:sp>
      <p:sp>
        <p:nvSpPr>
          <p:cNvPr id="527364"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
        <p:nvSpPr>
          <p:cNvPr id="527365" name="Slide Number Placeholder 4"/>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16188022-CAFB-7B48-9204-AF186EB72E3D}" type="slidenum">
              <a:rPr lang="en-US" altLang="zh-CN" sz="1200">
                <a:solidFill>
                  <a:srgbClr val="898989"/>
                </a:solidFill>
                <a:latin typeface="Calibri" charset="0"/>
                <a:cs typeface="Arial Unicode MS" charset="0"/>
              </a:rPr>
              <a:pPr algn="r"/>
              <a:t>34</a:t>
            </a:fld>
            <a:endParaRPr lang="en-US" altLang="zh-CN" sz="1200">
              <a:solidFill>
                <a:srgbClr val="898989"/>
              </a:solidFill>
              <a:latin typeface="Calibri" charset="0"/>
              <a:cs typeface="Arial Unicode MS"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8328AE7B-FC5F-CC42-863A-96260FA56086}" type="datetime1">
              <a:rPr lang="zh-CN" altLang="en-US"/>
              <a:pPr/>
              <a:t>2021/7/17</a:t>
            </a:fld>
            <a:endParaRPr lang="en-US" altLang="zh-CN"/>
          </a:p>
        </p:txBody>
      </p:sp>
      <p:sp>
        <p:nvSpPr>
          <p:cNvPr id="7" name="幻灯片编号占位符 3"/>
          <p:cNvSpPr>
            <a:spLocks noGrp="1"/>
          </p:cNvSpPr>
          <p:nvPr>
            <p:ph type="sldNum" sz="quarter" idx="12"/>
          </p:nvPr>
        </p:nvSpPr>
        <p:spPr/>
        <p:txBody>
          <a:bodyPr/>
          <a:lstStyle/>
          <a:p>
            <a:fld id="{CABA4710-79AC-4D42-BDB8-EF89A17F786B}" type="slidenum">
              <a:rPr lang="en-US" altLang="zh-CN"/>
              <a:pPr/>
              <a:t>35</a:t>
            </a:fld>
            <a:endParaRPr lang="en-US" altLang="zh-CN"/>
          </a:p>
        </p:txBody>
      </p:sp>
      <p:sp>
        <p:nvSpPr>
          <p:cNvPr id="528386" name="Rectangle 2"/>
          <p:cNvSpPr>
            <a:spLocks noGrp="1" noChangeArrowheads="1"/>
          </p:cNvSpPr>
          <p:nvPr>
            <p:ph type="title" idx="4294967295"/>
          </p:nvPr>
        </p:nvSpPr>
        <p:spPr/>
        <p:txBody>
          <a:bodyPr/>
          <a:lstStyle/>
          <a:p>
            <a:r>
              <a:rPr lang="en-US" altLang="zh-CN" dirty="0"/>
              <a:t>Biased front queue selector</a:t>
            </a:r>
          </a:p>
        </p:txBody>
      </p:sp>
      <p:sp>
        <p:nvSpPr>
          <p:cNvPr id="528387" name="Rectangle 3"/>
          <p:cNvSpPr>
            <a:spLocks noGrp="1" noChangeArrowheads="1"/>
          </p:cNvSpPr>
          <p:nvPr>
            <p:ph type="body" idx="4294967295"/>
          </p:nvPr>
        </p:nvSpPr>
        <p:spPr>
          <a:xfrm>
            <a:off x="457200" y="1600200"/>
            <a:ext cx="8229600" cy="4953000"/>
          </a:xfrm>
        </p:spPr>
        <p:txBody>
          <a:bodyPr/>
          <a:lstStyle/>
          <a:p>
            <a:pPr defTabSz="457200"/>
            <a:r>
              <a:rPr lang="en-US" altLang="zh-CN" sz="3200" dirty="0"/>
              <a:t>When a </a:t>
            </a:r>
            <a:r>
              <a:rPr lang="en-US" altLang="zh-CN" sz="3200" u="sng" dirty="0">
                <a:solidFill>
                  <a:srgbClr val="00A000"/>
                </a:solidFill>
              </a:rPr>
              <a:t>back queue</a:t>
            </a:r>
            <a:r>
              <a:rPr lang="en-US" altLang="zh-CN" sz="3200" dirty="0"/>
              <a:t> requests a URL (in a sequence to be described): picks a </a:t>
            </a:r>
            <a:r>
              <a:rPr lang="en-US" altLang="zh-CN" sz="3200" dirty="0">
                <a:solidFill>
                  <a:schemeClr val="hlink"/>
                </a:solidFill>
              </a:rPr>
              <a:t>front queue</a:t>
            </a:r>
            <a:r>
              <a:rPr lang="en-US" altLang="zh-CN" sz="3200" dirty="0"/>
              <a:t> from which to pull a URL</a:t>
            </a:r>
          </a:p>
          <a:p>
            <a:pPr defTabSz="457200"/>
            <a:r>
              <a:rPr lang="en-US" altLang="zh-CN" sz="3200" dirty="0"/>
              <a:t>This choice can be round robin biased to queues of higher priority, or some more sophisticated variant</a:t>
            </a:r>
          </a:p>
          <a:p>
            <a:pPr marL="742950" lvl="1" indent="-285750" defTabSz="457200"/>
            <a:r>
              <a:rPr lang="en-US" altLang="zh-CN" sz="3000" dirty="0"/>
              <a:t>Can be randomized</a:t>
            </a:r>
          </a:p>
        </p:txBody>
      </p:sp>
      <p:sp>
        <p:nvSpPr>
          <p:cNvPr id="528388"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p:cNvSpPr>
            <a:spLocks noGrp="1"/>
          </p:cNvSpPr>
          <p:nvPr>
            <p:ph type="dt" sz="half" idx="10"/>
          </p:nvPr>
        </p:nvSpPr>
        <p:spPr/>
        <p:txBody>
          <a:bodyPr/>
          <a:lstStyle/>
          <a:p>
            <a:fld id="{5A17D67B-986F-7742-B247-F1E00E6C4558}" type="datetime1">
              <a:rPr lang="zh-CN" altLang="en-US"/>
              <a:pPr/>
              <a:t>2021/7/17</a:t>
            </a:fld>
            <a:endParaRPr lang="en-US" altLang="zh-CN"/>
          </a:p>
        </p:txBody>
      </p:sp>
      <p:sp>
        <p:nvSpPr>
          <p:cNvPr id="55" name="幻灯片编号占位符 3"/>
          <p:cNvSpPr>
            <a:spLocks noGrp="1"/>
          </p:cNvSpPr>
          <p:nvPr>
            <p:ph type="sldNum" sz="quarter" idx="12"/>
          </p:nvPr>
        </p:nvSpPr>
        <p:spPr/>
        <p:txBody>
          <a:bodyPr/>
          <a:lstStyle/>
          <a:p>
            <a:fld id="{C8E08DA4-C39C-2A43-BD6A-ECC40603E213}" type="slidenum">
              <a:rPr lang="en-US" altLang="zh-CN"/>
              <a:pPr/>
              <a:t>36</a:t>
            </a:fld>
            <a:endParaRPr lang="en-US" altLang="zh-CN"/>
          </a:p>
        </p:txBody>
      </p:sp>
      <p:sp>
        <p:nvSpPr>
          <p:cNvPr id="529410" name="Rectangle 4"/>
          <p:cNvSpPr>
            <a:spLocks noGrp="1" noChangeArrowheads="1"/>
          </p:cNvSpPr>
          <p:nvPr>
            <p:ph type="title" idx="4294967295"/>
          </p:nvPr>
        </p:nvSpPr>
        <p:spPr>
          <a:xfrm>
            <a:off x="457200" y="-376238"/>
            <a:ext cx="7543800" cy="1295401"/>
          </a:xfrm>
        </p:spPr>
        <p:txBody>
          <a:bodyPr/>
          <a:lstStyle/>
          <a:p>
            <a:r>
              <a:rPr lang="en-US" altLang="zh-CN"/>
              <a:t>Back queues</a:t>
            </a:r>
          </a:p>
        </p:txBody>
      </p:sp>
      <p:sp>
        <p:nvSpPr>
          <p:cNvPr id="529411" name="Rectangle 5"/>
          <p:cNvSpPr>
            <a:spLocks noChangeArrowheads="1"/>
          </p:cNvSpPr>
          <p:nvPr/>
        </p:nvSpPr>
        <p:spPr bwMode="auto">
          <a:xfrm>
            <a:off x="2736850" y="1184275"/>
            <a:ext cx="4238625"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r>
              <a:rPr lang="en-US" altLang="zh-CN" sz="2400">
                <a:latin typeface="Lucida Sans" charset="0"/>
                <a:cs typeface="Arial Unicode MS" charset="0"/>
              </a:rPr>
              <a:t>Biased front queue selector</a:t>
            </a:r>
          </a:p>
          <a:p>
            <a:pPr algn="ctr"/>
            <a:r>
              <a:rPr lang="en-US" altLang="zh-CN" sz="2400">
                <a:latin typeface="Lucida Sans" charset="0"/>
                <a:cs typeface="Arial Unicode MS" charset="0"/>
              </a:rPr>
              <a:t>Back queue router</a:t>
            </a:r>
          </a:p>
        </p:txBody>
      </p:sp>
      <p:sp>
        <p:nvSpPr>
          <p:cNvPr id="529412" name="Rectangle 6"/>
          <p:cNvSpPr>
            <a:spLocks noChangeArrowheads="1"/>
          </p:cNvSpPr>
          <p:nvPr/>
        </p:nvSpPr>
        <p:spPr bwMode="auto">
          <a:xfrm>
            <a:off x="3200400" y="5445125"/>
            <a:ext cx="312420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2400">
                <a:latin typeface="Lucida Sans" charset="0"/>
                <a:cs typeface="Arial Unicode MS" charset="0"/>
              </a:rPr>
              <a:t>Back queue selector</a:t>
            </a:r>
          </a:p>
        </p:txBody>
      </p:sp>
      <p:sp>
        <p:nvSpPr>
          <p:cNvPr id="529413" name="Line 7"/>
          <p:cNvSpPr>
            <a:spLocks noChangeShapeType="1"/>
          </p:cNvSpPr>
          <p:nvPr/>
        </p:nvSpPr>
        <p:spPr bwMode="auto">
          <a:xfrm>
            <a:off x="4800600" y="6054725"/>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4" name="Line 8"/>
          <p:cNvSpPr>
            <a:spLocks noChangeShapeType="1"/>
          </p:cNvSpPr>
          <p:nvPr/>
        </p:nvSpPr>
        <p:spPr bwMode="auto">
          <a:xfrm>
            <a:off x="11763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5" name="Line 9"/>
          <p:cNvSpPr>
            <a:spLocks noChangeShapeType="1"/>
          </p:cNvSpPr>
          <p:nvPr/>
        </p:nvSpPr>
        <p:spPr bwMode="auto">
          <a:xfrm flipH="1">
            <a:off x="1176338" y="3844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6" name="Line 10"/>
          <p:cNvSpPr>
            <a:spLocks noChangeShapeType="1"/>
          </p:cNvSpPr>
          <p:nvPr/>
        </p:nvSpPr>
        <p:spPr bwMode="auto">
          <a:xfrm flipH="1">
            <a:off x="1176338" y="32353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7" name="Line 11"/>
          <p:cNvSpPr>
            <a:spLocks noChangeShapeType="1"/>
          </p:cNvSpPr>
          <p:nvPr/>
        </p:nvSpPr>
        <p:spPr bwMode="auto">
          <a:xfrm flipH="1">
            <a:off x="1176338" y="44545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8" name="Line 12"/>
          <p:cNvSpPr>
            <a:spLocks noChangeShapeType="1"/>
          </p:cNvSpPr>
          <p:nvPr/>
        </p:nvSpPr>
        <p:spPr bwMode="auto">
          <a:xfrm flipH="1">
            <a:off x="1176338" y="49117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19" name="Line 13"/>
          <p:cNvSpPr>
            <a:spLocks noChangeShapeType="1"/>
          </p:cNvSpPr>
          <p:nvPr/>
        </p:nvSpPr>
        <p:spPr bwMode="auto">
          <a:xfrm>
            <a:off x="1176338" y="2701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0" name="Line 14"/>
          <p:cNvSpPr>
            <a:spLocks noChangeShapeType="1"/>
          </p:cNvSpPr>
          <p:nvPr/>
        </p:nvSpPr>
        <p:spPr bwMode="auto">
          <a:xfrm flipV="1">
            <a:off x="17859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1" name="Line 15"/>
          <p:cNvSpPr>
            <a:spLocks noChangeShapeType="1"/>
          </p:cNvSpPr>
          <p:nvPr/>
        </p:nvSpPr>
        <p:spPr bwMode="auto">
          <a:xfrm>
            <a:off x="22431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2" name="Line 16"/>
          <p:cNvSpPr>
            <a:spLocks noChangeShapeType="1"/>
          </p:cNvSpPr>
          <p:nvPr/>
        </p:nvSpPr>
        <p:spPr bwMode="auto">
          <a:xfrm flipH="1">
            <a:off x="2243138" y="3844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3" name="Line 17"/>
          <p:cNvSpPr>
            <a:spLocks noChangeShapeType="1"/>
          </p:cNvSpPr>
          <p:nvPr/>
        </p:nvSpPr>
        <p:spPr bwMode="auto">
          <a:xfrm flipH="1">
            <a:off x="2243138" y="32353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4" name="Line 18"/>
          <p:cNvSpPr>
            <a:spLocks noChangeShapeType="1"/>
          </p:cNvSpPr>
          <p:nvPr/>
        </p:nvSpPr>
        <p:spPr bwMode="auto">
          <a:xfrm flipH="1">
            <a:off x="2243138" y="44545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5" name="Line 19"/>
          <p:cNvSpPr>
            <a:spLocks noChangeShapeType="1"/>
          </p:cNvSpPr>
          <p:nvPr/>
        </p:nvSpPr>
        <p:spPr bwMode="auto">
          <a:xfrm flipH="1">
            <a:off x="2243138" y="49117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6" name="Line 20"/>
          <p:cNvSpPr>
            <a:spLocks noChangeShapeType="1"/>
          </p:cNvSpPr>
          <p:nvPr/>
        </p:nvSpPr>
        <p:spPr bwMode="auto">
          <a:xfrm>
            <a:off x="2243138" y="2701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7" name="Line 21"/>
          <p:cNvSpPr>
            <a:spLocks noChangeShapeType="1"/>
          </p:cNvSpPr>
          <p:nvPr/>
        </p:nvSpPr>
        <p:spPr bwMode="auto">
          <a:xfrm flipV="1">
            <a:off x="28527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8" name="Line 22"/>
          <p:cNvSpPr>
            <a:spLocks noChangeShapeType="1"/>
          </p:cNvSpPr>
          <p:nvPr/>
        </p:nvSpPr>
        <p:spPr bwMode="auto">
          <a:xfrm>
            <a:off x="69675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29" name="Line 23"/>
          <p:cNvSpPr>
            <a:spLocks noChangeShapeType="1"/>
          </p:cNvSpPr>
          <p:nvPr/>
        </p:nvSpPr>
        <p:spPr bwMode="auto">
          <a:xfrm flipH="1">
            <a:off x="6967538" y="3844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0" name="Line 24"/>
          <p:cNvSpPr>
            <a:spLocks noChangeShapeType="1"/>
          </p:cNvSpPr>
          <p:nvPr/>
        </p:nvSpPr>
        <p:spPr bwMode="auto">
          <a:xfrm flipH="1">
            <a:off x="6967538" y="32353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1" name="Line 25"/>
          <p:cNvSpPr>
            <a:spLocks noChangeShapeType="1"/>
          </p:cNvSpPr>
          <p:nvPr/>
        </p:nvSpPr>
        <p:spPr bwMode="auto">
          <a:xfrm flipH="1">
            <a:off x="6967538" y="44545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2" name="Line 26"/>
          <p:cNvSpPr>
            <a:spLocks noChangeShapeType="1"/>
          </p:cNvSpPr>
          <p:nvPr/>
        </p:nvSpPr>
        <p:spPr bwMode="auto">
          <a:xfrm flipH="1">
            <a:off x="6967538" y="49117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3" name="Line 27"/>
          <p:cNvSpPr>
            <a:spLocks noChangeShapeType="1"/>
          </p:cNvSpPr>
          <p:nvPr/>
        </p:nvSpPr>
        <p:spPr bwMode="auto">
          <a:xfrm>
            <a:off x="6967538" y="2701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4" name="Line 28"/>
          <p:cNvSpPr>
            <a:spLocks noChangeShapeType="1"/>
          </p:cNvSpPr>
          <p:nvPr/>
        </p:nvSpPr>
        <p:spPr bwMode="auto">
          <a:xfrm flipV="1">
            <a:off x="75771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5" name="Line 29"/>
          <p:cNvSpPr>
            <a:spLocks noChangeShapeType="1"/>
          </p:cNvSpPr>
          <p:nvPr/>
        </p:nvSpPr>
        <p:spPr bwMode="auto">
          <a:xfrm>
            <a:off x="80343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6" name="Line 30"/>
          <p:cNvSpPr>
            <a:spLocks noChangeShapeType="1"/>
          </p:cNvSpPr>
          <p:nvPr/>
        </p:nvSpPr>
        <p:spPr bwMode="auto">
          <a:xfrm flipH="1">
            <a:off x="8034338" y="3844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7" name="Line 31"/>
          <p:cNvSpPr>
            <a:spLocks noChangeShapeType="1"/>
          </p:cNvSpPr>
          <p:nvPr/>
        </p:nvSpPr>
        <p:spPr bwMode="auto">
          <a:xfrm flipH="1">
            <a:off x="8034338" y="32353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8" name="Line 32"/>
          <p:cNvSpPr>
            <a:spLocks noChangeShapeType="1"/>
          </p:cNvSpPr>
          <p:nvPr/>
        </p:nvSpPr>
        <p:spPr bwMode="auto">
          <a:xfrm flipH="1">
            <a:off x="8034338" y="44545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39" name="Line 33"/>
          <p:cNvSpPr>
            <a:spLocks noChangeShapeType="1"/>
          </p:cNvSpPr>
          <p:nvPr/>
        </p:nvSpPr>
        <p:spPr bwMode="auto">
          <a:xfrm flipH="1">
            <a:off x="8034338" y="49117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40" name="Line 34"/>
          <p:cNvSpPr>
            <a:spLocks noChangeShapeType="1"/>
          </p:cNvSpPr>
          <p:nvPr/>
        </p:nvSpPr>
        <p:spPr bwMode="auto">
          <a:xfrm>
            <a:off x="8034338" y="2701925"/>
            <a:ext cx="609600" cy="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41" name="Line 35"/>
          <p:cNvSpPr>
            <a:spLocks noChangeShapeType="1"/>
          </p:cNvSpPr>
          <p:nvPr/>
        </p:nvSpPr>
        <p:spPr bwMode="auto">
          <a:xfrm flipV="1">
            <a:off x="8643938" y="2701925"/>
            <a:ext cx="0" cy="2209800"/>
          </a:xfrm>
          <a:prstGeom prst="line">
            <a:avLst/>
          </a:prstGeom>
          <a:noFill/>
          <a:ln w="9525">
            <a:solidFill>
              <a:srgbClr val="00A000"/>
            </a:solidFill>
            <a:miter lim="800000"/>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42" name="Oval 36"/>
          <p:cNvSpPr>
            <a:spLocks noChangeArrowheads="1"/>
          </p:cNvSpPr>
          <p:nvPr/>
        </p:nvSpPr>
        <p:spPr bwMode="auto">
          <a:xfrm>
            <a:off x="3386138" y="3616325"/>
            <a:ext cx="152400" cy="152400"/>
          </a:xfrm>
          <a:prstGeom prst="ellipse">
            <a:avLst/>
          </a:prstGeom>
          <a:solidFill>
            <a:srgbClr val="00A000"/>
          </a:solidFill>
          <a:ln w="9525">
            <a:solidFill>
              <a:srgbClr val="00A000"/>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9443" name="Oval 37"/>
          <p:cNvSpPr>
            <a:spLocks noChangeArrowheads="1"/>
          </p:cNvSpPr>
          <p:nvPr/>
        </p:nvSpPr>
        <p:spPr bwMode="auto">
          <a:xfrm>
            <a:off x="3995738" y="3616325"/>
            <a:ext cx="152400" cy="152400"/>
          </a:xfrm>
          <a:prstGeom prst="ellipse">
            <a:avLst/>
          </a:prstGeom>
          <a:solidFill>
            <a:srgbClr val="00A000"/>
          </a:solidFill>
          <a:ln w="9525">
            <a:solidFill>
              <a:srgbClr val="00A000"/>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9444" name="Oval 38"/>
          <p:cNvSpPr>
            <a:spLocks noChangeArrowheads="1"/>
          </p:cNvSpPr>
          <p:nvPr/>
        </p:nvSpPr>
        <p:spPr bwMode="auto">
          <a:xfrm>
            <a:off x="4757738" y="3616325"/>
            <a:ext cx="152400" cy="152400"/>
          </a:xfrm>
          <a:prstGeom prst="ellipse">
            <a:avLst/>
          </a:prstGeom>
          <a:solidFill>
            <a:srgbClr val="00A000"/>
          </a:solidFill>
          <a:ln w="9525">
            <a:solidFill>
              <a:srgbClr val="00A000"/>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9445" name="Oval 39"/>
          <p:cNvSpPr>
            <a:spLocks noChangeArrowheads="1"/>
          </p:cNvSpPr>
          <p:nvPr/>
        </p:nvSpPr>
        <p:spPr bwMode="auto">
          <a:xfrm>
            <a:off x="5519738" y="3616325"/>
            <a:ext cx="152400" cy="152400"/>
          </a:xfrm>
          <a:prstGeom prst="ellipse">
            <a:avLst/>
          </a:prstGeom>
          <a:solidFill>
            <a:srgbClr val="00A000"/>
          </a:solidFill>
          <a:ln w="9525">
            <a:solidFill>
              <a:srgbClr val="00A000"/>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9446" name="Oval 40"/>
          <p:cNvSpPr>
            <a:spLocks noChangeArrowheads="1"/>
          </p:cNvSpPr>
          <p:nvPr/>
        </p:nvSpPr>
        <p:spPr bwMode="auto">
          <a:xfrm>
            <a:off x="6205538" y="3616325"/>
            <a:ext cx="152400" cy="152400"/>
          </a:xfrm>
          <a:prstGeom prst="ellipse">
            <a:avLst/>
          </a:prstGeom>
          <a:solidFill>
            <a:srgbClr val="00A000"/>
          </a:solidFill>
          <a:ln w="9525">
            <a:solidFill>
              <a:srgbClr val="00A000"/>
            </a:solidFill>
            <a:miter lim="800000"/>
            <a:headEnd/>
            <a:tailEnd/>
          </a:ln>
        </p:spPr>
        <p:txBody>
          <a:bodyPr wrap="none" anchor="ctr"/>
          <a:lstStyle/>
          <a:p>
            <a:pPr algn="r"/>
            <a:endParaRPr lang="zh-CN" altLang="en-US" sz="2400">
              <a:latin typeface="Lucida Sans" charset="0"/>
              <a:cs typeface="Arial Unicode MS" charset="0"/>
            </a:endParaRPr>
          </a:p>
        </p:txBody>
      </p:sp>
      <p:sp>
        <p:nvSpPr>
          <p:cNvPr id="529447" name="Text Box 41"/>
          <p:cNvSpPr txBox="1">
            <a:spLocks noChangeArrowheads="1"/>
          </p:cNvSpPr>
          <p:nvPr/>
        </p:nvSpPr>
        <p:spPr bwMode="auto">
          <a:xfrm>
            <a:off x="1223963" y="2320925"/>
            <a:ext cx="3762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a:solidFill>
                  <a:srgbClr val="00A000"/>
                </a:solidFill>
                <a:latin typeface="Lucida Sans" charset="0"/>
                <a:cs typeface="Arial Unicode MS" charset="0"/>
              </a:rPr>
              <a:t>1</a:t>
            </a:r>
          </a:p>
        </p:txBody>
      </p:sp>
      <p:sp>
        <p:nvSpPr>
          <p:cNvPr id="529448" name="Text Box 42"/>
          <p:cNvSpPr txBox="1">
            <a:spLocks noChangeArrowheads="1"/>
          </p:cNvSpPr>
          <p:nvPr/>
        </p:nvSpPr>
        <p:spPr bwMode="auto">
          <a:xfrm>
            <a:off x="8175625" y="2320925"/>
            <a:ext cx="365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r>
              <a:rPr lang="en-US" altLang="zh-CN" sz="2400" i="1">
                <a:solidFill>
                  <a:srgbClr val="00A000"/>
                </a:solidFill>
                <a:latin typeface="Lucida Sans" charset="0"/>
                <a:cs typeface="Arial Unicode MS" charset="0"/>
              </a:rPr>
              <a:t>B</a:t>
            </a:r>
          </a:p>
        </p:txBody>
      </p:sp>
      <p:cxnSp>
        <p:nvCxnSpPr>
          <p:cNvPr id="529449" name="AutoShape 43"/>
          <p:cNvCxnSpPr>
            <a:cxnSpLocks noChangeShapeType="1"/>
            <a:endCxn id="529419" idx="1"/>
          </p:cNvCxnSpPr>
          <p:nvPr/>
        </p:nvCxnSpPr>
        <p:spPr bwMode="auto">
          <a:xfrm flipH="1">
            <a:off x="1785938" y="2025650"/>
            <a:ext cx="28956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0" name="AutoShape 44"/>
          <p:cNvCxnSpPr>
            <a:cxnSpLocks noChangeShapeType="1"/>
            <a:endCxn id="529426" idx="1"/>
          </p:cNvCxnSpPr>
          <p:nvPr/>
        </p:nvCxnSpPr>
        <p:spPr bwMode="auto">
          <a:xfrm flipH="1">
            <a:off x="2852738" y="2025650"/>
            <a:ext cx="18288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1" name="AutoShape 45"/>
          <p:cNvCxnSpPr>
            <a:cxnSpLocks noChangeShapeType="1"/>
            <a:endCxn id="529433" idx="0"/>
          </p:cNvCxnSpPr>
          <p:nvPr/>
        </p:nvCxnSpPr>
        <p:spPr bwMode="auto">
          <a:xfrm>
            <a:off x="4681538" y="2025650"/>
            <a:ext cx="22860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2" name="AutoShape 46"/>
          <p:cNvCxnSpPr>
            <a:cxnSpLocks noChangeShapeType="1"/>
            <a:endCxn id="529440" idx="0"/>
          </p:cNvCxnSpPr>
          <p:nvPr/>
        </p:nvCxnSpPr>
        <p:spPr bwMode="auto">
          <a:xfrm>
            <a:off x="4681538" y="2025650"/>
            <a:ext cx="3352800" cy="6762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3" name="AutoShape 47"/>
          <p:cNvCxnSpPr>
            <a:cxnSpLocks noChangeShapeType="1"/>
            <a:stCxn id="529418" idx="0"/>
          </p:cNvCxnSpPr>
          <p:nvPr/>
        </p:nvCxnSpPr>
        <p:spPr bwMode="auto">
          <a:xfrm>
            <a:off x="1785938" y="4911725"/>
            <a:ext cx="2944812"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4" name="AutoShape 48"/>
          <p:cNvCxnSpPr>
            <a:cxnSpLocks noChangeShapeType="1"/>
            <a:stCxn id="529427" idx="0"/>
          </p:cNvCxnSpPr>
          <p:nvPr/>
        </p:nvCxnSpPr>
        <p:spPr bwMode="auto">
          <a:xfrm>
            <a:off x="2852738" y="4911725"/>
            <a:ext cx="1878012"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5" name="AutoShape 49"/>
          <p:cNvCxnSpPr>
            <a:cxnSpLocks noChangeShapeType="1"/>
            <a:stCxn id="529428" idx="1"/>
          </p:cNvCxnSpPr>
          <p:nvPr/>
        </p:nvCxnSpPr>
        <p:spPr bwMode="auto">
          <a:xfrm flipH="1">
            <a:off x="4730750" y="4911725"/>
            <a:ext cx="2236788"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529456" name="AutoShape 50"/>
          <p:cNvCxnSpPr>
            <a:cxnSpLocks noChangeShapeType="1"/>
            <a:stCxn id="529439" idx="1"/>
          </p:cNvCxnSpPr>
          <p:nvPr/>
        </p:nvCxnSpPr>
        <p:spPr bwMode="auto">
          <a:xfrm flipH="1">
            <a:off x="4730750" y="4911725"/>
            <a:ext cx="3303588" cy="5334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529457" name="AutoShape 51"/>
          <p:cNvSpPr>
            <a:spLocks noChangeArrowheads="1"/>
          </p:cNvSpPr>
          <p:nvPr/>
        </p:nvSpPr>
        <p:spPr bwMode="auto">
          <a:xfrm>
            <a:off x="7010400" y="5292725"/>
            <a:ext cx="1981200" cy="609600"/>
          </a:xfrm>
          <a:prstGeom prst="triangle">
            <a:avLst>
              <a:gd name="adj" fmla="val 50000"/>
            </a:avLst>
          </a:prstGeom>
          <a:noFill/>
          <a:ln w="19050">
            <a:solidFill>
              <a:schemeClr val="folHlink"/>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ltLang="zh-CN" sz="2400" dirty="0">
                <a:solidFill>
                  <a:schemeClr val="folHlink"/>
                </a:solidFill>
                <a:latin typeface="Lucida Sans" charset="0"/>
                <a:cs typeface="Arial Unicode MS" charset="0"/>
              </a:rPr>
              <a:t>Heap</a:t>
            </a:r>
          </a:p>
        </p:txBody>
      </p:sp>
      <p:sp>
        <p:nvSpPr>
          <p:cNvPr id="529458" name="Line 52"/>
          <p:cNvSpPr>
            <a:spLocks noChangeShapeType="1"/>
          </p:cNvSpPr>
          <p:nvPr/>
        </p:nvSpPr>
        <p:spPr bwMode="auto">
          <a:xfrm>
            <a:off x="6324600" y="5521325"/>
            <a:ext cx="1295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59" name="Line 53"/>
          <p:cNvSpPr>
            <a:spLocks noChangeShapeType="1"/>
          </p:cNvSpPr>
          <p:nvPr/>
        </p:nvSpPr>
        <p:spPr bwMode="auto">
          <a:xfrm flipH="1">
            <a:off x="6324600" y="5673725"/>
            <a:ext cx="1066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29460" name="TextBox 52"/>
          <p:cNvSpPr txBox="1">
            <a:spLocks noChangeArrowheads="1"/>
          </p:cNvSpPr>
          <p:nvPr/>
        </p:nvSpPr>
        <p:spPr bwMode="auto">
          <a:xfrm>
            <a:off x="7620000" y="-531813"/>
            <a:ext cx="1285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5CDE9969-2A96-8D4D-A46D-D775A91265FC}" type="datetime1">
              <a:rPr lang="zh-CN" altLang="en-US"/>
              <a:pPr/>
              <a:t>2021/7/17</a:t>
            </a:fld>
            <a:endParaRPr lang="en-US" altLang="zh-CN"/>
          </a:p>
        </p:txBody>
      </p:sp>
      <p:sp>
        <p:nvSpPr>
          <p:cNvPr id="8" name="幻灯片编号占位符 3"/>
          <p:cNvSpPr>
            <a:spLocks noGrp="1"/>
          </p:cNvSpPr>
          <p:nvPr>
            <p:ph type="sldNum" sz="quarter" idx="12"/>
          </p:nvPr>
        </p:nvSpPr>
        <p:spPr/>
        <p:txBody>
          <a:bodyPr/>
          <a:lstStyle/>
          <a:p>
            <a:fld id="{25D82942-A834-B444-B71E-E02843214A26}" type="slidenum">
              <a:rPr lang="en-US" altLang="zh-CN"/>
              <a:pPr/>
              <a:t>37</a:t>
            </a:fld>
            <a:endParaRPr lang="en-US" altLang="zh-CN"/>
          </a:p>
        </p:txBody>
      </p:sp>
      <p:sp>
        <p:nvSpPr>
          <p:cNvPr id="530434" name="Rectangle 2"/>
          <p:cNvSpPr>
            <a:spLocks noGrp="1" noChangeArrowheads="1"/>
          </p:cNvSpPr>
          <p:nvPr>
            <p:ph type="title" idx="4294967295"/>
          </p:nvPr>
        </p:nvSpPr>
        <p:spPr>
          <a:xfrm>
            <a:off x="527050" y="-111125"/>
            <a:ext cx="7404100" cy="1122363"/>
          </a:xfrm>
        </p:spPr>
        <p:txBody>
          <a:bodyPr/>
          <a:lstStyle/>
          <a:p>
            <a:r>
              <a:rPr lang="en-US" altLang="zh-CN"/>
              <a:t>Back queue invariants</a:t>
            </a:r>
          </a:p>
        </p:txBody>
      </p:sp>
      <p:sp>
        <p:nvSpPr>
          <p:cNvPr id="530435" name="Rectangle 3"/>
          <p:cNvSpPr>
            <a:spLocks noGrp="1" noChangeArrowheads="1"/>
          </p:cNvSpPr>
          <p:nvPr>
            <p:ph type="body" sz="half" idx="4294967295"/>
          </p:nvPr>
        </p:nvSpPr>
        <p:spPr>
          <a:xfrm>
            <a:off x="685800" y="1398588"/>
            <a:ext cx="8077200" cy="2743200"/>
          </a:xfrm>
        </p:spPr>
        <p:txBody>
          <a:bodyPr/>
          <a:lstStyle/>
          <a:p>
            <a:pPr defTabSz="457200"/>
            <a:r>
              <a:rPr lang="en-US" altLang="zh-CN" sz="3300" dirty="0"/>
              <a:t>Each back queue is kept non-empty while the crawl is in progress</a:t>
            </a:r>
          </a:p>
          <a:p>
            <a:pPr defTabSz="457200"/>
            <a:r>
              <a:rPr lang="en-US" altLang="zh-CN" sz="3300" dirty="0">
                <a:solidFill>
                  <a:srgbClr val="C00000"/>
                </a:solidFill>
              </a:rPr>
              <a:t>Each back queue only contains URLs from a single host</a:t>
            </a:r>
          </a:p>
          <a:p>
            <a:pPr marL="742950" lvl="1" indent="-285750" defTabSz="457200"/>
            <a:r>
              <a:rPr lang="en-US" altLang="zh-CN" sz="3100" dirty="0"/>
              <a:t>Maintain a table from hosts to back queues</a:t>
            </a:r>
          </a:p>
        </p:txBody>
      </p:sp>
      <p:graphicFrame>
        <p:nvGraphicFramePr>
          <p:cNvPr id="1279019" name="Group 43"/>
          <p:cNvGraphicFramePr>
            <a:graphicFrameLocks noGrp="1"/>
          </p:cNvGraphicFramePr>
          <p:nvPr>
            <p:ph sz="half" idx="4294967295"/>
          </p:nvPr>
        </p:nvGraphicFramePr>
        <p:xfrm>
          <a:off x="3276600" y="4294188"/>
          <a:ext cx="3810000" cy="198120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0" u="none" strike="noStrike" cap="none" normalizeH="0" baseline="0">
                          <a:ln>
                            <a:noFill/>
                          </a:ln>
                          <a:solidFill>
                            <a:schemeClr val="tx1"/>
                          </a:solidFill>
                          <a:effectLst/>
                          <a:latin typeface="Lucida Sans" charset="0"/>
                          <a:ea typeface="宋体" charset="0"/>
                          <a:cs typeface="Arial Unicode MS" charset="0"/>
                        </a:rPr>
                        <a:t>Host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0" u="none" strike="noStrike" cap="none" normalizeH="0" baseline="0">
                          <a:ln>
                            <a:noFill/>
                          </a:ln>
                          <a:solidFill>
                            <a:schemeClr val="tx1"/>
                          </a:solidFill>
                          <a:effectLst/>
                          <a:latin typeface="Lucida Sans" charset="0"/>
                          <a:ea typeface="宋体" charset="0"/>
                          <a:cs typeface="Arial Unicode MS" charset="0"/>
                        </a:rPr>
                        <a:t>Back queue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0" u="none" strike="noStrike" cap="none" normalizeH="0" baseline="0">
                          <a:ln>
                            <a:noFill/>
                          </a:ln>
                          <a:solidFill>
                            <a:schemeClr val="tx1"/>
                          </a:solidFill>
                          <a:effectLst/>
                          <a:latin typeface="Lucida Sans" charset="0"/>
                          <a:ea typeface="宋体" charset="0"/>
                          <a:cs typeface="Arial Unicode MS" charset="0"/>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0" u="none" strike="noStrike" cap="none" normalizeH="0" baseline="0">
                          <a:ln>
                            <a:noFill/>
                          </a:ln>
                          <a:solidFill>
                            <a:schemeClr val="tx1"/>
                          </a:solidFill>
                          <a:effectLst/>
                          <a:latin typeface="Lucida Sans" charset="0"/>
                          <a:ea typeface="宋体" charset="0"/>
                          <a:cs typeface="Arial Unicode MS"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endParaRPr kumimoji="0" lang="zh-CN" altLang="en-US" sz="2400" b="0" i="0" u="none" strike="noStrike" cap="none" normalizeH="0" baseline="0">
                        <a:ln>
                          <a:noFill/>
                        </a:ln>
                        <a:solidFill>
                          <a:schemeClr val="tx1"/>
                        </a:solidFill>
                        <a:effectLst/>
                        <a:latin typeface="Lucida Sans" charset="0"/>
                        <a:ea typeface="宋体" charset="0"/>
                        <a:cs typeface="Arial Unicode M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0" u="none" strike="noStrike" cap="none" normalizeH="0" baseline="0">
                          <a:ln>
                            <a:noFill/>
                          </a:ln>
                          <a:solidFill>
                            <a:schemeClr val="tx1"/>
                          </a:solidFill>
                          <a:effectLst/>
                          <a:latin typeface="Lucida Sans" charset="0"/>
                          <a:ea typeface="宋体" charset="0"/>
                          <a:cs typeface="Arial Unicode MS"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endParaRPr kumimoji="0" lang="zh-CN" altLang="en-US" sz="2400" b="0" i="0" u="none" strike="noStrike" cap="none" normalizeH="0" baseline="0">
                        <a:ln>
                          <a:noFill/>
                        </a:ln>
                        <a:solidFill>
                          <a:schemeClr val="tx1"/>
                        </a:solidFill>
                        <a:effectLst/>
                        <a:latin typeface="Lucida Sans" charset="0"/>
                        <a:ea typeface="宋体" charset="0"/>
                        <a:cs typeface="Arial Unicode M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0"/>
                        <a:buNone/>
                        <a:tabLst/>
                      </a:pPr>
                      <a:r>
                        <a:rPr kumimoji="0" lang="en-US" altLang="zh-CN" sz="2400" b="0" i="1" u="none" strike="noStrike" cap="none" normalizeH="0" baseline="0">
                          <a:ln>
                            <a:noFill/>
                          </a:ln>
                          <a:solidFill>
                            <a:schemeClr val="tx1"/>
                          </a:solidFill>
                          <a:effectLst/>
                          <a:latin typeface="Lucida Sans" charset="0"/>
                          <a:ea typeface="宋体" charset="0"/>
                          <a:cs typeface="Arial Unicode MS" charset="0"/>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30453" name="TextBox 5"/>
          <p:cNvSpPr txBox="1">
            <a:spLocks noChangeArrowheads="1"/>
          </p:cNvSpPr>
          <p:nvPr/>
        </p:nvSpPr>
        <p:spPr bwMode="auto">
          <a:xfrm>
            <a:off x="7620000" y="-387350"/>
            <a:ext cx="1285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2D6EAD68-1ABA-C44A-9312-A11DAA2CDE88}" type="datetime1">
              <a:rPr lang="zh-CN" altLang="en-US"/>
              <a:pPr/>
              <a:t>2021/7/17</a:t>
            </a:fld>
            <a:endParaRPr lang="en-US" altLang="zh-CN"/>
          </a:p>
        </p:txBody>
      </p:sp>
      <p:sp>
        <p:nvSpPr>
          <p:cNvPr id="7" name="幻灯片编号占位符 3"/>
          <p:cNvSpPr>
            <a:spLocks noGrp="1"/>
          </p:cNvSpPr>
          <p:nvPr>
            <p:ph type="sldNum" sz="quarter" idx="12"/>
          </p:nvPr>
        </p:nvSpPr>
        <p:spPr/>
        <p:txBody>
          <a:bodyPr/>
          <a:lstStyle/>
          <a:p>
            <a:fld id="{2EA54AA5-9A23-AB43-AB90-1A8E24C165A4}" type="slidenum">
              <a:rPr lang="en-US" altLang="zh-CN"/>
              <a:pPr/>
              <a:t>38</a:t>
            </a:fld>
            <a:endParaRPr lang="en-US" altLang="zh-CN"/>
          </a:p>
        </p:txBody>
      </p:sp>
      <p:sp>
        <p:nvSpPr>
          <p:cNvPr id="531458" name="Rectangle 2"/>
          <p:cNvSpPr>
            <a:spLocks noGrp="1" noChangeArrowheads="1"/>
          </p:cNvSpPr>
          <p:nvPr>
            <p:ph type="title" idx="4294967295"/>
          </p:nvPr>
        </p:nvSpPr>
        <p:spPr/>
        <p:txBody>
          <a:bodyPr/>
          <a:lstStyle/>
          <a:p>
            <a:r>
              <a:rPr lang="en-US" altLang="zh-CN"/>
              <a:t>Back queue </a:t>
            </a:r>
            <a:r>
              <a:rPr lang="en-US" altLang="zh-CN">
                <a:solidFill>
                  <a:srgbClr val="0000FF"/>
                </a:solidFill>
              </a:rPr>
              <a:t>heap</a:t>
            </a:r>
          </a:p>
        </p:txBody>
      </p:sp>
      <p:sp>
        <p:nvSpPr>
          <p:cNvPr id="531459" name="Rectangle 3"/>
          <p:cNvSpPr>
            <a:spLocks noGrp="1" noChangeArrowheads="1"/>
          </p:cNvSpPr>
          <p:nvPr>
            <p:ph type="body" idx="4294967295"/>
          </p:nvPr>
        </p:nvSpPr>
        <p:spPr>
          <a:xfrm>
            <a:off x="457200" y="1600200"/>
            <a:ext cx="8229600" cy="4953000"/>
          </a:xfrm>
        </p:spPr>
        <p:txBody>
          <a:bodyPr/>
          <a:lstStyle/>
          <a:p>
            <a:pPr defTabSz="457200"/>
            <a:r>
              <a:rPr lang="en-US" altLang="zh-CN" sz="3200" dirty="0"/>
              <a:t>One entry for each back queue</a:t>
            </a:r>
          </a:p>
          <a:p>
            <a:pPr defTabSz="457200"/>
            <a:r>
              <a:rPr lang="en-US" altLang="zh-CN" sz="3200" dirty="0">
                <a:solidFill>
                  <a:srgbClr val="C00000"/>
                </a:solidFill>
              </a:rPr>
              <a:t>The entry is the earliest time </a:t>
            </a:r>
            <a:r>
              <a:rPr lang="en-US" altLang="zh-CN" sz="3200" i="1" dirty="0" err="1">
                <a:solidFill>
                  <a:srgbClr val="C00000"/>
                </a:solidFill>
              </a:rPr>
              <a:t>t</a:t>
            </a:r>
            <a:r>
              <a:rPr lang="en-US" altLang="zh-CN" sz="3200" i="1" baseline="-25000" dirty="0" err="1">
                <a:solidFill>
                  <a:srgbClr val="C00000"/>
                </a:solidFill>
              </a:rPr>
              <a:t>e</a:t>
            </a:r>
            <a:r>
              <a:rPr lang="en-US" altLang="zh-CN" sz="3200" dirty="0">
                <a:solidFill>
                  <a:srgbClr val="C00000"/>
                </a:solidFill>
              </a:rPr>
              <a:t> at which the host corresponding to the back queue can be hit again</a:t>
            </a:r>
          </a:p>
          <a:p>
            <a:pPr defTabSz="457200"/>
            <a:r>
              <a:rPr lang="en-US" altLang="zh-CN" sz="3200" dirty="0"/>
              <a:t>This earliest time is determined from</a:t>
            </a:r>
          </a:p>
          <a:p>
            <a:pPr marL="742950" lvl="1" indent="-285750" defTabSz="457200"/>
            <a:r>
              <a:rPr lang="en-US" altLang="zh-CN" sz="3000" dirty="0"/>
              <a:t>Last access to that host</a:t>
            </a:r>
          </a:p>
          <a:p>
            <a:pPr marL="742950" lvl="1" indent="-285750" defTabSz="457200"/>
            <a:r>
              <a:rPr lang="en-US" altLang="zh-CN" sz="3000" dirty="0"/>
              <a:t>Any time buffer heuristic we choose</a:t>
            </a:r>
          </a:p>
        </p:txBody>
      </p:sp>
      <p:sp>
        <p:nvSpPr>
          <p:cNvPr id="531460"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a:spLocks noGrp="1"/>
          </p:cNvSpPr>
          <p:nvPr>
            <p:ph type="dt" sz="half" idx="10"/>
          </p:nvPr>
        </p:nvSpPr>
        <p:spPr/>
        <p:txBody>
          <a:bodyPr/>
          <a:lstStyle/>
          <a:p>
            <a:fld id="{607F14AC-2BF9-2546-B768-0C1BFD0A49BD}" type="datetime1">
              <a:rPr lang="zh-CN" altLang="en-US"/>
              <a:pPr/>
              <a:t>2021/7/17</a:t>
            </a:fld>
            <a:endParaRPr lang="en-US" altLang="zh-CN"/>
          </a:p>
        </p:txBody>
      </p:sp>
      <p:sp>
        <p:nvSpPr>
          <p:cNvPr id="7" name="幻灯片编号占位符 3"/>
          <p:cNvSpPr>
            <a:spLocks noGrp="1"/>
          </p:cNvSpPr>
          <p:nvPr>
            <p:ph type="sldNum" sz="quarter" idx="12"/>
          </p:nvPr>
        </p:nvSpPr>
        <p:spPr/>
        <p:txBody>
          <a:bodyPr/>
          <a:lstStyle/>
          <a:p>
            <a:fld id="{6B63E6EA-566C-644F-920F-D00C8DC74084}" type="slidenum">
              <a:rPr lang="en-US" altLang="zh-CN"/>
              <a:pPr/>
              <a:t>39</a:t>
            </a:fld>
            <a:endParaRPr lang="en-US" altLang="zh-CN"/>
          </a:p>
        </p:txBody>
      </p:sp>
      <p:sp>
        <p:nvSpPr>
          <p:cNvPr id="532482" name="Rectangle 2"/>
          <p:cNvSpPr>
            <a:spLocks noGrp="1" noChangeArrowheads="1"/>
          </p:cNvSpPr>
          <p:nvPr>
            <p:ph type="title" idx="4294967295"/>
          </p:nvPr>
        </p:nvSpPr>
        <p:spPr/>
        <p:txBody>
          <a:bodyPr/>
          <a:lstStyle/>
          <a:p>
            <a:r>
              <a:rPr lang="en-US" altLang="zh-CN"/>
              <a:t>Back queue processing</a:t>
            </a:r>
          </a:p>
        </p:txBody>
      </p:sp>
      <p:sp>
        <p:nvSpPr>
          <p:cNvPr id="532483" name="Rectangle 4"/>
          <p:cNvSpPr>
            <a:spLocks noGrp="1" noChangeArrowheads="1"/>
          </p:cNvSpPr>
          <p:nvPr>
            <p:ph type="body" idx="4294967295"/>
          </p:nvPr>
        </p:nvSpPr>
        <p:spPr>
          <a:xfrm>
            <a:off x="685800" y="1628775"/>
            <a:ext cx="8153400" cy="4876800"/>
          </a:xfrm>
        </p:spPr>
        <p:txBody>
          <a:bodyPr/>
          <a:lstStyle/>
          <a:p>
            <a:pPr defTabSz="457200"/>
            <a:r>
              <a:rPr lang="en-US" altLang="zh-CN" sz="2400" dirty="0"/>
              <a:t>A crawler thread seeking a URL to crawl:</a:t>
            </a:r>
          </a:p>
          <a:p>
            <a:pPr defTabSz="457200"/>
            <a:r>
              <a:rPr lang="en-US" altLang="zh-CN" sz="2400" dirty="0">
                <a:solidFill>
                  <a:srgbClr val="C00000"/>
                </a:solidFill>
              </a:rPr>
              <a:t>Extracts the root of the heap</a:t>
            </a:r>
          </a:p>
          <a:p>
            <a:pPr defTabSz="457200"/>
            <a:r>
              <a:rPr lang="en-US" altLang="zh-CN" sz="2400" dirty="0"/>
              <a:t>Fetches URL at head of corresponding back queue </a:t>
            </a:r>
            <a:r>
              <a:rPr lang="en-US" altLang="zh-CN" sz="2400" i="1" dirty="0"/>
              <a:t>q</a:t>
            </a:r>
            <a:r>
              <a:rPr lang="en-US" altLang="zh-CN" sz="2400" dirty="0"/>
              <a:t> (look up from table)</a:t>
            </a:r>
          </a:p>
          <a:p>
            <a:pPr defTabSz="457200"/>
            <a:r>
              <a:rPr lang="en-US" altLang="zh-CN" sz="2400" dirty="0">
                <a:solidFill>
                  <a:srgbClr val="C00000"/>
                </a:solidFill>
              </a:rPr>
              <a:t>Checks if queue </a:t>
            </a:r>
            <a:r>
              <a:rPr lang="en-US" altLang="zh-CN" sz="2400" i="1" dirty="0">
                <a:solidFill>
                  <a:srgbClr val="C00000"/>
                </a:solidFill>
              </a:rPr>
              <a:t>q</a:t>
            </a:r>
            <a:r>
              <a:rPr lang="en-US" altLang="zh-CN" sz="2400" dirty="0">
                <a:solidFill>
                  <a:srgbClr val="C00000"/>
                </a:solidFill>
              </a:rPr>
              <a:t> is now empty – if so, pulls a URL </a:t>
            </a:r>
            <a:r>
              <a:rPr lang="en-US" altLang="zh-CN" sz="2400" i="1" dirty="0">
                <a:solidFill>
                  <a:srgbClr val="C00000"/>
                </a:solidFill>
              </a:rPr>
              <a:t>v</a:t>
            </a:r>
            <a:r>
              <a:rPr lang="en-US" altLang="zh-CN" sz="2400" dirty="0">
                <a:solidFill>
                  <a:srgbClr val="C00000"/>
                </a:solidFill>
              </a:rPr>
              <a:t> from front queues</a:t>
            </a:r>
          </a:p>
          <a:p>
            <a:pPr marL="742950" lvl="1" indent="-285750" defTabSz="457200"/>
            <a:r>
              <a:rPr lang="en-US" altLang="zh-CN" sz="2400" dirty="0"/>
              <a:t>If there</a:t>
            </a:r>
            <a:r>
              <a:rPr lang="zh-CN" altLang="en-US" sz="2400" dirty="0"/>
              <a:t>’</a:t>
            </a:r>
            <a:r>
              <a:rPr lang="en-US" altLang="zh-CN" sz="2400" dirty="0"/>
              <a:t>s already a back queue for </a:t>
            </a:r>
            <a:r>
              <a:rPr lang="en-US" altLang="zh-CN" sz="2400" i="1" dirty="0"/>
              <a:t>v</a:t>
            </a:r>
            <a:r>
              <a:rPr lang="zh-CN" altLang="en-US" sz="2400" i="1" dirty="0"/>
              <a:t>’</a:t>
            </a:r>
            <a:r>
              <a:rPr lang="en-US" altLang="zh-CN" sz="2400" dirty="0"/>
              <a:t>s host, append </a:t>
            </a:r>
            <a:r>
              <a:rPr lang="en-US" altLang="zh-CN" sz="2400" i="1" dirty="0"/>
              <a:t>v</a:t>
            </a:r>
            <a:r>
              <a:rPr lang="en-US" altLang="zh-CN" sz="2400" dirty="0"/>
              <a:t> to that queue and pull another URL from front queues, repeat</a:t>
            </a:r>
          </a:p>
          <a:p>
            <a:pPr marL="742950" lvl="1" indent="-285750" defTabSz="457200"/>
            <a:r>
              <a:rPr lang="en-US" altLang="zh-CN" sz="2400" dirty="0"/>
              <a:t>Else add </a:t>
            </a:r>
            <a:r>
              <a:rPr lang="en-US" altLang="zh-CN" sz="2400" i="1" dirty="0"/>
              <a:t>v</a:t>
            </a:r>
            <a:r>
              <a:rPr lang="en-US" altLang="zh-CN" sz="2400" dirty="0"/>
              <a:t> to </a:t>
            </a:r>
            <a:r>
              <a:rPr lang="en-US" altLang="zh-CN" sz="2400" i="1" dirty="0"/>
              <a:t>q</a:t>
            </a:r>
            <a:endParaRPr lang="en-US" altLang="zh-CN" sz="2400" dirty="0"/>
          </a:p>
          <a:p>
            <a:pPr defTabSz="457200"/>
            <a:r>
              <a:rPr lang="en-US" altLang="zh-CN" sz="2400" dirty="0">
                <a:solidFill>
                  <a:srgbClr val="C00000"/>
                </a:solidFill>
              </a:rPr>
              <a:t>When </a:t>
            </a:r>
            <a:r>
              <a:rPr lang="en-US" altLang="zh-CN" sz="2400" i="1" dirty="0">
                <a:solidFill>
                  <a:srgbClr val="C00000"/>
                </a:solidFill>
              </a:rPr>
              <a:t>q</a:t>
            </a:r>
            <a:r>
              <a:rPr lang="en-US" altLang="zh-CN" sz="2400" dirty="0">
                <a:solidFill>
                  <a:srgbClr val="C00000"/>
                </a:solidFill>
              </a:rPr>
              <a:t> is non-empty, create heap entry for it</a:t>
            </a:r>
          </a:p>
        </p:txBody>
      </p:sp>
      <p:sp>
        <p:nvSpPr>
          <p:cNvPr id="532484"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0"/>
          </p:nvPr>
        </p:nvSpPr>
        <p:spPr/>
        <p:txBody>
          <a:bodyPr/>
          <a:lstStyle/>
          <a:p>
            <a:fld id="{7FB98227-C6E1-6045-808B-FD2264714B42}" type="datetime1">
              <a:rPr lang="zh-CN" altLang="en-US"/>
              <a:pPr/>
              <a:t>2021/7/17</a:t>
            </a:fld>
            <a:endParaRPr lang="en-US" altLang="zh-CN"/>
          </a:p>
        </p:txBody>
      </p:sp>
      <p:sp>
        <p:nvSpPr>
          <p:cNvPr id="9" name="幻灯片编号占位符 4"/>
          <p:cNvSpPr>
            <a:spLocks noGrp="1"/>
          </p:cNvSpPr>
          <p:nvPr>
            <p:ph type="sldNum" sz="quarter" idx="12"/>
          </p:nvPr>
        </p:nvSpPr>
        <p:spPr/>
        <p:txBody>
          <a:bodyPr/>
          <a:lstStyle/>
          <a:p>
            <a:fld id="{40EB1912-B1C7-CD44-A91F-28CC0D434CEA}" type="slidenum">
              <a:rPr lang="en-US" altLang="zh-CN"/>
              <a:pPr/>
              <a:t>4</a:t>
            </a:fld>
            <a:endParaRPr lang="en-US" altLang="zh-CN"/>
          </a:p>
        </p:txBody>
      </p:sp>
      <p:sp>
        <p:nvSpPr>
          <p:cNvPr id="379906" name="Rectangle 2"/>
          <p:cNvSpPr>
            <a:spLocks noGrp="1" noChangeArrowheads="1"/>
          </p:cNvSpPr>
          <p:nvPr>
            <p:ph type="title"/>
          </p:nvPr>
        </p:nvSpPr>
        <p:spPr/>
        <p:txBody>
          <a:bodyPr/>
          <a:lstStyle/>
          <a:p>
            <a:r>
              <a:rPr lang="en-US" altLang="zh-CN">
                <a:latin typeface="Times New Roman" charset="0"/>
              </a:rPr>
              <a:t>Economic Models</a:t>
            </a:r>
          </a:p>
        </p:txBody>
      </p:sp>
      <p:sp>
        <p:nvSpPr>
          <p:cNvPr id="379907" name="Text Box 3"/>
          <p:cNvSpPr txBox="1">
            <a:spLocks noChangeArrowheads="1"/>
          </p:cNvSpPr>
          <p:nvPr/>
        </p:nvSpPr>
        <p:spPr bwMode="auto">
          <a:xfrm>
            <a:off x="539750" y="1268413"/>
            <a:ext cx="8382000" cy="1370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dirty="0">
                <a:solidFill>
                  <a:srgbClr val="0000CC"/>
                </a:solidFill>
                <a:latin typeface="Times New Roman" charset="0"/>
              </a:rPr>
              <a:t>Subscription</a:t>
            </a:r>
          </a:p>
          <a:p>
            <a:pPr eaLnBrk="0" hangingPunct="0">
              <a:spcBef>
                <a:spcPct val="50000"/>
              </a:spcBef>
            </a:pPr>
            <a:r>
              <a:rPr lang="en-US" altLang="zh-CN" sz="2400" dirty="0">
                <a:latin typeface="Times New Roman" charset="0"/>
                <a:cs typeface="Times New Roman" charset="0"/>
              </a:rPr>
              <a:t>Monthly fee with logon provides unlimited access (introduced by InfoSeek)</a:t>
            </a:r>
          </a:p>
        </p:txBody>
      </p:sp>
      <p:pic>
        <p:nvPicPr>
          <p:cNvPr id="379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41663"/>
            <a:ext cx="7570788" cy="2590800"/>
          </a:xfrm>
          <a:prstGeom prst="rect">
            <a:avLst/>
          </a:prstGeom>
          <a:noFill/>
          <a:extLst>
            <a:ext uri="{909E8E84-426E-40dd-AFC4-6F175D3DCCD1}">
              <a14:hiddenFill xmlns:a14="http://schemas.microsoft.com/office/drawing/2010/main" xmlns="">
                <a:solidFill>
                  <a:srgbClr val="FFFFFF"/>
                </a:solidFill>
              </a14:hiddenFill>
            </a:ext>
          </a:extLst>
        </p:spPr>
      </p:pic>
      <p:sp>
        <p:nvSpPr>
          <p:cNvPr id="379909" name="Oval 5"/>
          <p:cNvSpPr>
            <a:spLocks noChangeArrowheads="1"/>
          </p:cNvSpPr>
          <p:nvPr/>
        </p:nvSpPr>
        <p:spPr bwMode="auto">
          <a:xfrm>
            <a:off x="2484438" y="3068638"/>
            <a:ext cx="5184775" cy="1295400"/>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9911" name="Text Box 7"/>
          <p:cNvSpPr txBox="1">
            <a:spLocks noChangeArrowheads="1"/>
          </p:cNvSpPr>
          <p:nvPr/>
        </p:nvSpPr>
        <p:spPr bwMode="auto">
          <a:xfrm>
            <a:off x="3492500" y="3141663"/>
            <a:ext cx="28797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a:solidFill>
                  <a:srgbClr val="FF3300"/>
                </a:solidFill>
              </a:rPr>
              <a:t>Pay annually or monthly </a:t>
            </a:r>
          </a:p>
        </p:txBody>
      </p:sp>
    </p:spTree>
    <p:extLst>
      <p:ext uri="{BB962C8B-B14F-4D97-AF65-F5344CB8AC3E}">
        <p14:creationId xmlns:p14="http://schemas.microsoft.com/office/powerpoint/2010/main" val="20581998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9909"/>
                                        </p:tgtEl>
                                        <p:attrNameLst>
                                          <p:attrName>style.visibility</p:attrName>
                                        </p:attrNameLst>
                                      </p:cBhvr>
                                      <p:to>
                                        <p:strVal val="visible"/>
                                      </p:to>
                                    </p:set>
                                    <p:animEffect transition="in" filter="wipe(down)">
                                      <p:cBhvr>
                                        <p:cTn id="7" dur="500"/>
                                        <p:tgtEl>
                                          <p:spTgt spid="379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9911"/>
                                        </p:tgtEl>
                                        <p:attrNameLst>
                                          <p:attrName>style.visibility</p:attrName>
                                        </p:attrNameLst>
                                      </p:cBhvr>
                                      <p:to>
                                        <p:strVal val="visible"/>
                                      </p:to>
                                    </p:set>
                                    <p:animEffect transition="in" filter="wipe(down)">
                                      <p:cBhvr>
                                        <p:cTn id="12"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animBg="1"/>
      <p:bldP spid="3799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6D9A77D2-39E0-0243-9046-B45169D8B991}" type="datetime1">
              <a:rPr lang="zh-CN" altLang="en-US"/>
              <a:pPr/>
              <a:t>2021/7/17</a:t>
            </a:fld>
            <a:endParaRPr lang="en-US" altLang="zh-CN"/>
          </a:p>
        </p:txBody>
      </p:sp>
      <p:sp>
        <p:nvSpPr>
          <p:cNvPr id="8" name="幻灯片编号占位符 3"/>
          <p:cNvSpPr>
            <a:spLocks noGrp="1"/>
          </p:cNvSpPr>
          <p:nvPr>
            <p:ph type="sldNum" sz="quarter" idx="12"/>
          </p:nvPr>
        </p:nvSpPr>
        <p:spPr/>
        <p:txBody>
          <a:bodyPr/>
          <a:lstStyle/>
          <a:p>
            <a:fld id="{C69C59B2-4B60-324D-B4C5-7826028F6489}" type="slidenum">
              <a:rPr lang="en-US" altLang="zh-CN"/>
              <a:pPr/>
              <a:t>40</a:t>
            </a:fld>
            <a:endParaRPr lang="en-US" altLang="zh-CN"/>
          </a:p>
        </p:txBody>
      </p:sp>
      <p:sp>
        <p:nvSpPr>
          <p:cNvPr id="533506" name="Rectangle 2"/>
          <p:cNvSpPr>
            <a:spLocks noGrp="1" noChangeArrowheads="1"/>
          </p:cNvSpPr>
          <p:nvPr>
            <p:ph type="title" idx="4294967295"/>
          </p:nvPr>
        </p:nvSpPr>
        <p:spPr/>
        <p:txBody>
          <a:bodyPr/>
          <a:lstStyle/>
          <a:p>
            <a:r>
              <a:rPr lang="en-US" altLang="zh-CN"/>
              <a:t>Number of back queues </a:t>
            </a:r>
            <a:r>
              <a:rPr lang="en-US" altLang="zh-CN" i="1"/>
              <a:t>B</a:t>
            </a:r>
            <a:endParaRPr lang="en-US" altLang="zh-CN"/>
          </a:p>
        </p:txBody>
      </p:sp>
      <p:sp>
        <p:nvSpPr>
          <p:cNvPr id="533507" name="Rectangle 3"/>
          <p:cNvSpPr>
            <a:spLocks noGrp="1" noChangeArrowheads="1"/>
          </p:cNvSpPr>
          <p:nvPr>
            <p:ph type="body" idx="4294967295"/>
          </p:nvPr>
        </p:nvSpPr>
        <p:spPr>
          <a:xfrm>
            <a:off x="457200" y="1600200"/>
            <a:ext cx="8229600" cy="4953000"/>
          </a:xfrm>
        </p:spPr>
        <p:txBody>
          <a:bodyPr/>
          <a:lstStyle/>
          <a:p>
            <a:pPr defTabSz="457200"/>
            <a:r>
              <a:rPr lang="en-US" altLang="zh-CN" sz="3200" dirty="0"/>
              <a:t>Keep all threads busy while respecting politeness</a:t>
            </a:r>
          </a:p>
          <a:p>
            <a:pPr defTabSz="457200"/>
            <a:r>
              <a:rPr lang="en-US" altLang="zh-CN" sz="3200" dirty="0"/>
              <a:t>Mercator recommendation: three times as many back queues as crawler threads</a:t>
            </a:r>
          </a:p>
        </p:txBody>
      </p:sp>
      <p:sp>
        <p:nvSpPr>
          <p:cNvPr id="533508" name="TextBox 4"/>
          <p:cNvSpPr txBox="1">
            <a:spLocks noChangeArrowheads="1"/>
          </p:cNvSpPr>
          <p:nvPr/>
        </p:nvSpPr>
        <p:spPr bwMode="auto">
          <a:xfrm>
            <a:off x="7620000" y="-33338"/>
            <a:ext cx="12969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20.2.3</a:t>
            </a:r>
          </a:p>
        </p:txBody>
      </p:sp>
      <p:sp>
        <p:nvSpPr>
          <p:cNvPr id="533509" name="Slide Number Placeholder 4"/>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charset="0"/>
                <a:ea typeface="宋体" charset="0"/>
                <a:cs typeface="宋体" charset="0"/>
              </a:defRPr>
            </a:lvl1pPr>
            <a:lvl2pPr marL="37931725" indent="-37474525">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D0A5CA03-E3EF-1A43-B171-161169EABA7D}" type="slidenum">
              <a:rPr lang="en-US" altLang="zh-CN" sz="1200">
                <a:solidFill>
                  <a:srgbClr val="898989"/>
                </a:solidFill>
                <a:latin typeface="Calibri" charset="0"/>
                <a:cs typeface="Arial Unicode MS" charset="0"/>
              </a:rPr>
              <a:pPr algn="r"/>
              <a:t>40</a:t>
            </a:fld>
            <a:endParaRPr lang="en-US" altLang="zh-CN" sz="1200">
              <a:solidFill>
                <a:srgbClr val="898989"/>
              </a:solidFill>
              <a:latin typeface="Calibri" charset="0"/>
              <a:cs typeface="Arial Unicode MS"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2E7A805-18D3-274C-B2FB-16D540A32F28}"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7F5D3088-4639-F348-9B6F-155C4261B3FE}" type="slidenum">
              <a:rPr lang="en-US" altLang="zh-CN"/>
              <a:pPr/>
              <a:t>41</a:t>
            </a:fld>
            <a:endParaRPr lang="en-US" altLang="zh-CN"/>
          </a:p>
        </p:txBody>
      </p:sp>
      <p:sp>
        <p:nvSpPr>
          <p:cNvPr id="402434" name="Rectangle 2"/>
          <p:cNvSpPr>
            <a:spLocks noGrp="1" noChangeArrowheads="1"/>
          </p:cNvSpPr>
          <p:nvPr>
            <p:ph type="title"/>
          </p:nvPr>
        </p:nvSpPr>
        <p:spPr/>
        <p:txBody>
          <a:bodyPr/>
          <a:lstStyle/>
          <a:p>
            <a:r>
              <a:rPr lang="en-US" altLang="zh-CN" sz="3500"/>
              <a:t>Example crawler – gathering speed</a:t>
            </a:r>
          </a:p>
        </p:txBody>
      </p:sp>
      <p:pic>
        <p:nvPicPr>
          <p:cNvPr id="402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7632700" cy="4335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2A972F-FDAF-D241-AF93-F620BD61AEBE}"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CDE12707-C21B-804A-93EA-0664E88171A9}" type="slidenum">
              <a:rPr lang="en-US" altLang="zh-CN"/>
              <a:pPr/>
              <a:t>42</a:t>
            </a:fld>
            <a:endParaRPr lang="en-US" altLang="zh-CN"/>
          </a:p>
        </p:txBody>
      </p:sp>
      <p:sp>
        <p:nvSpPr>
          <p:cNvPr id="404482" name="Rectangle 2"/>
          <p:cNvSpPr>
            <a:spLocks noGrp="1" noChangeArrowheads="1"/>
          </p:cNvSpPr>
          <p:nvPr>
            <p:ph type="title"/>
          </p:nvPr>
        </p:nvSpPr>
        <p:spPr/>
        <p:txBody>
          <a:bodyPr/>
          <a:lstStyle/>
          <a:p>
            <a:r>
              <a:rPr lang="en-US" altLang="zh-CN">
                <a:latin typeface="Times New Roman" charset="0"/>
              </a:rPr>
              <a:t>Discussion</a:t>
            </a:r>
            <a:endParaRPr lang="en-GB">
              <a:latin typeface="Times New Roman" charset="0"/>
            </a:endParaRPr>
          </a:p>
        </p:txBody>
      </p:sp>
      <p:sp>
        <p:nvSpPr>
          <p:cNvPr id="404483" name="Rectangle 3"/>
          <p:cNvSpPr>
            <a:spLocks noGrp="1" noChangeArrowheads="1"/>
          </p:cNvSpPr>
          <p:nvPr>
            <p:ph type="body" idx="1"/>
          </p:nvPr>
        </p:nvSpPr>
        <p:spPr/>
        <p:txBody>
          <a:bodyPr/>
          <a:lstStyle/>
          <a:p>
            <a:pPr>
              <a:spcBef>
                <a:spcPct val="50000"/>
              </a:spcBef>
              <a:buFont typeface="Wingdings" charset="0"/>
              <a:buNone/>
            </a:pPr>
            <a:r>
              <a:rPr lang="en-US" altLang="zh-CN" dirty="0">
                <a:latin typeface="Times New Roman" charset="0"/>
                <a:cs typeface="Times New Roman" charset="0"/>
              </a:rPr>
              <a:t>•	</a:t>
            </a:r>
            <a:r>
              <a:rPr lang="en-GB" dirty="0">
                <a:latin typeface="Times New Roman" charset="0"/>
                <a:cs typeface="Times New Roman" charset="0"/>
              </a:rPr>
              <a:t>How frequently to crawl and what strategies to use</a:t>
            </a:r>
            <a:r>
              <a:rPr lang="en-GB" altLang="zh-CN" dirty="0">
                <a:latin typeface="Times New Roman" charset="0"/>
                <a:cs typeface="Times New Roman" charset="0"/>
              </a:rPr>
              <a:t>?</a:t>
            </a:r>
            <a:endParaRPr lang="en-GB" dirty="0">
              <a:latin typeface="Times New Roman" charset="0"/>
              <a:cs typeface="Times New Roman" charset="0"/>
            </a:endParaRPr>
          </a:p>
          <a:p>
            <a:pPr>
              <a:spcBef>
                <a:spcPct val="50000"/>
              </a:spcBef>
              <a:buFont typeface="Wingdings" charset="0"/>
              <a:buNone/>
            </a:pPr>
            <a:r>
              <a:rPr lang="en-US" altLang="zh-CN" dirty="0">
                <a:latin typeface="Times New Roman" charset="0"/>
                <a:cs typeface="Times New Roman" charset="0"/>
              </a:rPr>
              <a:t>•	Duplicate (</a:t>
            </a:r>
            <a:r>
              <a:rPr lang="zh-CN" altLang="en-US" dirty="0">
                <a:latin typeface="Times New Roman" charset="0"/>
                <a:cs typeface="Times New Roman" charset="0"/>
              </a:rPr>
              <a:t>重复</a:t>
            </a:r>
            <a:r>
              <a:rPr lang="en-US" altLang="zh-CN" dirty="0">
                <a:latin typeface="Times New Roman" charset="0"/>
                <a:cs typeface="Times New Roman" charset="0"/>
              </a:rPr>
              <a:t>) detection?</a:t>
            </a:r>
          </a:p>
          <a:p>
            <a:pPr>
              <a:spcBef>
                <a:spcPct val="50000"/>
              </a:spcBef>
              <a:buFont typeface="Wingdings" charset="0"/>
              <a:buNone/>
            </a:pPr>
            <a:r>
              <a:rPr lang="en-US" altLang="zh-CN" dirty="0">
                <a:latin typeface="Times New Roman" charset="0"/>
                <a:cs typeface="Times New Roman" charset="0"/>
              </a:rPr>
              <a:t>•	How to avoid spam?</a:t>
            </a:r>
          </a:p>
          <a:p>
            <a:pPr>
              <a:spcBef>
                <a:spcPct val="50000"/>
              </a:spcBef>
              <a:buFont typeface="Wingdings" charset="0"/>
              <a:buNone/>
            </a:pPr>
            <a:r>
              <a:rPr lang="en-US" altLang="zh-CN" dirty="0">
                <a:latin typeface="Times New Roman" charset="0"/>
                <a:cs typeface="Times New Roman" charset="0"/>
              </a:rPr>
              <a:t>•	</a:t>
            </a:r>
            <a:r>
              <a:rPr lang="en-GB" dirty="0">
                <a:latin typeface="Times New Roman" charset="0"/>
                <a:cs typeface="Times New Roman" charset="0"/>
              </a:rPr>
              <a:t>Strategies for crawling based on the content of web pages (focused and selective crawling).</a:t>
            </a:r>
          </a:p>
          <a:p>
            <a:pPr>
              <a:spcBef>
                <a:spcPct val="50000"/>
              </a:spcBef>
              <a:buFont typeface="Wingdings" charset="0"/>
              <a:buNone/>
            </a:pPr>
            <a:endParaRPr lang="en-GB" dirty="0">
              <a:latin typeface="Times New Roman" charset="0"/>
              <a:cs typeface="Times New Roman" charset="0"/>
            </a:endParaRPr>
          </a:p>
          <a:p>
            <a:pPr>
              <a:buFont typeface="Wingdings" charset="0"/>
              <a:buNone/>
            </a:pPr>
            <a:endParaRPr lang="en-GB" dirty="0">
              <a:latin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linds(horizontal)">
                                      <p:cBhvr>
                                        <p:cTn id="7" dur="500"/>
                                        <p:tgtEl>
                                          <p:spTgt spid="40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7" dur="500"/>
                                        <p:tgtEl>
                                          <p:spTgt spid="404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blinds(horizontal)">
                                      <p:cBhvr>
                                        <p:cTn id="22" dur="5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fld id="{18ADE5CA-2583-164F-9BAE-ECC6F419517A}" type="datetime1">
              <a:rPr lang="zh-CN" altLang="en-US"/>
              <a:pPr/>
              <a:t>2021/7/17</a:t>
            </a:fld>
            <a:endParaRPr lang="en-US" altLang="zh-CN"/>
          </a:p>
        </p:txBody>
      </p:sp>
      <p:sp>
        <p:nvSpPr>
          <p:cNvPr id="5" name="幻灯片编号占位符 5"/>
          <p:cNvSpPr>
            <a:spLocks noGrp="1"/>
          </p:cNvSpPr>
          <p:nvPr>
            <p:ph type="sldNum" sz="quarter" idx="12"/>
          </p:nvPr>
        </p:nvSpPr>
        <p:spPr/>
        <p:txBody>
          <a:bodyPr/>
          <a:lstStyle/>
          <a:p>
            <a:fld id="{2D45E28D-1AC8-E243-8193-97DF17185BE7}" type="slidenum">
              <a:rPr lang="en-US" altLang="zh-CN"/>
              <a:pPr/>
              <a:t>43</a:t>
            </a:fld>
            <a:endParaRPr lang="en-US" altLang="zh-CN"/>
          </a:p>
        </p:txBody>
      </p:sp>
      <p:sp>
        <p:nvSpPr>
          <p:cNvPr id="407556" name="Rectangle 4"/>
          <p:cNvSpPr>
            <a:spLocks noChangeArrowheads="1"/>
          </p:cNvSpPr>
          <p:nvPr/>
        </p:nvSpPr>
        <p:spPr bwMode="auto">
          <a:xfrm>
            <a:off x="250825" y="1484313"/>
            <a:ext cx="8229600" cy="1296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altLang="zh-CN" sz="3900" b="1" dirty="0"/>
              <a:t>Question?</a:t>
            </a:r>
          </a:p>
        </p:txBody>
      </p:sp>
    </p:spTree>
    <p:extLst>
      <p:ext uri="{BB962C8B-B14F-4D97-AF65-F5344CB8AC3E}">
        <p14:creationId xmlns:p14="http://schemas.microsoft.com/office/powerpoint/2010/main" val="244403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7E243D-2FE0-014F-A44B-3EC2FDA3FE8F}"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2F3B5053-5182-CF4C-A348-4539B08BA8D0}" type="slidenum">
              <a:rPr lang="en-US" altLang="zh-CN"/>
              <a:pPr/>
              <a:t>44</a:t>
            </a:fld>
            <a:endParaRPr lang="en-US" altLang="zh-CN"/>
          </a:p>
        </p:txBody>
      </p:sp>
      <p:sp>
        <p:nvSpPr>
          <p:cNvPr id="415746" name="Rectangle 2"/>
          <p:cNvSpPr>
            <a:spLocks noGrp="1" noChangeArrowheads="1"/>
          </p:cNvSpPr>
          <p:nvPr>
            <p:ph type="title"/>
          </p:nvPr>
        </p:nvSpPr>
        <p:spPr/>
        <p:txBody>
          <a:bodyPr/>
          <a:lstStyle/>
          <a:p>
            <a:r>
              <a:rPr lang="en-US" altLang="zh-CN" sz="2500" dirty="0">
                <a:solidFill>
                  <a:srgbClr val="FF0000"/>
                </a:solidFill>
              </a:rPr>
              <a:t>Reading</a:t>
            </a:r>
            <a:r>
              <a:rPr lang="zh-CN" altLang="en-US" sz="2500" dirty="0">
                <a:solidFill>
                  <a:srgbClr val="FF0000"/>
                </a:solidFill>
              </a:rPr>
              <a:t> </a:t>
            </a:r>
            <a:r>
              <a:rPr lang="en-US" altLang="zh-CN" sz="2500" dirty="0">
                <a:solidFill>
                  <a:srgbClr val="FF0000"/>
                </a:solidFill>
              </a:rPr>
              <a:t>Report:</a:t>
            </a:r>
            <a:br>
              <a:rPr lang="en-US" altLang="zh-CN" sz="2500" dirty="0"/>
            </a:br>
            <a:r>
              <a:rPr lang="en-US" altLang="zh-CN" sz="2500" dirty="0" err="1"/>
              <a:t>IRLbot</a:t>
            </a:r>
            <a:r>
              <a:rPr lang="en-US" altLang="zh-CN" sz="2500" dirty="0"/>
              <a:t>: Collecting 6 Billion Pages within 41 Days?</a:t>
            </a:r>
          </a:p>
        </p:txBody>
      </p:sp>
      <p:sp>
        <p:nvSpPr>
          <p:cNvPr id="415747" name="Rectangle 3"/>
          <p:cNvSpPr>
            <a:spLocks noGrp="1" noChangeArrowheads="1"/>
          </p:cNvSpPr>
          <p:nvPr>
            <p:ph type="body" idx="1"/>
          </p:nvPr>
        </p:nvSpPr>
        <p:spPr/>
        <p:txBody>
          <a:bodyPr/>
          <a:lstStyle/>
          <a:p>
            <a:pPr>
              <a:lnSpc>
                <a:spcPct val="80000"/>
              </a:lnSpc>
            </a:pPr>
            <a:r>
              <a:rPr lang="en-US" altLang="zh-CN" dirty="0"/>
              <a:t>WWW</a:t>
            </a:r>
            <a:r>
              <a:rPr lang="zh-CN" altLang="en-US" dirty="0"/>
              <a:t>’</a:t>
            </a:r>
            <a:r>
              <a:rPr lang="en-US" altLang="zh-CN" dirty="0"/>
              <a:t>08 best paper</a:t>
            </a:r>
          </a:p>
          <a:p>
            <a:pPr lvl="1">
              <a:lnSpc>
                <a:spcPct val="80000"/>
              </a:lnSpc>
            </a:pPr>
            <a:r>
              <a:rPr lang="en-US" altLang="zh-CN" sz="2200" dirty="0" err="1"/>
              <a:t>Hsin</a:t>
            </a:r>
            <a:r>
              <a:rPr lang="en-US" altLang="zh-CN" sz="2200" dirty="0"/>
              <a:t>-Tsang Lee, Derek Leonard, </a:t>
            </a:r>
            <a:r>
              <a:rPr lang="en-US" altLang="zh-CN" sz="2200" dirty="0" err="1"/>
              <a:t>Xiaoming</a:t>
            </a:r>
            <a:r>
              <a:rPr lang="en-US" altLang="zh-CN" sz="2200" dirty="0"/>
              <a:t> Wang, and Dmitri </a:t>
            </a:r>
            <a:r>
              <a:rPr lang="en-US" altLang="zh-CN" sz="2200" dirty="0" err="1"/>
              <a:t>Loguinov</a:t>
            </a:r>
            <a:r>
              <a:rPr lang="en-US" altLang="zh-CN" sz="2200" dirty="0"/>
              <a:t>, </a:t>
            </a:r>
            <a:r>
              <a:rPr lang="en-US" altLang="zh-CN" sz="2200" b="1" dirty="0" err="1"/>
              <a:t>IRLbot</a:t>
            </a:r>
            <a:r>
              <a:rPr lang="en-US" altLang="zh-CN" sz="2200" b="1" dirty="0"/>
              <a:t>: Scaling to 6 Billion Pages and Beyond. WWW</a:t>
            </a:r>
            <a:r>
              <a:rPr lang="zh-CN" altLang="en-US" sz="2200" b="1" dirty="0"/>
              <a:t>’</a:t>
            </a:r>
            <a:r>
              <a:rPr lang="en-US" altLang="zh-CN" sz="2200" b="1" dirty="0"/>
              <a:t>08, Beijing, China</a:t>
            </a:r>
          </a:p>
          <a:p>
            <a:pPr>
              <a:lnSpc>
                <a:spcPct val="80000"/>
              </a:lnSpc>
            </a:pPr>
            <a:r>
              <a:rPr lang="en-US" altLang="zh-CN" sz="2600" dirty="0"/>
              <a:t>They are trying to address the key problems of a crawler, i.e.</a:t>
            </a:r>
          </a:p>
          <a:p>
            <a:pPr lvl="1">
              <a:lnSpc>
                <a:spcPct val="80000"/>
              </a:lnSpc>
            </a:pPr>
            <a:r>
              <a:rPr lang="en-US" altLang="zh-CN" sz="2200" dirty="0"/>
              <a:t>Scalability: DRUM (Disk Repository with Update Management)</a:t>
            </a:r>
          </a:p>
          <a:p>
            <a:pPr lvl="1">
              <a:lnSpc>
                <a:spcPct val="80000"/>
              </a:lnSpc>
            </a:pPr>
            <a:r>
              <a:rPr lang="en-US" altLang="zh-CN" sz="2200" dirty="0"/>
              <a:t>Spam avoidance: STAR</a:t>
            </a:r>
          </a:p>
          <a:p>
            <a:pPr lvl="1">
              <a:lnSpc>
                <a:spcPct val="80000"/>
              </a:lnSpc>
            </a:pPr>
            <a:r>
              <a:rPr lang="en-US" altLang="zh-CN" sz="2200" dirty="0"/>
              <a:t>Politeness: BEAST</a:t>
            </a:r>
          </a:p>
          <a:p>
            <a:pPr>
              <a:lnSpc>
                <a:spcPct val="80000"/>
              </a:lnSpc>
            </a:pPr>
            <a:r>
              <a:rPr lang="en-US" altLang="zh-CN" sz="2600" dirty="0">
                <a:hlinkClick r:id="rId2" action="ppaction://hlinkfile"/>
              </a:rPr>
              <a:t>Details……</a:t>
            </a:r>
            <a:endParaRPr lang="en-US" altLang="zh-CN" sz="2600" dirty="0"/>
          </a:p>
          <a:p>
            <a:pPr>
              <a:lnSpc>
                <a:spcPct val="80000"/>
              </a:lnSpc>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F9CD33-81DD-EC4C-BB91-930FC0203D3D}"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98DBBCEB-E152-7B49-9080-49A354108A79}" type="slidenum">
              <a:rPr lang="en-US" altLang="zh-CN"/>
              <a:pPr/>
              <a:t>45</a:t>
            </a:fld>
            <a:endParaRPr lang="en-US" altLang="zh-CN"/>
          </a:p>
        </p:txBody>
      </p:sp>
      <p:sp>
        <p:nvSpPr>
          <p:cNvPr id="416770" name="Rectangle 2"/>
          <p:cNvSpPr>
            <a:spLocks noGrp="1" noChangeArrowheads="1"/>
          </p:cNvSpPr>
          <p:nvPr>
            <p:ph type="title"/>
          </p:nvPr>
        </p:nvSpPr>
        <p:spPr/>
        <p:txBody>
          <a:bodyPr/>
          <a:lstStyle/>
          <a:p>
            <a:r>
              <a:rPr lang="en-US" altLang="zh-CN" sz="3500"/>
              <a:t>DRUM (Disk Repository with Update Management)</a:t>
            </a:r>
          </a:p>
        </p:txBody>
      </p:sp>
      <p:pic>
        <p:nvPicPr>
          <p:cNvPr id="416773"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595438"/>
            <a:ext cx="8532813" cy="3808412"/>
          </a:xfrm>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DA27893-F064-4741-9B28-A79670D0A1C7}" type="datetime1">
              <a:rPr lang="zh-CN" altLang="en-US"/>
              <a:pPr/>
              <a:t>2021/7/17</a:t>
            </a:fld>
            <a:endParaRPr lang="en-US" altLang="zh-CN"/>
          </a:p>
        </p:txBody>
      </p:sp>
      <p:sp>
        <p:nvSpPr>
          <p:cNvPr id="7" name="幻灯片编号占位符 5"/>
          <p:cNvSpPr>
            <a:spLocks noGrp="1"/>
          </p:cNvSpPr>
          <p:nvPr>
            <p:ph type="sldNum" sz="quarter" idx="12"/>
          </p:nvPr>
        </p:nvSpPr>
        <p:spPr/>
        <p:txBody>
          <a:bodyPr/>
          <a:lstStyle/>
          <a:p>
            <a:fld id="{A94BB0EC-EC84-A443-BCE0-42842C2C50F2}" type="slidenum">
              <a:rPr lang="en-US" altLang="zh-CN"/>
              <a:pPr/>
              <a:t>46</a:t>
            </a:fld>
            <a:endParaRPr lang="en-US" altLang="zh-CN"/>
          </a:p>
        </p:txBody>
      </p:sp>
      <p:sp>
        <p:nvSpPr>
          <p:cNvPr id="417794" name="Rectangle 2"/>
          <p:cNvSpPr>
            <a:spLocks noGrp="1" noChangeArrowheads="1"/>
          </p:cNvSpPr>
          <p:nvPr>
            <p:ph type="title"/>
          </p:nvPr>
        </p:nvSpPr>
        <p:spPr/>
        <p:txBody>
          <a:bodyPr/>
          <a:lstStyle/>
          <a:p>
            <a:r>
              <a:rPr lang="en-US" altLang="zh-CN" sz="2500" dirty="0"/>
              <a:t>STAR (Spam Tracking and Avoidance through Reputation)</a:t>
            </a:r>
          </a:p>
        </p:txBody>
      </p:sp>
      <p:pic>
        <p:nvPicPr>
          <p:cNvPr id="4177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5025" y="2387600"/>
            <a:ext cx="7473950" cy="3457575"/>
          </a:xfrm>
          <a:noFill/>
          <a:ln/>
        </p:spPr>
      </p:pic>
      <p:sp>
        <p:nvSpPr>
          <p:cNvPr id="417797" name="Rectangle 5"/>
          <p:cNvSpPr>
            <a:spLocks noChangeArrowheads="1"/>
          </p:cNvSpPr>
          <p:nvPr/>
        </p:nvSpPr>
        <p:spPr bwMode="auto">
          <a:xfrm>
            <a:off x="1258888" y="1484313"/>
            <a:ext cx="6775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i="1" dirty="0">
                <a:solidFill>
                  <a:srgbClr val="FF3300"/>
                </a:solidFill>
              </a:rPr>
              <a:t>Set URL budget of for each pay-level domain </a:t>
            </a:r>
            <a:r>
              <a:rPr lang="en-US" altLang="zh-CN" dirty="0">
                <a:solidFill>
                  <a:srgbClr val="FF3300"/>
                </a:solidFill>
              </a:rPr>
              <a:t>(PLD) according to </a:t>
            </a:r>
          </a:p>
          <a:p>
            <a:r>
              <a:rPr lang="en-US" altLang="zh-CN" dirty="0">
                <a:solidFill>
                  <a:srgbClr val="FF3300"/>
                </a:solidFill>
              </a:rPr>
              <a:t>its </a:t>
            </a:r>
            <a:r>
              <a:rPr lang="en-US" altLang="zh-CN" dirty="0" err="1">
                <a:solidFill>
                  <a:srgbClr val="FF3300"/>
                </a:solidFill>
              </a:rPr>
              <a:t>PLDIndegree</a:t>
            </a:r>
            <a:r>
              <a:rPr lang="en-US" altLang="zh-CN" dirty="0">
                <a:solidFill>
                  <a:srgbClr val="FF3300"/>
                </a:solidFill>
              </a:rPr>
              <a:t> (PLD</a:t>
            </a:r>
            <a:r>
              <a:rPr lang="zh-CN" altLang="en-US" dirty="0">
                <a:solidFill>
                  <a:srgbClr val="FF3300"/>
                </a:solidFill>
              </a:rPr>
              <a:t>入度</a:t>
            </a:r>
            <a:r>
              <a:rPr lang="en-US" altLang="zh-CN" dirty="0">
                <a:solidFill>
                  <a:srgbClr val="FF3300"/>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29D21EB-B2C7-854F-B5E4-3994C252B7C2}" type="datetime1">
              <a:rPr lang="zh-CN" altLang="en-US"/>
              <a:pPr/>
              <a:t>2021/7/17</a:t>
            </a:fld>
            <a:endParaRPr lang="en-US" altLang="zh-CN"/>
          </a:p>
        </p:txBody>
      </p:sp>
      <p:sp>
        <p:nvSpPr>
          <p:cNvPr id="7" name="幻灯片编号占位符 5"/>
          <p:cNvSpPr>
            <a:spLocks noGrp="1"/>
          </p:cNvSpPr>
          <p:nvPr>
            <p:ph type="sldNum" sz="quarter" idx="12"/>
          </p:nvPr>
        </p:nvSpPr>
        <p:spPr/>
        <p:txBody>
          <a:bodyPr/>
          <a:lstStyle/>
          <a:p>
            <a:fld id="{CF8593CE-296B-1E45-A253-14A890EEB3C3}" type="slidenum">
              <a:rPr lang="en-US" altLang="zh-CN"/>
              <a:pPr/>
              <a:t>47</a:t>
            </a:fld>
            <a:endParaRPr lang="en-US" altLang="zh-CN" dirty="0"/>
          </a:p>
        </p:txBody>
      </p:sp>
      <p:sp>
        <p:nvSpPr>
          <p:cNvPr id="418818" name="Rectangle 2"/>
          <p:cNvSpPr>
            <a:spLocks noGrp="1" noChangeArrowheads="1"/>
          </p:cNvSpPr>
          <p:nvPr>
            <p:ph type="title"/>
          </p:nvPr>
        </p:nvSpPr>
        <p:spPr/>
        <p:txBody>
          <a:bodyPr/>
          <a:lstStyle/>
          <a:p>
            <a:r>
              <a:rPr lang="en-US" altLang="zh-CN" sz="2500"/>
              <a:t>BEAST (Budget Enforcement with Anti-Spam Tactics)</a:t>
            </a:r>
          </a:p>
        </p:txBody>
      </p:sp>
      <p:sp>
        <p:nvSpPr>
          <p:cNvPr id="418819" name="Rectangle 3"/>
          <p:cNvSpPr>
            <a:spLocks noGrp="1" noChangeArrowheads="1"/>
          </p:cNvSpPr>
          <p:nvPr>
            <p:ph type="body" idx="1"/>
          </p:nvPr>
        </p:nvSpPr>
        <p:spPr/>
        <p:txBody>
          <a:bodyPr/>
          <a:lstStyle/>
          <a:p>
            <a:r>
              <a:rPr lang="en-US" altLang="zh-CN" sz="2100"/>
              <a:t>keep </a:t>
            </a:r>
            <a:r>
              <a:rPr lang="en-US" altLang="zh-CN" sz="2100" i="1"/>
              <a:t>t</a:t>
            </a:r>
            <a:r>
              <a:rPr lang="en-US" altLang="zh-CN" sz="2100" i="1" baseline="-25000"/>
              <a:t>0</a:t>
            </a:r>
            <a:r>
              <a:rPr lang="en-US" altLang="zh-CN" sz="2100"/>
              <a:t> = 40 seconds for accessing all low-ranked PLDs</a:t>
            </a:r>
          </a:p>
          <a:p>
            <a:r>
              <a:rPr lang="en-US" altLang="zh-CN" sz="2100"/>
              <a:t>for high-ranked PLDs scale it down proportional to their budget </a:t>
            </a:r>
            <a:r>
              <a:rPr lang="en-US" altLang="zh-CN" sz="2100" i="1"/>
              <a:t>B</a:t>
            </a:r>
            <a:r>
              <a:rPr lang="en-US" altLang="zh-CN" sz="2100" i="1" baseline="-25000"/>
              <a:t>x</a:t>
            </a:r>
            <a:br>
              <a:rPr lang="en-US" altLang="zh-CN" sz="2100" i="1"/>
            </a:br>
            <a:r>
              <a:rPr lang="en-US" altLang="zh-CN" sz="2100" i="1"/>
              <a:t>                        t</a:t>
            </a:r>
            <a:r>
              <a:rPr lang="en-US" altLang="zh-CN" sz="2100" i="1" baseline="-25000"/>
              <a:t>1</a:t>
            </a:r>
            <a:r>
              <a:rPr lang="en-US" altLang="zh-CN" sz="2100" i="1"/>
              <a:t> ∝ </a:t>
            </a:r>
            <a:r>
              <a:rPr lang="en-US" altLang="zh-CN" sz="2100"/>
              <a:t>(</a:t>
            </a:r>
            <a:r>
              <a:rPr lang="en-US" altLang="zh-CN" sz="2100" i="1"/>
              <a:t>1/B</a:t>
            </a:r>
            <a:r>
              <a:rPr lang="en-US" altLang="zh-CN" sz="2100" i="1" baseline="-25000"/>
              <a:t>x</a:t>
            </a:r>
            <a:r>
              <a:rPr lang="en-US" altLang="zh-CN" sz="2100"/>
              <a:t>)</a:t>
            </a:r>
            <a:r>
              <a:rPr lang="en-US" altLang="zh-CN" sz="2100" i="1"/>
              <a:t>* t</a:t>
            </a:r>
            <a:r>
              <a:rPr lang="en-US" altLang="zh-CN" sz="2100" i="1" baseline="-25000"/>
              <a:t>0</a:t>
            </a:r>
            <a:endParaRPr lang="en-US" altLang="zh-CN" sz="2100" i="1"/>
          </a:p>
          <a:p>
            <a:r>
              <a:rPr lang="en-US" altLang="zh-CN" sz="2100" i="1"/>
              <a:t>   </a:t>
            </a:r>
          </a:p>
        </p:txBody>
      </p:sp>
      <p:pic>
        <p:nvPicPr>
          <p:cNvPr id="418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3636963"/>
            <a:ext cx="5689600" cy="2455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20DAA1-A22D-8F4B-B8B9-EDAE3516572F}"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7316C37E-5BE9-DE4E-9F11-CECD4F07D86B}" type="slidenum">
              <a:rPr lang="en-US" altLang="zh-CN"/>
              <a:pPr/>
              <a:t>48</a:t>
            </a:fld>
            <a:endParaRPr lang="en-US" altLang="zh-CN"/>
          </a:p>
        </p:txBody>
      </p:sp>
      <p:sp>
        <p:nvSpPr>
          <p:cNvPr id="419842" name="Rectangle 2"/>
          <p:cNvSpPr>
            <a:spLocks noGrp="1" noChangeArrowheads="1"/>
          </p:cNvSpPr>
          <p:nvPr>
            <p:ph type="title"/>
          </p:nvPr>
        </p:nvSpPr>
        <p:spPr/>
        <p:txBody>
          <a:bodyPr/>
          <a:lstStyle/>
          <a:p>
            <a:r>
              <a:rPr lang="en-US" altLang="zh-CN"/>
              <a:t>Discussion</a:t>
            </a:r>
          </a:p>
        </p:txBody>
      </p:sp>
      <p:sp>
        <p:nvSpPr>
          <p:cNvPr id="419843" name="Rectangle 3"/>
          <p:cNvSpPr>
            <a:spLocks noGrp="1" noChangeArrowheads="1"/>
          </p:cNvSpPr>
          <p:nvPr>
            <p:ph type="body" idx="1"/>
          </p:nvPr>
        </p:nvSpPr>
        <p:spPr/>
        <p:txBody>
          <a:bodyPr/>
          <a:lstStyle/>
          <a:p>
            <a:r>
              <a:rPr lang="en-US" altLang="zh-CN" dirty="0"/>
              <a:t>Though high performance they reached, some issues are still left:</a:t>
            </a:r>
          </a:p>
          <a:p>
            <a:pPr lvl="1"/>
            <a:r>
              <a:rPr lang="en-US" altLang="zh-CN" dirty="0"/>
              <a:t>Downloading of large files</a:t>
            </a:r>
          </a:p>
          <a:p>
            <a:pPr lvl="1"/>
            <a:r>
              <a:rPr lang="en-US" altLang="zh-CN" dirty="0"/>
              <a:t>Webpage refreshing</a:t>
            </a:r>
          </a:p>
          <a:p>
            <a:pPr lvl="1"/>
            <a:r>
              <a:rPr lang="en-US" altLang="zh-CN" dirty="0"/>
              <a:t>Intellectual property protection</a:t>
            </a:r>
          </a:p>
          <a:p>
            <a:pPr lvl="1"/>
            <a:r>
              <a:rPr lang="en-US" altLang="zh-CN" dirty="0"/>
              <a:t>Web servers</a:t>
            </a:r>
            <a:r>
              <a:rPr lang="zh-CN" altLang="en-US" dirty="0"/>
              <a:t>’</a:t>
            </a:r>
            <a:r>
              <a:rPr lang="en-US" altLang="zh-CN" dirty="0"/>
              <a:t> bandwidth wasting</a:t>
            </a:r>
          </a:p>
          <a:p>
            <a:pPr lvl="1"/>
            <a:r>
              <a:rPr lang="en-US" altLang="zh-CN" dirty="0"/>
              <a:t>etc.</a:t>
            </a:r>
          </a:p>
          <a:p>
            <a:endParaRPr lang="en-US" altLang="zh-CN" dirty="0"/>
          </a:p>
          <a:p>
            <a:pPr lvl="1"/>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2310EF5C-517E-4745-AAC7-AE3F07BE817B}"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F0CAB43C-F6DE-2F47-BB1A-420F2A9C6ED3}" type="slidenum">
              <a:rPr lang="en-US" altLang="zh-CN"/>
              <a:pPr/>
              <a:t>49</a:t>
            </a:fld>
            <a:endParaRPr lang="en-US" altLang="zh-CN"/>
          </a:p>
        </p:txBody>
      </p:sp>
      <p:sp>
        <p:nvSpPr>
          <p:cNvPr id="405506" name="Rectangle 2"/>
          <p:cNvSpPr>
            <a:spLocks noGrp="1" noChangeArrowheads="1"/>
          </p:cNvSpPr>
          <p:nvPr>
            <p:ph type="title"/>
          </p:nvPr>
        </p:nvSpPr>
        <p:spPr/>
        <p:txBody>
          <a:bodyPr/>
          <a:lstStyle/>
          <a:p>
            <a:r>
              <a:rPr lang="en-US" altLang="zh-CN">
                <a:latin typeface="Times New Roman" charset="0"/>
              </a:rPr>
              <a:t>Further Reading</a:t>
            </a:r>
          </a:p>
        </p:txBody>
      </p:sp>
      <p:sp>
        <p:nvSpPr>
          <p:cNvPr id="405507" name="Text Box 3"/>
          <p:cNvSpPr txBox="1">
            <a:spLocks noChangeArrowheads="1"/>
          </p:cNvSpPr>
          <p:nvPr/>
        </p:nvSpPr>
        <p:spPr bwMode="auto">
          <a:xfrm>
            <a:off x="755650" y="1557338"/>
            <a:ext cx="7162800" cy="507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zh-CN" altLang="en-US" b="1" dirty="0">
                <a:solidFill>
                  <a:schemeClr val="tx2"/>
                </a:solidFill>
              </a:rPr>
              <a:t>“</a:t>
            </a:r>
            <a:r>
              <a:rPr lang="en-US" altLang="zh-CN" b="1" dirty="0" err="1">
                <a:solidFill>
                  <a:schemeClr val="tx2"/>
                </a:solidFill>
              </a:rPr>
              <a:t>IRLbot</a:t>
            </a:r>
            <a:r>
              <a:rPr lang="en-US" altLang="zh-CN" b="1" dirty="0">
                <a:solidFill>
                  <a:schemeClr val="tx2"/>
                </a:solidFill>
              </a:rPr>
              <a:t>: Collecting 6 Billion Pages within 41 Days?</a:t>
            </a:r>
            <a:r>
              <a:rPr lang="zh-CN" altLang="en-US" b="1" dirty="0">
                <a:solidFill>
                  <a:schemeClr val="tx2"/>
                </a:solidFill>
              </a:rPr>
              <a:t>”</a:t>
            </a:r>
            <a:r>
              <a:rPr lang="en-US" altLang="zh-CN" b="1" dirty="0">
                <a:solidFill>
                  <a:schemeClr val="tx2"/>
                </a:solidFill>
              </a:rPr>
              <a:t>, WWW</a:t>
            </a:r>
            <a:r>
              <a:rPr lang="zh-CN" altLang="en-US" b="1" dirty="0">
                <a:solidFill>
                  <a:schemeClr val="tx2"/>
                </a:solidFill>
              </a:rPr>
              <a:t>’</a:t>
            </a:r>
            <a:r>
              <a:rPr lang="en-US" altLang="zh-CN" b="1" dirty="0">
                <a:solidFill>
                  <a:schemeClr val="tx2"/>
                </a:solidFill>
              </a:rPr>
              <a:t>08 </a:t>
            </a:r>
            <a:endParaRPr lang="en-US" altLang="zh-CN" sz="1600" dirty="0">
              <a:latin typeface="Times New Roman" charset="0"/>
            </a:endParaRPr>
          </a:p>
          <a:p>
            <a:pPr eaLnBrk="0" hangingPunct="0">
              <a:spcBef>
                <a:spcPct val="50000"/>
              </a:spcBef>
            </a:pPr>
            <a:r>
              <a:rPr lang="en-US" altLang="zh-CN" sz="1600" dirty="0" err="1">
                <a:latin typeface="Times New Roman" charset="0"/>
              </a:rPr>
              <a:t>Heritrix</a:t>
            </a:r>
            <a:endParaRPr lang="en-US" altLang="zh-CN" sz="1600" dirty="0">
              <a:latin typeface="Times New Roman" charset="0"/>
            </a:endParaRPr>
          </a:p>
          <a:p>
            <a:pPr eaLnBrk="0" hangingPunct="0"/>
            <a:r>
              <a:rPr lang="en-US" altLang="zh-CN" sz="1600" u="sng" dirty="0">
                <a:solidFill>
                  <a:srgbClr val="0000CC"/>
                </a:solidFill>
                <a:latin typeface="Times New Roman" charset="0"/>
                <a:hlinkClick r:id="rId2"/>
              </a:rPr>
              <a:t>http://crawler.archive.org/</a:t>
            </a:r>
            <a:endParaRPr lang="en-US" altLang="zh-CN" sz="1600" u="sng" dirty="0">
              <a:solidFill>
                <a:srgbClr val="0000CC"/>
              </a:solidFill>
              <a:latin typeface="Times New Roman" charset="0"/>
            </a:endParaRPr>
          </a:p>
          <a:p>
            <a:endParaRPr lang="en-US" altLang="zh-CN" sz="1600" dirty="0"/>
          </a:p>
          <a:p>
            <a:r>
              <a:rPr lang="en-US" altLang="zh-CN" sz="2400" dirty="0" err="1">
                <a:solidFill>
                  <a:srgbClr val="FF3300"/>
                </a:solidFill>
              </a:rPr>
              <a:t>Larbin</a:t>
            </a:r>
            <a:endParaRPr lang="en-US" altLang="zh-CN" sz="2400" dirty="0">
              <a:solidFill>
                <a:srgbClr val="FF3300"/>
              </a:solidFill>
            </a:endParaRPr>
          </a:p>
          <a:p>
            <a:r>
              <a:rPr lang="en-US" altLang="zh-CN" sz="2400" dirty="0">
                <a:solidFill>
                  <a:srgbClr val="FF3300"/>
                </a:solidFill>
                <a:hlinkClick r:id="rId3"/>
              </a:rPr>
              <a:t>http://larbin.sourceforge.net/index-eng.html</a:t>
            </a:r>
            <a:r>
              <a:rPr lang="en-US" altLang="zh-CN" sz="2400" dirty="0">
                <a:solidFill>
                  <a:srgbClr val="FF3300"/>
                </a:solidFill>
              </a:rPr>
              <a:t> </a:t>
            </a:r>
          </a:p>
          <a:p>
            <a:pPr eaLnBrk="0" hangingPunct="0"/>
            <a:endParaRPr lang="en-US" altLang="zh-CN" sz="2400" dirty="0">
              <a:solidFill>
                <a:srgbClr val="FF3300"/>
              </a:solidFill>
              <a:latin typeface="Times New Roman" charset="0"/>
            </a:endParaRPr>
          </a:p>
          <a:p>
            <a:pPr eaLnBrk="0" hangingPunct="0"/>
            <a:r>
              <a:rPr lang="en-US" altLang="zh-CN" sz="1600" dirty="0">
                <a:latin typeface="Times New Roman" charset="0"/>
              </a:rPr>
              <a:t>Allan </a:t>
            </a:r>
            <a:r>
              <a:rPr lang="en-US" altLang="zh-CN" sz="1600" dirty="0" err="1">
                <a:latin typeface="Times New Roman" charset="0"/>
              </a:rPr>
              <a:t>Heydon</a:t>
            </a:r>
            <a:r>
              <a:rPr lang="en-US" altLang="zh-CN" sz="1600" dirty="0">
                <a:latin typeface="Times New Roman" charset="0"/>
              </a:rPr>
              <a:t> and Marc </a:t>
            </a:r>
            <a:r>
              <a:rPr lang="en-US" altLang="zh-CN" sz="1600" dirty="0" err="1">
                <a:latin typeface="Times New Roman" charset="0"/>
              </a:rPr>
              <a:t>Najork</a:t>
            </a:r>
            <a:r>
              <a:rPr lang="en-US" altLang="zh-CN" sz="1600" dirty="0">
                <a:latin typeface="Times New Roman" charset="0"/>
              </a:rPr>
              <a:t>, </a:t>
            </a:r>
            <a:r>
              <a:rPr lang="en-US" altLang="zh-CN" sz="1600" i="1" dirty="0">
                <a:latin typeface="Times New Roman" charset="0"/>
              </a:rPr>
              <a:t>Mercator: A Scalable, Extensible Web Crawler</a:t>
            </a:r>
            <a:r>
              <a:rPr lang="en-US" altLang="zh-CN" sz="1600" dirty="0">
                <a:latin typeface="Times New Roman" charset="0"/>
              </a:rPr>
              <a:t>. Compaq Systems Research Center, June 26, 1999. </a:t>
            </a:r>
            <a:r>
              <a:rPr lang="en-US" altLang="zh-CN" sz="1600" u="sng" dirty="0">
                <a:solidFill>
                  <a:srgbClr val="0000CC"/>
                </a:solidFill>
                <a:latin typeface="Times New Roman" charset="0"/>
              </a:rPr>
              <a:t>http://</a:t>
            </a:r>
            <a:r>
              <a:rPr lang="en-US" altLang="zh-CN" sz="1600" u="sng" dirty="0" err="1">
                <a:solidFill>
                  <a:srgbClr val="0000CC"/>
                </a:solidFill>
                <a:latin typeface="Times New Roman" charset="0"/>
              </a:rPr>
              <a:t>www.research.compaq.com</a:t>
            </a:r>
            <a:r>
              <a:rPr lang="en-US" altLang="zh-CN" sz="1600" u="sng" dirty="0">
                <a:solidFill>
                  <a:srgbClr val="0000CC"/>
                </a:solidFill>
                <a:latin typeface="Times New Roman" charset="0"/>
              </a:rPr>
              <a:t>/SRC/</a:t>
            </a:r>
            <a:r>
              <a:rPr lang="en-US" altLang="zh-CN" sz="1600" u="sng" dirty="0" err="1">
                <a:solidFill>
                  <a:srgbClr val="0000CC"/>
                </a:solidFill>
                <a:latin typeface="Times New Roman" charset="0"/>
              </a:rPr>
              <a:t>mercator</a:t>
            </a:r>
            <a:r>
              <a:rPr lang="en-US" altLang="zh-CN" sz="1600" u="sng" dirty="0">
                <a:solidFill>
                  <a:srgbClr val="0000CC"/>
                </a:solidFill>
                <a:latin typeface="Times New Roman" charset="0"/>
              </a:rPr>
              <a:t>/papers/www/</a:t>
            </a:r>
            <a:r>
              <a:rPr lang="en-US" altLang="zh-CN" sz="1600" u="sng" dirty="0" err="1">
                <a:solidFill>
                  <a:srgbClr val="0000CC"/>
                </a:solidFill>
                <a:latin typeface="Times New Roman" charset="0"/>
              </a:rPr>
              <a:t>paper.html</a:t>
            </a:r>
            <a:r>
              <a:rPr lang="en-US" altLang="zh-CN" sz="1600" dirty="0">
                <a:latin typeface="Times New Roman" charset="0"/>
              </a:rPr>
              <a:t> </a:t>
            </a:r>
          </a:p>
          <a:p>
            <a:pPr eaLnBrk="0" hangingPunct="0"/>
            <a:endParaRPr lang="en-US" altLang="zh-CN" sz="1600" dirty="0"/>
          </a:p>
          <a:p>
            <a:pPr eaLnBrk="0" hangingPunct="0"/>
            <a:r>
              <a:rPr lang="en-US" altLang="zh-CN" sz="1600" dirty="0" err="1"/>
              <a:t>Koht-arsa</a:t>
            </a:r>
            <a:r>
              <a:rPr lang="en-US" altLang="zh-CN" sz="1600" dirty="0"/>
              <a:t>, </a:t>
            </a:r>
            <a:r>
              <a:rPr lang="en-US" altLang="zh-CN" sz="1600" dirty="0" err="1"/>
              <a:t>Sanguanpong</a:t>
            </a:r>
            <a:r>
              <a:rPr lang="en-US" altLang="zh-CN" sz="1600" dirty="0"/>
              <a:t>, High performance large scale web spider architecture. The 2002 </a:t>
            </a:r>
            <a:r>
              <a:rPr lang="en-US" altLang="zh-CN" sz="1600" dirty="0" err="1"/>
              <a:t>Internataional</a:t>
            </a:r>
            <a:r>
              <a:rPr lang="en-US" altLang="zh-CN" sz="1600" dirty="0"/>
              <a:t> Symposium on Communications and Information Technology, Thailand, October 2002 </a:t>
            </a:r>
          </a:p>
          <a:p>
            <a:pPr eaLnBrk="0" hangingPunct="0"/>
            <a:endParaRPr lang="en-US" altLang="zh-CN" sz="1600" dirty="0"/>
          </a:p>
          <a:p>
            <a:pPr eaLnBrk="0" hangingPunct="0"/>
            <a:r>
              <a:rPr lang="en-US" altLang="zh-CN" sz="1600" dirty="0"/>
              <a:t>Dustin Boswell </a:t>
            </a:r>
            <a:r>
              <a:rPr lang="en-US" altLang="zh-CN" sz="1600" dirty="0" err="1"/>
              <a:t>dboswell</a:t>
            </a:r>
            <a:r>
              <a:rPr lang="en-US" altLang="zh-CN" sz="1600" dirty="0"/>
              <a:t> et al, Distributed High-performance Web Crawlers:  A Survey of the State of the Art .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0"/>
          </p:nvPr>
        </p:nvSpPr>
        <p:spPr/>
        <p:txBody>
          <a:bodyPr/>
          <a:lstStyle/>
          <a:p>
            <a:fld id="{CA7474F4-8FC9-EE46-B05A-EA200FE581C3}" type="datetime1">
              <a:rPr lang="zh-CN" altLang="en-US"/>
              <a:pPr/>
              <a:t>2021/7/17</a:t>
            </a:fld>
            <a:endParaRPr lang="en-US" altLang="zh-CN"/>
          </a:p>
        </p:txBody>
      </p:sp>
      <p:sp>
        <p:nvSpPr>
          <p:cNvPr id="9" name="幻灯片编号占位符 4"/>
          <p:cNvSpPr>
            <a:spLocks noGrp="1"/>
          </p:cNvSpPr>
          <p:nvPr>
            <p:ph type="sldNum" sz="quarter" idx="12"/>
          </p:nvPr>
        </p:nvSpPr>
        <p:spPr/>
        <p:txBody>
          <a:bodyPr/>
          <a:lstStyle/>
          <a:p>
            <a:fld id="{2DB9DB2D-1099-214B-8A33-0424D401AF49}" type="slidenum">
              <a:rPr lang="en-US" altLang="zh-CN"/>
              <a:pPr/>
              <a:t>5</a:t>
            </a:fld>
            <a:endParaRPr lang="en-US" altLang="zh-CN"/>
          </a:p>
        </p:txBody>
      </p:sp>
      <p:sp>
        <p:nvSpPr>
          <p:cNvPr id="410626" name="Rectangle 2"/>
          <p:cNvSpPr>
            <a:spLocks noGrp="1" noChangeArrowheads="1"/>
          </p:cNvSpPr>
          <p:nvPr>
            <p:ph type="title"/>
          </p:nvPr>
        </p:nvSpPr>
        <p:spPr/>
        <p:txBody>
          <a:bodyPr/>
          <a:lstStyle/>
          <a:p>
            <a:r>
              <a:rPr lang="en-US" altLang="zh-CN">
                <a:latin typeface="Times New Roman" charset="0"/>
              </a:rPr>
              <a:t>Economic Models</a:t>
            </a:r>
          </a:p>
        </p:txBody>
      </p:sp>
      <p:sp>
        <p:nvSpPr>
          <p:cNvPr id="410627" name="Text Box 3"/>
          <p:cNvSpPr txBox="1">
            <a:spLocks noChangeArrowheads="1"/>
          </p:cNvSpPr>
          <p:nvPr/>
        </p:nvSpPr>
        <p:spPr bwMode="auto">
          <a:xfrm>
            <a:off x="539750" y="1268413"/>
            <a:ext cx="8382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dirty="0">
                <a:solidFill>
                  <a:srgbClr val="0000CC"/>
                </a:solidFill>
                <a:latin typeface="Times New Roman" charset="0"/>
              </a:rPr>
              <a:t>Advertising</a:t>
            </a:r>
          </a:p>
          <a:p>
            <a:pPr eaLnBrk="0" hangingPunct="0">
              <a:spcBef>
                <a:spcPct val="50000"/>
              </a:spcBef>
            </a:pPr>
            <a:r>
              <a:rPr lang="en-US" altLang="zh-CN" sz="2400" dirty="0">
                <a:latin typeface="Times New Roman" charset="0"/>
                <a:cs typeface="Times New Roman" charset="0"/>
              </a:rPr>
              <a:t>Access is free, with display advertisements (introduced by Lycos, but boosted by Google®)</a:t>
            </a:r>
          </a:p>
          <a:p>
            <a:pPr eaLnBrk="0" hangingPunct="0">
              <a:spcBef>
                <a:spcPct val="50000"/>
              </a:spcBef>
            </a:pPr>
            <a:r>
              <a:rPr lang="en-US" altLang="zh-CN" sz="2400" dirty="0">
                <a:latin typeface="Times New Roman" charset="0"/>
                <a:cs typeface="Times New Roman" charset="0"/>
              </a:rPr>
              <a:t>Can lead to distortion of results to suit advertisers (</a:t>
            </a:r>
            <a:r>
              <a:rPr lang="en-US" altLang="zh-CN" dirty="0"/>
              <a:t>Don't be evil?</a:t>
            </a:r>
            <a:r>
              <a:rPr lang="en-US" altLang="zh-CN" sz="2400" dirty="0">
                <a:latin typeface="Times New Roman" charset="0"/>
                <a:cs typeface="Times New Roman" charset="0"/>
              </a:rPr>
              <a:t>)</a:t>
            </a:r>
          </a:p>
        </p:txBody>
      </p:sp>
      <p:pic>
        <p:nvPicPr>
          <p:cNvPr id="410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213100"/>
            <a:ext cx="6905625" cy="2930525"/>
          </a:xfrm>
          <a:prstGeom prst="rect">
            <a:avLst/>
          </a:prstGeom>
          <a:noFill/>
          <a:extLst>
            <a:ext uri="{909E8E84-426E-40dd-AFC4-6F175D3DCCD1}">
              <a14:hiddenFill xmlns:a14="http://schemas.microsoft.com/office/drawing/2010/main" xmlns="">
                <a:solidFill>
                  <a:srgbClr val="FFFFFF"/>
                </a:solidFill>
              </a14:hiddenFill>
            </a:ext>
          </a:extLst>
        </p:spPr>
      </p:pic>
      <p:sp>
        <p:nvSpPr>
          <p:cNvPr id="410629" name="Oval 5"/>
          <p:cNvSpPr>
            <a:spLocks noChangeArrowheads="1"/>
          </p:cNvSpPr>
          <p:nvPr/>
        </p:nvSpPr>
        <p:spPr bwMode="auto">
          <a:xfrm>
            <a:off x="900113" y="3933825"/>
            <a:ext cx="4752975" cy="1008063"/>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10630" name="Oval 6"/>
          <p:cNvSpPr>
            <a:spLocks noChangeArrowheads="1"/>
          </p:cNvSpPr>
          <p:nvPr/>
        </p:nvSpPr>
        <p:spPr bwMode="auto">
          <a:xfrm>
            <a:off x="6299200" y="3933825"/>
            <a:ext cx="1728788" cy="2232025"/>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615650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629"/>
                                        </p:tgtEl>
                                        <p:attrNameLst>
                                          <p:attrName>style.visibility</p:attrName>
                                        </p:attrNameLst>
                                      </p:cBhvr>
                                      <p:to>
                                        <p:strVal val="visible"/>
                                      </p:to>
                                    </p:set>
                                    <p:animEffect transition="in" filter="wipe(down)">
                                      <p:cBhvr>
                                        <p:cTn id="7" dur="500"/>
                                        <p:tgtEl>
                                          <p:spTgt spid="410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630"/>
                                        </p:tgtEl>
                                        <p:attrNameLst>
                                          <p:attrName>style.visibility</p:attrName>
                                        </p:attrNameLst>
                                      </p:cBhvr>
                                      <p:to>
                                        <p:strVal val="visible"/>
                                      </p:to>
                                    </p:set>
                                    <p:animEffect transition="in" filter="wipe(down)">
                                      <p:cBhvr>
                                        <p:cTn id="12" dur="500"/>
                                        <p:tgtEl>
                                          <p:spTgt spid="410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7" dur="500"/>
                                        <p:tgtEl>
                                          <p:spTgt spid="410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animBg="1"/>
      <p:bldP spid="4106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604D433-E34B-474F-8BD2-BBA4FDC490E8}" type="datetime1">
              <a:rPr lang="zh-CN" altLang="en-US"/>
              <a:pPr/>
              <a:t>2021/7/17</a:t>
            </a:fld>
            <a:endParaRPr lang="en-US" altLang="zh-CN"/>
          </a:p>
        </p:txBody>
      </p:sp>
      <p:sp>
        <p:nvSpPr>
          <p:cNvPr id="6" name="幻灯片编号占位符 5"/>
          <p:cNvSpPr>
            <a:spLocks noGrp="1"/>
          </p:cNvSpPr>
          <p:nvPr>
            <p:ph type="sldNum" sz="quarter" idx="12"/>
          </p:nvPr>
        </p:nvSpPr>
        <p:spPr/>
        <p:txBody>
          <a:bodyPr/>
          <a:lstStyle/>
          <a:p>
            <a:fld id="{E445FAF7-96AC-904A-9AEE-B3847ABC6BF2}" type="slidenum">
              <a:rPr lang="en-US" altLang="zh-CN"/>
              <a:pPr/>
              <a:t>50</a:t>
            </a:fld>
            <a:endParaRPr lang="en-US" altLang="zh-CN"/>
          </a:p>
        </p:txBody>
      </p:sp>
      <p:sp>
        <p:nvSpPr>
          <p:cNvPr id="406530" name="Rectangle 2"/>
          <p:cNvSpPr>
            <a:spLocks noGrp="1" noChangeArrowheads="1"/>
          </p:cNvSpPr>
          <p:nvPr>
            <p:ph type="title"/>
          </p:nvPr>
        </p:nvSpPr>
        <p:spPr/>
        <p:txBody>
          <a:bodyPr/>
          <a:lstStyle/>
          <a:p>
            <a:r>
              <a:rPr lang="en-US" altLang="zh-CN"/>
              <a:t>Backup</a:t>
            </a:r>
          </a:p>
        </p:txBody>
      </p:sp>
      <p:sp>
        <p:nvSpPr>
          <p:cNvPr id="406531" name="Rectangle 3"/>
          <p:cNvSpPr>
            <a:spLocks noGrp="1" noChangeArrowheads="1"/>
          </p:cNvSpPr>
          <p:nvPr>
            <p:ph type="body" idx="1"/>
          </p:nvPr>
        </p:nvSpPr>
        <p:spPr/>
        <p:txBody>
          <a:bodyPr/>
          <a:lstStyle/>
          <a:p>
            <a:r>
              <a:rPr lang="en-US" altLang="zh-CN"/>
              <a:t>More examples of web crawler</a:t>
            </a:r>
          </a:p>
          <a:p>
            <a:pPr lvl="1"/>
            <a:r>
              <a:rPr lang="en-US" altLang="zh-CN"/>
              <a:t>Google</a:t>
            </a:r>
          </a:p>
          <a:p>
            <a:pPr lvl="1"/>
            <a:r>
              <a:rPr lang="en-US" altLang="zh-CN"/>
              <a:t>Mercator ( for AltaVista)</a:t>
            </a:r>
          </a:p>
          <a:p>
            <a:pPr lvl="1"/>
            <a:r>
              <a:rPr lang="en-US" altLang="zh-CN"/>
              <a:t>Heritrix</a:t>
            </a:r>
          </a:p>
          <a:p>
            <a:pPr lvl="1"/>
            <a:r>
              <a:rPr lang="en-US" altLang="zh-CN"/>
              <a:t>Labin</a:t>
            </a:r>
          </a:p>
          <a:p>
            <a:pPr lvl="1"/>
            <a:endParaRPr lang="en-US" altLang="zh-CN"/>
          </a:p>
          <a:p>
            <a:pPr eaLnBrk="0" hangingPunct="0">
              <a:spcBef>
                <a:spcPct val="50000"/>
              </a:spcBef>
              <a:buClrTx/>
              <a:buSzTx/>
              <a:buFontTx/>
              <a:buNone/>
            </a:pPr>
            <a:endParaRPr lang="en-US" altLang="zh-CN"/>
          </a:p>
          <a:p>
            <a:pPr lvl="1"/>
            <a:endParaRPr lang="en-US" altLang="zh-CN"/>
          </a:p>
          <a:p>
            <a:pPr lvl="1"/>
            <a:endParaRPr lang="en-US" altLang="zh-CN"/>
          </a:p>
          <a:p>
            <a:pPr lvl="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p:cNvSpPr>
            <a:spLocks noGrp="1"/>
          </p:cNvSpPr>
          <p:nvPr>
            <p:ph type="dt" sz="half" idx="10"/>
          </p:nvPr>
        </p:nvSpPr>
        <p:spPr/>
        <p:txBody>
          <a:bodyPr/>
          <a:lstStyle/>
          <a:p>
            <a:fld id="{2907EB17-3FA8-C34B-8923-FE66F489B07E}" type="datetime1">
              <a:rPr lang="zh-CN" altLang="en-US"/>
              <a:pPr/>
              <a:t>2021/7/17</a:t>
            </a:fld>
            <a:endParaRPr lang="en-US" altLang="zh-CN"/>
          </a:p>
        </p:txBody>
      </p:sp>
      <p:sp>
        <p:nvSpPr>
          <p:cNvPr id="23" name="幻灯片编号占位符 3"/>
          <p:cNvSpPr>
            <a:spLocks noGrp="1"/>
          </p:cNvSpPr>
          <p:nvPr>
            <p:ph type="sldNum" sz="quarter" idx="12"/>
          </p:nvPr>
        </p:nvSpPr>
        <p:spPr/>
        <p:txBody>
          <a:bodyPr/>
          <a:lstStyle/>
          <a:p>
            <a:fld id="{80181049-2FAA-0943-8C01-1EC759C63AC9}" type="slidenum">
              <a:rPr lang="en-US" altLang="zh-CN"/>
              <a:pPr/>
              <a:t>51</a:t>
            </a:fld>
            <a:endParaRPr lang="en-US" altLang="zh-CN"/>
          </a:p>
        </p:txBody>
      </p:sp>
      <p:sp>
        <p:nvSpPr>
          <p:cNvPr id="398338" name="Rectangle 2"/>
          <p:cNvSpPr>
            <a:spLocks noGrp="1" noChangeArrowheads="1"/>
          </p:cNvSpPr>
          <p:nvPr>
            <p:ph type="title" idx="4294967295"/>
          </p:nvPr>
        </p:nvSpPr>
        <p:spPr>
          <a:xfrm>
            <a:off x="598488" y="144463"/>
            <a:ext cx="7123112" cy="776287"/>
          </a:xfrm>
        </p:spPr>
        <p:txBody>
          <a:bodyPr/>
          <a:lstStyle/>
          <a:p>
            <a:r>
              <a:rPr lang="en-US" altLang="zh-CN" u="sng">
                <a:solidFill>
                  <a:schemeClr val="tx1"/>
                </a:solidFill>
              </a:rPr>
              <a:t>Previous Web Crawlers</a:t>
            </a:r>
          </a:p>
        </p:txBody>
      </p:sp>
      <p:graphicFrame>
        <p:nvGraphicFramePr>
          <p:cNvPr id="398339" name="Group 3"/>
          <p:cNvGraphicFramePr>
            <a:graphicFrameLocks noGrp="1"/>
          </p:cNvGraphicFramePr>
          <p:nvPr/>
        </p:nvGraphicFramePr>
        <p:xfrm>
          <a:off x="395288" y="1397000"/>
          <a:ext cx="8137525" cy="4768851"/>
        </p:xfrm>
        <a:graphic>
          <a:graphicData uri="http://schemas.openxmlformats.org/drawingml/2006/table">
            <a:tbl>
              <a:tblPr/>
              <a:tblGrid>
                <a:gridCol w="2355850">
                  <a:extLst>
                    <a:ext uri="{9D8B030D-6E8A-4147-A177-3AD203B41FA5}">
                      <a16:colId xmlns:a16="http://schemas.microsoft.com/office/drawing/2014/main" val="20000"/>
                    </a:ext>
                  </a:extLst>
                </a:gridCol>
                <a:gridCol w="2854325">
                  <a:extLst>
                    <a:ext uri="{9D8B030D-6E8A-4147-A177-3AD203B41FA5}">
                      <a16:colId xmlns:a16="http://schemas.microsoft.com/office/drawing/2014/main" val="20001"/>
                    </a:ext>
                  </a:extLst>
                </a:gridCol>
                <a:gridCol w="2927350">
                  <a:extLst>
                    <a:ext uri="{9D8B030D-6E8A-4147-A177-3AD203B41FA5}">
                      <a16:colId xmlns:a16="http://schemas.microsoft.com/office/drawing/2014/main" val="20002"/>
                    </a:ext>
                  </a:extLst>
                </a:gridCol>
              </a:tblGrid>
              <a:tr h="15128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altLang="en-US" sz="2200" b="0" i="0" u="none" strike="noStrike" cap="none" normalizeH="0" baseline="0">
                        <a:ln>
                          <a:noFill/>
                        </a:ln>
                        <a:solidFill>
                          <a:schemeClr val="tx1"/>
                        </a:solidFill>
                        <a:effectLst/>
                        <a:latin typeface="Arial"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Google Prototype </a:t>
                      </a:r>
                      <a:r>
                        <a:rPr kumimoji="0" lang="en-US" altLang="zh-CN" sz="2200" b="0" i="0" u="none" strike="noStrike" cap="none" normalizeH="0" baseline="0">
                          <a:ln>
                            <a:noFill/>
                          </a:ln>
                          <a:solidFill>
                            <a:schemeClr val="tx1"/>
                          </a:solidFill>
                          <a:effectLst/>
                          <a:latin typeface="Times New Roman"/>
                          <a:ea typeface="宋体" charset="0"/>
                          <a:cs typeface="宋体" charset="0"/>
                        </a:rPr>
                        <a:t>–</a:t>
                      </a:r>
                      <a:r>
                        <a:rPr kumimoji="0" lang="en-US" altLang="zh-CN" sz="2200" b="0" i="0" u="none" strike="noStrike" cap="none" normalizeH="0" baseline="0">
                          <a:ln>
                            <a:noFill/>
                          </a:ln>
                          <a:solidFill>
                            <a:schemeClr val="tx1"/>
                          </a:solidFill>
                          <a:effectLst/>
                          <a:latin typeface="Arial" charset="0"/>
                          <a:ea typeface="宋体" charset="0"/>
                          <a:cs typeface="宋体" charset="0"/>
                        </a:rPr>
                        <a:t> 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Mercator </a:t>
                      </a:r>
                      <a:r>
                        <a:rPr kumimoji="0" lang="en-US" altLang="zh-CN" sz="2200" b="0" i="0" u="none" strike="noStrike" cap="none" normalizeH="0" baseline="0">
                          <a:ln>
                            <a:noFill/>
                          </a:ln>
                          <a:solidFill>
                            <a:schemeClr val="tx1"/>
                          </a:solidFill>
                          <a:effectLst/>
                          <a:latin typeface="Times New Roman"/>
                          <a:ea typeface="宋体" charset="0"/>
                          <a:cs typeface="宋体" charset="0"/>
                        </a:rPr>
                        <a:t>–</a:t>
                      </a:r>
                      <a:r>
                        <a:rPr kumimoji="0" lang="en-US" altLang="zh-CN" sz="2200" b="0" i="0" u="none" strike="noStrike" cap="none" normalizeH="0" baseline="0">
                          <a:ln>
                            <a:noFill/>
                          </a:ln>
                          <a:solidFill>
                            <a:schemeClr val="tx1"/>
                          </a:solidFill>
                          <a:effectLst/>
                          <a:latin typeface="Arial" charset="0"/>
                          <a:ea typeface="宋体" charset="0"/>
                          <a:cs typeface="宋体" charset="0"/>
                        </a:rPr>
                        <a:t> 2001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(used at AltaVista)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19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Downloading (per machine):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300 asynch connections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100</a:t>
                      </a:r>
                      <a:r>
                        <a:rPr kumimoji="0" lang="zh-CN" altLang="en-US" sz="2200" b="0" i="0" u="none" strike="noStrike" cap="none" normalizeH="0" baseline="0">
                          <a:ln>
                            <a:noFill/>
                          </a:ln>
                          <a:solidFill>
                            <a:schemeClr val="tx1"/>
                          </a:solidFill>
                          <a:effectLst/>
                          <a:latin typeface="Times New Roman"/>
                          <a:ea typeface="宋体" charset="0"/>
                          <a:cs typeface="宋体" charset="0"/>
                        </a:rPr>
                        <a:t>’</a:t>
                      </a:r>
                      <a:r>
                        <a:rPr kumimoji="0" lang="en-US" altLang="zh-CN" sz="2200" b="0" i="0" u="none" strike="noStrike" cap="none" normalizeH="0" baseline="0">
                          <a:ln>
                            <a:noFill/>
                          </a:ln>
                          <a:solidFill>
                            <a:schemeClr val="tx1"/>
                          </a:solidFill>
                          <a:effectLst/>
                          <a:latin typeface="Arial" charset="0"/>
                          <a:ea typeface="宋体" charset="0"/>
                          <a:cs typeface="宋体" charset="0"/>
                        </a:rPr>
                        <a:t>s of synchronous threads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240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Crawling Results: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4 machines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24 million pages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48 pages/ second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4 machines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891 million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2200" b="0" i="0" u="none" strike="noStrike" cap="none" normalizeH="0" baseline="0">
                          <a:ln>
                            <a:noFill/>
                          </a:ln>
                          <a:solidFill>
                            <a:schemeClr val="tx1"/>
                          </a:solidFill>
                          <a:effectLst/>
                          <a:latin typeface="Arial" charset="0"/>
                          <a:ea typeface="宋体" charset="0"/>
                          <a:cs typeface="宋体" charset="0"/>
                        </a:rPr>
                        <a:t>600 pages/second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2"/>
          <p:cNvSpPr>
            <a:spLocks noGrp="1"/>
          </p:cNvSpPr>
          <p:nvPr>
            <p:ph type="dt" sz="half" idx="10"/>
          </p:nvPr>
        </p:nvSpPr>
        <p:spPr/>
        <p:txBody>
          <a:bodyPr/>
          <a:lstStyle/>
          <a:p>
            <a:fld id="{39D6CC6C-E399-2247-BCD8-0BD9402607D1}" type="datetime1">
              <a:rPr lang="zh-CN" altLang="en-US"/>
              <a:pPr/>
              <a:t>2021/7/17</a:t>
            </a:fld>
            <a:endParaRPr lang="en-US" altLang="zh-CN"/>
          </a:p>
        </p:txBody>
      </p:sp>
      <p:sp>
        <p:nvSpPr>
          <p:cNvPr id="7" name="幻灯片编号占位符 4"/>
          <p:cNvSpPr>
            <a:spLocks noGrp="1"/>
          </p:cNvSpPr>
          <p:nvPr>
            <p:ph type="sldNum" sz="quarter" idx="12"/>
          </p:nvPr>
        </p:nvSpPr>
        <p:spPr/>
        <p:txBody>
          <a:bodyPr/>
          <a:lstStyle/>
          <a:p>
            <a:fld id="{677C39B0-C9BF-C840-A789-113D8D102BB9}" type="slidenum">
              <a:rPr lang="en-US" altLang="zh-CN"/>
              <a:pPr/>
              <a:t>52</a:t>
            </a:fld>
            <a:endParaRPr lang="en-US" altLang="zh-CN"/>
          </a:p>
        </p:txBody>
      </p:sp>
      <p:sp>
        <p:nvSpPr>
          <p:cNvPr id="359426" name="Rectangle 2"/>
          <p:cNvSpPr>
            <a:spLocks noGrp="1" noChangeArrowheads="1"/>
          </p:cNvSpPr>
          <p:nvPr>
            <p:ph type="title"/>
          </p:nvPr>
        </p:nvSpPr>
        <p:spPr/>
        <p:txBody>
          <a:bodyPr/>
          <a:lstStyle/>
          <a:p>
            <a:r>
              <a:rPr lang="en-US" altLang="zh-CN">
                <a:latin typeface="Times New Roman" charset="0"/>
              </a:rPr>
              <a:t>Example: Heritrix Crawler</a:t>
            </a:r>
          </a:p>
        </p:txBody>
      </p:sp>
      <p:sp>
        <p:nvSpPr>
          <p:cNvPr id="359427" name="Text Box 3"/>
          <p:cNvSpPr txBox="1">
            <a:spLocks noChangeArrowheads="1"/>
          </p:cNvSpPr>
          <p:nvPr/>
        </p:nvSpPr>
        <p:spPr bwMode="auto">
          <a:xfrm>
            <a:off x="914400" y="2438400"/>
            <a:ext cx="6248400"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endParaRPr lang="zh-CN" altLang="en-US" sz="2400">
              <a:latin typeface="Times New Roman" charset="0"/>
            </a:endParaRPr>
          </a:p>
        </p:txBody>
      </p:sp>
      <p:sp>
        <p:nvSpPr>
          <p:cNvPr id="359428" name="Text Box 4"/>
          <p:cNvSpPr txBox="1">
            <a:spLocks noChangeArrowheads="1"/>
          </p:cNvSpPr>
          <p:nvPr/>
        </p:nvSpPr>
        <p:spPr bwMode="auto">
          <a:xfrm>
            <a:off x="611188" y="2060575"/>
            <a:ext cx="79248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A high-performance, open source crawler for production and research</a:t>
            </a:r>
          </a:p>
          <a:p>
            <a:pPr eaLnBrk="0" hangingPunct="0">
              <a:spcBef>
                <a:spcPct val="50000"/>
              </a:spcBef>
            </a:pPr>
            <a:r>
              <a:rPr lang="en-US" altLang="zh-CN" sz="2400">
                <a:latin typeface="Times New Roman" charset="0"/>
              </a:rPr>
              <a:t>Developed by the Internet Archive and others</a:t>
            </a:r>
          </a:p>
          <a:p>
            <a:pPr eaLnBrk="0" hangingPunct="0">
              <a:spcBef>
                <a:spcPct val="50000"/>
              </a:spcBef>
            </a:pPr>
            <a:r>
              <a:rPr lang="en-US" altLang="zh-CN" sz="2400" i="1">
                <a:latin typeface="Times New Roman" charset="0"/>
              </a:rPr>
              <a:t>Before Heritrix, Cornell computer science used the Mercator web crawler for experiments in selective web crawling (automated collection development).  Mercator was developed by Allan Heydon, Marc Njork and colleagues at Compaq Systems Research Center.  This was continuation of work of Digital's AltaVista group.</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5BD9C1C9-9118-5440-9AB9-BB6D92015F02}"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44A809C3-7591-A34B-8CB4-C096F22F47AB}" type="slidenum">
              <a:rPr lang="en-US" altLang="zh-CN"/>
              <a:pPr/>
              <a:t>53</a:t>
            </a:fld>
            <a:endParaRPr lang="en-US" altLang="zh-CN"/>
          </a:p>
        </p:txBody>
      </p:sp>
      <p:sp>
        <p:nvSpPr>
          <p:cNvPr id="360450" name="Rectangle 2"/>
          <p:cNvSpPr>
            <a:spLocks noGrp="1" noChangeArrowheads="1"/>
          </p:cNvSpPr>
          <p:nvPr>
            <p:ph type="title"/>
          </p:nvPr>
        </p:nvSpPr>
        <p:spPr/>
        <p:txBody>
          <a:bodyPr/>
          <a:lstStyle/>
          <a:p>
            <a:r>
              <a:rPr lang="en-US" altLang="zh-CN">
                <a:latin typeface="Times New Roman" charset="0"/>
              </a:rPr>
              <a:t>Heritrix: Design Goals</a:t>
            </a:r>
          </a:p>
        </p:txBody>
      </p:sp>
      <p:sp>
        <p:nvSpPr>
          <p:cNvPr id="360451" name="Text Box 3"/>
          <p:cNvSpPr txBox="1">
            <a:spLocks noChangeArrowheads="1"/>
          </p:cNvSpPr>
          <p:nvPr/>
        </p:nvSpPr>
        <p:spPr bwMode="auto">
          <a:xfrm>
            <a:off x="539750" y="1584325"/>
            <a:ext cx="7993063" cy="390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sz="2000" b="1">
                <a:solidFill>
                  <a:srgbClr val="0000CC"/>
                </a:solidFill>
                <a:latin typeface="Times New Roman" charset="0"/>
              </a:rPr>
              <a:t>Broad crawling:</a:t>
            </a:r>
            <a:r>
              <a:rPr lang="en-US" altLang="zh-CN" sz="2000">
                <a:latin typeface="Times New Roman" charset="0"/>
              </a:rPr>
              <a:t> Large, high-bandwidth crawls to sample as much of the web as possible given the time, bandwidth, and storage resources available.</a:t>
            </a:r>
          </a:p>
          <a:p>
            <a:pPr eaLnBrk="0" hangingPunct="0">
              <a:spcBef>
                <a:spcPct val="50000"/>
              </a:spcBef>
            </a:pPr>
            <a:r>
              <a:rPr lang="en-US" altLang="zh-CN" sz="2000" b="1">
                <a:solidFill>
                  <a:srgbClr val="0000CC"/>
                </a:solidFill>
                <a:latin typeface="Times New Roman" charset="0"/>
              </a:rPr>
              <a:t>Focused crawling:</a:t>
            </a:r>
            <a:r>
              <a:rPr lang="en-US" altLang="zh-CN" sz="2000">
                <a:latin typeface="Times New Roman" charset="0"/>
              </a:rPr>
              <a:t> Small- to medium-sized crawls (usually less than 10 million unique documents) in which the quality criterion is complete coverage of selected sites or topics.</a:t>
            </a:r>
          </a:p>
          <a:p>
            <a:pPr eaLnBrk="0" hangingPunct="0">
              <a:spcBef>
                <a:spcPct val="50000"/>
              </a:spcBef>
            </a:pPr>
            <a:r>
              <a:rPr lang="en-US" altLang="zh-CN" sz="2000" b="1">
                <a:solidFill>
                  <a:srgbClr val="0000CC"/>
                </a:solidFill>
                <a:latin typeface="Times New Roman" charset="0"/>
              </a:rPr>
              <a:t>Continuous crawling:</a:t>
            </a:r>
            <a:r>
              <a:rPr lang="en-US" altLang="zh-CN" sz="2000">
                <a:latin typeface="Times New Roman" charset="0"/>
              </a:rPr>
              <a:t> Crawls that revisit previously fetched pages, looking for changes and new pages, even adapting its crawl rate based on parameters and estimated change frequencies.</a:t>
            </a:r>
          </a:p>
          <a:p>
            <a:pPr eaLnBrk="0" hangingPunct="0">
              <a:spcBef>
                <a:spcPct val="50000"/>
              </a:spcBef>
            </a:pPr>
            <a:r>
              <a:rPr lang="en-US" altLang="zh-CN" sz="2000" b="1">
                <a:solidFill>
                  <a:srgbClr val="0000CC"/>
                </a:solidFill>
                <a:latin typeface="Times New Roman" charset="0"/>
              </a:rPr>
              <a:t>Experimental crawling:</a:t>
            </a:r>
            <a:r>
              <a:rPr lang="en-US" altLang="zh-CN" sz="2000">
                <a:latin typeface="Times New Roman" charset="0"/>
              </a:rPr>
              <a:t> Experiment with crawling techniques, such as choice of what to crawl, order of crawled, crawling using diverse protocols, and analysis and archiving of crawl results.</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754A9E71-8FB3-D942-8C07-10E07F1202A3}"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BE34B249-FC1B-8448-85CF-17323A57199C}" type="slidenum">
              <a:rPr lang="en-US" altLang="zh-CN"/>
              <a:pPr/>
              <a:t>54</a:t>
            </a:fld>
            <a:endParaRPr lang="en-US" altLang="zh-CN"/>
          </a:p>
        </p:txBody>
      </p:sp>
      <p:sp>
        <p:nvSpPr>
          <p:cNvPr id="361474" name="Rectangle 2"/>
          <p:cNvSpPr>
            <a:spLocks noGrp="1" noChangeArrowheads="1"/>
          </p:cNvSpPr>
          <p:nvPr>
            <p:ph type="title"/>
          </p:nvPr>
        </p:nvSpPr>
        <p:spPr/>
        <p:txBody>
          <a:bodyPr/>
          <a:lstStyle/>
          <a:p>
            <a:r>
              <a:rPr lang="en-US" altLang="zh-CN">
                <a:latin typeface="Times New Roman" charset="0"/>
              </a:rPr>
              <a:t>Heritrix</a:t>
            </a:r>
          </a:p>
        </p:txBody>
      </p:sp>
      <p:sp>
        <p:nvSpPr>
          <p:cNvPr id="361475" name="Text Box 3"/>
          <p:cNvSpPr txBox="1">
            <a:spLocks noChangeArrowheads="1"/>
          </p:cNvSpPr>
          <p:nvPr/>
        </p:nvSpPr>
        <p:spPr bwMode="auto">
          <a:xfrm>
            <a:off x="381000" y="1627188"/>
            <a:ext cx="8534400" cy="520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39725" indent="-339725">
              <a:defRPr>
                <a:solidFill>
                  <a:schemeClr val="tx1"/>
                </a:solidFill>
                <a:latin typeface="Arial" charset="0"/>
                <a:ea typeface="宋体" charset="0"/>
                <a:cs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b="1">
                <a:solidFill>
                  <a:srgbClr val="0000CC"/>
                </a:solidFill>
                <a:latin typeface="Times New Roman" charset="0"/>
              </a:rPr>
              <a:t>Design parameters</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Extensible</a:t>
            </a:r>
            <a:r>
              <a:rPr lang="en-US" altLang="zh-CN" sz="2400">
                <a:latin typeface="Times New Roman" charset="0"/>
                <a:cs typeface="Times New Roman" charset="0"/>
              </a:rPr>
              <a:t>.  Many components are plugins that can be rewritten for different tasks.  </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Distributed</a:t>
            </a:r>
            <a:r>
              <a:rPr lang="en-US" altLang="zh-CN" sz="2400">
                <a:latin typeface="Times New Roman" charset="0"/>
                <a:cs typeface="Times New Roman" charset="0"/>
              </a:rPr>
              <a:t>.  A crawl can be distributed in a symmetric fashion across many machines.</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Scalable</a:t>
            </a:r>
            <a:r>
              <a:rPr lang="en-US" altLang="zh-CN" sz="2400">
                <a:latin typeface="Times New Roman" charset="0"/>
                <a:cs typeface="Times New Roman" charset="0"/>
              </a:rPr>
              <a:t>.  Size of within memory data structures is bounded.</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High performance</a:t>
            </a:r>
            <a:r>
              <a:rPr lang="en-US" altLang="zh-CN" sz="2400">
                <a:latin typeface="Times New Roman" charset="0"/>
                <a:cs typeface="Times New Roman" charset="0"/>
              </a:rPr>
              <a:t>. Performance is limited by speed of Internet connection (e.g., with 160 Mbit/sec connection, downloads 50 million documents per day).</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Polite</a:t>
            </a:r>
            <a:r>
              <a:rPr lang="en-US" altLang="zh-CN" sz="2400">
                <a:latin typeface="Times New Roman" charset="0"/>
                <a:cs typeface="Times New Roman" charset="0"/>
              </a:rPr>
              <a:t>.  Options of weak or strong politeness.</a:t>
            </a:r>
          </a:p>
          <a:p>
            <a:pPr eaLnBrk="0" hangingPunct="0">
              <a:spcBef>
                <a:spcPct val="50000"/>
              </a:spcBef>
            </a:pPr>
            <a:r>
              <a:rPr lang="en-US" altLang="zh-CN" sz="2400">
                <a:latin typeface="Times New Roman" charset="0"/>
                <a:cs typeface="Times New Roman" charset="0"/>
              </a:rPr>
              <a:t>•	</a:t>
            </a:r>
            <a:r>
              <a:rPr lang="en-US" altLang="zh-CN" sz="2400" u="sng">
                <a:latin typeface="Times New Roman" charset="0"/>
                <a:cs typeface="Times New Roman" charset="0"/>
              </a:rPr>
              <a:t>Continuous</a:t>
            </a:r>
            <a:r>
              <a:rPr lang="en-US" altLang="zh-CN" sz="2400">
                <a:latin typeface="Times New Roman" charset="0"/>
                <a:cs typeface="Times New Roman" charset="0"/>
              </a:rPr>
              <a:t>.  Will support continuous crawling. </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617F574F-B512-B14D-9048-3BC48ED83566}"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1C991BA4-566D-714C-AB34-835C99D4240C}" type="slidenum">
              <a:rPr lang="en-US" altLang="zh-CN"/>
              <a:pPr/>
              <a:t>55</a:t>
            </a:fld>
            <a:endParaRPr lang="en-US" altLang="zh-CN"/>
          </a:p>
        </p:txBody>
      </p:sp>
      <p:sp>
        <p:nvSpPr>
          <p:cNvPr id="362498" name="Rectangle 2"/>
          <p:cNvSpPr>
            <a:spLocks noGrp="1" noChangeArrowheads="1"/>
          </p:cNvSpPr>
          <p:nvPr>
            <p:ph type="title"/>
          </p:nvPr>
        </p:nvSpPr>
        <p:spPr/>
        <p:txBody>
          <a:bodyPr/>
          <a:lstStyle/>
          <a:p>
            <a:r>
              <a:rPr lang="en-US" altLang="zh-CN">
                <a:latin typeface="Times New Roman" charset="0"/>
              </a:rPr>
              <a:t>Heritrix:  Main Components</a:t>
            </a:r>
          </a:p>
        </p:txBody>
      </p:sp>
      <p:sp>
        <p:nvSpPr>
          <p:cNvPr id="362499" name="Text Box 3"/>
          <p:cNvSpPr txBox="1">
            <a:spLocks noChangeArrowheads="1"/>
          </p:cNvSpPr>
          <p:nvPr/>
        </p:nvSpPr>
        <p:spPr bwMode="auto">
          <a:xfrm>
            <a:off x="539750" y="1341438"/>
            <a:ext cx="8077200" cy="485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sz="2400" b="1">
                <a:solidFill>
                  <a:srgbClr val="0000CC"/>
                </a:solidFill>
                <a:latin typeface="Times New Roman" charset="0"/>
              </a:rPr>
              <a:t>Scope:</a:t>
            </a:r>
            <a:r>
              <a:rPr lang="en-US" altLang="zh-CN" sz="2400">
                <a:latin typeface="Times New Roman" charset="0"/>
              </a:rPr>
              <a:t> Determines what URIs are ruled into or out of a certain crawl. Includes the </a:t>
            </a:r>
            <a:r>
              <a:rPr lang="en-US" altLang="zh-CN" sz="2400" b="1">
                <a:solidFill>
                  <a:srgbClr val="0000CC"/>
                </a:solidFill>
                <a:latin typeface="Times New Roman" charset="0"/>
              </a:rPr>
              <a:t>seed URIs</a:t>
            </a:r>
            <a:r>
              <a:rPr lang="en-US" altLang="zh-CN" sz="2400">
                <a:latin typeface="Times New Roman" charset="0"/>
              </a:rPr>
              <a:t> used to start a crawl, plus the rules to determine which discovered URIs are also to be scheduled for download.</a:t>
            </a:r>
          </a:p>
          <a:p>
            <a:pPr eaLnBrk="0" hangingPunct="0">
              <a:spcBef>
                <a:spcPct val="50000"/>
              </a:spcBef>
            </a:pPr>
            <a:r>
              <a:rPr lang="en-US" altLang="zh-CN" sz="2400" b="1">
                <a:solidFill>
                  <a:srgbClr val="0000CC"/>
                </a:solidFill>
                <a:latin typeface="Times New Roman" charset="0"/>
              </a:rPr>
              <a:t>Frontier:</a:t>
            </a:r>
            <a:r>
              <a:rPr lang="en-US" altLang="zh-CN" sz="2400">
                <a:latin typeface="Times New Roman" charset="0"/>
              </a:rPr>
              <a:t> Tracks which URIs are scheduled to be collected, and those that have already been collected. It is responsible for selecting the next URI to be tried, and prevents the redundant rescheduling of already-scheduled URIs.</a:t>
            </a:r>
          </a:p>
          <a:p>
            <a:pPr eaLnBrk="0" hangingPunct="0">
              <a:spcBef>
                <a:spcPct val="55000"/>
              </a:spcBef>
            </a:pPr>
            <a:r>
              <a:rPr lang="en-US" altLang="zh-CN" sz="2400" b="1">
                <a:solidFill>
                  <a:srgbClr val="0000CC"/>
                </a:solidFill>
                <a:latin typeface="Times New Roman" charset="0"/>
              </a:rPr>
              <a:t>Processor Chains:</a:t>
            </a:r>
            <a:r>
              <a:rPr lang="en-US" altLang="zh-CN" sz="2400">
                <a:latin typeface="Times New Roman" charset="0"/>
              </a:rPr>
              <a:t> Modular Processors that perform specific, ordered actions on each URI in turn. These include fetching the URI, analyzing the returned results, and passing discovered URIs back to the Frontier.</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FBD8A1CA-3D01-E94E-9E30-6AA0DBAA72AD}"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81A8BB7D-D6B9-7343-9A6C-B671EED49D88}" type="slidenum">
              <a:rPr lang="en-US" altLang="zh-CN"/>
              <a:pPr/>
              <a:t>56</a:t>
            </a:fld>
            <a:endParaRPr lang="en-US" altLang="zh-CN"/>
          </a:p>
        </p:txBody>
      </p:sp>
      <p:sp>
        <p:nvSpPr>
          <p:cNvPr id="363522" name="Rectangle 2"/>
          <p:cNvSpPr>
            <a:spLocks noGrp="1" noChangeArrowheads="1"/>
          </p:cNvSpPr>
          <p:nvPr>
            <p:ph type="title"/>
          </p:nvPr>
        </p:nvSpPr>
        <p:spPr/>
        <p:txBody>
          <a:bodyPr/>
          <a:lstStyle/>
          <a:p>
            <a:r>
              <a:rPr lang="en-US" altLang="zh-CN">
                <a:latin typeface="Times New Roman" charset="0"/>
              </a:rPr>
              <a:t>Mercator:  Main Components</a:t>
            </a:r>
          </a:p>
        </p:txBody>
      </p:sp>
      <p:sp>
        <p:nvSpPr>
          <p:cNvPr id="363523" name="Text Box 3"/>
          <p:cNvSpPr txBox="1">
            <a:spLocks noChangeArrowheads="1"/>
          </p:cNvSpPr>
          <p:nvPr/>
        </p:nvSpPr>
        <p:spPr bwMode="auto">
          <a:xfrm>
            <a:off x="539750" y="1557338"/>
            <a:ext cx="8077200" cy="5021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87338" indent="-287338">
              <a:defRPr>
                <a:solidFill>
                  <a:schemeClr val="tx1"/>
                </a:solidFill>
                <a:latin typeface="Arial" charset="0"/>
                <a:ea typeface="宋体" charset="0"/>
                <a:cs typeface="宋体" charset="0"/>
              </a:defRPr>
            </a:lvl1pPr>
            <a:lvl2pPr>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a:latin typeface="Times New Roman" charset="0"/>
                <a:cs typeface="Times New Roman" charset="0"/>
              </a:rPr>
              <a:t>•	Crawling is carried out by multiple </a:t>
            </a:r>
            <a:r>
              <a:rPr lang="en-US" altLang="zh-CN" sz="2400" b="1">
                <a:solidFill>
                  <a:srgbClr val="0000CC"/>
                </a:solidFill>
                <a:latin typeface="Times New Roman" charset="0"/>
                <a:cs typeface="Times New Roman" charset="0"/>
              </a:rPr>
              <a:t>worker threads</a:t>
            </a:r>
            <a:r>
              <a:rPr lang="en-US" altLang="zh-CN" sz="2400">
                <a:latin typeface="Times New Roman" charset="0"/>
                <a:cs typeface="Times New Roman" charset="0"/>
              </a:rPr>
              <a:t>, e.g., 500 threads for a big crawl.</a:t>
            </a:r>
            <a:endParaRPr lang="en-US" altLang="zh-CN" sz="2400" b="1">
              <a:solidFill>
                <a:srgbClr val="0000CC"/>
              </a:solidFill>
              <a:latin typeface="Times New Roman" charset="0"/>
              <a:cs typeface="Times New Roman" charset="0"/>
            </a:endParaRPr>
          </a:p>
          <a:p>
            <a:pPr eaLnBrk="0" hangingPunct="0">
              <a:spcBef>
                <a:spcPct val="50000"/>
              </a:spcBef>
            </a:pPr>
            <a:r>
              <a:rPr lang="en-US" altLang="zh-CN" sz="2400">
                <a:latin typeface="Times New Roman" charset="0"/>
                <a:cs typeface="Times New Roman" charset="0"/>
              </a:rPr>
              <a:t>•	The </a:t>
            </a:r>
            <a:r>
              <a:rPr lang="en-US" altLang="zh-CN" sz="2400" b="1">
                <a:solidFill>
                  <a:srgbClr val="0000CC"/>
                </a:solidFill>
                <a:latin typeface="Times New Roman" charset="0"/>
              </a:rPr>
              <a:t>URL frontier</a:t>
            </a:r>
            <a:r>
              <a:rPr lang="en-US" altLang="zh-CN" sz="2400">
                <a:latin typeface="Times New Roman" charset="0"/>
              </a:rPr>
              <a:t> stores the list of absolute URLs to download.</a:t>
            </a:r>
          </a:p>
          <a:p>
            <a:pPr eaLnBrk="0" hangingPunct="0">
              <a:spcBef>
                <a:spcPct val="50000"/>
              </a:spcBef>
            </a:pPr>
            <a:r>
              <a:rPr lang="en-US" altLang="zh-CN" sz="2400">
                <a:latin typeface="Times New Roman" charset="0"/>
              </a:rPr>
              <a:t>•	The </a:t>
            </a:r>
            <a:r>
              <a:rPr lang="en-US" altLang="zh-CN" sz="2400" b="1">
                <a:solidFill>
                  <a:srgbClr val="0000CC"/>
                </a:solidFill>
                <a:latin typeface="Times New Roman" charset="0"/>
              </a:rPr>
              <a:t>DNS resolver</a:t>
            </a:r>
            <a:r>
              <a:rPr lang="en-US" altLang="zh-CN" sz="2400">
                <a:latin typeface="Times New Roman" charset="0"/>
              </a:rPr>
              <a:t> resolves domain names into IP addresses.</a:t>
            </a:r>
          </a:p>
          <a:p>
            <a:pPr eaLnBrk="0" hangingPunct="0">
              <a:spcBef>
                <a:spcPct val="50000"/>
              </a:spcBef>
            </a:pPr>
            <a:r>
              <a:rPr lang="en-US" altLang="zh-CN" sz="2400">
                <a:latin typeface="Times New Roman" charset="0"/>
              </a:rPr>
              <a:t>•	</a:t>
            </a:r>
            <a:r>
              <a:rPr lang="en-US" altLang="zh-CN" sz="2400" b="1">
                <a:solidFill>
                  <a:srgbClr val="0000CC"/>
                </a:solidFill>
                <a:latin typeface="Times New Roman" charset="0"/>
              </a:rPr>
              <a:t>Protocol modules</a:t>
            </a:r>
            <a:r>
              <a:rPr lang="en-US" altLang="zh-CN" sz="2400">
                <a:latin typeface="Times New Roman" charset="0"/>
              </a:rPr>
              <a:t> download documents using appropriate protocol (e.g., HTML).</a:t>
            </a:r>
          </a:p>
          <a:p>
            <a:pPr eaLnBrk="0" hangingPunct="0">
              <a:spcBef>
                <a:spcPct val="50000"/>
              </a:spcBef>
            </a:pPr>
            <a:r>
              <a:rPr lang="en-US" altLang="zh-CN" sz="2400">
                <a:latin typeface="Times New Roman" charset="0"/>
              </a:rPr>
              <a:t>•	</a:t>
            </a:r>
            <a:r>
              <a:rPr lang="en-US" altLang="zh-CN" sz="2400" b="1">
                <a:solidFill>
                  <a:srgbClr val="0000CC"/>
                </a:solidFill>
                <a:latin typeface="Times New Roman" charset="0"/>
              </a:rPr>
              <a:t>Link extractor</a:t>
            </a:r>
            <a:r>
              <a:rPr lang="en-US" altLang="zh-CN" sz="2400">
                <a:solidFill>
                  <a:schemeClr val="tx2"/>
                </a:solidFill>
                <a:latin typeface="Times New Roman" charset="0"/>
              </a:rPr>
              <a:t> extracts URLs from pages and converts to absolute URLs.</a:t>
            </a:r>
          </a:p>
          <a:p>
            <a:pPr eaLnBrk="0" hangingPunct="0">
              <a:spcBef>
                <a:spcPct val="50000"/>
              </a:spcBef>
            </a:pPr>
            <a:r>
              <a:rPr lang="en-US" altLang="zh-CN" sz="2400">
                <a:latin typeface="Times New Roman" charset="0"/>
              </a:rPr>
              <a:t>•	</a:t>
            </a:r>
            <a:r>
              <a:rPr lang="en-US" altLang="zh-CN" sz="2400" b="1">
                <a:solidFill>
                  <a:srgbClr val="0000CC"/>
                </a:solidFill>
                <a:latin typeface="Times New Roman" charset="0"/>
              </a:rPr>
              <a:t>URL filter</a:t>
            </a:r>
            <a:r>
              <a:rPr lang="en-US" altLang="zh-CN" sz="2400">
                <a:latin typeface="Times New Roman" charset="0"/>
              </a:rPr>
              <a:t> and </a:t>
            </a:r>
            <a:r>
              <a:rPr lang="en-US" altLang="zh-CN" sz="2400" b="1">
                <a:solidFill>
                  <a:srgbClr val="0000CC"/>
                </a:solidFill>
                <a:latin typeface="Times New Roman" charset="0"/>
              </a:rPr>
              <a:t>duplicate URL eliminator</a:t>
            </a:r>
            <a:r>
              <a:rPr lang="en-US" altLang="zh-CN" sz="2400">
                <a:solidFill>
                  <a:schemeClr val="tx2"/>
                </a:solidFill>
                <a:latin typeface="Times New Roman" charset="0"/>
              </a:rPr>
              <a:t> determine which URLs to add to frontier.</a:t>
            </a:r>
            <a:r>
              <a:rPr lang="en-US" altLang="zh-CN" sz="2400" b="1">
                <a:solidFill>
                  <a:srgbClr val="0000CC"/>
                </a:solidFill>
                <a:latin typeface="Times New Roman" charset="0"/>
              </a:rPr>
              <a:t> </a:t>
            </a:r>
            <a:endParaRPr lang="en-US" altLang="zh-CN" sz="2400">
              <a:latin typeface="Times New Roman"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A03AD8BC-5BD4-0B49-9E21-DB72B95B0641}"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0094956F-A6B7-F446-BE0D-288C67E8574E}" type="slidenum">
              <a:rPr lang="en-US" altLang="zh-CN"/>
              <a:pPr/>
              <a:t>57</a:t>
            </a:fld>
            <a:endParaRPr lang="en-US" altLang="zh-CN"/>
          </a:p>
        </p:txBody>
      </p:sp>
      <p:sp>
        <p:nvSpPr>
          <p:cNvPr id="365570" name="Rectangle 2"/>
          <p:cNvSpPr>
            <a:spLocks noGrp="1" noChangeArrowheads="1"/>
          </p:cNvSpPr>
          <p:nvPr>
            <p:ph type="title"/>
          </p:nvPr>
        </p:nvSpPr>
        <p:spPr/>
        <p:txBody>
          <a:bodyPr/>
          <a:lstStyle/>
          <a:p>
            <a:r>
              <a:rPr lang="en-US" altLang="zh-CN">
                <a:latin typeface="Times New Roman" charset="0"/>
              </a:rPr>
              <a:t>Mercator: The URL Frontier</a:t>
            </a:r>
          </a:p>
        </p:txBody>
      </p:sp>
      <p:sp>
        <p:nvSpPr>
          <p:cNvPr id="365571" name="Text Box 3"/>
          <p:cNvSpPr txBox="1">
            <a:spLocks noChangeArrowheads="1"/>
          </p:cNvSpPr>
          <p:nvPr/>
        </p:nvSpPr>
        <p:spPr bwMode="auto">
          <a:xfrm>
            <a:off x="457200" y="1752600"/>
            <a:ext cx="8305800" cy="465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A repository with two pluggable methods: add a URL, get a URL.</a:t>
            </a:r>
          </a:p>
          <a:p>
            <a:pPr eaLnBrk="0" hangingPunct="0">
              <a:spcBef>
                <a:spcPct val="50000"/>
              </a:spcBef>
            </a:pPr>
            <a:r>
              <a:rPr lang="en-US" altLang="zh-CN" sz="2400">
                <a:latin typeface="Times New Roman" charset="0"/>
              </a:rPr>
              <a:t>Most web crawlers use variations of breadth-first traversal, but ...</a:t>
            </a:r>
          </a:p>
          <a:p>
            <a:pPr eaLnBrk="0" hangingPunct="0">
              <a:spcBef>
                <a:spcPct val="50000"/>
              </a:spcBef>
            </a:pPr>
            <a:r>
              <a:rPr lang="en-US" altLang="zh-CN" sz="2400">
                <a:latin typeface="Times New Roman" charset="0"/>
                <a:cs typeface="Times New Roman" charset="0"/>
              </a:rPr>
              <a:t>•   Most URLs on a web page are relative (about 80%).</a:t>
            </a:r>
          </a:p>
          <a:p>
            <a:pPr eaLnBrk="0" hangingPunct="0">
              <a:spcBef>
                <a:spcPct val="50000"/>
              </a:spcBef>
            </a:pPr>
            <a:r>
              <a:rPr lang="en-US" altLang="zh-CN" sz="2400">
                <a:latin typeface="Times New Roman" charset="0"/>
                <a:cs typeface="Times New Roman" charset="0"/>
              </a:rPr>
              <a:t>•   A single FIFO queue, serving many threads, would send many simultaneous requests to a single server.</a:t>
            </a:r>
          </a:p>
          <a:p>
            <a:pPr eaLnBrk="0" hangingPunct="0">
              <a:spcBef>
                <a:spcPct val="50000"/>
              </a:spcBef>
            </a:pPr>
            <a:r>
              <a:rPr lang="en-US" altLang="zh-CN" sz="2400" b="1" i="1">
                <a:solidFill>
                  <a:srgbClr val="0000CC"/>
                </a:solidFill>
                <a:latin typeface="Times New Roman" charset="0"/>
              </a:rPr>
              <a:t>Weak politeness guarantee:</a:t>
            </a:r>
            <a:r>
              <a:rPr lang="en-US" altLang="zh-CN" sz="2400">
                <a:solidFill>
                  <a:schemeClr val="tx2"/>
                </a:solidFill>
                <a:latin typeface="Times New Roman" charset="0"/>
              </a:rPr>
              <a:t> Only one thread allowed to contact a particular web server.</a:t>
            </a:r>
          </a:p>
          <a:p>
            <a:pPr eaLnBrk="0" hangingPunct="0">
              <a:spcBef>
                <a:spcPct val="50000"/>
              </a:spcBef>
            </a:pPr>
            <a:r>
              <a:rPr lang="en-US" altLang="zh-CN" sz="2400" b="1" i="1">
                <a:solidFill>
                  <a:srgbClr val="0000CC"/>
                </a:solidFill>
                <a:latin typeface="Times New Roman" charset="0"/>
              </a:rPr>
              <a:t>Stronger politeness guarantee:</a:t>
            </a:r>
            <a:r>
              <a:rPr lang="en-US" altLang="zh-CN" sz="2400" b="1">
                <a:solidFill>
                  <a:srgbClr val="0000CC"/>
                </a:solidFill>
                <a:latin typeface="Times New Roman" charset="0"/>
              </a:rPr>
              <a:t> </a:t>
            </a:r>
            <a:r>
              <a:rPr lang="en-US" altLang="zh-CN" sz="2400">
                <a:latin typeface="Times New Roman" charset="0"/>
              </a:rPr>
              <a:t>Maintain </a:t>
            </a:r>
            <a:r>
              <a:rPr lang="en-US" altLang="zh-CN" sz="2400" i="1">
                <a:latin typeface="Times New Roman" charset="0"/>
              </a:rPr>
              <a:t>n</a:t>
            </a:r>
            <a:r>
              <a:rPr lang="en-US" altLang="zh-CN" sz="2400">
                <a:latin typeface="Times New Roman" charset="0"/>
              </a:rPr>
              <a:t> FIFO queues, each for a single host, which feed the queues for the crawling threads by rules based on priority and politeness factors.</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55DABB2C-54E3-974A-BD62-2F3ECD8E0576}"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74A17B6E-0D0E-C348-A6E9-48A6BCD901A6}" type="slidenum">
              <a:rPr lang="en-US" altLang="zh-CN"/>
              <a:pPr/>
              <a:t>58</a:t>
            </a:fld>
            <a:endParaRPr lang="en-US" altLang="zh-CN"/>
          </a:p>
        </p:txBody>
      </p:sp>
      <p:sp>
        <p:nvSpPr>
          <p:cNvPr id="366594" name="Rectangle 2"/>
          <p:cNvSpPr>
            <a:spLocks noGrp="1" noChangeArrowheads="1"/>
          </p:cNvSpPr>
          <p:nvPr>
            <p:ph type="title"/>
          </p:nvPr>
        </p:nvSpPr>
        <p:spPr/>
        <p:txBody>
          <a:bodyPr/>
          <a:lstStyle/>
          <a:p>
            <a:r>
              <a:rPr lang="en-US" altLang="zh-CN">
                <a:latin typeface="Times New Roman" charset="0"/>
              </a:rPr>
              <a:t>Mercator: Duplicate URL Elimination</a:t>
            </a:r>
          </a:p>
        </p:txBody>
      </p:sp>
      <p:sp>
        <p:nvSpPr>
          <p:cNvPr id="366595" name="Text Box 3"/>
          <p:cNvSpPr txBox="1">
            <a:spLocks noChangeArrowheads="1"/>
          </p:cNvSpPr>
          <p:nvPr/>
        </p:nvSpPr>
        <p:spPr bwMode="auto">
          <a:xfrm>
            <a:off x="838200" y="1600200"/>
            <a:ext cx="78486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a:solidFill>
                  <a:srgbClr val="0000CC"/>
                </a:solidFill>
                <a:latin typeface="Times New Roman" charset="0"/>
              </a:rPr>
              <a:t>Duplicate URLs</a:t>
            </a:r>
            <a:r>
              <a:rPr lang="en-US" altLang="zh-CN" sz="2400">
                <a:latin typeface="Times New Roman" charset="0"/>
              </a:rPr>
              <a:t> are not added to the URL Frontier</a:t>
            </a:r>
          </a:p>
          <a:p>
            <a:pPr eaLnBrk="0" hangingPunct="0">
              <a:spcBef>
                <a:spcPct val="50000"/>
              </a:spcBef>
            </a:pPr>
            <a:r>
              <a:rPr lang="en-US" altLang="zh-CN" sz="2400">
                <a:latin typeface="Times New Roman" charset="0"/>
              </a:rPr>
              <a:t>Requires efficient data structure to store all URLs that have been seen and to check a new URL.</a:t>
            </a:r>
          </a:p>
          <a:p>
            <a:pPr eaLnBrk="0" hangingPunct="0">
              <a:spcBef>
                <a:spcPct val="50000"/>
              </a:spcBef>
            </a:pPr>
            <a:r>
              <a:rPr lang="en-US" altLang="zh-CN" sz="2400" b="1">
                <a:solidFill>
                  <a:srgbClr val="0000CC"/>
                </a:solidFill>
                <a:latin typeface="Times New Roman" charset="0"/>
              </a:rPr>
              <a:t>In memory:</a:t>
            </a:r>
            <a:r>
              <a:rPr lang="en-US" altLang="zh-CN" sz="2400" b="1">
                <a:latin typeface="Times New Roman" charset="0"/>
              </a:rPr>
              <a:t> </a:t>
            </a:r>
          </a:p>
          <a:p>
            <a:pPr eaLnBrk="0" hangingPunct="0">
              <a:spcBef>
                <a:spcPct val="50000"/>
              </a:spcBef>
            </a:pPr>
            <a:r>
              <a:rPr lang="en-US" altLang="zh-CN" sz="2400">
                <a:latin typeface="Times New Roman" charset="0"/>
              </a:rPr>
              <a:t>Represent URL by 8-byte checksum.  Maintain in-memory hash table of URLs.</a:t>
            </a:r>
          </a:p>
          <a:p>
            <a:pPr eaLnBrk="0" hangingPunct="0">
              <a:spcBef>
                <a:spcPct val="50000"/>
              </a:spcBef>
            </a:pPr>
            <a:r>
              <a:rPr lang="en-US" altLang="zh-CN" sz="2400">
                <a:latin typeface="Times New Roman" charset="0"/>
              </a:rPr>
              <a:t>Requires 5 Gigabytes for 1 billion URLs.</a:t>
            </a:r>
          </a:p>
          <a:p>
            <a:pPr eaLnBrk="0" hangingPunct="0">
              <a:spcBef>
                <a:spcPct val="50000"/>
              </a:spcBef>
            </a:pPr>
            <a:r>
              <a:rPr lang="en-US" altLang="zh-CN" sz="2400" b="1">
                <a:solidFill>
                  <a:srgbClr val="0000CC"/>
                </a:solidFill>
                <a:latin typeface="Times New Roman" charset="0"/>
              </a:rPr>
              <a:t>Disk based:</a:t>
            </a:r>
          </a:p>
          <a:p>
            <a:pPr eaLnBrk="0" hangingPunct="0">
              <a:spcBef>
                <a:spcPct val="50000"/>
              </a:spcBef>
            </a:pPr>
            <a:r>
              <a:rPr lang="en-US" altLang="zh-CN" sz="2400">
                <a:latin typeface="Times New Roman" charset="0"/>
              </a:rPr>
              <a:t>Combination of disk file and in-memory cache with batch updating to minimize disk head movement.</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F660F09F-A0D6-6245-B1AF-F1C9DD32C7BC}"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9C238EAF-343D-5C4E-AAA0-CAEF4656CF71}" type="slidenum">
              <a:rPr lang="en-US" altLang="zh-CN"/>
              <a:pPr/>
              <a:t>59</a:t>
            </a:fld>
            <a:endParaRPr lang="en-US" altLang="zh-CN"/>
          </a:p>
        </p:txBody>
      </p:sp>
      <p:sp>
        <p:nvSpPr>
          <p:cNvPr id="367618" name="Rectangle 2"/>
          <p:cNvSpPr>
            <a:spLocks noGrp="1" noChangeArrowheads="1"/>
          </p:cNvSpPr>
          <p:nvPr>
            <p:ph type="title"/>
          </p:nvPr>
        </p:nvSpPr>
        <p:spPr/>
        <p:txBody>
          <a:bodyPr/>
          <a:lstStyle/>
          <a:p>
            <a:r>
              <a:rPr lang="en-US" altLang="zh-CN">
                <a:latin typeface="Times New Roman" charset="0"/>
              </a:rPr>
              <a:t>Mercator: Domain Name Lookup</a:t>
            </a:r>
          </a:p>
        </p:txBody>
      </p:sp>
      <p:sp>
        <p:nvSpPr>
          <p:cNvPr id="367619" name="Text Box 3"/>
          <p:cNvSpPr txBox="1">
            <a:spLocks noChangeArrowheads="1"/>
          </p:cNvSpPr>
          <p:nvPr/>
        </p:nvSpPr>
        <p:spPr bwMode="auto">
          <a:xfrm>
            <a:off x="609600" y="1676400"/>
            <a:ext cx="80010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a:latin typeface="Times New Roman" charset="0"/>
              </a:rPr>
              <a:t>Resolving domain names to IP addresses is a major bottleneck of web crawlers. </a:t>
            </a:r>
          </a:p>
          <a:p>
            <a:pPr eaLnBrk="0" hangingPunct="0">
              <a:spcBef>
                <a:spcPct val="50000"/>
              </a:spcBef>
            </a:pPr>
            <a:r>
              <a:rPr lang="en-US" altLang="zh-CN" sz="2400" b="1">
                <a:solidFill>
                  <a:srgbClr val="0000CC"/>
                </a:solidFill>
                <a:latin typeface="Times New Roman" charset="0"/>
              </a:rPr>
              <a:t>Approach:</a:t>
            </a:r>
          </a:p>
          <a:p>
            <a:pPr eaLnBrk="0" hangingPunct="0">
              <a:spcBef>
                <a:spcPct val="50000"/>
              </a:spcBef>
            </a:pPr>
            <a:r>
              <a:rPr lang="en-US" altLang="zh-CN" sz="2400">
                <a:latin typeface="Times New Roman" charset="0"/>
                <a:cs typeface="Times New Roman" charset="0"/>
              </a:rPr>
              <a:t>•   Separate DNS resolver and cache on each crawling computer.</a:t>
            </a:r>
          </a:p>
          <a:p>
            <a:pPr eaLnBrk="0" hangingPunct="0">
              <a:spcBef>
                <a:spcPct val="50000"/>
              </a:spcBef>
            </a:pPr>
            <a:r>
              <a:rPr lang="en-US" altLang="zh-CN" sz="2400">
                <a:latin typeface="Times New Roman" charset="0"/>
                <a:cs typeface="Times New Roman" charset="0"/>
              </a:rPr>
              <a:t>•   Create multi-threaded version of DNS code (BIND).</a:t>
            </a:r>
          </a:p>
          <a:p>
            <a:pPr eaLnBrk="0" hangingPunct="0">
              <a:spcBef>
                <a:spcPct val="50000"/>
              </a:spcBef>
            </a:pPr>
            <a:r>
              <a:rPr lang="en-US" altLang="zh-CN" sz="2400">
                <a:latin typeface="Times New Roman" charset="0"/>
                <a:cs typeface="Times New Roman" charset="0"/>
              </a:rPr>
              <a:t>These changes reduced DNS loop-up from 70% to 14% of each thread's elapsed time.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2"/>
          <p:cNvSpPr>
            <a:spLocks noGrp="1"/>
          </p:cNvSpPr>
          <p:nvPr>
            <p:ph type="dt" sz="half" idx="10"/>
          </p:nvPr>
        </p:nvSpPr>
        <p:spPr/>
        <p:txBody>
          <a:bodyPr/>
          <a:lstStyle/>
          <a:p>
            <a:fld id="{75ADB82C-7E82-E141-A1E8-2646CB663E46}" type="datetime1">
              <a:rPr lang="zh-CN" altLang="en-US"/>
              <a:pPr/>
              <a:t>2021/7/17</a:t>
            </a:fld>
            <a:endParaRPr lang="en-US" altLang="zh-CN"/>
          </a:p>
        </p:txBody>
      </p:sp>
      <p:sp>
        <p:nvSpPr>
          <p:cNvPr id="9" name="幻灯片编号占位符 4"/>
          <p:cNvSpPr>
            <a:spLocks noGrp="1"/>
          </p:cNvSpPr>
          <p:nvPr>
            <p:ph type="sldNum" sz="quarter" idx="12"/>
          </p:nvPr>
        </p:nvSpPr>
        <p:spPr/>
        <p:txBody>
          <a:bodyPr/>
          <a:lstStyle/>
          <a:p>
            <a:fld id="{3412F466-F853-884C-8AC6-2A1981FD34B4}" type="slidenum">
              <a:rPr lang="en-US" altLang="zh-CN"/>
              <a:pPr/>
              <a:t>6</a:t>
            </a:fld>
            <a:endParaRPr lang="en-US" altLang="zh-CN"/>
          </a:p>
        </p:txBody>
      </p:sp>
      <p:sp>
        <p:nvSpPr>
          <p:cNvPr id="413698" name="Rectangle 2"/>
          <p:cNvSpPr>
            <a:spLocks noGrp="1" noChangeArrowheads="1"/>
          </p:cNvSpPr>
          <p:nvPr>
            <p:ph type="title"/>
          </p:nvPr>
        </p:nvSpPr>
        <p:spPr/>
        <p:txBody>
          <a:bodyPr/>
          <a:lstStyle/>
          <a:p>
            <a:r>
              <a:rPr lang="en-US" altLang="zh-CN">
                <a:latin typeface="Times New Roman" charset="0"/>
              </a:rPr>
              <a:t>Economic Models</a:t>
            </a:r>
          </a:p>
        </p:txBody>
      </p:sp>
      <p:sp>
        <p:nvSpPr>
          <p:cNvPr id="413699" name="Text Box 3"/>
          <p:cNvSpPr txBox="1">
            <a:spLocks noChangeArrowheads="1"/>
          </p:cNvSpPr>
          <p:nvPr/>
        </p:nvSpPr>
        <p:spPr bwMode="auto">
          <a:xfrm>
            <a:off x="539750" y="1268413"/>
            <a:ext cx="83820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dirty="0">
                <a:solidFill>
                  <a:srgbClr val="0000CC"/>
                </a:solidFill>
                <a:latin typeface="Times New Roman" charset="0"/>
              </a:rPr>
              <a:t>Advertising</a:t>
            </a:r>
          </a:p>
          <a:p>
            <a:pPr eaLnBrk="0" hangingPunct="0">
              <a:spcBef>
                <a:spcPct val="50000"/>
              </a:spcBef>
            </a:pPr>
            <a:r>
              <a:rPr lang="en-US" altLang="zh-CN" sz="2400" dirty="0">
                <a:latin typeface="Times New Roman" charset="0"/>
                <a:cs typeface="Times New Roman" charset="0"/>
              </a:rPr>
              <a:t>Traffic Ranking, the </a:t>
            </a:r>
            <a:r>
              <a:rPr lang="zh-CN" altLang="en-US" sz="2400" dirty="0">
                <a:latin typeface="Times New Roman" charset="0"/>
                <a:cs typeface="Times New Roman" charset="0"/>
              </a:rPr>
              <a:t>“</a:t>
            </a:r>
            <a:r>
              <a:rPr lang="en-US" altLang="zh-CN" sz="2400" dirty="0">
                <a:latin typeface="Times New Roman" charset="0"/>
                <a:cs typeface="Times New Roman" charset="0"/>
              </a:rPr>
              <a:t>life</a:t>
            </a:r>
            <a:r>
              <a:rPr lang="zh-CN" altLang="en-US" sz="2400" dirty="0">
                <a:latin typeface="Times New Roman" charset="0"/>
                <a:cs typeface="Times New Roman" charset="0"/>
              </a:rPr>
              <a:t>”</a:t>
            </a:r>
            <a:r>
              <a:rPr lang="en-US" altLang="zh-CN" sz="2400" dirty="0">
                <a:latin typeface="Times New Roman" charset="0"/>
                <a:cs typeface="Times New Roman" charset="0"/>
              </a:rPr>
              <a:t> of a commercial search engine!</a:t>
            </a:r>
          </a:p>
        </p:txBody>
      </p:sp>
      <p:pic>
        <p:nvPicPr>
          <p:cNvPr id="4137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349500"/>
            <a:ext cx="6696075" cy="3798888"/>
          </a:xfrm>
          <a:prstGeom prst="rect">
            <a:avLst/>
          </a:prstGeom>
          <a:noFill/>
          <a:extLst>
            <a:ext uri="{909E8E84-426E-40dd-AFC4-6F175D3DCCD1}">
              <a14:hiddenFill xmlns:a14="http://schemas.microsoft.com/office/drawing/2010/main" xmlns="">
                <a:solidFill>
                  <a:srgbClr val="FFFFFF"/>
                </a:solidFill>
              </a14:hiddenFill>
            </a:ext>
          </a:extLst>
        </p:spPr>
      </p:pic>
      <p:sp>
        <p:nvSpPr>
          <p:cNvPr id="413704" name="Oval 8"/>
          <p:cNvSpPr>
            <a:spLocks noChangeArrowheads="1"/>
          </p:cNvSpPr>
          <p:nvPr/>
        </p:nvSpPr>
        <p:spPr bwMode="auto">
          <a:xfrm>
            <a:off x="2640013" y="3535363"/>
            <a:ext cx="1728787" cy="576262"/>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13705" name="Oval 9"/>
          <p:cNvSpPr>
            <a:spLocks noChangeArrowheads="1"/>
          </p:cNvSpPr>
          <p:nvPr/>
        </p:nvSpPr>
        <p:spPr bwMode="auto">
          <a:xfrm>
            <a:off x="1322388" y="2420938"/>
            <a:ext cx="1368425" cy="576262"/>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01015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3704"/>
                                        </p:tgtEl>
                                        <p:attrNameLst>
                                          <p:attrName>style.visibility</p:attrName>
                                        </p:attrNameLst>
                                      </p:cBhvr>
                                      <p:to>
                                        <p:strVal val="visible"/>
                                      </p:to>
                                    </p:set>
                                    <p:animEffect transition="in" filter="wipe(up)">
                                      <p:cBhvr>
                                        <p:cTn id="7" dur="500"/>
                                        <p:tgtEl>
                                          <p:spTgt spid="413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3705"/>
                                        </p:tgtEl>
                                        <p:attrNameLst>
                                          <p:attrName>style.visibility</p:attrName>
                                        </p:attrNameLst>
                                      </p:cBhvr>
                                      <p:to>
                                        <p:strVal val="visible"/>
                                      </p:to>
                                    </p:set>
                                    <p:animEffect transition="in" filter="wipe(up)">
                                      <p:cBhvr>
                                        <p:cTn id="12" dur="500"/>
                                        <p:tgtEl>
                                          <p:spTgt spid="413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4" grpId="0" animBg="1"/>
      <p:bldP spid="4137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p>
            <a:fld id="{43348C9D-181D-3649-A487-D0516FB66943}" type="datetime1">
              <a:rPr lang="zh-CN" altLang="en-US"/>
              <a:pPr/>
              <a:t>2021/7/17</a:t>
            </a:fld>
            <a:endParaRPr lang="en-US" altLang="zh-CN"/>
          </a:p>
        </p:txBody>
      </p:sp>
      <p:sp>
        <p:nvSpPr>
          <p:cNvPr id="8" name="幻灯片编号占位符 4"/>
          <p:cNvSpPr>
            <a:spLocks noGrp="1"/>
          </p:cNvSpPr>
          <p:nvPr>
            <p:ph type="sldNum" sz="quarter" idx="12"/>
          </p:nvPr>
        </p:nvSpPr>
        <p:spPr/>
        <p:txBody>
          <a:bodyPr/>
          <a:lstStyle/>
          <a:p>
            <a:fld id="{A07FF962-C94D-E44B-A413-3BF71B9A811E}" type="slidenum">
              <a:rPr lang="en-US" altLang="zh-CN"/>
              <a:pPr/>
              <a:t>7</a:t>
            </a:fld>
            <a:endParaRPr lang="en-US" altLang="zh-CN"/>
          </a:p>
        </p:txBody>
      </p:sp>
      <p:sp>
        <p:nvSpPr>
          <p:cNvPr id="411650" name="Rectangle 2"/>
          <p:cNvSpPr>
            <a:spLocks noGrp="1" noChangeArrowheads="1"/>
          </p:cNvSpPr>
          <p:nvPr>
            <p:ph type="title"/>
          </p:nvPr>
        </p:nvSpPr>
        <p:spPr/>
        <p:txBody>
          <a:bodyPr/>
          <a:lstStyle/>
          <a:p>
            <a:r>
              <a:rPr lang="en-US" altLang="zh-CN">
                <a:latin typeface="Times New Roman" charset="0"/>
              </a:rPr>
              <a:t>Economic Models</a:t>
            </a:r>
          </a:p>
        </p:txBody>
      </p:sp>
      <p:sp>
        <p:nvSpPr>
          <p:cNvPr id="411651" name="Text Box 3"/>
          <p:cNvSpPr txBox="1">
            <a:spLocks noChangeArrowheads="1"/>
          </p:cNvSpPr>
          <p:nvPr/>
        </p:nvSpPr>
        <p:spPr bwMode="auto">
          <a:xfrm>
            <a:off x="539750" y="1268413"/>
            <a:ext cx="8382000" cy="1370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zh-CN" sz="2400" b="1" dirty="0">
                <a:solidFill>
                  <a:srgbClr val="0000CC"/>
                </a:solidFill>
                <a:latin typeface="Times New Roman" charset="0"/>
              </a:rPr>
              <a:t>Licensing</a:t>
            </a:r>
          </a:p>
          <a:p>
            <a:pPr eaLnBrk="0" hangingPunct="0">
              <a:spcBef>
                <a:spcPct val="50000"/>
              </a:spcBef>
            </a:pPr>
            <a:r>
              <a:rPr lang="en-US" altLang="zh-CN" sz="2400" dirty="0">
                <a:latin typeface="Times New Roman" charset="0"/>
                <a:cs typeface="Times New Roman" charset="0"/>
              </a:rPr>
              <a:t>Cost of company are covered by fees, licensing of software and specialized services</a:t>
            </a:r>
          </a:p>
        </p:txBody>
      </p:sp>
      <p:pic>
        <p:nvPicPr>
          <p:cNvPr id="411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81300"/>
            <a:ext cx="7361237" cy="3267075"/>
          </a:xfrm>
          <a:prstGeom prst="rect">
            <a:avLst/>
          </a:prstGeom>
          <a:noFill/>
          <a:extLst>
            <a:ext uri="{909E8E84-426E-40dd-AFC4-6F175D3DCCD1}">
              <a14:hiddenFill xmlns:a14="http://schemas.microsoft.com/office/drawing/2010/main" xmlns="">
                <a:solidFill>
                  <a:srgbClr val="FFFFFF"/>
                </a:solidFill>
              </a14:hiddenFill>
            </a:ext>
          </a:extLst>
        </p:spPr>
      </p:pic>
      <p:sp>
        <p:nvSpPr>
          <p:cNvPr id="411654" name="Oval 6"/>
          <p:cNvSpPr>
            <a:spLocks noChangeArrowheads="1"/>
          </p:cNvSpPr>
          <p:nvPr/>
        </p:nvSpPr>
        <p:spPr bwMode="auto">
          <a:xfrm>
            <a:off x="2195513" y="5373688"/>
            <a:ext cx="4105275" cy="935037"/>
          </a:xfrm>
          <a:prstGeom prst="ellipse">
            <a:avLst/>
          </a:prstGeom>
          <a:noFill/>
          <a:ln w="5715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a:solidFill>
                <a:srgbClr val="FF0000"/>
              </a:solidFill>
            </a:endParaRPr>
          </a:p>
        </p:txBody>
      </p:sp>
    </p:spTree>
    <p:extLst>
      <p:ext uri="{BB962C8B-B14F-4D97-AF65-F5344CB8AC3E}">
        <p14:creationId xmlns:p14="http://schemas.microsoft.com/office/powerpoint/2010/main" val="8308384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4"/>
                                        </p:tgtEl>
                                        <p:attrNameLst>
                                          <p:attrName>style.visibility</p:attrName>
                                        </p:attrNameLst>
                                      </p:cBhvr>
                                      <p:to>
                                        <p:strVal val="visible"/>
                                      </p:to>
                                    </p:set>
                                    <p:animEffect transition="in" filter="wipe(left)">
                                      <p:cBhvr>
                                        <p:cTn id="7" dur="5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2"/>
          <p:cNvSpPr>
            <a:spLocks noGrp="1"/>
          </p:cNvSpPr>
          <p:nvPr>
            <p:ph type="dt" sz="half" idx="10"/>
          </p:nvPr>
        </p:nvSpPr>
        <p:spPr/>
        <p:txBody>
          <a:bodyPr/>
          <a:lstStyle/>
          <a:p>
            <a:fld id="{722C0D37-0ADD-5542-996C-2ACDF4AC5F86}" type="datetime1">
              <a:rPr lang="zh-CN" altLang="en-US"/>
              <a:pPr/>
              <a:t>2021/7/17</a:t>
            </a:fld>
            <a:endParaRPr lang="en-US" altLang="zh-CN"/>
          </a:p>
        </p:txBody>
      </p:sp>
      <p:sp>
        <p:nvSpPr>
          <p:cNvPr id="6" name="幻灯片编号占位符 4"/>
          <p:cNvSpPr>
            <a:spLocks noGrp="1"/>
          </p:cNvSpPr>
          <p:nvPr>
            <p:ph type="sldNum" sz="quarter" idx="12"/>
          </p:nvPr>
        </p:nvSpPr>
        <p:spPr/>
        <p:txBody>
          <a:bodyPr/>
          <a:lstStyle/>
          <a:p>
            <a:fld id="{1DC3E12B-A2FF-4447-9F71-047DFFA58883}" type="slidenum">
              <a:rPr lang="en-US" altLang="zh-CN"/>
              <a:pPr/>
              <a:t>8</a:t>
            </a:fld>
            <a:endParaRPr lang="en-US" altLang="zh-CN"/>
          </a:p>
        </p:txBody>
      </p:sp>
      <p:sp>
        <p:nvSpPr>
          <p:cNvPr id="339970" name="Rectangle 2"/>
          <p:cNvSpPr>
            <a:spLocks noGrp="1" noChangeArrowheads="1"/>
          </p:cNvSpPr>
          <p:nvPr>
            <p:ph type="title"/>
          </p:nvPr>
        </p:nvSpPr>
        <p:spPr/>
        <p:txBody>
          <a:bodyPr/>
          <a:lstStyle/>
          <a:p>
            <a:r>
              <a:rPr lang="en-US" altLang="zh-CN">
                <a:latin typeface="Times New Roman" charset="0"/>
              </a:rPr>
              <a:t>Strategies</a:t>
            </a:r>
          </a:p>
        </p:txBody>
      </p:sp>
      <p:sp>
        <p:nvSpPr>
          <p:cNvPr id="339971" name="Text Box 3"/>
          <p:cNvSpPr txBox="1">
            <a:spLocks noChangeArrowheads="1"/>
          </p:cNvSpPr>
          <p:nvPr/>
        </p:nvSpPr>
        <p:spPr bwMode="auto">
          <a:xfrm>
            <a:off x="533400" y="1752600"/>
            <a:ext cx="7494588" cy="319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96875" indent="-396875">
              <a:defRPr>
                <a:solidFill>
                  <a:schemeClr val="tx1"/>
                </a:solidFill>
                <a:latin typeface="Arial" charset="0"/>
                <a:ea typeface="宋体" charset="0"/>
                <a:cs typeface="宋体" charset="0"/>
              </a:defRPr>
            </a:lvl1pPr>
            <a:lvl2pPr marL="744538">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fontAlgn="base">
              <a:spcBef>
                <a:spcPct val="0"/>
              </a:spcBef>
              <a:spcAft>
                <a:spcPct val="0"/>
              </a:spcAft>
              <a:defRPr>
                <a:solidFill>
                  <a:schemeClr val="tx1"/>
                </a:solidFill>
                <a:latin typeface="Arial" charset="0"/>
                <a:ea typeface="宋体" charset="0"/>
              </a:defRPr>
            </a:lvl6pPr>
            <a:lvl7pPr fontAlgn="base">
              <a:spcBef>
                <a:spcPct val="0"/>
              </a:spcBef>
              <a:spcAft>
                <a:spcPct val="0"/>
              </a:spcAft>
              <a:defRPr>
                <a:solidFill>
                  <a:schemeClr val="tx1"/>
                </a:solidFill>
                <a:latin typeface="Arial" charset="0"/>
                <a:ea typeface="宋体" charset="0"/>
              </a:defRPr>
            </a:lvl7pPr>
            <a:lvl8pPr fontAlgn="base">
              <a:spcBef>
                <a:spcPct val="0"/>
              </a:spcBef>
              <a:spcAft>
                <a:spcPct val="0"/>
              </a:spcAft>
              <a:defRPr>
                <a:solidFill>
                  <a:schemeClr val="tx1"/>
                </a:solidFill>
                <a:latin typeface="Arial" charset="0"/>
                <a:ea typeface="宋体" charset="0"/>
              </a:defRPr>
            </a:lvl8pPr>
            <a:lvl9pPr fontAlgn="base">
              <a:spcBef>
                <a:spcPct val="0"/>
              </a:spcBef>
              <a:spcAft>
                <a:spcPct val="0"/>
              </a:spcAft>
              <a:defRPr>
                <a:solidFill>
                  <a:schemeClr val="tx1"/>
                </a:solidFill>
                <a:latin typeface="Arial" charset="0"/>
                <a:ea typeface="宋体" charset="0"/>
              </a:defRPr>
            </a:lvl9pPr>
          </a:lstStyle>
          <a:p>
            <a:pPr eaLnBrk="0" hangingPunct="0">
              <a:spcBef>
                <a:spcPct val="50000"/>
              </a:spcBef>
            </a:pPr>
            <a:r>
              <a:rPr lang="en-US" altLang="zh-CN" sz="2400" b="1" dirty="0">
                <a:solidFill>
                  <a:srgbClr val="0000CC"/>
                </a:solidFill>
                <a:latin typeface="Times New Roman" charset="0"/>
              </a:rPr>
              <a:t>Subject hierarchies — 1st Generation</a:t>
            </a:r>
          </a:p>
          <a:p>
            <a:pPr eaLnBrk="0" hangingPunct="0">
              <a:spcBef>
                <a:spcPct val="50000"/>
              </a:spcBef>
            </a:pPr>
            <a:r>
              <a:rPr lang="en-US" altLang="zh-CN" sz="2400" dirty="0">
                <a:latin typeface="Times New Roman" charset="0"/>
                <a:cs typeface="Times New Roman" charset="0"/>
              </a:rPr>
              <a:t>•  	Yahoo! -- use of human indexing</a:t>
            </a:r>
          </a:p>
          <a:p>
            <a:pPr eaLnBrk="0" hangingPunct="0">
              <a:spcBef>
                <a:spcPct val="50000"/>
              </a:spcBef>
            </a:pPr>
            <a:r>
              <a:rPr lang="en-US" altLang="zh-CN" sz="2400" b="1" dirty="0">
                <a:solidFill>
                  <a:srgbClr val="0000CC"/>
                </a:solidFill>
                <a:latin typeface="Times New Roman" charset="0"/>
                <a:cs typeface="Times New Roman" charset="0"/>
              </a:rPr>
              <a:t>Web crawling + automatic indexing – 2nd Generation</a:t>
            </a:r>
          </a:p>
          <a:p>
            <a:pPr eaLnBrk="0" hangingPunct="0">
              <a:spcBef>
                <a:spcPct val="50000"/>
              </a:spcBef>
            </a:pPr>
            <a:r>
              <a:rPr lang="en-US" altLang="zh-CN" sz="2400" dirty="0">
                <a:latin typeface="Times New Roman" charset="0"/>
                <a:cs typeface="Times New Roman" charset="0"/>
              </a:rPr>
              <a:t>•  	General -- Google, </a:t>
            </a:r>
            <a:r>
              <a:rPr lang="en-US" altLang="zh-CN" sz="2400" dirty="0" err="1">
                <a:latin typeface="Times New Roman" charset="0"/>
                <a:cs typeface="Times New Roman" charset="0"/>
              </a:rPr>
              <a:t>Baidu</a:t>
            </a:r>
            <a:r>
              <a:rPr lang="en-US" altLang="zh-CN" sz="2400" dirty="0">
                <a:latin typeface="Times New Roman" charset="0"/>
                <a:cs typeface="Times New Roman" charset="0"/>
              </a:rPr>
              <a:t>, </a:t>
            </a:r>
            <a:r>
              <a:rPr lang="en-US" altLang="zh-CN" sz="2400" dirty="0" err="1">
                <a:latin typeface="Times New Roman" charset="0"/>
                <a:cs typeface="Times New Roman" charset="0"/>
              </a:rPr>
              <a:t>Infoseek</a:t>
            </a:r>
            <a:r>
              <a:rPr lang="en-US" altLang="zh-CN" sz="2400" dirty="0">
                <a:latin typeface="Times New Roman" charset="0"/>
                <a:cs typeface="Times New Roman" charset="0"/>
              </a:rPr>
              <a:t>, Lycos, AltaVista,...</a:t>
            </a:r>
          </a:p>
          <a:p>
            <a:pPr eaLnBrk="0" hangingPunct="0">
              <a:spcBef>
                <a:spcPct val="50000"/>
              </a:spcBef>
            </a:pPr>
            <a:r>
              <a:rPr lang="en-US" altLang="zh-CN" sz="2400" b="1" dirty="0">
                <a:solidFill>
                  <a:srgbClr val="0000CC"/>
                </a:solidFill>
                <a:latin typeface="Times New Roman" charset="0"/>
                <a:cs typeface="Times New Roman" charset="0"/>
              </a:rPr>
              <a:t>Mixed models</a:t>
            </a:r>
          </a:p>
          <a:p>
            <a:pPr eaLnBrk="0" hangingPunct="0">
              <a:spcBef>
                <a:spcPct val="50000"/>
              </a:spcBef>
            </a:pPr>
            <a:r>
              <a:rPr lang="en-US" altLang="zh-CN" sz="2400" dirty="0">
                <a:latin typeface="Times New Roman" charset="0"/>
                <a:cs typeface="Times New Roman" charset="0"/>
              </a:rPr>
              <a:t>•   	Human directed web crawling and  automatic indexing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anim calcmode="lin" valueType="num">
                                      <p:cBhvr additive="base">
                                        <p:cTn id="11"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99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9971">
                                            <p:txEl>
                                              <p:pRg st="3" end="3"/>
                                            </p:txEl>
                                          </p:spTgt>
                                        </p:tgtEl>
                                        <p:attrNameLst>
                                          <p:attrName>style.visibility</p:attrName>
                                        </p:attrNameLst>
                                      </p:cBhvr>
                                      <p:to>
                                        <p:strVal val="visible"/>
                                      </p:to>
                                    </p:set>
                                    <p:anim calcmode="lin" valueType="num">
                                      <p:cBhvr additive="base">
                                        <p:cTn id="21"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9971">
                                            <p:txEl>
                                              <p:pRg st="4" end="4"/>
                                            </p:txEl>
                                          </p:spTgt>
                                        </p:tgtEl>
                                        <p:attrNameLst>
                                          <p:attrName>style.visibility</p:attrName>
                                        </p:attrNameLst>
                                      </p:cBhvr>
                                      <p:to>
                                        <p:strVal val="visible"/>
                                      </p:to>
                                    </p:set>
                                    <p:anim calcmode="lin" valueType="num">
                                      <p:cBhvr additive="base">
                                        <p:cTn id="27"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9971">
                                            <p:txEl>
                                              <p:pRg st="5" end="5"/>
                                            </p:txEl>
                                          </p:spTgt>
                                        </p:tgtEl>
                                        <p:attrNameLst>
                                          <p:attrName>style.visibility</p:attrName>
                                        </p:attrNameLst>
                                      </p:cBhvr>
                                      <p:to>
                                        <p:strVal val="visible"/>
                                      </p:to>
                                    </p:set>
                                    <p:anim calcmode="lin" valueType="num">
                                      <p:cBhvr additive="base">
                                        <p:cTn id="31"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6"/>
          <p:cNvSpPr>
            <a:spLocks noGrp="1"/>
          </p:cNvSpPr>
          <p:nvPr>
            <p:ph type="dt" sz="half" idx="10"/>
          </p:nvPr>
        </p:nvSpPr>
        <p:spPr/>
        <p:txBody>
          <a:bodyPr/>
          <a:lstStyle/>
          <a:p>
            <a:fld id="{DEAD5001-F982-3A42-919B-64B79BB81CFD}" type="datetime1">
              <a:rPr lang="zh-CN" altLang="en-US"/>
              <a:pPr/>
              <a:t>2021/7/17</a:t>
            </a:fld>
            <a:endParaRPr lang="en-US" altLang="zh-CN"/>
          </a:p>
        </p:txBody>
      </p:sp>
      <p:sp>
        <p:nvSpPr>
          <p:cNvPr id="13" name="幻灯片编号占位符 8"/>
          <p:cNvSpPr>
            <a:spLocks noGrp="1"/>
          </p:cNvSpPr>
          <p:nvPr>
            <p:ph type="sldNum" sz="quarter" idx="12"/>
          </p:nvPr>
        </p:nvSpPr>
        <p:spPr/>
        <p:txBody>
          <a:bodyPr/>
          <a:lstStyle/>
          <a:p>
            <a:fld id="{FBFA502F-C13A-AE42-8F29-8A3B68016278}" type="slidenum">
              <a:rPr lang="en-US" altLang="zh-CN"/>
              <a:pPr/>
              <a:t>9</a:t>
            </a:fld>
            <a:endParaRPr lang="en-US" altLang="zh-CN"/>
          </a:p>
        </p:txBody>
      </p:sp>
      <p:sp>
        <p:nvSpPr>
          <p:cNvPr id="375820" name="Rectangle 12"/>
          <p:cNvSpPr>
            <a:spLocks noGrp="1" noChangeArrowheads="1"/>
          </p:cNvSpPr>
          <p:nvPr>
            <p:ph type="title" sz="quarter"/>
          </p:nvPr>
        </p:nvSpPr>
        <p:spPr/>
        <p:txBody>
          <a:bodyPr/>
          <a:lstStyle/>
          <a:p>
            <a:r>
              <a:rPr lang="en-US" altLang="zh-CN">
                <a:latin typeface="Times New Roman" charset="0"/>
              </a:rPr>
              <a:t>Strategies - Examples</a:t>
            </a:r>
          </a:p>
        </p:txBody>
      </p:sp>
      <p:graphicFrame>
        <p:nvGraphicFramePr>
          <p:cNvPr id="375815" name="Object 7"/>
          <p:cNvGraphicFramePr>
            <a:graphicFrameLocks noGrp="1" noChangeAspect="1"/>
          </p:cNvGraphicFramePr>
          <p:nvPr>
            <p:ph sz="quarter" idx="2"/>
          </p:nvPr>
        </p:nvGraphicFramePr>
        <p:xfrm>
          <a:off x="4983163" y="1719263"/>
          <a:ext cx="3373437" cy="2128837"/>
        </p:xfrm>
        <a:graphic>
          <a:graphicData uri="http://schemas.openxmlformats.org/presentationml/2006/ole">
            <mc:AlternateContent xmlns:mc="http://schemas.openxmlformats.org/markup-compatibility/2006">
              <mc:Choice xmlns:v="urn:schemas-microsoft-com:vml" Requires="v">
                <p:oleObj name="Image" r:id="rId2" imgW="7301587" imgH="4800000" progId="Photoshop.Image.7">
                  <p:embed/>
                </p:oleObj>
              </mc:Choice>
              <mc:Fallback>
                <p:oleObj name="Image" r:id="rId2" imgW="7301587" imgH="4800000" progId="Photoshop.Image.7">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3" y="1719263"/>
                        <a:ext cx="3373437" cy="2128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75819" name="Object 11"/>
          <p:cNvGraphicFramePr>
            <a:graphicFrameLocks noGrp="1" noChangeAspect="1"/>
          </p:cNvGraphicFramePr>
          <p:nvPr>
            <p:ph sz="quarter" idx="3"/>
          </p:nvPr>
        </p:nvGraphicFramePr>
        <p:xfrm>
          <a:off x="4573588" y="4264025"/>
          <a:ext cx="4035425" cy="1050925"/>
        </p:xfrm>
        <a:graphic>
          <a:graphicData uri="http://schemas.openxmlformats.org/presentationml/2006/ole">
            <mc:AlternateContent xmlns:mc="http://schemas.openxmlformats.org/markup-compatibility/2006">
              <mc:Choice xmlns:v="urn:schemas-microsoft-com:vml" Requires="v">
                <p:oleObj name="Image" r:id="rId4" imgW="6958730" imgH="1892063" progId="Photoshop.Image.7">
                  <p:embed/>
                </p:oleObj>
              </mc:Choice>
              <mc:Fallback>
                <p:oleObj name="Image" r:id="rId4" imgW="6958730" imgH="1892063" progId="Photoshop.Image.7">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588" y="4264025"/>
                        <a:ext cx="4035425" cy="1050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75824" name="Group 16"/>
          <p:cNvGrpSpPr>
            <a:grpSpLocks/>
          </p:cNvGrpSpPr>
          <p:nvPr/>
        </p:nvGrpSpPr>
        <p:grpSpPr bwMode="auto">
          <a:xfrm>
            <a:off x="1363663" y="5122863"/>
            <a:ext cx="39687" cy="0"/>
            <a:chOff x="384" y="1097"/>
            <a:chExt cx="2448" cy="2197"/>
          </a:xfrm>
        </p:grpSpPr>
        <p:graphicFrame>
          <p:nvGraphicFramePr>
            <p:cNvPr id="375812" name="Object 4"/>
            <p:cNvGraphicFramePr>
              <a:graphicFrameLocks noChangeAspect="1"/>
            </p:cNvGraphicFramePr>
            <p:nvPr/>
          </p:nvGraphicFramePr>
          <p:xfrm>
            <a:off x="384" y="1097"/>
            <a:ext cx="2448" cy="1165"/>
          </p:xfrm>
          <a:graphic>
            <a:graphicData uri="http://schemas.openxmlformats.org/presentationml/2006/ole">
              <mc:AlternateContent xmlns:mc="http://schemas.openxmlformats.org/markup-compatibility/2006">
                <mc:Choice xmlns:v="urn:schemas-microsoft-com:vml" Requires="v">
                  <p:oleObj name="Image" r:id="rId6" imgW="7022222" imgH="3339683" progId="Photoshop.Image.7">
                    <p:embed/>
                  </p:oleObj>
                </mc:Choice>
                <mc:Fallback>
                  <p:oleObj name="Image" r:id="rId6" imgW="7022222" imgH="3339683" progId="Photoshop.Image.7">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1097"/>
                          <a:ext cx="2448" cy="1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75822" name="Object 14"/>
            <p:cNvGraphicFramePr>
              <a:graphicFrameLocks noChangeAspect="1"/>
            </p:cNvGraphicFramePr>
            <p:nvPr/>
          </p:nvGraphicFramePr>
          <p:xfrm>
            <a:off x="431" y="2504"/>
            <a:ext cx="2222" cy="790"/>
          </p:xfrm>
          <a:graphic>
            <a:graphicData uri="http://schemas.openxmlformats.org/presentationml/2006/ole">
              <mc:AlternateContent xmlns:mc="http://schemas.openxmlformats.org/markup-compatibility/2006">
                <mc:Choice xmlns:v="urn:schemas-microsoft-com:vml" Requires="v">
                  <p:oleObj name="Image" r:id="rId8" imgW="8292063" imgH="2946032" progId="Photoshop.Image.7">
                    <p:embed/>
                  </p:oleObj>
                </mc:Choice>
                <mc:Fallback>
                  <p:oleObj name="Image" r:id="rId8" imgW="8292063" imgH="2946032" progId="Photoshop.Image.7">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2504"/>
                          <a:ext cx="2222" cy="7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375825" name="Group 17"/>
          <p:cNvGrpSpPr>
            <a:grpSpLocks/>
          </p:cNvGrpSpPr>
          <p:nvPr/>
        </p:nvGrpSpPr>
        <p:grpSpPr bwMode="auto">
          <a:xfrm>
            <a:off x="609600" y="1741488"/>
            <a:ext cx="3886200" cy="3487737"/>
            <a:chOff x="384" y="1097"/>
            <a:chExt cx="2448" cy="2197"/>
          </a:xfrm>
        </p:grpSpPr>
        <p:graphicFrame>
          <p:nvGraphicFramePr>
            <p:cNvPr id="375826" name="Object 18"/>
            <p:cNvGraphicFramePr>
              <a:graphicFrameLocks noChangeAspect="1"/>
            </p:cNvGraphicFramePr>
            <p:nvPr/>
          </p:nvGraphicFramePr>
          <p:xfrm>
            <a:off x="384" y="1097"/>
            <a:ext cx="2448" cy="1165"/>
          </p:xfrm>
          <a:graphic>
            <a:graphicData uri="http://schemas.openxmlformats.org/presentationml/2006/ole">
              <mc:AlternateContent xmlns:mc="http://schemas.openxmlformats.org/markup-compatibility/2006">
                <mc:Choice xmlns:v="urn:schemas-microsoft-com:vml" Requires="v">
                  <p:oleObj name="Image" r:id="rId10" imgW="7022222" imgH="3339683" progId="Photoshop.Image.7">
                    <p:embed/>
                  </p:oleObj>
                </mc:Choice>
                <mc:Fallback>
                  <p:oleObj name="Image" r:id="rId10" imgW="7022222" imgH="3339683" progId="Photoshop.Image.7">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1097"/>
                          <a:ext cx="2448" cy="1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75827" name="Object 19"/>
            <p:cNvGraphicFramePr>
              <a:graphicFrameLocks noChangeAspect="1"/>
            </p:cNvGraphicFramePr>
            <p:nvPr/>
          </p:nvGraphicFramePr>
          <p:xfrm>
            <a:off x="431" y="2504"/>
            <a:ext cx="2222" cy="790"/>
          </p:xfrm>
          <a:graphic>
            <a:graphicData uri="http://schemas.openxmlformats.org/presentationml/2006/ole">
              <mc:AlternateContent xmlns:mc="http://schemas.openxmlformats.org/markup-compatibility/2006">
                <mc:Choice xmlns:v="urn:schemas-microsoft-com:vml" Requires="v">
                  <p:oleObj name="Image" r:id="rId11" imgW="8292063" imgH="2946032" progId="Photoshop.Image.7">
                    <p:embed/>
                  </p:oleObj>
                </mc:Choice>
                <mc:Fallback>
                  <p:oleObj name="Image" r:id="rId11" imgW="8292063" imgH="2946032" progId="Photoshop.Image.7">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 y="2504"/>
                          <a:ext cx="2222" cy="7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5815"/>
                                        </p:tgtEl>
                                        <p:attrNameLst>
                                          <p:attrName>style.visibility</p:attrName>
                                        </p:attrNameLst>
                                      </p:cBhvr>
                                      <p:to>
                                        <p:strVal val="visible"/>
                                      </p:to>
                                    </p:set>
                                    <p:animEffect transition="in" filter="blinds(horizontal)">
                                      <p:cBhvr>
                                        <p:cTn id="7" dur="500"/>
                                        <p:tgtEl>
                                          <p:spTgt spid="375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75825"/>
                                        </p:tgtEl>
                                        <p:attrNameLst>
                                          <p:attrName>style.visibility</p:attrName>
                                        </p:attrNameLst>
                                      </p:cBhvr>
                                      <p:to>
                                        <p:strVal val="visible"/>
                                      </p:to>
                                    </p:set>
                                    <p:anim calcmode="lin" valueType="num">
                                      <p:cBhvr additive="base">
                                        <p:cTn id="12" dur="500" fill="hold"/>
                                        <p:tgtEl>
                                          <p:spTgt spid="375825"/>
                                        </p:tgtEl>
                                        <p:attrNameLst>
                                          <p:attrName>ppt_x</p:attrName>
                                        </p:attrNameLst>
                                      </p:cBhvr>
                                      <p:tavLst>
                                        <p:tav tm="0">
                                          <p:val>
                                            <p:strVal val="#ppt_x"/>
                                          </p:val>
                                        </p:tav>
                                        <p:tav tm="100000">
                                          <p:val>
                                            <p:strVal val="#ppt_x"/>
                                          </p:val>
                                        </p:tav>
                                      </p:tavLst>
                                    </p:anim>
                                    <p:anim calcmode="lin" valueType="num">
                                      <p:cBhvr additive="base">
                                        <p:cTn id="13" dur="500" fill="hold"/>
                                        <p:tgtEl>
                                          <p:spTgt spid="37582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75824"/>
                                        </p:tgtEl>
                                        <p:attrNameLst>
                                          <p:attrName>style.visibility</p:attrName>
                                        </p:attrNameLst>
                                      </p:cBhvr>
                                      <p:to>
                                        <p:strVal val="visible"/>
                                      </p:to>
                                    </p:set>
                                    <p:anim calcmode="lin" valueType="num">
                                      <p:cBhvr additive="base">
                                        <p:cTn id="18" dur="500" fill="hold"/>
                                        <p:tgtEl>
                                          <p:spTgt spid="375824"/>
                                        </p:tgtEl>
                                        <p:attrNameLst>
                                          <p:attrName>ppt_x</p:attrName>
                                        </p:attrNameLst>
                                      </p:cBhvr>
                                      <p:tavLst>
                                        <p:tav tm="0">
                                          <p:val>
                                            <p:strVal val="#ppt_x"/>
                                          </p:val>
                                        </p:tav>
                                        <p:tav tm="100000">
                                          <p:val>
                                            <p:strVal val="#ppt_x"/>
                                          </p:val>
                                        </p:tav>
                                      </p:tavLst>
                                    </p:anim>
                                    <p:anim calcmode="lin" valueType="num">
                                      <p:cBhvr additive="base">
                                        <p:cTn id="19" dur="500" fill="hold"/>
                                        <p:tgtEl>
                                          <p:spTgt spid="37582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75819"/>
                                        </p:tgtEl>
                                        <p:attrNameLst>
                                          <p:attrName>style.visibility</p:attrName>
                                        </p:attrNameLst>
                                      </p:cBhvr>
                                      <p:to>
                                        <p:strVal val="visible"/>
                                      </p:to>
                                    </p:set>
                                    <p:anim calcmode="lin" valueType="num">
                                      <p:cBhvr additive="base">
                                        <p:cTn id="24" dur="500" fill="hold"/>
                                        <p:tgtEl>
                                          <p:spTgt spid="375819"/>
                                        </p:tgtEl>
                                        <p:attrNameLst>
                                          <p:attrName>ppt_x</p:attrName>
                                        </p:attrNameLst>
                                      </p:cBhvr>
                                      <p:tavLst>
                                        <p:tav tm="0">
                                          <p:val>
                                            <p:strVal val="#ppt_x"/>
                                          </p:val>
                                        </p:tav>
                                        <p:tav tm="100000">
                                          <p:val>
                                            <p:strVal val="#ppt_x"/>
                                          </p:val>
                                        </p:tav>
                                      </p:tavLst>
                                    </p:anim>
                                    <p:anim calcmode="lin" valueType="num">
                                      <p:cBhvr additive="base">
                                        <p:cTn id="25" dur="500" fill="hold"/>
                                        <p:tgtEl>
                                          <p:spTgt spid="375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14120</TotalTime>
  <Words>3744</Words>
  <Application>Microsoft Office PowerPoint</Application>
  <PresentationFormat>全屏显示(4:3)</PresentationFormat>
  <Paragraphs>653</Paragraphs>
  <Slides>59</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68" baseType="lpstr">
      <vt:lpstr>Arial</vt:lpstr>
      <vt:lpstr>Calibri</vt:lpstr>
      <vt:lpstr>Courier New</vt:lpstr>
      <vt:lpstr>Lucida Sans</vt:lpstr>
      <vt:lpstr>Times New Roman</vt:lpstr>
      <vt:lpstr>Wingdings</vt:lpstr>
      <vt:lpstr>Network</vt:lpstr>
      <vt:lpstr>Image</vt:lpstr>
      <vt:lpstr>Visio</vt:lpstr>
      <vt:lpstr> Web Search (1) </vt:lpstr>
      <vt:lpstr>Content</vt:lpstr>
      <vt:lpstr>Web Search</vt:lpstr>
      <vt:lpstr>Economic Models</vt:lpstr>
      <vt:lpstr>Economic Models</vt:lpstr>
      <vt:lpstr>Economic Models</vt:lpstr>
      <vt:lpstr>Economic Models</vt:lpstr>
      <vt:lpstr>Strategies</vt:lpstr>
      <vt:lpstr>Strategies - Examples</vt:lpstr>
      <vt:lpstr>Components of Web Search Service</vt:lpstr>
      <vt:lpstr>Content</vt:lpstr>
      <vt:lpstr>What is a Web Crawler?</vt:lpstr>
      <vt:lpstr>Simple Web Crawler Algorithm</vt:lpstr>
      <vt:lpstr>Simple Web Crawler Algorithm (cont’d)</vt:lpstr>
      <vt:lpstr>Not so simple…</vt:lpstr>
      <vt:lpstr>What to retrieve</vt:lpstr>
      <vt:lpstr>Robots Exclusion – “gentlecrawler”</vt:lpstr>
      <vt:lpstr>Robots Exclusion</vt:lpstr>
      <vt:lpstr>Extracts from: http://www.google.com/robots.txt</vt:lpstr>
      <vt:lpstr>The Robots META tag</vt:lpstr>
      <vt:lpstr>Content</vt:lpstr>
      <vt:lpstr>Statistics to Keep in Mind</vt:lpstr>
      <vt:lpstr>Distributing the Workload</vt:lpstr>
      <vt:lpstr>Distributing the Workload</vt:lpstr>
      <vt:lpstr>Distributing the Workload</vt:lpstr>
      <vt:lpstr>Distributing the Workload</vt:lpstr>
      <vt:lpstr>Software Hazards</vt:lpstr>
      <vt:lpstr>Building a Web Crawler: Links are not Easy to Extract</vt:lpstr>
      <vt:lpstr>An example crawler - architecture</vt:lpstr>
      <vt:lpstr>Example crawler architecture (Cont’d)</vt:lpstr>
      <vt:lpstr>Communication between nodes </vt:lpstr>
      <vt:lpstr>URL frontier: Mercator scheme </vt:lpstr>
      <vt:lpstr>Front queues</vt:lpstr>
      <vt:lpstr>Front queues</vt:lpstr>
      <vt:lpstr>Biased front queue selector</vt:lpstr>
      <vt:lpstr>Back queues</vt:lpstr>
      <vt:lpstr>Back queue invariants</vt:lpstr>
      <vt:lpstr>Back queue heap</vt:lpstr>
      <vt:lpstr>Back queue processing</vt:lpstr>
      <vt:lpstr>Number of back queues B</vt:lpstr>
      <vt:lpstr>Example crawler – gathering speed</vt:lpstr>
      <vt:lpstr>Discussion</vt:lpstr>
      <vt:lpstr>PowerPoint 演示文稿</vt:lpstr>
      <vt:lpstr>Reading Report: IRLbot: Collecting 6 Billion Pages within 41 Days?</vt:lpstr>
      <vt:lpstr>DRUM (Disk Repository with Update Management)</vt:lpstr>
      <vt:lpstr>STAR (Spam Tracking and Avoidance through Reputation)</vt:lpstr>
      <vt:lpstr>BEAST (Budget Enforcement with Anti-Spam Tactics)</vt:lpstr>
      <vt:lpstr>Discussion</vt:lpstr>
      <vt:lpstr>Further Reading</vt:lpstr>
      <vt:lpstr>Backup</vt:lpstr>
      <vt:lpstr>Previous Web Crawlers</vt:lpstr>
      <vt:lpstr>Example: Heritrix Crawler</vt:lpstr>
      <vt:lpstr>Heritrix: Design Goals</vt:lpstr>
      <vt:lpstr>Heritrix</vt:lpstr>
      <vt:lpstr>Heritrix:  Main Components</vt:lpstr>
      <vt:lpstr>Mercator:  Main Components</vt:lpstr>
      <vt:lpstr>Mercator: The URL Frontier</vt:lpstr>
      <vt:lpstr>Mercator: Duplicate URL Elimination</vt:lpstr>
      <vt:lpstr>Mercator: Domain Name Lookup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Classification of Speech Sounds</dc:title>
  <dc:creator>night</dc:creator>
  <cp:lastModifiedBy>王 铭</cp:lastModifiedBy>
  <cp:revision>1083</cp:revision>
  <dcterms:created xsi:type="dcterms:W3CDTF">2005-07-04T14:06:55Z</dcterms:created>
  <dcterms:modified xsi:type="dcterms:W3CDTF">2021-07-17T05:45:06Z</dcterms:modified>
</cp:coreProperties>
</file>