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6"/>
  </p:notesMasterIdLst>
  <p:handoutMasterIdLst>
    <p:handoutMasterId r:id="rId77"/>
  </p:handoutMasterIdLst>
  <p:sldIdLst>
    <p:sldId id="277" r:id="rId2"/>
    <p:sldId id="430" r:id="rId3"/>
    <p:sldId id="461" r:id="rId4"/>
    <p:sldId id="433" r:id="rId5"/>
    <p:sldId id="436" r:id="rId6"/>
    <p:sldId id="464" r:id="rId7"/>
    <p:sldId id="437" r:id="rId8"/>
    <p:sldId id="438" r:id="rId9"/>
    <p:sldId id="507" r:id="rId10"/>
    <p:sldId id="491" r:id="rId11"/>
    <p:sldId id="515" r:id="rId12"/>
    <p:sldId id="493" r:id="rId13"/>
    <p:sldId id="508" r:id="rId14"/>
    <p:sldId id="509" r:id="rId15"/>
    <p:sldId id="510" r:id="rId16"/>
    <p:sldId id="511" r:id="rId17"/>
    <p:sldId id="512" r:id="rId18"/>
    <p:sldId id="513" r:id="rId19"/>
    <p:sldId id="514" r:id="rId20"/>
    <p:sldId id="501" r:id="rId21"/>
    <p:sldId id="502" r:id="rId22"/>
    <p:sldId id="503" r:id="rId23"/>
    <p:sldId id="504" r:id="rId24"/>
    <p:sldId id="505" r:id="rId25"/>
    <p:sldId id="506" r:id="rId26"/>
    <p:sldId id="524" r:id="rId27"/>
    <p:sldId id="523" r:id="rId28"/>
    <p:sldId id="442" r:id="rId29"/>
    <p:sldId id="487" r:id="rId30"/>
    <p:sldId id="445" r:id="rId31"/>
    <p:sldId id="446" r:id="rId32"/>
    <p:sldId id="449" r:id="rId33"/>
    <p:sldId id="450" r:id="rId34"/>
    <p:sldId id="518" r:id="rId35"/>
    <p:sldId id="447" r:id="rId36"/>
    <p:sldId id="448" r:id="rId37"/>
    <p:sldId id="519" r:id="rId38"/>
    <p:sldId id="452" r:id="rId39"/>
    <p:sldId id="453" r:id="rId40"/>
    <p:sldId id="454" r:id="rId41"/>
    <p:sldId id="455" r:id="rId42"/>
    <p:sldId id="456" r:id="rId43"/>
    <p:sldId id="457" r:id="rId44"/>
    <p:sldId id="522" r:id="rId45"/>
    <p:sldId id="459" r:id="rId46"/>
    <p:sldId id="460" r:id="rId47"/>
    <p:sldId id="526" r:id="rId48"/>
    <p:sldId id="525" r:id="rId49"/>
    <p:sldId id="527" r:id="rId50"/>
    <p:sldId id="529" r:id="rId51"/>
    <p:sldId id="530" r:id="rId52"/>
    <p:sldId id="531" r:id="rId53"/>
    <p:sldId id="532" r:id="rId54"/>
    <p:sldId id="533" r:id="rId55"/>
    <p:sldId id="534" r:id="rId56"/>
    <p:sldId id="465" r:id="rId57"/>
    <p:sldId id="466" r:id="rId58"/>
    <p:sldId id="467" r:id="rId59"/>
    <p:sldId id="486" r:id="rId60"/>
    <p:sldId id="484" r:id="rId61"/>
    <p:sldId id="521" r:id="rId62"/>
    <p:sldId id="468" r:id="rId63"/>
    <p:sldId id="520" r:id="rId64"/>
    <p:sldId id="485" r:id="rId65"/>
    <p:sldId id="469" r:id="rId66"/>
    <p:sldId id="470" r:id="rId67"/>
    <p:sldId id="471" r:id="rId68"/>
    <p:sldId id="472" r:id="rId69"/>
    <p:sldId id="475" r:id="rId70"/>
    <p:sldId id="473" r:id="rId71"/>
    <p:sldId id="474" r:id="rId72"/>
    <p:sldId id="476" r:id="rId73"/>
    <p:sldId id="477" r:id="rId74"/>
    <p:sldId id="479" r:id="rId75"/>
  </p:sldIdLst>
  <p:sldSz cx="9144000" cy="6858000" type="screen4x3"/>
  <p:notesSz cx="7099300" cy="10234613"/>
  <p:defaultTextStyle>
    <a:defPPr>
      <a:defRPr lang="zh-CN"/>
    </a:defPPr>
    <a:lvl1pPr algn="r" rtl="0" fontAlgn="base">
      <a:spcBef>
        <a:spcPct val="0"/>
      </a:spcBef>
      <a:spcAft>
        <a:spcPct val="0"/>
      </a:spcAft>
      <a:defRPr sz="2000" kern="1200">
        <a:solidFill>
          <a:schemeClr val="tx1"/>
        </a:solidFill>
        <a:latin typeface="Arial" charset="0"/>
        <a:ea typeface="宋体" charset="0"/>
        <a:cs typeface="宋体" charset="0"/>
      </a:defRPr>
    </a:lvl1pPr>
    <a:lvl2pPr marL="457200" algn="r" rtl="0" fontAlgn="base">
      <a:spcBef>
        <a:spcPct val="0"/>
      </a:spcBef>
      <a:spcAft>
        <a:spcPct val="0"/>
      </a:spcAft>
      <a:defRPr sz="2000" kern="1200">
        <a:solidFill>
          <a:schemeClr val="tx1"/>
        </a:solidFill>
        <a:latin typeface="Arial" charset="0"/>
        <a:ea typeface="宋体" charset="0"/>
        <a:cs typeface="宋体" charset="0"/>
      </a:defRPr>
    </a:lvl2pPr>
    <a:lvl3pPr marL="914400" algn="r" rtl="0" fontAlgn="base">
      <a:spcBef>
        <a:spcPct val="0"/>
      </a:spcBef>
      <a:spcAft>
        <a:spcPct val="0"/>
      </a:spcAft>
      <a:defRPr sz="2000" kern="1200">
        <a:solidFill>
          <a:schemeClr val="tx1"/>
        </a:solidFill>
        <a:latin typeface="Arial" charset="0"/>
        <a:ea typeface="宋体" charset="0"/>
        <a:cs typeface="宋体" charset="0"/>
      </a:defRPr>
    </a:lvl3pPr>
    <a:lvl4pPr marL="1371600" algn="r" rtl="0" fontAlgn="base">
      <a:spcBef>
        <a:spcPct val="0"/>
      </a:spcBef>
      <a:spcAft>
        <a:spcPct val="0"/>
      </a:spcAft>
      <a:defRPr sz="2000" kern="1200">
        <a:solidFill>
          <a:schemeClr val="tx1"/>
        </a:solidFill>
        <a:latin typeface="Arial" charset="0"/>
        <a:ea typeface="宋体" charset="0"/>
        <a:cs typeface="宋体" charset="0"/>
      </a:defRPr>
    </a:lvl4pPr>
    <a:lvl5pPr marL="1828800" algn="r" rtl="0" fontAlgn="base">
      <a:spcBef>
        <a:spcPct val="0"/>
      </a:spcBef>
      <a:spcAft>
        <a:spcPct val="0"/>
      </a:spcAft>
      <a:defRPr sz="2000" kern="1200">
        <a:solidFill>
          <a:schemeClr val="tx1"/>
        </a:solidFill>
        <a:latin typeface="Arial" charset="0"/>
        <a:ea typeface="宋体" charset="0"/>
        <a:cs typeface="宋体" charset="0"/>
      </a:defRPr>
    </a:lvl5pPr>
    <a:lvl6pPr marL="2286000" algn="l" defTabSz="457200" rtl="0" eaLnBrk="1" latinLnBrk="0" hangingPunct="1">
      <a:defRPr sz="2000" kern="1200">
        <a:solidFill>
          <a:schemeClr val="tx1"/>
        </a:solidFill>
        <a:latin typeface="Arial" charset="0"/>
        <a:ea typeface="宋体" charset="0"/>
        <a:cs typeface="宋体" charset="0"/>
      </a:defRPr>
    </a:lvl6pPr>
    <a:lvl7pPr marL="2743200" algn="l" defTabSz="457200" rtl="0" eaLnBrk="1" latinLnBrk="0" hangingPunct="1">
      <a:defRPr sz="2000" kern="1200">
        <a:solidFill>
          <a:schemeClr val="tx1"/>
        </a:solidFill>
        <a:latin typeface="Arial" charset="0"/>
        <a:ea typeface="宋体" charset="0"/>
        <a:cs typeface="宋体" charset="0"/>
      </a:defRPr>
    </a:lvl7pPr>
    <a:lvl8pPr marL="3200400" algn="l" defTabSz="457200" rtl="0" eaLnBrk="1" latinLnBrk="0" hangingPunct="1">
      <a:defRPr sz="2000" kern="1200">
        <a:solidFill>
          <a:schemeClr val="tx1"/>
        </a:solidFill>
        <a:latin typeface="Arial" charset="0"/>
        <a:ea typeface="宋体" charset="0"/>
        <a:cs typeface="宋体" charset="0"/>
      </a:defRPr>
    </a:lvl8pPr>
    <a:lvl9pPr marL="3657600" algn="l" defTabSz="457200" rtl="0" eaLnBrk="1" latinLnBrk="0" hangingPunct="1">
      <a:defRPr sz="2000" kern="1200">
        <a:solidFill>
          <a:schemeClr val="tx1"/>
        </a:solidFill>
        <a:latin typeface="Arial" charset="0"/>
        <a:ea typeface="宋体" charset="0"/>
        <a:cs typeface="宋体"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王晓龙"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AAB3F4"/>
    <a:srgbClr val="CC0000"/>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0" autoAdjust="0"/>
    <p:restoredTop sz="86868" autoAdjust="0"/>
  </p:normalViewPr>
  <p:slideViewPr>
    <p:cSldViewPr>
      <p:cViewPr varScale="1">
        <p:scale>
          <a:sx n="75" d="100"/>
          <a:sy n="75" d="100"/>
        </p:scale>
        <p:origin x="1670"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12"/>
    </p:cViewPr>
  </p:sorterViewPr>
  <p:notesViewPr>
    <p:cSldViewPr>
      <p:cViewPr varScale="1">
        <p:scale>
          <a:sx n="56" d="100"/>
          <a:sy n="56" d="100"/>
        </p:scale>
        <p:origin x="-1188" y="-9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76575" cy="5111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9048" tIns="49524" rIns="99048" bIns="49524" numCol="1" anchor="t" anchorCtr="0" compatLnSpc="1">
            <a:prstTxWarp prst="textNoShape">
              <a:avLst/>
            </a:prstTxWarp>
          </a:bodyPr>
          <a:lstStyle>
            <a:lvl1pPr algn="l" defTabSz="990600">
              <a:defRPr sz="1300"/>
            </a:lvl1pPr>
          </a:lstStyle>
          <a:p>
            <a:r>
              <a:rPr lang="en-US" altLang="zh-CN"/>
              <a:t>Lecture 1 Overview</a:t>
            </a:r>
          </a:p>
        </p:txBody>
      </p:sp>
      <p:sp>
        <p:nvSpPr>
          <p:cNvPr id="5123" name="Rectangle 3"/>
          <p:cNvSpPr>
            <a:spLocks noGrp="1" noChangeArrowheads="1"/>
          </p:cNvSpPr>
          <p:nvPr>
            <p:ph type="dt" sz="quarter" idx="1"/>
          </p:nvPr>
        </p:nvSpPr>
        <p:spPr bwMode="auto">
          <a:xfrm>
            <a:off x="4021138" y="0"/>
            <a:ext cx="3076575" cy="5111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9048" tIns="49524" rIns="99048" bIns="49524" numCol="1" anchor="t" anchorCtr="0" compatLnSpc="1">
            <a:prstTxWarp prst="textNoShape">
              <a:avLst/>
            </a:prstTxWarp>
          </a:bodyPr>
          <a:lstStyle>
            <a:lvl1pPr defTabSz="990600">
              <a:defRPr sz="1300"/>
            </a:lvl1pPr>
          </a:lstStyle>
          <a:p>
            <a:r>
              <a:rPr lang="zh-CN" altLang="en-US"/>
              <a:t>7/7/2005</a:t>
            </a:r>
            <a:endParaRPr lang="en-US" altLang="zh-CN"/>
          </a:p>
        </p:txBody>
      </p:sp>
      <p:sp>
        <p:nvSpPr>
          <p:cNvPr id="5124" name="Rectangle 4"/>
          <p:cNvSpPr>
            <a:spLocks noGrp="1" noChangeArrowheads="1"/>
          </p:cNvSpPr>
          <p:nvPr>
            <p:ph type="ftr" sz="quarter" idx="2"/>
          </p:nvPr>
        </p:nvSpPr>
        <p:spPr bwMode="auto">
          <a:xfrm>
            <a:off x="0" y="9721850"/>
            <a:ext cx="3076575" cy="5111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9048" tIns="49524" rIns="99048" bIns="49524" numCol="1" anchor="b" anchorCtr="0" compatLnSpc="1">
            <a:prstTxWarp prst="textNoShape">
              <a:avLst/>
            </a:prstTxWarp>
          </a:bodyPr>
          <a:lstStyle>
            <a:lvl1pPr algn="l" defTabSz="990600">
              <a:defRPr sz="1300"/>
            </a:lvl1pPr>
          </a:lstStyle>
          <a:p>
            <a:r>
              <a:rPr lang="en-US" altLang="zh-CN"/>
              <a:t>Lecture 1 Overview</a:t>
            </a:r>
          </a:p>
        </p:txBody>
      </p:sp>
      <p:sp>
        <p:nvSpPr>
          <p:cNvPr id="5125"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9048" tIns="49524" rIns="99048" bIns="49524" numCol="1" anchor="b" anchorCtr="0" compatLnSpc="1">
            <a:prstTxWarp prst="textNoShape">
              <a:avLst/>
            </a:prstTxWarp>
          </a:bodyPr>
          <a:lstStyle>
            <a:lvl1pPr defTabSz="990600">
              <a:defRPr sz="1300"/>
            </a:lvl1pPr>
          </a:lstStyle>
          <a:p>
            <a:fld id="{9B40DF59-79F0-CB44-9862-4BD37F09011E}" type="slidenum">
              <a:rPr lang="en-US" altLang="zh-CN"/>
              <a:pPr/>
              <a:t>‹#›</a:t>
            </a:fld>
            <a:endParaRPr lang="en-US" altLang="zh-CN"/>
          </a:p>
        </p:txBody>
      </p:sp>
    </p:spTree>
    <p:extLst>
      <p:ext uri="{BB962C8B-B14F-4D97-AF65-F5344CB8AC3E}">
        <p14:creationId xmlns:p14="http://schemas.microsoft.com/office/powerpoint/2010/main" val="9869335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76575" cy="5111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9048" tIns="49524" rIns="99048" bIns="49524" numCol="1" anchor="t" anchorCtr="0" compatLnSpc="1">
            <a:prstTxWarp prst="textNoShape">
              <a:avLst/>
            </a:prstTxWarp>
          </a:bodyPr>
          <a:lstStyle>
            <a:lvl1pPr algn="l" defTabSz="990600">
              <a:defRPr sz="1300"/>
            </a:lvl1pPr>
          </a:lstStyle>
          <a:p>
            <a:r>
              <a:rPr lang="en-US" altLang="zh-CN"/>
              <a:t>Lecture 1 Overview</a:t>
            </a:r>
          </a:p>
        </p:txBody>
      </p:sp>
      <p:sp>
        <p:nvSpPr>
          <p:cNvPr id="7171" name="Rectangle 3"/>
          <p:cNvSpPr>
            <a:spLocks noGrp="1" noChangeArrowheads="1"/>
          </p:cNvSpPr>
          <p:nvPr>
            <p:ph type="dt" idx="1"/>
          </p:nvPr>
        </p:nvSpPr>
        <p:spPr bwMode="auto">
          <a:xfrm>
            <a:off x="4021138" y="0"/>
            <a:ext cx="3076575" cy="5111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9048" tIns="49524" rIns="99048" bIns="49524" numCol="1" anchor="t" anchorCtr="0" compatLnSpc="1">
            <a:prstTxWarp prst="textNoShape">
              <a:avLst/>
            </a:prstTxWarp>
          </a:bodyPr>
          <a:lstStyle>
            <a:lvl1pPr defTabSz="990600">
              <a:defRPr sz="1300"/>
            </a:lvl1pPr>
          </a:lstStyle>
          <a:p>
            <a:r>
              <a:rPr lang="zh-CN" altLang="en-US"/>
              <a:t>7/7/2005</a:t>
            </a:r>
            <a:endParaRPr lang="en-US" altLang="zh-CN"/>
          </a:p>
        </p:txBody>
      </p:sp>
      <p:sp>
        <p:nvSpPr>
          <p:cNvPr id="7172"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7173"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9048" tIns="49524" rIns="99048" bIns="49524" numCol="1" anchor="t" anchorCtr="0" compatLnSpc="1">
            <a:prstTxWarp prst="textNoShape">
              <a:avLst/>
            </a:prstTxWarp>
          </a:bodyPr>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p>
        </p:txBody>
      </p:sp>
      <p:sp>
        <p:nvSpPr>
          <p:cNvPr id="7174" name="Rectangle 6"/>
          <p:cNvSpPr>
            <a:spLocks noGrp="1" noChangeArrowheads="1"/>
          </p:cNvSpPr>
          <p:nvPr>
            <p:ph type="ftr" sz="quarter" idx="4"/>
          </p:nvPr>
        </p:nvSpPr>
        <p:spPr bwMode="auto">
          <a:xfrm>
            <a:off x="0" y="9721850"/>
            <a:ext cx="3076575" cy="5111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9048" tIns="49524" rIns="99048" bIns="49524" numCol="1" anchor="b" anchorCtr="0" compatLnSpc="1">
            <a:prstTxWarp prst="textNoShape">
              <a:avLst/>
            </a:prstTxWarp>
          </a:bodyPr>
          <a:lstStyle>
            <a:lvl1pPr algn="l" defTabSz="990600">
              <a:defRPr sz="1300"/>
            </a:lvl1pPr>
          </a:lstStyle>
          <a:p>
            <a:r>
              <a:rPr lang="en-US" altLang="zh-CN"/>
              <a:t>Lecture 1 Overview</a:t>
            </a:r>
          </a:p>
        </p:txBody>
      </p:sp>
      <p:sp>
        <p:nvSpPr>
          <p:cNvPr id="7175"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9048" tIns="49524" rIns="99048" bIns="49524" numCol="1" anchor="b" anchorCtr="0" compatLnSpc="1">
            <a:prstTxWarp prst="textNoShape">
              <a:avLst/>
            </a:prstTxWarp>
          </a:bodyPr>
          <a:lstStyle>
            <a:lvl1pPr defTabSz="990600">
              <a:defRPr sz="1300"/>
            </a:lvl1pPr>
          </a:lstStyle>
          <a:p>
            <a:fld id="{BAF29531-AA5D-AA45-B068-F95C83370233}" type="slidenum">
              <a:rPr lang="en-US" altLang="zh-CN"/>
              <a:pPr/>
              <a:t>‹#›</a:t>
            </a:fld>
            <a:endParaRPr lang="en-US" altLang="zh-CN"/>
          </a:p>
        </p:txBody>
      </p:sp>
    </p:spTree>
    <p:extLst>
      <p:ext uri="{BB962C8B-B14F-4D97-AF65-F5344CB8AC3E}">
        <p14:creationId xmlns:p14="http://schemas.microsoft.com/office/powerpoint/2010/main" val="434992815"/>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Arial" charset="0"/>
        <a:ea typeface="宋体" charset="0"/>
        <a:cs typeface="宋体" charset="0"/>
      </a:defRPr>
    </a:lvl1pPr>
    <a:lvl2pPr marL="457200" algn="l" rtl="0" fontAlgn="base">
      <a:spcBef>
        <a:spcPct val="30000"/>
      </a:spcBef>
      <a:spcAft>
        <a:spcPct val="0"/>
      </a:spcAft>
      <a:defRPr sz="1200" kern="1200">
        <a:solidFill>
          <a:schemeClr val="tx1"/>
        </a:solidFill>
        <a:latin typeface="Arial" charset="0"/>
        <a:ea typeface="宋体" charset="0"/>
        <a:cs typeface="+mn-cs"/>
      </a:defRPr>
    </a:lvl2pPr>
    <a:lvl3pPr marL="914400" algn="l" rtl="0" fontAlgn="base">
      <a:spcBef>
        <a:spcPct val="30000"/>
      </a:spcBef>
      <a:spcAft>
        <a:spcPct val="0"/>
      </a:spcAft>
      <a:defRPr sz="1200" kern="1200">
        <a:solidFill>
          <a:schemeClr val="tx1"/>
        </a:solidFill>
        <a:latin typeface="Arial" charset="0"/>
        <a:ea typeface="宋体" charset="0"/>
        <a:cs typeface="+mn-cs"/>
      </a:defRPr>
    </a:lvl3pPr>
    <a:lvl4pPr marL="1371600" algn="l" rtl="0" fontAlgn="base">
      <a:spcBef>
        <a:spcPct val="30000"/>
      </a:spcBef>
      <a:spcAft>
        <a:spcPct val="0"/>
      </a:spcAft>
      <a:defRPr sz="1200" kern="1200">
        <a:solidFill>
          <a:schemeClr val="tx1"/>
        </a:solidFill>
        <a:latin typeface="Arial" charset="0"/>
        <a:ea typeface="宋体" charset="0"/>
        <a:cs typeface="+mn-cs"/>
      </a:defRPr>
    </a:lvl4pPr>
    <a:lvl5pPr marL="1828800" algn="l" rtl="0" fontAlgn="base">
      <a:spcBef>
        <a:spcPct val="30000"/>
      </a:spcBef>
      <a:spcAft>
        <a:spcPct val="0"/>
      </a:spcAft>
      <a:defRPr sz="1200" kern="1200">
        <a:solidFill>
          <a:schemeClr val="tx1"/>
        </a:solidFill>
        <a:latin typeface="Arial" charset="0"/>
        <a:ea typeface="宋体"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en.wikipedia.org/wiki/Index_(database)" TargetMode="External"/><Relationship Id="rId3" Type="http://schemas.openxmlformats.org/officeDocument/2006/relationships/hyperlink" Target="http://en.wikipedia.org/wiki/Big_O_notation" TargetMode="External"/><Relationship Id="rId7" Type="http://schemas.openxmlformats.org/officeDocument/2006/relationships/hyperlink" Target="http://en.wikipedia.org/w/index.php?title=B-tree&amp;action=edit&amp;section=6" TargetMode="External"/><Relationship Id="rId2" Type="http://schemas.openxmlformats.org/officeDocument/2006/relationships/slide" Target="../slides/slide44.xml"/><Relationship Id="rId1" Type="http://schemas.openxmlformats.org/officeDocument/2006/relationships/notesMaster" Target="../notesMasters/notesMaster1.xml"/><Relationship Id="rId6" Type="http://schemas.openxmlformats.org/officeDocument/2006/relationships/hyperlink" Target="http://en.wikipedia.org/wiki/B-tree#cite_note-2" TargetMode="External"/><Relationship Id="rId5" Type="http://schemas.openxmlformats.org/officeDocument/2006/relationships/hyperlink" Target="http://en.wikipedia.org/wiki/Seek_time" TargetMode="External"/><Relationship Id="rId10" Type="http://schemas.openxmlformats.org/officeDocument/2006/relationships/hyperlink" Target="http://en.wikipedia.org/wiki/Page_cache" TargetMode="External"/><Relationship Id="rId4" Type="http://schemas.openxmlformats.org/officeDocument/2006/relationships/hyperlink" Target="http://en.wikipedia.org/wiki/Binary_search" TargetMode="External"/><Relationship Id="rId9" Type="http://schemas.openxmlformats.org/officeDocument/2006/relationships/hyperlink" Target="http://en.wikipedia.org/wiki/Index_(database)#Sparse_index"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Lecture 1 Overview</a:t>
            </a:r>
          </a:p>
        </p:txBody>
      </p:sp>
      <p:sp>
        <p:nvSpPr>
          <p:cNvPr id="5" name="Rectangle 3"/>
          <p:cNvSpPr>
            <a:spLocks noGrp="1" noChangeArrowheads="1"/>
          </p:cNvSpPr>
          <p:nvPr>
            <p:ph type="dt" idx="1"/>
          </p:nvPr>
        </p:nvSpPr>
        <p:spPr>
          <a:ln/>
        </p:spPr>
        <p:txBody>
          <a:bodyPr/>
          <a:lstStyle/>
          <a:p>
            <a:r>
              <a:rPr lang="zh-CN" altLang="en-US"/>
              <a:t>7/7/2005</a:t>
            </a:r>
            <a:endParaRPr lang="en-US" altLang="zh-CN"/>
          </a:p>
        </p:txBody>
      </p:sp>
      <p:sp>
        <p:nvSpPr>
          <p:cNvPr id="6" name="Rectangle 6"/>
          <p:cNvSpPr>
            <a:spLocks noGrp="1" noChangeArrowheads="1"/>
          </p:cNvSpPr>
          <p:nvPr>
            <p:ph type="ftr" sz="quarter" idx="4"/>
          </p:nvPr>
        </p:nvSpPr>
        <p:spPr>
          <a:ln/>
        </p:spPr>
        <p:txBody>
          <a:bodyPr/>
          <a:lstStyle/>
          <a:p>
            <a:r>
              <a:rPr lang="en-US" altLang="zh-CN"/>
              <a:t>Lecture 1 Overview</a:t>
            </a:r>
          </a:p>
        </p:txBody>
      </p:sp>
      <p:sp>
        <p:nvSpPr>
          <p:cNvPr id="7" name="Rectangle 7"/>
          <p:cNvSpPr>
            <a:spLocks noGrp="1" noChangeArrowheads="1"/>
          </p:cNvSpPr>
          <p:nvPr>
            <p:ph type="sldNum" sz="quarter" idx="5"/>
          </p:nvPr>
        </p:nvSpPr>
        <p:spPr>
          <a:ln/>
        </p:spPr>
        <p:txBody>
          <a:bodyPr/>
          <a:lstStyle/>
          <a:p>
            <a:fld id="{6B02464E-D878-FA48-A5AD-A8C67BEE78ED}" type="slidenum">
              <a:rPr lang="en-US" altLang="zh-CN"/>
              <a:pPr/>
              <a:t>5</a:t>
            </a:fld>
            <a:endParaRPr lang="en-US" altLang="zh-CN"/>
          </a:p>
        </p:txBody>
      </p:sp>
      <p:sp>
        <p:nvSpPr>
          <p:cNvPr id="350210" name="Rectangle 2"/>
          <p:cNvSpPr>
            <a:spLocks noGrp="1" noRot="1" noChangeAspect="1" noChangeArrowheads="1" noTextEdit="1"/>
          </p:cNvSpPr>
          <p:nvPr>
            <p:ph type="sldImg"/>
          </p:nvPr>
        </p:nvSpPr>
        <p:spPr>
          <a:xfrm>
            <a:off x="992188" y="768350"/>
            <a:ext cx="5114925" cy="3836988"/>
          </a:xfrm>
          <a:ln/>
          <a:extLst>
            <a:ext uri="{FAA26D3D-D897-4be2-8F04-BA451C77F1D7}">
              <ma14:placeholderFlag xmlns="" xmlns:ma14="http://schemas.microsoft.com/office/mac/drawingml/2011/main" val="1"/>
            </a:ext>
          </a:extLst>
        </p:spPr>
      </p:sp>
      <p:sp>
        <p:nvSpPr>
          <p:cNvPr id="350211" name="Rectangle 3"/>
          <p:cNvSpPr>
            <a:spLocks noGrp="1" noChangeArrowheads="1"/>
          </p:cNvSpPr>
          <p:nvPr>
            <p:ph type="body" idx="1"/>
          </p:nvPr>
        </p:nvSpPr>
        <p:spPr/>
        <p:txBody>
          <a:bodyPr/>
          <a:lstStyle/>
          <a:p>
            <a:r>
              <a:rPr lang="en-US" altLang="zh-CN"/>
              <a:t>Here we will discuss the implementation for supporting previous and other tasks.</a:t>
            </a:r>
          </a:p>
        </p:txBody>
      </p:sp>
    </p:spTree>
    <p:extLst>
      <p:ext uri="{BB962C8B-B14F-4D97-AF65-F5344CB8AC3E}">
        <p14:creationId xmlns:p14="http://schemas.microsoft.com/office/powerpoint/2010/main" val="54488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sz="1200" kern="1200" dirty="0">
                <a:solidFill>
                  <a:schemeClr val="tx1"/>
                </a:solidFill>
                <a:latin typeface="Arial" charset="0"/>
                <a:ea typeface="宋体" charset="0"/>
                <a:cs typeface="宋体" charset="0"/>
              </a:rPr>
              <a:t>[From Wiki]</a:t>
            </a:r>
          </a:p>
          <a:p>
            <a:r>
              <a:rPr lang="en-US" altLang="zh-CN" sz="1200" kern="1200" dirty="0">
                <a:solidFill>
                  <a:schemeClr val="tx1"/>
                </a:solidFill>
                <a:latin typeface="Arial" charset="0"/>
                <a:ea typeface="宋体" charset="0"/>
                <a:cs typeface="宋体" charset="0"/>
              </a:rPr>
              <a:t>The database problem:</a:t>
            </a:r>
          </a:p>
          <a:p>
            <a:r>
              <a:rPr lang="en-US" altLang="zh-CN" sz="1200" b="1" kern="1200" dirty="0">
                <a:solidFill>
                  <a:schemeClr val="tx1"/>
                </a:solidFill>
                <a:latin typeface="Arial" charset="0"/>
                <a:ea typeface="宋体" charset="0"/>
                <a:cs typeface="宋体" charset="0"/>
              </a:rPr>
              <a:t>Time to search a sorted file</a:t>
            </a:r>
          </a:p>
          <a:p>
            <a:r>
              <a:rPr lang="en-US" altLang="zh-CN" sz="1200" b="0" kern="1200" dirty="0">
                <a:solidFill>
                  <a:schemeClr val="tx1"/>
                </a:solidFill>
                <a:latin typeface="Arial" charset="0"/>
                <a:ea typeface="宋体" charset="0"/>
                <a:cs typeface="宋体" charset="0"/>
              </a:rPr>
              <a:t>Usually, sorting and searching algorithms have been characterized by the number of comparison operations that must be performed using </a:t>
            </a:r>
            <a:r>
              <a:rPr lang="en-US" altLang="zh-CN" sz="1200" b="0" kern="1200" dirty="0">
                <a:solidFill>
                  <a:schemeClr val="tx1"/>
                </a:solidFill>
                <a:latin typeface="Arial" charset="0"/>
                <a:ea typeface="宋体" charset="0"/>
                <a:cs typeface="宋体" charset="0"/>
                <a:hlinkClick r:id="rId3"/>
              </a:rPr>
              <a:t>order notation. A </a:t>
            </a:r>
            <a:r>
              <a:rPr lang="en-US" altLang="zh-CN" sz="1200" b="0" kern="1200" dirty="0">
                <a:solidFill>
                  <a:schemeClr val="tx1"/>
                </a:solidFill>
                <a:latin typeface="Arial" charset="0"/>
                <a:ea typeface="宋体" charset="0"/>
                <a:cs typeface="宋体" charset="0"/>
                <a:hlinkClick r:id="rId4"/>
              </a:rPr>
              <a:t>binary search of a sorted table with  records, for example, can be done in  comparisons. If the table had 1,000,000 records, then a specific record could be located with about 20 comparisons: .</a:t>
            </a:r>
          </a:p>
          <a:p>
            <a:r>
              <a:rPr lang="en-US" altLang="zh-CN" sz="1200" b="0" kern="1200" dirty="0">
                <a:solidFill>
                  <a:schemeClr val="tx1"/>
                </a:solidFill>
                <a:latin typeface="Arial" charset="0"/>
                <a:ea typeface="宋体" charset="0"/>
                <a:cs typeface="宋体" charset="0"/>
              </a:rPr>
              <a:t>Large databases have historically been kept on disk drives. The time to read a record on a disk drive can dominate the time needed to compare keys once the record is available. The time to read a record from a disk drive involves a </a:t>
            </a:r>
            <a:r>
              <a:rPr lang="en-US" altLang="zh-CN" sz="1200" b="0" kern="1200" dirty="0">
                <a:solidFill>
                  <a:schemeClr val="tx1"/>
                </a:solidFill>
                <a:latin typeface="Arial" charset="0"/>
                <a:ea typeface="宋体" charset="0"/>
                <a:cs typeface="宋体" charset="0"/>
                <a:hlinkClick r:id="rId5"/>
              </a:rPr>
              <a:t>seek time and a rotational delay. The seek time may be 0 to 20 or more milliseconds, and the rotational delay averages about half the rotation period. For a 7200 RPM drive, the rotation period is 8.33 milliseconds. For a drive such as the Seagate ST3500320NS, the track-to-track seek time is 0.8 milliseconds and the average reading seek time is 8.5 milliseconds.</a:t>
            </a:r>
            <a:r>
              <a:rPr lang="en-US" altLang="zh-CN" sz="1200" b="0" kern="1200" dirty="0">
                <a:solidFill>
                  <a:schemeClr val="tx1"/>
                </a:solidFill>
                <a:latin typeface="Arial" charset="0"/>
                <a:ea typeface="宋体" charset="0"/>
                <a:cs typeface="宋体" charset="0"/>
                <a:hlinkClick r:id="rId6"/>
              </a:rPr>
              <a:t>[3] For simplicity, assume reading from disk takes about 10 milliseconds.</a:t>
            </a:r>
          </a:p>
          <a:p>
            <a:r>
              <a:rPr lang="en-US" altLang="zh-CN" sz="1200" b="0" kern="1200" dirty="0">
                <a:solidFill>
                  <a:schemeClr val="tx1"/>
                </a:solidFill>
                <a:latin typeface="Arial" charset="0"/>
                <a:ea typeface="宋体" charset="0"/>
                <a:cs typeface="宋体" charset="0"/>
              </a:rPr>
              <a:t>Naively, then, the time to locate one record out of a million would take 20 disk reads times 10 milliseconds per disk read, which is 0.2 seconds.</a:t>
            </a:r>
          </a:p>
          <a:p>
            <a:r>
              <a:rPr lang="en-US" altLang="zh-CN" sz="1200" b="0" kern="1200" dirty="0">
                <a:solidFill>
                  <a:schemeClr val="tx1"/>
                </a:solidFill>
                <a:latin typeface="Arial" charset="0"/>
                <a:ea typeface="宋体" charset="0"/>
                <a:cs typeface="宋体" charset="0"/>
              </a:rPr>
              <a:t>The time won't be that bad because individual records are grouped together in a disk </a:t>
            </a:r>
            <a:r>
              <a:rPr lang="en-US" altLang="zh-CN" sz="1200" b="1" kern="1200" dirty="0">
                <a:solidFill>
                  <a:schemeClr val="tx1"/>
                </a:solidFill>
                <a:latin typeface="Arial" charset="0"/>
                <a:ea typeface="宋体" charset="0"/>
                <a:cs typeface="宋体" charset="0"/>
              </a:rPr>
              <a:t>block</a:t>
            </a:r>
            <a:r>
              <a:rPr lang="en-US" altLang="zh-CN" sz="1200" b="0" kern="1200" dirty="0">
                <a:solidFill>
                  <a:schemeClr val="tx1"/>
                </a:solidFill>
                <a:latin typeface="Arial" charset="0"/>
                <a:ea typeface="宋体" charset="0"/>
                <a:cs typeface="宋体" charset="0"/>
              </a:rPr>
              <a:t>. A disk block might be 16 kilobytes. If each record is 160 bytes, then 100 records could be stored in each block. The disk read time above was actually for an entire block. Once the disk head is in position, one or more disk blocks can be read with little delay. With 100 records per block, the last 6 or so comparisons don't need to do any disk reads—the comparisons are all within the last disk block read.</a:t>
            </a:r>
          </a:p>
          <a:p>
            <a:r>
              <a:rPr lang="en-US" altLang="zh-CN" sz="1200" b="0" kern="1200" dirty="0">
                <a:solidFill>
                  <a:schemeClr val="tx1"/>
                </a:solidFill>
                <a:latin typeface="Arial" charset="0"/>
                <a:ea typeface="宋体" charset="0"/>
                <a:cs typeface="宋体" charset="0"/>
              </a:rPr>
              <a:t>To speed the search further, the first 13 to 14 comparisons (which each required a disk access) must be sped up.</a:t>
            </a:r>
            <a:endParaRPr lang="en-US" altLang="zh-CN" sz="1200" b="0" kern="1200" dirty="0">
              <a:solidFill>
                <a:schemeClr val="tx1"/>
              </a:solidFill>
              <a:latin typeface="Arial" charset="0"/>
              <a:ea typeface="宋体" charset="0"/>
              <a:cs typeface="宋体" charset="0"/>
              <a:hlinkClick r:id="rId7"/>
            </a:endParaRPr>
          </a:p>
          <a:p>
            <a:r>
              <a:rPr lang="en-US" altLang="zh-CN" sz="1200" b="1" kern="1200" dirty="0">
                <a:solidFill>
                  <a:schemeClr val="tx1"/>
                </a:solidFill>
                <a:latin typeface="Arial" charset="0"/>
                <a:ea typeface="宋体" charset="0"/>
                <a:cs typeface="宋体" charset="0"/>
              </a:rPr>
              <a:t>An index speeds the search</a:t>
            </a:r>
          </a:p>
          <a:p>
            <a:r>
              <a:rPr lang="en-US" altLang="zh-CN" sz="1200" b="0" kern="1200" dirty="0">
                <a:solidFill>
                  <a:schemeClr val="tx1"/>
                </a:solidFill>
                <a:latin typeface="Arial" charset="0"/>
                <a:ea typeface="宋体" charset="0"/>
                <a:cs typeface="宋体" charset="0"/>
              </a:rPr>
              <a:t>A significant improvement can be made with an </a:t>
            </a:r>
            <a:r>
              <a:rPr lang="en-US" altLang="zh-CN" sz="1200" b="0" kern="1200" dirty="0">
                <a:solidFill>
                  <a:schemeClr val="tx1"/>
                </a:solidFill>
                <a:latin typeface="Arial" charset="0"/>
                <a:ea typeface="宋体" charset="0"/>
                <a:cs typeface="宋体" charset="0"/>
                <a:hlinkClick r:id="rId8"/>
              </a:rPr>
              <a:t>index. In the example above, initial disk reads narrowed the search range by a factor of two. That can be improved substantially by creating an auxiliary index that contains the first record in each disk block (sometimes called a </a:t>
            </a:r>
            <a:r>
              <a:rPr lang="en-US" altLang="zh-CN" sz="1200" b="0" kern="1200" dirty="0">
                <a:solidFill>
                  <a:schemeClr val="tx1"/>
                </a:solidFill>
                <a:latin typeface="Arial" charset="0"/>
                <a:ea typeface="宋体" charset="0"/>
                <a:cs typeface="宋体" charset="0"/>
                <a:hlinkClick r:id="rId9"/>
              </a:rPr>
              <a:t>sparse index). This auxiliary index would be 1% of the size of the original database, but it can be searched more quickly. Finding an entry in the auxiliary index would tell us which block to search in the main database; after searching the auxiliary index, we would have to search only that one block of the main database—at a cost of one more disk read. The index would hold 10,000 entries, so it would take at most 14 comparisons. Like the main database, the last 6 or so comparisons in the aux index would be on the same disk block. The index could be searched in about 8 disk reads, and the desired record could be accessed in 9 disk reads.</a:t>
            </a:r>
          </a:p>
          <a:p>
            <a:r>
              <a:rPr lang="en-US" altLang="zh-CN" sz="1200" b="0" kern="1200" dirty="0">
                <a:solidFill>
                  <a:schemeClr val="tx1"/>
                </a:solidFill>
                <a:latin typeface="Arial" charset="0"/>
                <a:ea typeface="宋体" charset="0"/>
                <a:cs typeface="宋体" charset="0"/>
              </a:rPr>
              <a:t>The trick of creating an auxiliary index can be repeated to make an auxiliary index to the auxiliary index. That would make an aux-aux index that would need only 100 entries and would fit in one disk block.</a:t>
            </a:r>
          </a:p>
          <a:p>
            <a:r>
              <a:rPr lang="en-US" altLang="zh-CN" sz="1200" b="0" kern="1200" dirty="0">
                <a:solidFill>
                  <a:schemeClr val="tx1"/>
                </a:solidFill>
                <a:latin typeface="Arial" charset="0"/>
                <a:ea typeface="宋体" charset="0"/>
                <a:cs typeface="宋体" charset="0"/>
              </a:rPr>
              <a:t>Instead of reading 14 disk blocks to find the desired record, we only need to read 3 blocks. Reading and searching the first (and only) block of the aux-aux index identifies the relevant block in aux-index. Reading and searching that aux-index block identifies the relevant block in the main database. Instead of 150 milliseconds, we need only 30 milliseconds to get the record.</a:t>
            </a:r>
          </a:p>
          <a:p>
            <a:r>
              <a:rPr lang="en-US" altLang="zh-CN" sz="1200" b="0" kern="1200" dirty="0">
                <a:solidFill>
                  <a:schemeClr val="tx1"/>
                </a:solidFill>
                <a:latin typeface="Arial" charset="0"/>
                <a:ea typeface="宋体" charset="0"/>
                <a:cs typeface="宋体" charset="0"/>
              </a:rPr>
              <a:t>The auxiliary indices have turned the search problem from a binary search requiring roughly  disk reads to one requiring only  disk reads where  is the blocking factor (the number of entries per block:  entries per block;  reads).</a:t>
            </a:r>
          </a:p>
          <a:p>
            <a:r>
              <a:rPr lang="en-US" altLang="zh-CN" sz="1200" b="0" kern="1200" dirty="0">
                <a:solidFill>
                  <a:schemeClr val="tx1"/>
                </a:solidFill>
                <a:latin typeface="Arial" charset="0"/>
                <a:ea typeface="宋体" charset="0"/>
                <a:cs typeface="宋体" charset="0"/>
              </a:rPr>
              <a:t>In practice, if the main database is being frequently searched, the aux-aux index and much of the aux index may reside in a </a:t>
            </a:r>
            <a:r>
              <a:rPr lang="en-US" altLang="zh-CN" sz="1200" b="0" kern="1200" dirty="0">
                <a:solidFill>
                  <a:schemeClr val="tx1"/>
                </a:solidFill>
                <a:latin typeface="Arial" charset="0"/>
                <a:ea typeface="宋体" charset="0"/>
                <a:cs typeface="宋体" charset="0"/>
                <a:hlinkClick r:id="rId10"/>
              </a:rPr>
              <a:t>disk cache, so they would not incur a disk read.</a:t>
            </a:r>
            <a:endParaRPr lang="en-US" altLang="zh-CN" sz="1200" b="0" kern="1200" dirty="0">
              <a:solidFill>
                <a:schemeClr val="tx1"/>
              </a:solidFill>
              <a:latin typeface="Arial" charset="0"/>
              <a:ea typeface="宋体" charset="0"/>
              <a:cs typeface="宋体" charset="0"/>
            </a:endParaRPr>
          </a:p>
          <a:p>
            <a:r>
              <a:rPr lang="en-US" altLang="zh-CN" sz="1200" kern="1200" dirty="0">
                <a:solidFill>
                  <a:schemeClr val="tx1"/>
                </a:solidFill>
                <a:latin typeface="Arial" charset="0"/>
                <a:ea typeface="宋体" charset="0"/>
                <a:cs typeface="宋体" charset="0"/>
              </a:rPr>
              <a:t>In particular, a B-tree:</a:t>
            </a:r>
          </a:p>
          <a:p>
            <a:r>
              <a:rPr lang="en-US" altLang="zh-CN" sz="1200" kern="1200" dirty="0">
                <a:solidFill>
                  <a:schemeClr val="tx1"/>
                </a:solidFill>
                <a:latin typeface="Arial" charset="0"/>
                <a:ea typeface="宋体" charset="0"/>
                <a:cs typeface="宋体" charset="0"/>
              </a:rPr>
              <a:t>keeps keys in sorted order for sequential traversing</a:t>
            </a:r>
          </a:p>
          <a:p>
            <a:r>
              <a:rPr lang="en-US" altLang="zh-CN" sz="1200" kern="1200" dirty="0">
                <a:solidFill>
                  <a:schemeClr val="tx1"/>
                </a:solidFill>
                <a:latin typeface="Arial" charset="0"/>
                <a:ea typeface="宋体" charset="0"/>
                <a:cs typeface="宋体" charset="0"/>
              </a:rPr>
              <a:t>uses a hierarchical index to minimize the number of disk reads</a:t>
            </a:r>
          </a:p>
          <a:p>
            <a:r>
              <a:rPr lang="en-US" altLang="zh-CN" sz="1200" kern="1200" dirty="0">
                <a:solidFill>
                  <a:schemeClr val="tx1"/>
                </a:solidFill>
                <a:latin typeface="Arial" charset="0"/>
                <a:ea typeface="宋体" charset="0"/>
                <a:cs typeface="宋体" charset="0"/>
              </a:rPr>
              <a:t>uses partially full blocks to speed insertions and deletions</a:t>
            </a:r>
          </a:p>
          <a:p>
            <a:r>
              <a:rPr lang="en-US" altLang="zh-CN" sz="1200" kern="1200" dirty="0">
                <a:solidFill>
                  <a:schemeClr val="tx1"/>
                </a:solidFill>
                <a:latin typeface="Arial" charset="0"/>
                <a:ea typeface="宋体" charset="0"/>
                <a:cs typeface="宋体" charset="0"/>
              </a:rPr>
              <a:t>keeps the index balanced with an elegant recursive algorithm</a:t>
            </a:r>
          </a:p>
          <a:p>
            <a:r>
              <a:rPr lang="en-US" altLang="zh-CN" sz="1200" kern="1200" dirty="0">
                <a:solidFill>
                  <a:schemeClr val="tx1"/>
                </a:solidFill>
                <a:latin typeface="Arial" charset="0"/>
                <a:ea typeface="宋体" charset="0"/>
                <a:cs typeface="宋体" charset="0"/>
              </a:rPr>
              <a:t>In addition, a B-tree minimizes waste by making sure the interior nodes are at least half full. A B-tree can handle an arbitrary number of insertions and deletions.</a:t>
            </a:r>
          </a:p>
          <a:p>
            <a:endParaRPr lang="en-US" altLang="zh-CN" sz="1200" b="0" kern="1200" dirty="0">
              <a:solidFill>
                <a:schemeClr val="tx1"/>
              </a:solidFill>
              <a:latin typeface="Arial" charset="0"/>
              <a:ea typeface="宋体" charset="0"/>
              <a:cs typeface="宋体" charset="0"/>
            </a:endParaRPr>
          </a:p>
          <a:p>
            <a:endParaRPr kumimoji="1" lang="zh-CN" altLang="en-US" dirty="0"/>
          </a:p>
        </p:txBody>
      </p:sp>
      <p:sp>
        <p:nvSpPr>
          <p:cNvPr id="4" name="页眉占位符 3"/>
          <p:cNvSpPr>
            <a:spLocks noGrp="1"/>
          </p:cNvSpPr>
          <p:nvPr>
            <p:ph type="hdr" sz="quarter" idx="10"/>
          </p:nvPr>
        </p:nvSpPr>
        <p:spPr/>
        <p:txBody>
          <a:bodyPr/>
          <a:lstStyle/>
          <a:p>
            <a:r>
              <a:rPr lang="en-US" altLang="zh-CN"/>
              <a:t>Lecture 1 Overview</a:t>
            </a:r>
          </a:p>
        </p:txBody>
      </p:sp>
      <p:sp>
        <p:nvSpPr>
          <p:cNvPr id="5" name="日期占位符 4"/>
          <p:cNvSpPr>
            <a:spLocks noGrp="1"/>
          </p:cNvSpPr>
          <p:nvPr>
            <p:ph type="dt" idx="11"/>
          </p:nvPr>
        </p:nvSpPr>
        <p:spPr/>
        <p:txBody>
          <a:bodyPr/>
          <a:lstStyle/>
          <a:p>
            <a:r>
              <a:rPr lang="zh-CN" altLang="en-US"/>
              <a:t>7/7/2005</a:t>
            </a:r>
            <a:endParaRPr lang="en-US" altLang="zh-CN"/>
          </a:p>
        </p:txBody>
      </p:sp>
      <p:sp>
        <p:nvSpPr>
          <p:cNvPr id="6" name="页脚占位符 5"/>
          <p:cNvSpPr>
            <a:spLocks noGrp="1"/>
          </p:cNvSpPr>
          <p:nvPr>
            <p:ph type="ftr" sz="quarter" idx="12"/>
          </p:nvPr>
        </p:nvSpPr>
        <p:spPr/>
        <p:txBody>
          <a:bodyPr/>
          <a:lstStyle/>
          <a:p>
            <a:r>
              <a:rPr lang="en-US" altLang="zh-CN"/>
              <a:t>Lecture 1 Overview</a:t>
            </a:r>
          </a:p>
        </p:txBody>
      </p:sp>
      <p:sp>
        <p:nvSpPr>
          <p:cNvPr id="7" name="幻灯片编号占位符 6"/>
          <p:cNvSpPr>
            <a:spLocks noGrp="1"/>
          </p:cNvSpPr>
          <p:nvPr>
            <p:ph type="sldNum" sz="quarter" idx="13"/>
          </p:nvPr>
        </p:nvSpPr>
        <p:spPr/>
        <p:txBody>
          <a:bodyPr/>
          <a:lstStyle/>
          <a:p>
            <a:fld id="{BAF29531-AA5D-AA45-B068-F95C83370233}" type="slidenum">
              <a:rPr lang="en-US" altLang="zh-CN" smtClean="0"/>
              <a:pPr/>
              <a:t>44</a:t>
            </a:fld>
            <a:endParaRPr lang="en-US" altLang="zh-CN"/>
          </a:p>
        </p:txBody>
      </p:sp>
    </p:spTree>
    <p:extLst>
      <p:ext uri="{BB962C8B-B14F-4D97-AF65-F5344CB8AC3E}">
        <p14:creationId xmlns:p14="http://schemas.microsoft.com/office/powerpoint/2010/main" val="547938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kumimoji="1" lang="zh-CN" altLang="en-US" dirty="0"/>
          </a:p>
        </p:txBody>
      </p:sp>
      <p:sp>
        <p:nvSpPr>
          <p:cNvPr id="4" name="页眉占位符 3"/>
          <p:cNvSpPr>
            <a:spLocks noGrp="1"/>
          </p:cNvSpPr>
          <p:nvPr>
            <p:ph type="hdr" sz="quarter" idx="10"/>
          </p:nvPr>
        </p:nvSpPr>
        <p:spPr/>
        <p:txBody>
          <a:bodyPr/>
          <a:lstStyle/>
          <a:p>
            <a:r>
              <a:rPr lang="en-US" altLang="zh-CN"/>
              <a:t>Lecture 1 Overview</a:t>
            </a:r>
          </a:p>
        </p:txBody>
      </p:sp>
      <p:sp>
        <p:nvSpPr>
          <p:cNvPr id="5" name="日期占位符 4"/>
          <p:cNvSpPr>
            <a:spLocks noGrp="1"/>
          </p:cNvSpPr>
          <p:nvPr>
            <p:ph type="dt" idx="11"/>
          </p:nvPr>
        </p:nvSpPr>
        <p:spPr/>
        <p:txBody>
          <a:bodyPr/>
          <a:lstStyle/>
          <a:p>
            <a:r>
              <a:rPr lang="zh-CN" altLang="en-US"/>
              <a:t>7/7/2005</a:t>
            </a:r>
            <a:endParaRPr lang="en-US" altLang="zh-CN"/>
          </a:p>
        </p:txBody>
      </p:sp>
      <p:sp>
        <p:nvSpPr>
          <p:cNvPr id="6" name="页脚占位符 5"/>
          <p:cNvSpPr>
            <a:spLocks noGrp="1"/>
          </p:cNvSpPr>
          <p:nvPr>
            <p:ph type="ftr" sz="quarter" idx="12"/>
          </p:nvPr>
        </p:nvSpPr>
        <p:spPr/>
        <p:txBody>
          <a:bodyPr/>
          <a:lstStyle/>
          <a:p>
            <a:r>
              <a:rPr lang="en-US" altLang="zh-CN"/>
              <a:t>Lecture 1 Overview</a:t>
            </a:r>
          </a:p>
        </p:txBody>
      </p:sp>
      <p:sp>
        <p:nvSpPr>
          <p:cNvPr id="7" name="幻灯片编号占位符 6"/>
          <p:cNvSpPr>
            <a:spLocks noGrp="1"/>
          </p:cNvSpPr>
          <p:nvPr>
            <p:ph type="sldNum" sz="quarter" idx="13"/>
          </p:nvPr>
        </p:nvSpPr>
        <p:spPr/>
        <p:txBody>
          <a:bodyPr/>
          <a:lstStyle/>
          <a:p>
            <a:fld id="{BAF29531-AA5D-AA45-B068-F95C83370233}" type="slidenum">
              <a:rPr lang="en-US" altLang="zh-CN" smtClean="0"/>
              <a:pPr/>
              <a:t>61</a:t>
            </a:fld>
            <a:endParaRPr lang="en-US" altLang="zh-CN"/>
          </a:p>
        </p:txBody>
      </p:sp>
    </p:spTree>
    <p:extLst>
      <p:ext uri="{BB962C8B-B14F-4D97-AF65-F5344CB8AC3E}">
        <p14:creationId xmlns:p14="http://schemas.microsoft.com/office/powerpoint/2010/main" val="1323000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kumimoji="1" lang="en-US" altLang="zh-CN" dirty="0"/>
              <a:t>The definition of IDF is come</a:t>
            </a:r>
            <a:r>
              <a:rPr kumimoji="1" lang="en-US" altLang="zh-CN" baseline="0" dirty="0"/>
              <a:t> from Information Theory, i.e., the probability of seeing a term with </a:t>
            </a:r>
            <a:r>
              <a:rPr kumimoji="1" lang="en-US" altLang="zh-CN" i="1" baseline="0" dirty="0" err="1"/>
              <a:t>df</a:t>
            </a:r>
            <a:r>
              <a:rPr kumimoji="1" lang="en-US" altLang="zh-CN" baseline="0" dirty="0"/>
              <a:t> as document frequency and N the number of documents in the collection should be </a:t>
            </a:r>
            <a:r>
              <a:rPr kumimoji="1" lang="en-US" altLang="zh-CN" baseline="0" dirty="0" err="1"/>
              <a:t>df</a:t>
            </a:r>
            <a:r>
              <a:rPr kumimoji="1" lang="en-US" altLang="zh-CN" baseline="0" dirty="0"/>
              <a:t>/N, then the information content for “See the term in document D” should be –log(</a:t>
            </a:r>
            <a:r>
              <a:rPr kumimoji="1" lang="en-US" altLang="zh-CN" baseline="0" dirty="0" err="1"/>
              <a:t>df</a:t>
            </a:r>
            <a:r>
              <a:rPr kumimoji="1" lang="en-US" altLang="zh-CN" baseline="0" dirty="0"/>
              <a:t>/N).</a:t>
            </a:r>
          </a:p>
          <a:p>
            <a:r>
              <a:rPr kumimoji="1" lang="en-US" altLang="zh-CN" baseline="0" dirty="0"/>
              <a:t>The most famous </a:t>
            </a:r>
            <a:r>
              <a:rPr kumimoji="1" lang="en-US" altLang="zh-CN" baseline="0" dirty="0" err="1"/>
              <a:t>tf.idf</a:t>
            </a:r>
            <a:r>
              <a:rPr kumimoji="1" lang="en-US" altLang="zh-CN" baseline="0" dirty="0"/>
              <a:t> definition for query should be BM25 (not for </a:t>
            </a:r>
            <a:r>
              <a:rPr kumimoji="1" lang="en-US" altLang="zh-CN" baseline="0"/>
              <a:t>single term).</a:t>
            </a:r>
            <a:endParaRPr kumimoji="1" lang="zh-CN" altLang="en-US" dirty="0"/>
          </a:p>
        </p:txBody>
      </p:sp>
      <p:sp>
        <p:nvSpPr>
          <p:cNvPr id="4" name="页眉占位符 3"/>
          <p:cNvSpPr>
            <a:spLocks noGrp="1"/>
          </p:cNvSpPr>
          <p:nvPr>
            <p:ph type="hdr" sz="quarter" idx="10"/>
          </p:nvPr>
        </p:nvSpPr>
        <p:spPr/>
        <p:txBody>
          <a:bodyPr/>
          <a:lstStyle/>
          <a:p>
            <a:r>
              <a:rPr lang="en-US" altLang="zh-CN"/>
              <a:t>Lecture 1 Overview</a:t>
            </a:r>
          </a:p>
        </p:txBody>
      </p:sp>
      <p:sp>
        <p:nvSpPr>
          <p:cNvPr id="5" name="日期占位符 4"/>
          <p:cNvSpPr>
            <a:spLocks noGrp="1"/>
          </p:cNvSpPr>
          <p:nvPr>
            <p:ph type="dt" idx="11"/>
          </p:nvPr>
        </p:nvSpPr>
        <p:spPr/>
        <p:txBody>
          <a:bodyPr/>
          <a:lstStyle/>
          <a:p>
            <a:r>
              <a:rPr lang="zh-CN" altLang="en-US"/>
              <a:t>7/7/2005</a:t>
            </a:r>
            <a:endParaRPr lang="en-US" altLang="zh-CN"/>
          </a:p>
        </p:txBody>
      </p:sp>
      <p:sp>
        <p:nvSpPr>
          <p:cNvPr id="6" name="页脚占位符 5"/>
          <p:cNvSpPr>
            <a:spLocks noGrp="1"/>
          </p:cNvSpPr>
          <p:nvPr>
            <p:ph type="ftr" sz="quarter" idx="12"/>
          </p:nvPr>
        </p:nvSpPr>
        <p:spPr/>
        <p:txBody>
          <a:bodyPr/>
          <a:lstStyle/>
          <a:p>
            <a:r>
              <a:rPr lang="en-US" altLang="zh-CN"/>
              <a:t>Lecture 1 Overview</a:t>
            </a:r>
          </a:p>
        </p:txBody>
      </p:sp>
      <p:sp>
        <p:nvSpPr>
          <p:cNvPr id="7" name="幻灯片编号占位符 6"/>
          <p:cNvSpPr>
            <a:spLocks noGrp="1"/>
          </p:cNvSpPr>
          <p:nvPr>
            <p:ph type="sldNum" sz="quarter" idx="13"/>
          </p:nvPr>
        </p:nvSpPr>
        <p:spPr/>
        <p:txBody>
          <a:bodyPr/>
          <a:lstStyle/>
          <a:p>
            <a:fld id="{BAF29531-AA5D-AA45-B068-F95C83370233}" type="slidenum">
              <a:rPr lang="en-US" altLang="zh-CN" smtClean="0"/>
              <a:pPr/>
              <a:t>67</a:t>
            </a:fld>
            <a:endParaRPr lang="en-US" altLang="zh-CN"/>
          </a:p>
        </p:txBody>
      </p:sp>
    </p:spTree>
    <p:extLst>
      <p:ext uri="{BB962C8B-B14F-4D97-AF65-F5344CB8AC3E}">
        <p14:creationId xmlns:p14="http://schemas.microsoft.com/office/powerpoint/2010/main" val="787153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kumimoji="1" lang="en-US" altLang="zh-CN" dirty="0"/>
              <a:t>Ask students to design a</a:t>
            </a:r>
            <a:r>
              <a:rPr kumimoji="1" lang="en-US" altLang="zh-CN" baseline="0" dirty="0"/>
              <a:t> file organization model before going ahead.</a:t>
            </a:r>
            <a:endParaRPr kumimoji="1" lang="zh-CN" altLang="en-US" dirty="0"/>
          </a:p>
        </p:txBody>
      </p:sp>
      <p:sp>
        <p:nvSpPr>
          <p:cNvPr id="4" name="页眉占位符 3"/>
          <p:cNvSpPr>
            <a:spLocks noGrp="1"/>
          </p:cNvSpPr>
          <p:nvPr>
            <p:ph type="hdr" sz="quarter" idx="10"/>
          </p:nvPr>
        </p:nvSpPr>
        <p:spPr/>
        <p:txBody>
          <a:bodyPr/>
          <a:lstStyle/>
          <a:p>
            <a:r>
              <a:rPr lang="en-US" altLang="zh-CN"/>
              <a:t>Lecture 1 Overview</a:t>
            </a:r>
          </a:p>
        </p:txBody>
      </p:sp>
      <p:sp>
        <p:nvSpPr>
          <p:cNvPr id="5" name="日期占位符 4"/>
          <p:cNvSpPr>
            <a:spLocks noGrp="1"/>
          </p:cNvSpPr>
          <p:nvPr>
            <p:ph type="dt" idx="11"/>
          </p:nvPr>
        </p:nvSpPr>
        <p:spPr/>
        <p:txBody>
          <a:bodyPr/>
          <a:lstStyle/>
          <a:p>
            <a:r>
              <a:rPr lang="zh-CN" altLang="en-US"/>
              <a:t>7/7/2005</a:t>
            </a:r>
            <a:endParaRPr lang="en-US" altLang="zh-CN"/>
          </a:p>
        </p:txBody>
      </p:sp>
      <p:sp>
        <p:nvSpPr>
          <p:cNvPr id="6" name="页脚占位符 5"/>
          <p:cNvSpPr>
            <a:spLocks noGrp="1"/>
          </p:cNvSpPr>
          <p:nvPr>
            <p:ph type="ftr" sz="quarter" idx="12"/>
          </p:nvPr>
        </p:nvSpPr>
        <p:spPr/>
        <p:txBody>
          <a:bodyPr/>
          <a:lstStyle/>
          <a:p>
            <a:r>
              <a:rPr lang="en-US" altLang="zh-CN"/>
              <a:t>Lecture 1 Overview</a:t>
            </a:r>
          </a:p>
        </p:txBody>
      </p:sp>
      <p:sp>
        <p:nvSpPr>
          <p:cNvPr id="7" name="幻灯片编号占位符 6"/>
          <p:cNvSpPr>
            <a:spLocks noGrp="1"/>
          </p:cNvSpPr>
          <p:nvPr>
            <p:ph type="sldNum" sz="quarter" idx="13"/>
          </p:nvPr>
        </p:nvSpPr>
        <p:spPr/>
        <p:txBody>
          <a:bodyPr/>
          <a:lstStyle/>
          <a:p>
            <a:fld id="{BAF29531-AA5D-AA45-B068-F95C83370233}" type="slidenum">
              <a:rPr lang="en-US" altLang="zh-CN" smtClean="0"/>
              <a:pPr/>
              <a:t>6</a:t>
            </a:fld>
            <a:endParaRPr lang="en-US" altLang="zh-CN"/>
          </a:p>
        </p:txBody>
      </p:sp>
    </p:spTree>
    <p:extLst>
      <p:ext uri="{BB962C8B-B14F-4D97-AF65-F5344CB8AC3E}">
        <p14:creationId xmlns:p14="http://schemas.microsoft.com/office/powerpoint/2010/main" val="576303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Lecture 1 Overview</a:t>
            </a:r>
          </a:p>
        </p:txBody>
      </p:sp>
      <p:sp>
        <p:nvSpPr>
          <p:cNvPr id="5" name="Rectangle 3"/>
          <p:cNvSpPr>
            <a:spLocks noGrp="1" noChangeArrowheads="1"/>
          </p:cNvSpPr>
          <p:nvPr>
            <p:ph type="dt" idx="1"/>
          </p:nvPr>
        </p:nvSpPr>
        <p:spPr>
          <a:ln/>
        </p:spPr>
        <p:txBody>
          <a:bodyPr/>
          <a:lstStyle/>
          <a:p>
            <a:r>
              <a:rPr lang="zh-CN" altLang="en-US"/>
              <a:t>7/7/2005</a:t>
            </a:r>
            <a:endParaRPr lang="en-US" altLang="zh-CN"/>
          </a:p>
        </p:txBody>
      </p:sp>
      <p:sp>
        <p:nvSpPr>
          <p:cNvPr id="6" name="Rectangle 6"/>
          <p:cNvSpPr>
            <a:spLocks noGrp="1" noChangeArrowheads="1"/>
          </p:cNvSpPr>
          <p:nvPr>
            <p:ph type="ftr" sz="quarter" idx="4"/>
          </p:nvPr>
        </p:nvSpPr>
        <p:spPr>
          <a:ln/>
        </p:spPr>
        <p:txBody>
          <a:bodyPr/>
          <a:lstStyle/>
          <a:p>
            <a:r>
              <a:rPr lang="en-US" altLang="zh-CN"/>
              <a:t>Lecture 1 Overview</a:t>
            </a:r>
          </a:p>
        </p:txBody>
      </p:sp>
      <p:sp>
        <p:nvSpPr>
          <p:cNvPr id="7" name="Rectangle 7"/>
          <p:cNvSpPr>
            <a:spLocks noGrp="1" noChangeArrowheads="1"/>
          </p:cNvSpPr>
          <p:nvPr>
            <p:ph type="sldNum" sz="quarter" idx="5"/>
          </p:nvPr>
        </p:nvSpPr>
        <p:spPr>
          <a:ln/>
        </p:spPr>
        <p:txBody>
          <a:bodyPr/>
          <a:lstStyle/>
          <a:p>
            <a:fld id="{66F92C67-2D25-D143-996C-74DFEDC274DF}" type="slidenum">
              <a:rPr lang="en-US" altLang="zh-CN"/>
              <a:pPr/>
              <a:t>7</a:t>
            </a:fld>
            <a:endParaRPr lang="en-US" altLang="zh-CN"/>
          </a:p>
        </p:txBody>
      </p:sp>
      <p:sp>
        <p:nvSpPr>
          <p:cNvPr id="353282" name="Rectangle 2"/>
          <p:cNvSpPr>
            <a:spLocks noGrp="1" noRot="1" noChangeAspect="1" noChangeArrowheads="1" noTextEdit="1"/>
          </p:cNvSpPr>
          <p:nvPr>
            <p:ph type="sldImg"/>
          </p:nvPr>
        </p:nvSpPr>
        <p:spPr>
          <a:xfrm>
            <a:off x="992188" y="768350"/>
            <a:ext cx="5114925" cy="3836988"/>
          </a:xfrm>
          <a:ln/>
          <a:extLst>
            <a:ext uri="{FAA26D3D-D897-4be2-8F04-BA451C77F1D7}">
              <ma14:placeholderFlag xmlns="" xmlns:ma14="http://schemas.microsoft.com/office/mac/drawingml/2011/main" val="1"/>
            </a:ext>
          </a:extLst>
        </p:spPr>
      </p:sp>
      <p:sp>
        <p:nvSpPr>
          <p:cNvPr id="353283" name="Rectangle 3"/>
          <p:cNvSpPr>
            <a:spLocks noGrp="1" noChangeArrowheads="1"/>
          </p:cNvSpPr>
          <p:nvPr>
            <p:ph type="body" idx="1"/>
          </p:nvPr>
        </p:nvSpPr>
        <p:spPr/>
        <p:txBody>
          <a:bodyPr/>
          <a:lstStyle/>
          <a:p>
            <a:r>
              <a:rPr lang="en-US" altLang="zh-CN"/>
              <a:t>Why we need Inverted files? What</a:t>
            </a:r>
            <a:r>
              <a:rPr lang="zh-CN" altLang="en-US"/>
              <a:t>’</a:t>
            </a:r>
            <a:r>
              <a:rPr lang="en-US" altLang="zh-CN"/>
              <a:t>s the relationship of inverted files and VSM?</a:t>
            </a:r>
          </a:p>
        </p:txBody>
      </p:sp>
    </p:spTree>
    <p:extLst>
      <p:ext uri="{BB962C8B-B14F-4D97-AF65-F5344CB8AC3E}">
        <p14:creationId xmlns:p14="http://schemas.microsoft.com/office/powerpoint/2010/main" val="1444085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ltLang="zh-CN"/>
              <a:t>Lecture 1 Overview</a:t>
            </a:r>
          </a:p>
        </p:txBody>
      </p:sp>
      <p:sp>
        <p:nvSpPr>
          <p:cNvPr id="6" name="Rectangle 3"/>
          <p:cNvSpPr>
            <a:spLocks noGrp="1" noChangeArrowheads="1"/>
          </p:cNvSpPr>
          <p:nvPr>
            <p:ph type="dt" idx="1"/>
          </p:nvPr>
        </p:nvSpPr>
        <p:spPr>
          <a:ln/>
        </p:spPr>
        <p:txBody>
          <a:bodyPr/>
          <a:lstStyle/>
          <a:p>
            <a:r>
              <a:rPr lang="zh-CN" altLang="en-US"/>
              <a:t>7/7/2005</a:t>
            </a:r>
            <a:endParaRPr lang="en-US" altLang="zh-CN"/>
          </a:p>
        </p:txBody>
      </p:sp>
      <p:sp>
        <p:nvSpPr>
          <p:cNvPr id="7" name="Rectangle 6"/>
          <p:cNvSpPr>
            <a:spLocks noGrp="1" noChangeArrowheads="1"/>
          </p:cNvSpPr>
          <p:nvPr>
            <p:ph type="ftr" sz="quarter" idx="4"/>
          </p:nvPr>
        </p:nvSpPr>
        <p:spPr>
          <a:ln/>
        </p:spPr>
        <p:txBody>
          <a:bodyPr/>
          <a:lstStyle/>
          <a:p>
            <a:r>
              <a:rPr lang="en-US" altLang="zh-CN"/>
              <a:t>Lecture 1 Overview</a:t>
            </a:r>
          </a:p>
        </p:txBody>
      </p:sp>
      <p:sp>
        <p:nvSpPr>
          <p:cNvPr id="8" name="Rectangle 7"/>
          <p:cNvSpPr>
            <a:spLocks noGrp="1" noChangeArrowheads="1"/>
          </p:cNvSpPr>
          <p:nvPr>
            <p:ph type="sldNum" sz="quarter" idx="5"/>
          </p:nvPr>
        </p:nvSpPr>
        <p:spPr>
          <a:ln/>
        </p:spPr>
        <p:txBody>
          <a:bodyPr/>
          <a:lstStyle/>
          <a:p>
            <a:fld id="{3ABCB70A-6B68-5540-97D7-3A08C3ECF5B5}" type="slidenum">
              <a:rPr lang="en-US" altLang="zh-CN"/>
              <a:pPr/>
              <a:t>24</a:t>
            </a:fld>
            <a:endParaRPr lang="en-US" altLang="zh-CN"/>
          </a:p>
        </p:txBody>
      </p:sp>
      <p:sp>
        <p:nvSpPr>
          <p:cNvPr id="374786" name="Slide Image Placeholder 1"/>
          <p:cNvSpPr>
            <a:spLocks noGrp="1" noRot="1" noChangeAspect="1" noTextEdit="1"/>
          </p:cNvSpPr>
          <p:nvPr>
            <p:ph type="sldImg"/>
          </p:nvPr>
        </p:nvSpPr>
        <p:spPr>
          <a:xfrm>
            <a:off x="990600" y="768350"/>
            <a:ext cx="5118100" cy="3838575"/>
          </a:xfrm>
          <a:ln/>
          <a:extLst>
            <a:ext uri="{FAA26D3D-D897-4be2-8F04-BA451C77F1D7}">
              <ma14:placeholderFlag xmlns="" xmlns:ma14="http://schemas.microsoft.com/office/mac/drawingml/2011/main" val="1"/>
            </a:ext>
          </a:extLst>
        </p:spPr>
      </p:sp>
      <p:sp>
        <p:nvSpPr>
          <p:cNvPr id="374787" name="Notes Placeholder 2"/>
          <p:cNvSpPr>
            <a:spLocks noGrp="1"/>
          </p:cNvSpPr>
          <p:nvPr>
            <p:ph type="body" idx="1"/>
          </p:nvPr>
        </p:nvSpPr>
        <p:spPr>
          <a:xfrm>
            <a:off x="946150" y="4862513"/>
            <a:ext cx="5207000" cy="4603750"/>
          </a:xfrm>
        </p:spPr>
        <p:txBody>
          <a:bodyPr lIns="95235" tIns="47617" rIns="95235" bIns="47617"/>
          <a:lstStyle/>
          <a:p>
            <a:r>
              <a:rPr lang="en-US" altLang="zh-CN"/>
              <a:t>Why not the reverse?</a:t>
            </a:r>
          </a:p>
        </p:txBody>
      </p:sp>
      <p:sp>
        <p:nvSpPr>
          <p:cNvPr id="374788" name="Slide Number Placeholder 3"/>
          <p:cNvSpPr txBox="1">
            <a:spLocks noGrp="1"/>
          </p:cNvSpPr>
          <p:nvPr/>
        </p:nvSpPr>
        <p:spPr bwMode="auto">
          <a:xfrm>
            <a:off x="4022725" y="9723438"/>
            <a:ext cx="3076575" cy="511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5235" tIns="47617" rIns="95235" bIns="47617" anchor="b"/>
          <a:lstStyle>
            <a:lvl1pPr algn="l">
              <a:defRPr>
                <a:solidFill>
                  <a:schemeClr val="tx1"/>
                </a:solidFill>
                <a:latin typeface="Arial" charset="0"/>
                <a:ea typeface="宋体" charset="0"/>
                <a:cs typeface="宋体" charset="0"/>
              </a:defRPr>
            </a:lvl1pPr>
            <a:lvl2pPr marL="37931725" indent="-37474525" algn="l">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pPr algn="r"/>
            <a:fld id="{94A09F33-81BA-B94E-B79B-392E1A9324FC}" type="slidenum">
              <a:rPr lang="en-US" altLang="zh-CN" sz="1200">
                <a:latin typeface="Lucida Sans" charset="0"/>
                <a:cs typeface="Arial Unicode MS" charset="0"/>
              </a:rPr>
              <a:pPr algn="r"/>
              <a:t>24</a:t>
            </a:fld>
            <a:endParaRPr lang="en-US" altLang="zh-CN" sz="1200">
              <a:latin typeface="Lucida Sans" charset="0"/>
              <a:cs typeface="Arial Unicode MS" charset="0"/>
            </a:endParaRPr>
          </a:p>
        </p:txBody>
      </p:sp>
    </p:spTree>
    <p:extLst>
      <p:ext uri="{BB962C8B-B14F-4D97-AF65-F5344CB8AC3E}">
        <p14:creationId xmlns:p14="http://schemas.microsoft.com/office/powerpoint/2010/main" val="496892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Lecture 1 Overview</a:t>
            </a:r>
          </a:p>
        </p:txBody>
      </p:sp>
      <p:sp>
        <p:nvSpPr>
          <p:cNvPr id="5" name="Rectangle 3"/>
          <p:cNvSpPr>
            <a:spLocks noGrp="1" noChangeArrowheads="1"/>
          </p:cNvSpPr>
          <p:nvPr>
            <p:ph type="dt" idx="1"/>
          </p:nvPr>
        </p:nvSpPr>
        <p:spPr>
          <a:ln/>
        </p:spPr>
        <p:txBody>
          <a:bodyPr/>
          <a:lstStyle/>
          <a:p>
            <a:r>
              <a:rPr lang="zh-CN" altLang="en-US"/>
              <a:t>7/7/2005</a:t>
            </a:r>
            <a:endParaRPr lang="en-US" altLang="zh-CN"/>
          </a:p>
        </p:txBody>
      </p:sp>
      <p:sp>
        <p:nvSpPr>
          <p:cNvPr id="6" name="Rectangle 6"/>
          <p:cNvSpPr>
            <a:spLocks noGrp="1" noChangeArrowheads="1"/>
          </p:cNvSpPr>
          <p:nvPr>
            <p:ph type="ftr" sz="quarter" idx="4"/>
          </p:nvPr>
        </p:nvSpPr>
        <p:spPr>
          <a:ln/>
        </p:spPr>
        <p:txBody>
          <a:bodyPr/>
          <a:lstStyle/>
          <a:p>
            <a:r>
              <a:rPr lang="en-US" altLang="zh-CN"/>
              <a:t>Lecture 1 Overview</a:t>
            </a:r>
          </a:p>
        </p:txBody>
      </p:sp>
      <p:sp>
        <p:nvSpPr>
          <p:cNvPr id="7" name="Rectangle 7"/>
          <p:cNvSpPr>
            <a:spLocks noGrp="1" noChangeArrowheads="1"/>
          </p:cNvSpPr>
          <p:nvPr>
            <p:ph type="sldNum" sz="quarter" idx="5"/>
          </p:nvPr>
        </p:nvSpPr>
        <p:spPr>
          <a:ln/>
        </p:spPr>
        <p:txBody>
          <a:bodyPr/>
          <a:lstStyle/>
          <a:p>
            <a:fld id="{693B6884-D2C8-F546-BC4F-A653AFFE1D59}" type="slidenum">
              <a:rPr lang="en-US" altLang="zh-CN"/>
              <a:pPr/>
              <a:t>25</a:t>
            </a:fld>
            <a:endParaRPr lang="en-US" altLang="zh-CN"/>
          </a:p>
        </p:txBody>
      </p:sp>
      <p:sp>
        <p:nvSpPr>
          <p:cNvPr id="388098" name="Rectangle 2"/>
          <p:cNvSpPr>
            <a:spLocks noGrp="1" noRot="1" noChangeAspect="1" noChangeArrowheads="1" noTextEdit="1"/>
          </p:cNvSpPr>
          <p:nvPr>
            <p:ph type="sldImg"/>
          </p:nvPr>
        </p:nvSpPr>
        <p:spPr>
          <a:xfrm>
            <a:off x="992188" y="768350"/>
            <a:ext cx="5114925" cy="3836988"/>
          </a:xfrm>
          <a:ln/>
          <a:extLst>
            <a:ext uri="{FAA26D3D-D897-4be2-8F04-BA451C77F1D7}">
              <ma14:placeholderFlag xmlns="" xmlns:ma14="http://schemas.microsoft.com/office/mac/drawingml/2011/main" val="1"/>
            </a:ext>
          </a:extLst>
        </p:spPr>
      </p:sp>
      <p:sp>
        <p:nvSpPr>
          <p:cNvPr id="388099" name="Rectangle 3"/>
          <p:cNvSpPr>
            <a:spLocks noGrp="1" noChangeArrowheads="1"/>
          </p:cNvSpPr>
          <p:nvPr>
            <p:ph type="body" idx="1"/>
          </p:nvPr>
        </p:nvSpPr>
        <p:spPr/>
        <p:txBody>
          <a:bodyPr/>
          <a:lstStyle/>
          <a:p>
            <a:r>
              <a:rPr lang="en-US" altLang="zh-CN" sz="1000" dirty="0"/>
              <a:t>*</a:t>
            </a:r>
            <a:r>
              <a:rPr lang="en-US" altLang="zh-CN" sz="1000" dirty="0" err="1"/>
              <a:t>Soundex</a:t>
            </a:r>
            <a:r>
              <a:rPr lang="en-US" altLang="zh-CN" sz="1000" dirty="0"/>
              <a:t> (</a:t>
            </a:r>
            <a:r>
              <a:rPr lang="zh-CN" altLang="en-US" sz="1000" dirty="0"/>
              <a:t>探测法，字符串的语音表示）</a:t>
            </a:r>
            <a:r>
              <a:rPr lang="en-US" altLang="zh-CN" sz="1000" dirty="0"/>
              <a:t> is especially useful for Chinese since Pinyin is one of the most popular input method.</a:t>
            </a:r>
          </a:p>
        </p:txBody>
      </p:sp>
    </p:spTree>
    <p:extLst>
      <p:ext uri="{BB962C8B-B14F-4D97-AF65-F5344CB8AC3E}">
        <p14:creationId xmlns:p14="http://schemas.microsoft.com/office/powerpoint/2010/main" val="1859038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Lecture 1 Overview</a:t>
            </a:r>
          </a:p>
        </p:txBody>
      </p:sp>
      <p:sp>
        <p:nvSpPr>
          <p:cNvPr id="5" name="Rectangle 3"/>
          <p:cNvSpPr>
            <a:spLocks noGrp="1" noChangeArrowheads="1"/>
          </p:cNvSpPr>
          <p:nvPr>
            <p:ph type="dt" idx="1"/>
          </p:nvPr>
        </p:nvSpPr>
        <p:spPr>
          <a:ln/>
        </p:spPr>
        <p:txBody>
          <a:bodyPr/>
          <a:lstStyle/>
          <a:p>
            <a:r>
              <a:rPr lang="zh-CN" altLang="en-US"/>
              <a:t>7/7/2005</a:t>
            </a:r>
            <a:endParaRPr lang="en-US" altLang="zh-CN"/>
          </a:p>
        </p:txBody>
      </p:sp>
      <p:sp>
        <p:nvSpPr>
          <p:cNvPr id="6" name="Rectangle 6"/>
          <p:cNvSpPr>
            <a:spLocks noGrp="1" noChangeArrowheads="1"/>
          </p:cNvSpPr>
          <p:nvPr>
            <p:ph type="ftr" sz="quarter" idx="4"/>
          </p:nvPr>
        </p:nvSpPr>
        <p:spPr>
          <a:ln/>
        </p:spPr>
        <p:txBody>
          <a:bodyPr/>
          <a:lstStyle/>
          <a:p>
            <a:r>
              <a:rPr lang="en-US" altLang="zh-CN"/>
              <a:t>Lecture 1 Overview</a:t>
            </a:r>
          </a:p>
        </p:txBody>
      </p:sp>
      <p:sp>
        <p:nvSpPr>
          <p:cNvPr id="7" name="Rectangle 7"/>
          <p:cNvSpPr>
            <a:spLocks noGrp="1" noChangeArrowheads="1"/>
          </p:cNvSpPr>
          <p:nvPr>
            <p:ph type="sldNum" sz="quarter" idx="5"/>
          </p:nvPr>
        </p:nvSpPr>
        <p:spPr>
          <a:ln/>
        </p:spPr>
        <p:txBody>
          <a:bodyPr/>
          <a:lstStyle/>
          <a:p>
            <a:fld id="{8BBF7B77-A978-DE49-B69E-7D45F2282518}" type="slidenum">
              <a:rPr lang="en-US" altLang="zh-CN"/>
              <a:pPr/>
              <a:t>26</a:t>
            </a:fld>
            <a:endParaRPr lang="en-US" altLang="zh-CN"/>
          </a:p>
        </p:txBody>
      </p:sp>
      <p:sp>
        <p:nvSpPr>
          <p:cNvPr id="389122" name="Rectangle 2"/>
          <p:cNvSpPr>
            <a:spLocks noGrp="1" noRot="1" noChangeAspect="1" noChangeArrowheads="1" noTextEdit="1"/>
          </p:cNvSpPr>
          <p:nvPr>
            <p:ph type="sldImg"/>
          </p:nvPr>
        </p:nvSpPr>
        <p:spPr>
          <a:xfrm>
            <a:off x="992188" y="768350"/>
            <a:ext cx="5114925" cy="3836988"/>
          </a:xfrm>
          <a:ln/>
          <a:extLst>
            <a:ext uri="{FAA26D3D-D897-4be2-8F04-BA451C77F1D7}">
              <ma14:placeholderFlag xmlns="" xmlns:ma14="http://schemas.microsoft.com/office/mac/drawingml/2011/main" val="1"/>
            </a:ext>
          </a:extLst>
        </p:spPr>
      </p:sp>
      <p:sp>
        <p:nvSpPr>
          <p:cNvPr id="389123" name="Rectangle 3"/>
          <p:cNvSpPr>
            <a:spLocks noGrp="1" noChangeArrowheads="1"/>
          </p:cNvSpPr>
          <p:nvPr>
            <p:ph type="body" idx="1"/>
          </p:nvPr>
        </p:nvSpPr>
        <p:spPr/>
        <p:txBody>
          <a:bodyPr/>
          <a:lstStyle/>
          <a:p>
            <a:pPr marL="228600" indent="-228600"/>
            <a:r>
              <a:rPr lang="en-US" altLang="zh-CN" dirty="0"/>
              <a:t>Here we show you so many issues about the normalization of terms is for 3 purposes:</a:t>
            </a:r>
          </a:p>
          <a:p>
            <a:pPr marL="228600" indent="-228600">
              <a:buFontTx/>
              <a:buAutoNum type="arabicPeriod"/>
            </a:pPr>
            <a:r>
              <a:rPr lang="en-US" altLang="zh-CN" dirty="0"/>
              <a:t>Show the big differences of token and index term.</a:t>
            </a:r>
          </a:p>
          <a:p>
            <a:pPr marL="228600" indent="-228600">
              <a:buFontTx/>
              <a:buAutoNum type="arabicPeriod"/>
            </a:pPr>
            <a:r>
              <a:rPr lang="en-US" altLang="zh-CN" dirty="0"/>
              <a:t>Provide some of the suggestions that may be useful in construction a real indexing system.</a:t>
            </a:r>
          </a:p>
          <a:p>
            <a:pPr marL="228600" indent="-228600">
              <a:buFontTx/>
              <a:buAutoNum type="arabicPeriod"/>
            </a:pPr>
            <a:r>
              <a:rPr lang="en-US" altLang="zh-CN" dirty="0"/>
              <a:t>Help our students understanding the challenges of a real web search engine.</a:t>
            </a:r>
          </a:p>
        </p:txBody>
      </p:sp>
    </p:spTree>
    <p:extLst>
      <p:ext uri="{BB962C8B-B14F-4D97-AF65-F5344CB8AC3E}">
        <p14:creationId xmlns:p14="http://schemas.microsoft.com/office/powerpoint/2010/main" val="1113783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kumimoji="1" lang="zh-CN" altLang="en-US" dirty="0"/>
          </a:p>
        </p:txBody>
      </p:sp>
      <p:sp>
        <p:nvSpPr>
          <p:cNvPr id="4" name="页眉占位符 3"/>
          <p:cNvSpPr>
            <a:spLocks noGrp="1"/>
          </p:cNvSpPr>
          <p:nvPr>
            <p:ph type="hdr" sz="quarter" idx="10"/>
          </p:nvPr>
        </p:nvSpPr>
        <p:spPr/>
        <p:txBody>
          <a:bodyPr/>
          <a:lstStyle/>
          <a:p>
            <a:r>
              <a:rPr lang="en-US" altLang="zh-CN"/>
              <a:t>Lecture 1 Overview</a:t>
            </a:r>
          </a:p>
        </p:txBody>
      </p:sp>
      <p:sp>
        <p:nvSpPr>
          <p:cNvPr id="5" name="日期占位符 4"/>
          <p:cNvSpPr>
            <a:spLocks noGrp="1"/>
          </p:cNvSpPr>
          <p:nvPr>
            <p:ph type="dt" idx="11"/>
          </p:nvPr>
        </p:nvSpPr>
        <p:spPr/>
        <p:txBody>
          <a:bodyPr/>
          <a:lstStyle/>
          <a:p>
            <a:r>
              <a:rPr lang="zh-CN" altLang="en-US"/>
              <a:t>7/7/2005</a:t>
            </a:r>
            <a:endParaRPr lang="en-US" altLang="zh-CN"/>
          </a:p>
        </p:txBody>
      </p:sp>
      <p:sp>
        <p:nvSpPr>
          <p:cNvPr id="6" name="页脚占位符 5"/>
          <p:cNvSpPr>
            <a:spLocks noGrp="1"/>
          </p:cNvSpPr>
          <p:nvPr>
            <p:ph type="ftr" sz="quarter" idx="12"/>
          </p:nvPr>
        </p:nvSpPr>
        <p:spPr/>
        <p:txBody>
          <a:bodyPr/>
          <a:lstStyle/>
          <a:p>
            <a:r>
              <a:rPr lang="en-US" altLang="zh-CN"/>
              <a:t>Lecture 1 Overview</a:t>
            </a:r>
          </a:p>
        </p:txBody>
      </p:sp>
      <p:sp>
        <p:nvSpPr>
          <p:cNvPr id="7" name="幻灯片编号占位符 6"/>
          <p:cNvSpPr>
            <a:spLocks noGrp="1"/>
          </p:cNvSpPr>
          <p:nvPr>
            <p:ph type="sldNum" sz="quarter" idx="13"/>
          </p:nvPr>
        </p:nvSpPr>
        <p:spPr/>
        <p:txBody>
          <a:bodyPr/>
          <a:lstStyle/>
          <a:p>
            <a:fld id="{BAF29531-AA5D-AA45-B068-F95C83370233}" type="slidenum">
              <a:rPr lang="en-US" altLang="zh-CN" smtClean="0"/>
              <a:pPr/>
              <a:t>29</a:t>
            </a:fld>
            <a:endParaRPr lang="en-US" altLang="zh-CN"/>
          </a:p>
        </p:txBody>
      </p:sp>
    </p:spTree>
    <p:extLst>
      <p:ext uri="{BB962C8B-B14F-4D97-AF65-F5344CB8AC3E}">
        <p14:creationId xmlns:p14="http://schemas.microsoft.com/office/powerpoint/2010/main" val="154886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取</a:t>
            </a:r>
            <a:r>
              <a:rPr lang="en-US" altLang="zh-CN" dirty="0"/>
              <a:t>bool</a:t>
            </a:r>
            <a:r>
              <a:rPr lang="zh-CN" altLang="en-US" dirty="0"/>
              <a:t>模型二维表中的行向量，只取</a:t>
            </a:r>
            <a:r>
              <a:rPr lang="en-US" altLang="zh-CN" dirty="0"/>
              <a:t>1</a:t>
            </a:r>
            <a:r>
              <a:rPr lang="zh-CN" altLang="en-US" dirty="0"/>
              <a:t>的点作为</a:t>
            </a:r>
            <a:r>
              <a:rPr lang="en-US" altLang="zh-CN" dirty="0"/>
              <a:t>posting file </a:t>
            </a:r>
            <a:r>
              <a:rPr lang="zh-CN" altLang="en-US" dirty="0"/>
              <a:t>中的</a:t>
            </a:r>
            <a:r>
              <a:rPr lang="en-US" altLang="zh-CN" dirty="0"/>
              <a:t>atom</a:t>
            </a:r>
            <a:r>
              <a:rPr lang="zh-CN" altLang="en-US" dirty="0"/>
              <a:t>项</a:t>
            </a:r>
          </a:p>
        </p:txBody>
      </p:sp>
      <p:sp>
        <p:nvSpPr>
          <p:cNvPr id="4" name="页眉占位符 3"/>
          <p:cNvSpPr>
            <a:spLocks noGrp="1"/>
          </p:cNvSpPr>
          <p:nvPr>
            <p:ph type="hdr" sz="quarter"/>
          </p:nvPr>
        </p:nvSpPr>
        <p:spPr/>
        <p:txBody>
          <a:bodyPr/>
          <a:lstStyle/>
          <a:p>
            <a:r>
              <a:rPr lang="en-US" altLang="zh-CN"/>
              <a:t>Lecture 1 Overview</a:t>
            </a:r>
          </a:p>
        </p:txBody>
      </p:sp>
      <p:sp>
        <p:nvSpPr>
          <p:cNvPr id="5" name="日期占位符 4"/>
          <p:cNvSpPr>
            <a:spLocks noGrp="1"/>
          </p:cNvSpPr>
          <p:nvPr>
            <p:ph type="dt" idx="1"/>
          </p:nvPr>
        </p:nvSpPr>
        <p:spPr/>
        <p:txBody>
          <a:bodyPr/>
          <a:lstStyle/>
          <a:p>
            <a:r>
              <a:rPr lang="zh-CN" altLang="en-US"/>
              <a:t>7/7/2005</a:t>
            </a:r>
            <a:endParaRPr lang="en-US" altLang="zh-CN"/>
          </a:p>
        </p:txBody>
      </p:sp>
      <p:sp>
        <p:nvSpPr>
          <p:cNvPr id="6" name="页脚占位符 5"/>
          <p:cNvSpPr>
            <a:spLocks noGrp="1"/>
          </p:cNvSpPr>
          <p:nvPr>
            <p:ph type="ftr" sz="quarter" idx="4"/>
          </p:nvPr>
        </p:nvSpPr>
        <p:spPr/>
        <p:txBody>
          <a:bodyPr/>
          <a:lstStyle/>
          <a:p>
            <a:r>
              <a:rPr lang="en-US" altLang="zh-CN"/>
              <a:t>Lecture 1 Overview</a:t>
            </a:r>
          </a:p>
        </p:txBody>
      </p:sp>
      <p:sp>
        <p:nvSpPr>
          <p:cNvPr id="7" name="灯片编号占位符 6"/>
          <p:cNvSpPr>
            <a:spLocks noGrp="1"/>
          </p:cNvSpPr>
          <p:nvPr>
            <p:ph type="sldNum" sz="quarter" idx="5"/>
          </p:nvPr>
        </p:nvSpPr>
        <p:spPr/>
        <p:txBody>
          <a:bodyPr/>
          <a:lstStyle/>
          <a:p>
            <a:fld id="{BAF29531-AA5D-AA45-B068-F95C83370233}" type="slidenum">
              <a:rPr lang="en-US" altLang="zh-CN" smtClean="0"/>
              <a:pPr/>
              <a:t>30</a:t>
            </a:fld>
            <a:endParaRPr lang="en-US" altLang="zh-CN"/>
          </a:p>
        </p:txBody>
      </p:sp>
    </p:spTree>
    <p:extLst>
      <p:ext uri="{BB962C8B-B14F-4D97-AF65-F5344CB8AC3E}">
        <p14:creationId xmlns:p14="http://schemas.microsoft.com/office/powerpoint/2010/main" val="2545042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kumimoji="1" lang="en-US" altLang="zh-CN" dirty="0"/>
              <a:t>The second homework could</a:t>
            </a:r>
            <a:r>
              <a:rPr kumimoji="1" lang="en-US" altLang="zh-CN" baseline="0" dirty="0"/>
              <a:t> be the survey for index merging. </a:t>
            </a:r>
            <a:endParaRPr kumimoji="1" lang="zh-CN" altLang="en-US" dirty="0"/>
          </a:p>
        </p:txBody>
      </p:sp>
      <p:sp>
        <p:nvSpPr>
          <p:cNvPr id="4" name="页眉占位符 3"/>
          <p:cNvSpPr>
            <a:spLocks noGrp="1"/>
          </p:cNvSpPr>
          <p:nvPr>
            <p:ph type="hdr" sz="quarter" idx="10"/>
          </p:nvPr>
        </p:nvSpPr>
        <p:spPr/>
        <p:txBody>
          <a:bodyPr/>
          <a:lstStyle/>
          <a:p>
            <a:r>
              <a:rPr lang="en-US" altLang="zh-CN"/>
              <a:t>Lecture 1 Overview</a:t>
            </a:r>
          </a:p>
        </p:txBody>
      </p:sp>
      <p:sp>
        <p:nvSpPr>
          <p:cNvPr id="5" name="日期占位符 4"/>
          <p:cNvSpPr>
            <a:spLocks noGrp="1"/>
          </p:cNvSpPr>
          <p:nvPr>
            <p:ph type="dt" idx="11"/>
          </p:nvPr>
        </p:nvSpPr>
        <p:spPr/>
        <p:txBody>
          <a:bodyPr/>
          <a:lstStyle/>
          <a:p>
            <a:r>
              <a:rPr lang="zh-CN" altLang="en-US"/>
              <a:t>7/7/2005</a:t>
            </a:r>
            <a:endParaRPr lang="en-US" altLang="zh-CN"/>
          </a:p>
        </p:txBody>
      </p:sp>
      <p:sp>
        <p:nvSpPr>
          <p:cNvPr id="6" name="页脚占位符 5"/>
          <p:cNvSpPr>
            <a:spLocks noGrp="1"/>
          </p:cNvSpPr>
          <p:nvPr>
            <p:ph type="ftr" sz="quarter" idx="12"/>
          </p:nvPr>
        </p:nvSpPr>
        <p:spPr/>
        <p:txBody>
          <a:bodyPr/>
          <a:lstStyle/>
          <a:p>
            <a:r>
              <a:rPr lang="en-US" altLang="zh-CN"/>
              <a:t>Lecture 1 Overview</a:t>
            </a:r>
          </a:p>
        </p:txBody>
      </p:sp>
      <p:sp>
        <p:nvSpPr>
          <p:cNvPr id="7" name="幻灯片编号占位符 6"/>
          <p:cNvSpPr>
            <a:spLocks noGrp="1"/>
          </p:cNvSpPr>
          <p:nvPr>
            <p:ph type="sldNum" sz="quarter" idx="13"/>
          </p:nvPr>
        </p:nvSpPr>
        <p:spPr/>
        <p:txBody>
          <a:bodyPr/>
          <a:lstStyle/>
          <a:p>
            <a:fld id="{BAF29531-AA5D-AA45-B068-F95C83370233}" type="slidenum">
              <a:rPr lang="en-US" altLang="zh-CN" smtClean="0"/>
              <a:pPr/>
              <a:t>36</a:t>
            </a:fld>
            <a:endParaRPr lang="en-US" altLang="zh-CN"/>
          </a:p>
        </p:txBody>
      </p:sp>
    </p:spTree>
    <p:extLst>
      <p:ext uri="{BB962C8B-B14F-4D97-AF65-F5344CB8AC3E}">
        <p14:creationId xmlns:p14="http://schemas.microsoft.com/office/powerpoint/2010/main" val="675788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页脚占位符 3"/>
          <p:cNvSpPr>
            <a:spLocks noGrp="1"/>
          </p:cNvSpPr>
          <p:nvPr>
            <p:ph type="ftr" sz="quarter" idx="10"/>
          </p:nvPr>
        </p:nvSpPr>
        <p:spPr/>
        <p:txBody>
          <a:bodyPr/>
          <a:lstStyle>
            <a:lvl1pPr>
              <a:defRPr/>
            </a:lvl1pPr>
          </a:lstStyle>
          <a:p>
            <a:r>
              <a:rPr lang="en-US" altLang="zh-CN"/>
              <a:t>Lecture 6 Index</a:t>
            </a:r>
          </a:p>
        </p:txBody>
      </p:sp>
      <p:sp>
        <p:nvSpPr>
          <p:cNvPr id="5" name="幻灯片编号占位符 4"/>
          <p:cNvSpPr>
            <a:spLocks noGrp="1"/>
          </p:cNvSpPr>
          <p:nvPr>
            <p:ph type="sldNum" sz="quarter" idx="11"/>
          </p:nvPr>
        </p:nvSpPr>
        <p:spPr/>
        <p:txBody>
          <a:bodyPr/>
          <a:lstStyle>
            <a:lvl1pPr>
              <a:defRPr/>
            </a:lvl1pPr>
          </a:lstStyle>
          <a:p>
            <a:fld id="{BA1BF024-6680-4344-B017-10BDE8FD00CF}" type="slidenum">
              <a:rPr lang="en-US" altLang="zh-CN"/>
              <a:pPr/>
              <a:t>‹#›</a:t>
            </a:fld>
            <a:endParaRPr lang="en-US" altLang="zh-CN"/>
          </a:p>
        </p:txBody>
      </p:sp>
    </p:spTree>
    <p:extLst>
      <p:ext uri="{BB962C8B-B14F-4D97-AF65-F5344CB8AC3E}">
        <p14:creationId xmlns:p14="http://schemas.microsoft.com/office/powerpoint/2010/main" val="3072073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页脚占位符 3"/>
          <p:cNvSpPr>
            <a:spLocks noGrp="1"/>
          </p:cNvSpPr>
          <p:nvPr>
            <p:ph type="ftr" sz="quarter" idx="10"/>
          </p:nvPr>
        </p:nvSpPr>
        <p:spPr/>
        <p:txBody>
          <a:bodyPr/>
          <a:lstStyle>
            <a:lvl1pPr>
              <a:defRPr/>
            </a:lvl1pPr>
          </a:lstStyle>
          <a:p>
            <a:r>
              <a:rPr lang="en-US" altLang="zh-CN"/>
              <a:t>Lecture 6 Index</a:t>
            </a:r>
          </a:p>
        </p:txBody>
      </p:sp>
      <p:sp>
        <p:nvSpPr>
          <p:cNvPr id="5" name="幻灯片编号占位符 4"/>
          <p:cNvSpPr>
            <a:spLocks noGrp="1"/>
          </p:cNvSpPr>
          <p:nvPr>
            <p:ph type="sldNum" sz="quarter" idx="11"/>
          </p:nvPr>
        </p:nvSpPr>
        <p:spPr/>
        <p:txBody>
          <a:bodyPr/>
          <a:lstStyle>
            <a:lvl1pPr>
              <a:defRPr/>
            </a:lvl1pPr>
          </a:lstStyle>
          <a:p>
            <a:fld id="{2186D106-4C33-E44A-B5F7-D49331F5437E}" type="slidenum">
              <a:rPr lang="en-US" altLang="zh-CN"/>
              <a:pPr/>
              <a:t>‹#›</a:t>
            </a:fld>
            <a:endParaRPr lang="en-US" altLang="zh-CN"/>
          </a:p>
        </p:txBody>
      </p:sp>
    </p:spTree>
    <p:extLst>
      <p:ext uri="{BB962C8B-B14F-4D97-AF65-F5344CB8AC3E}">
        <p14:creationId xmlns:p14="http://schemas.microsoft.com/office/powerpoint/2010/main" val="1139149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本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页脚占位符 3"/>
          <p:cNvSpPr>
            <a:spLocks noGrp="1"/>
          </p:cNvSpPr>
          <p:nvPr>
            <p:ph type="ftr" sz="quarter" idx="10"/>
          </p:nvPr>
        </p:nvSpPr>
        <p:spPr/>
        <p:txBody>
          <a:bodyPr/>
          <a:lstStyle>
            <a:lvl1pPr>
              <a:defRPr/>
            </a:lvl1pPr>
          </a:lstStyle>
          <a:p>
            <a:r>
              <a:rPr lang="en-US" altLang="zh-CN"/>
              <a:t>Lecture 6 Index</a:t>
            </a:r>
          </a:p>
        </p:txBody>
      </p:sp>
      <p:sp>
        <p:nvSpPr>
          <p:cNvPr id="5" name="幻灯片编号占位符 4"/>
          <p:cNvSpPr>
            <a:spLocks noGrp="1"/>
          </p:cNvSpPr>
          <p:nvPr>
            <p:ph type="sldNum" sz="quarter" idx="11"/>
          </p:nvPr>
        </p:nvSpPr>
        <p:spPr/>
        <p:txBody>
          <a:bodyPr/>
          <a:lstStyle>
            <a:lvl1pPr>
              <a:defRPr/>
            </a:lvl1pPr>
          </a:lstStyle>
          <a:p>
            <a:fld id="{954099F3-AB0A-8F4D-B250-1CE1A6EF0CDD}" type="slidenum">
              <a:rPr lang="en-US" altLang="zh-CN"/>
              <a:pPr/>
              <a:t>‹#›</a:t>
            </a:fld>
            <a:endParaRPr lang="en-US" altLang="zh-CN"/>
          </a:p>
        </p:txBody>
      </p:sp>
    </p:spTree>
    <p:extLst>
      <p:ext uri="{BB962C8B-B14F-4D97-AF65-F5344CB8AC3E}">
        <p14:creationId xmlns:p14="http://schemas.microsoft.com/office/powerpoint/2010/main" val="3355406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页脚占位符 4"/>
          <p:cNvSpPr>
            <a:spLocks noGrp="1"/>
          </p:cNvSpPr>
          <p:nvPr>
            <p:ph type="ftr" sz="quarter" idx="10"/>
          </p:nvPr>
        </p:nvSpPr>
        <p:spPr>
          <a:xfrm>
            <a:off x="0" y="0"/>
            <a:ext cx="3995738" cy="476250"/>
          </a:xfrm>
        </p:spPr>
        <p:txBody>
          <a:bodyPr/>
          <a:lstStyle>
            <a:lvl1pPr>
              <a:defRPr/>
            </a:lvl1pPr>
          </a:lstStyle>
          <a:p>
            <a:r>
              <a:rPr lang="en-US" altLang="zh-CN"/>
              <a:t>Lecture 6 Index</a:t>
            </a:r>
          </a:p>
        </p:txBody>
      </p:sp>
      <p:sp>
        <p:nvSpPr>
          <p:cNvPr id="6" name="幻灯片编号占位符 5"/>
          <p:cNvSpPr>
            <a:spLocks noGrp="1"/>
          </p:cNvSpPr>
          <p:nvPr>
            <p:ph type="sldNum" sz="quarter" idx="11"/>
          </p:nvPr>
        </p:nvSpPr>
        <p:spPr>
          <a:xfrm>
            <a:off x="6553200" y="6245225"/>
            <a:ext cx="2133600" cy="476250"/>
          </a:xfrm>
        </p:spPr>
        <p:txBody>
          <a:bodyPr/>
          <a:lstStyle>
            <a:lvl1pPr>
              <a:defRPr/>
            </a:lvl1pPr>
          </a:lstStyle>
          <a:p>
            <a:fld id="{0A710459-E6E7-DE43-ACA1-5BA9EB5FF05F}" type="slidenum">
              <a:rPr lang="en-US" altLang="zh-CN"/>
              <a:pPr/>
              <a:t>‹#›</a:t>
            </a:fld>
            <a:endParaRPr lang="en-US" altLang="zh-CN"/>
          </a:p>
        </p:txBody>
      </p:sp>
    </p:spTree>
    <p:extLst>
      <p:ext uri="{BB962C8B-B14F-4D97-AF65-F5344CB8AC3E}">
        <p14:creationId xmlns:p14="http://schemas.microsoft.com/office/powerpoint/2010/main" val="2370214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页脚占位符 3"/>
          <p:cNvSpPr>
            <a:spLocks noGrp="1"/>
          </p:cNvSpPr>
          <p:nvPr>
            <p:ph type="ftr" sz="quarter" idx="10"/>
          </p:nvPr>
        </p:nvSpPr>
        <p:spPr/>
        <p:txBody>
          <a:bodyPr/>
          <a:lstStyle>
            <a:lvl1pPr>
              <a:defRPr/>
            </a:lvl1pPr>
          </a:lstStyle>
          <a:p>
            <a:r>
              <a:rPr lang="en-US" altLang="zh-CN"/>
              <a:t>Lecture 6 Index</a:t>
            </a:r>
          </a:p>
        </p:txBody>
      </p:sp>
      <p:sp>
        <p:nvSpPr>
          <p:cNvPr id="5" name="幻灯片编号占位符 4"/>
          <p:cNvSpPr>
            <a:spLocks noGrp="1"/>
          </p:cNvSpPr>
          <p:nvPr>
            <p:ph type="sldNum" sz="quarter" idx="11"/>
          </p:nvPr>
        </p:nvSpPr>
        <p:spPr/>
        <p:txBody>
          <a:bodyPr/>
          <a:lstStyle>
            <a:lvl1pPr>
              <a:defRPr/>
            </a:lvl1pPr>
          </a:lstStyle>
          <a:p>
            <a:fld id="{FBF58A38-D4E7-DB48-9361-F5A850BBCC06}" type="slidenum">
              <a:rPr lang="en-US" altLang="zh-CN"/>
              <a:pPr/>
              <a:t>‹#›</a:t>
            </a:fld>
            <a:endParaRPr lang="en-US" altLang="zh-CN"/>
          </a:p>
        </p:txBody>
      </p:sp>
    </p:spTree>
    <p:extLst>
      <p:ext uri="{BB962C8B-B14F-4D97-AF65-F5344CB8AC3E}">
        <p14:creationId xmlns:p14="http://schemas.microsoft.com/office/powerpoint/2010/main" val="1358392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页脚占位符 3"/>
          <p:cNvSpPr>
            <a:spLocks noGrp="1"/>
          </p:cNvSpPr>
          <p:nvPr>
            <p:ph type="ftr" sz="quarter" idx="10"/>
          </p:nvPr>
        </p:nvSpPr>
        <p:spPr/>
        <p:txBody>
          <a:bodyPr/>
          <a:lstStyle>
            <a:lvl1pPr>
              <a:defRPr/>
            </a:lvl1pPr>
          </a:lstStyle>
          <a:p>
            <a:r>
              <a:rPr lang="en-US" altLang="zh-CN"/>
              <a:t>Lecture 6 Index</a:t>
            </a:r>
          </a:p>
        </p:txBody>
      </p:sp>
      <p:sp>
        <p:nvSpPr>
          <p:cNvPr id="5" name="幻灯片编号占位符 4"/>
          <p:cNvSpPr>
            <a:spLocks noGrp="1"/>
          </p:cNvSpPr>
          <p:nvPr>
            <p:ph type="sldNum" sz="quarter" idx="11"/>
          </p:nvPr>
        </p:nvSpPr>
        <p:spPr/>
        <p:txBody>
          <a:bodyPr/>
          <a:lstStyle>
            <a:lvl1pPr>
              <a:defRPr/>
            </a:lvl1pPr>
          </a:lstStyle>
          <a:p>
            <a:fld id="{BA871DC5-04B7-7040-9094-F2B05BCAC108}" type="slidenum">
              <a:rPr lang="en-US" altLang="zh-CN"/>
              <a:pPr/>
              <a:t>‹#›</a:t>
            </a:fld>
            <a:endParaRPr lang="en-US" altLang="zh-CN"/>
          </a:p>
        </p:txBody>
      </p:sp>
    </p:spTree>
    <p:extLst>
      <p:ext uri="{BB962C8B-B14F-4D97-AF65-F5344CB8AC3E}">
        <p14:creationId xmlns:p14="http://schemas.microsoft.com/office/powerpoint/2010/main" val="1783473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页脚占位符 4"/>
          <p:cNvSpPr>
            <a:spLocks noGrp="1"/>
          </p:cNvSpPr>
          <p:nvPr>
            <p:ph type="ftr" sz="quarter" idx="10"/>
          </p:nvPr>
        </p:nvSpPr>
        <p:spPr/>
        <p:txBody>
          <a:bodyPr/>
          <a:lstStyle>
            <a:lvl1pPr>
              <a:defRPr/>
            </a:lvl1pPr>
          </a:lstStyle>
          <a:p>
            <a:r>
              <a:rPr lang="en-US" altLang="zh-CN"/>
              <a:t>Lecture 6 Index</a:t>
            </a:r>
          </a:p>
        </p:txBody>
      </p:sp>
      <p:sp>
        <p:nvSpPr>
          <p:cNvPr id="6" name="幻灯片编号占位符 5"/>
          <p:cNvSpPr>
            <a:spLocks noGrp="1"/>
          </p:cNvSpPr>
          <p:nvPr>
            <p:ph type="sldNum" sz="quarter" idx="11"/>
          </p:nvPr>
        </p:nvSpPr>
        <p:spPr/>
        <p:txBody>
          <a:bodyPr/>
          <a:lstStyle>
            <a:lvl1pPr>
              <a:defRPr/>
            </a:lvl1pPr>
          </a:lstStyle>
          <a:p>
            <a:fld id="{6080B0E0-A741-5C48-855B-382D89FA030B}" type="slidenum">
              <a:rPr lang="en-US" altLang="zh-CN"/>
              <a:pPr/>
              <a:t>‹#›</a:t>
            </a:fld>
            <a:endParaRPr lang="en-US" altLang="zh-CN"/>
          </a:p>
        </p:txBody>
      </p:sp>
    </p:spTree>
    <p:extLst>
      <p:ext uri="{BB962C8B-B14F-4D97-AF65-F5344CB8AC3E}">
        <p14:creationId xmlns:p14="http://schemas.microsoft.com/office/powerpoint/2010/main" val="1207781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页脚占位符 6"/>
          <p:cNvSpPr>
            <a:spLocks noGrp="1"/>
          </p:cNvSpPr>
          <p:nvPr>
            <p:ph type="ftr" sz="quarter" idx="10"/>
          </p:nvPr>
        </p:nvSpPr>
        <p:spPr/>
        <p:txBody>
          <a:bodyPr/>
          <a:lstStyle>
            <a:lvl1pPr>
              <a:defRPr/>
            </a:lvl1pPr>
          </a:lstStyle>
          <a:p>
            <a:r>
              <a:rPr lang="en-US" altLang="zh-CN"/>
              <a:t>Lecture 6 Index</a:t>
            </a:r>
          </a:p>
        </p:txBody>
      </p:sp>
      <p:sp>
        <p:nvSpPr>
          <p:cNvPr id="8" name="幻灯片编号占位符 7"/>
          <p:cNvSpPr>
            <a:spLocks noGrp="1"/>
          </p:cNvSpPr>
          <p:nvPr>
            <p:ph type="sldNum" sz="quarter" idx="11"/>
          </p:nvPr>
        </p:nvSpPr>
        <p:spPr/>
        <p:txBody>
          <a:bodyPr/>
          <a:lstStyle>
            <a:lvl1pPr>
              <a:defRPr/>
            </a:lvl1pPr>
          </a:lstStyle>
          <a:p>
            <a:fld id="{69A2F57A-9EAD-D34A-AAB3-85F076ECDD34}" type="slidenum">
              <a:rPr lang="en-US" altLang="zh-CN"/>
              <a:pPr/>
              <a:t>‹#›</a:t>
            </a:fld>
            <a:endParaRPr lang="en-US" altLang="zh-CN"/>
          </a:p>
        </p:txBody>
      </p:sp>
    </p:spTree>
    <p:extLst>
      <p:ext uri="{BB962C8B-B14F-4D97-AF65-F5344CB8AC3E}">
        <p14:creationId xmlns:p14="http://schemas.microsoft.com/office/powerpoint/2010/main" val="3612920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lvl1pPr>
              <a:defRPr/>
            </a:lvl1pPr>
          </a:lstStyle>
          <a:p>
            <a:r>
              <a:rPr lang="en-US" altLang="zh-CN"/>
              <a:t>Lecture 6 Index</a:t>
            </a:r>
          </a:p>
        </p:txBody>
      </p:sp>
      <p:sp>
        <p:nvSpPr>
          <p:cNvPr id="4" name="幻灯片编号占位符 3"/>
          <p:cNvSpPr>
            <a:spLocks noGrp="1"/>
          </p:cNvSpPr>
          <p:nvPr>
            <p:ph type="sldNum" sz="quarter" idx="11"/>
          </p:nvPr>
        </p:nvSpPr>
        <p:spPr/>
        <p:txBody>
          <a:bodyPr/>
          <a:lstStyle>
            <a:lvl1pPr>
              <a:defRPr/>
            </a:lvl1pPr>
          </a:lstStyle>
          <a:p>
            <a:fld id="{2A56C21B-0878-3949-955A-5823D9E1F482}" type="slidenum">
              <a:rPr lang="en-US" altLang="zh-CN"/>
              <a:pPr/>
              <a:t>‹#›</a:t>
            </a:fld>
            <a:endParaRPr lang="en-US" altLang="zh-CN"/>
          </a:p>
        </p:txBody>
      </p:sp>
    </p:spTree>
    <p:extLst>
      <p:ext uri="{BB962C8B-B14F-4D97-AF65-F5344CB8AC3E}">
        <p14:creationId xmlns:p14="http://schemas.microsoft.com/office/powerpoint/2010/main" val="4157331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r>
              <a:rPr lang="en-US" altLang="zh-CN"/>
              <a:t>Lecture 6 Index</a:t>
            </a:r>
          </a:p>
        </p:txBody>
      </p:sp>
      <p:sp>
        <p:nvSpPr>
          <p:cNvPr id="3" name="幻灯片编号占位符 2"/>
          <p:cNvSpPr>
            <a:spLocks noGrp="1"/>
          </p:cNvSpPr>
          <p:nvPr>
            <p:ph type="sldNum" sz="quarter" idx="11"/>
          </p:nvPr>
        </p:nvSpPr>
        <p:spPr/>
        <p:txBody>
          <a:bodyPr/>
          <a:lstStyle>
            <a:lvl1pPr>
              <a:defRPr/>
            </a:lvl1pPr>
          </a:lstStyle>
          <a:p>
            <a:fld id="{4DFEBFA9-073C-254A-9011-6DAD97E80525}" type="slidenum">
              <a:rPr lang="en-US" altLang="zh-CN"/>
              <a:pPr/>
              <a:t>‹#›</a:t>
            </a:fld>
            <a:endParaRPr lang="en-US" altLang="zh-CN"/>
          </a:p>
        </p:txBody>
      </p:sp>
    </p:spTree>
    <p:extLst>
      <p:ext uri="{BB962C8B-B14F-4D97-AF65-F5344CB8AC3E}">
        <p14:creationId xmlns:p14="http://schemas.microsoft.com/office/powerpoint/2010/main" val="60799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lvl1pPr>
              <a:defRPr/>
            </a:lvl1pPr>
          </a:lstStyle>
          <a:p>
            <a:r>
              <a:rPr lang="en-US" altLang="zh-CN"/>
              <a:t>Lecture 6 Index</a:t>
            </a:r>
          </a:p>
        </p:txBody>
      </p:sp>
      <p:sp>
        <p:nvSpPr>
          <p:cNvPr id="6" name="幻灯片编号占位符 5"/>
          <p:cNvSpPr>
            <a:spLocks noGrp="1"/>
          </p:cNvSpPr>
          <p:nvPr>
            <p:ph type="sldNum" sz="quarter" idx="11"/>
          </p:nvPr>
        </p:nvSpPr>
        <p:spPr/>
        <p:txBody>
          <a:bodyPr/>
          <a:lstStyle>
            <a:lvl1pPr>
              <a:defRPr/>
            </a:lvl1pPr>
          </a:lstStyle>
          <a:p>
            <a:fld id="{40C58C19-40E1-3E4E-A18D-5193B8104DB2}" type="slidenum">
              <a:rPr lang="en-US" altLang="zh-CN"/>
              <a:pPr/>
              <a:t>‹#›</a:t>
            </a:fld>
            <a:endParaRPr lang="en-US" altLang="zh-CN"/>
          </a:p>
        </p:txBody>
      </p:sp>
    </p:spTree>
    <p:extLst>
      <p:ext uri="{BB962C8B-B14F-4D97-AF65-F5344CB8AC3E}">
        <p14:creationId xmlns:p14="http://schemas.microsoft.com/office/powerpoint/2010/main" val="1215064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lvl1pPr>
              <a:defRPr/>
            </a:lvl1pPr>
          </a:lstStyle>
          <a:p>
            <a:r>
              <a:rPr lang="en-US" altLang="zh-CN"/>
              <a:t>Lecture 6 Index</a:t>
            </a:r>
          </a:p>
        </p:txBody>
      </p:sp>
      <p:sp>
        <p:nvSpPr>
          <p:cNvPr id="6" name="幻灯片编号占位符 5"/>
          <p:cNvSpPr>
            <a:spLocks noGrp="1"/>
          </p:cNvSpPr>
          <p:nvPr>
            <p:ph type="sldNum" sz="quarter" idx="11"/>
          </p:nvPr>
        </p:nvSpPr>
        <p:spPr/>
        <p:txBody>
          <a:bodyPr/>
          <a:lstStyle>
            <a:lvl1pPr>
              <a:defRPr/>
            </a:lvl1pPr>
          </a:lstStyle>
          <a:p>
            <a:fld id="{AC67E240-C12D-DE48-94C6-9DE212B13881}" type="slidenum">
              <a:rPr lang="en-US" altLang="zh-CN"/>
              <a:pPr/>
              <a:t>‹#›</a:t>
            </a:fld>
            <a:endParaRPr lang="en-US" altLang="zh-CN"/>
          </a:p>
        </p:txBody>
      </p:sp>
    </p:spTree>
    <p:extLst>
      <p:ext uri="{BB962C8B-B14F-4D97-AF65-F5344CB8AC3E}">
        <p14:creationId xmlns:p14="http://schemas.microsoft.com/office/powerpoint/2010/main" val="448978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p>
        </p:txBody>
      </p:sp>
      <p:sp>
        <p:nvSpPr>
          <p:cNvPr id="1029" name="Rectangle 5"/>
          <p:cNvSpPr>
            <a:spLocks noGrp="1" noChangeArrowheads="1"/>
          </p:cNvSpPr>
          <p:nvPr>
            <p:ph type="ftr" sz="quarter" idx="3"/>
          </p:nvPr>
        </p:nvSpPr>
        <p:spPr bwMode="auto">
          <a:xfrm>
            <a:off x="0" y="0"/>
            <a:ext cx="3995738" cy="47625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l">
              <a:defRPr sz="1400"/>
            </a:lvl1pPr>
          </a:lstStyle>
          <a:p>
            <a:r>
              <a:rPr lang="en-US" altLang="zh-CN"/>
              <a:t>Lecture 6 Index</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08A855D7-F341-9A4B-A821-BEB127AC9B28}"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rtl="0" fontAlgn="base">
        <a:spcBef>
          <a:spcPct val="0"/>
        </a:spcBef>
        <a:spcAft>
          <a:spcPct val="0"/>
        </a:spcAft>
        <a:defRPr sz="3600">
          <a:solidFill>
            <a:srgbClr val="0000FF"/>
          </a:solidFill>
          <a:latin typeface="+mj-lt"/>
          <a:ea typeface="+mj-ea"/>
          <a:cs typeface="+mj-cs"/>
        </a:defRPr>
      </a:lvl1pPr>
      <a:lvl2pPr algn="ctr" rtl="0" fontAlgn="base">
        <a:spcBef>
          <a:spcPct val="0"/>
        </a:spcBef>
        <a:spcAft>
          <a:spcPct val="0"/>
        </a:spcAft>
        <a:defRPr sz="3600">
          <a:solidFill>
            <a:srgbClr val="0000FF"/>
          </a:solidFill>
          <a:latin typeface="Arial" charset="0"/>
          <a:ea typeface="宋体" charset="0"/>
          <a:cs typeface="宋体" charset="0"/>
        </a:defRPr>
      </a:lvl2pPr>
      <a:lvl3pPr algn="ctr" rtl="0" fontAlgn="base">
        <a:spcBef>
          <a:spcPct val="0"/>
        </a:spcBef>
        <a:spcAft>
          <a:spcPct val="0"/>
        </a:spcAft>
        <a:defRPr sz="3600">
          <a:solidFill>
            <a:srgbClr val="0000FF"/>
          </a:solidFill>
          <a:latin typeface="Arial" charset="0"/>
          <a:ea typeface="宋体" charset="0"/>
          <a:cs typeface="宋体" charset="0"/>
        </a:defRPr>
      </a:lvl3pPr>
      <a:lvl4pPr algn="ctr" rtl="0" fontAlgn="base">
        <a:spcBef>
          <a:spcPct val="0"/>
        </a:spcBef>
        <a:spcAft>
          <a:spcPct val="0"/>
        </a:spcAft>
        <a:defRPr sz="3600">
          <a:solidFill>
            <a:srgbClr val="0000FF"/>
          </a:solidFill>
          <a:latin typeface="Arial" charset="0"/>
          <a:ea typeface="宋体" charset="0"/>
          <a:cs typeface="宋体" charset="0"/>
        </a:defRPr>
      </a:lvl4pPr>
      <a:lvl5pPr algn="ctr" rtl="0" fontAlgn="base">
        <a:spcBef>
          <a:spcPct val="0"/>
        </a:spcBef>
        <a:spcAft>
          <a:spcPct val="0"/>
        </a:spcAft>
        <a:defRPr sz="3600">
          <a:solidFill>
            <a:srgbClr val="0000FF"/>
          </a:solidFill>
          <a:latin typeface="Arial" charset="0"/>
          <a:ea typeface="宋体" charset="0"/>
          <a:cs typeface="宋体" charset="0"/>
        </a:defRPr>
      </a:lvl5pPr>
      <a:lvl6pPr marL="457200" algn="ctr" rtl="0" fontAlgn="base">
        <a:spcBef>
          <a:spcPct val="0"/>
        </a:spcBef>
        <a:spcAft>
          <a:spcPct val="0"/>
        </a:spcAft>
        <a:defRPr sz="3600">
          <a:solidFill>
            <a:srgbClr val="0000FF"/>
          </a:solidFill>
          <a:latin typeface="Arial" charset="0"/>
          <a:ea typeface="宋体" charset="0"/>
          <a:cs typeface="宋体" charset="0"/>
        </a:defRPr>
      </a:lvl6pPr>
      <a:lvl7pPr marL="914400" algn="ctr" rtl="0" fontAlgn="base">
        <a:spcBef>
          <a:spcPct val="0"/>
        </a:spcBef>
        <a:spcAft>
          <a:spcPct val="0"/>
        </a:spcAft>
        <a:defRPr sz="3600">
          <a:solidFill>
            <a:srgbClr val="0000FF"/>
          </a:solidFill>
          <a:latin typeface="Arial" charset="0"/>
          <a:ea typeface="宋体" charset="0"/>
          <a:cs typeface="宋体" charset="0"/>
        </a:defRPr>
      </a:lvl7pPr>
      <a:lvl8pPr marL="1371600" algn="ctr" rtl="0" fontAlgn="base">
        <a:spcBef>
          <a:spcPct val="0"/>
        </a:spcBef>
        <a:spcAft>
          <a:spcPct val="0"/>
        </a:spcAft>
        <a:defRPr sz="3600">
          <a:solidFill>
            <a:srgbClr val="0000FF"/>
          </a:solidFill>
          <a:latin typeface="Arial" charset="0"/>
          <a:ea typeface="宋体" charset="0"/>
          <a:cs typeface="宋体" charset="0"/>
        </a:defRPr>
      </a:lvl8pPr>
      <a:lvl9pPr marL="1828800" algn="ctr" rtl="0" fontAlgn="base">
        <a:spcBef>
          <a:spcPct val="0"/>
        </a:spcBef>
        <a:spcAft>
          <a:spcPct val="0"/>
        </a:spcAft>
        <a:defRPr sz="3600">
          <a:solidFill>
            <a:srgbClr val="0000FF"/>
          </a:solidFill>
          <a:latin typeface="Arial" charset="0"/>
          <a:ea typeface="宋体" charset="0"/>
          <a:cs typeface="宋体"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accent2"/>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linux.thai.net/~thep/datrie/datrie.ht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www.dcs.gla.ac.uk/Keith/Chapter.2/Ch.2.html"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wmf"/></Relationships>
</file>

<file path=ppt/slides/_rels/slide65.xml.rels><?xml version="1.0" encoding="UTF-8" standalone="yes"?>
<Relationships xmlns="http://schemas.openxmlformats.org/package/2006/relationships"><Relationship Id="rId3" Type="http://schemas.openxmlformats.org/officeDocument/2006/relationships/hyperlink" Target="http://www.computing.dcu.ie/~gjones/Teaching/CA437/p232.pdf"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dirty="0"/>
              <a:t>Lecture Index</a:t>
            </a:r>
          </a:p>
        </p:txBody>
      </p:sp>
      <p:sp>
        <p:nvSpPr>
          <p:cNvPr id="5" name="幻灯片编号占位符 4"/>
          <p:cNvSpPr>
            <a:spLocks noGrp="1"/>
          </p:cNvSpPr>
          <p:nvPr>
            <p:ph type="sldNum" sz="quarter" idx="11"/>
          </p:nvPr>
        </p:nvSpPr>
        <p:spPr/>
        <p:txBody>
          <a:bodyPr/>
          <a:lstStyle/>
          <a:p>
            <a:fld id="{ACF5DA7A-C84C-F14F-9790-5FF15CDE4EEC}" type="slidenum">
              <a:rPr lang="en-US" altLang="zh-CN"/>
              <a:pPr/>
              <a:t>1</a:t>
            </a:fld>
            <a:endParaRPr lang="en-US" altLang="zh-CN"/>
          </a:p>
        </p:txBody>
      </p:sp>
      <p:sp>
        <p:nvSpPr>
          <p:cNvPr id="32770" name="Rectangle 2"/>
          <p:cNvSpPr>
            <a:spLocks noGrp="1" noChangeArrowheads="1"/>
          </p:cNvSpPr>
          <p:nvPr>
            <p:ph type="ctrTitle"/>
          </p:nvPr>
        </p:nvSpPr>
        <p:spPr>
          <a:xfrm>
            <a:off x="684213" y="1989138"/>
            <a:ext cx="7772400" cy="1470025"/>
          </a:xfrm>
        </p:spPr>
        <p:txBody>
          <a:bodyPr/>
          <a:lstStyle/>
          <a:p>
            <a:br>
              <a:rPr lang="en-US" altLang="zh-CN" sz="2000" dirty="0"/>
            </a:br>
            <a:r>
              <a:rPr lang="en-US" altLang="zh-CN" sz="3200" dirty="0"/>
              <a:t>Inverted File Organization </a:t>
            </a:r>
            <a:br>
              <a:rPr lang="en-US" altLang="zh-CN" sz="3200" dirty="0"/>
            </a:br>
            <a:r>
              <a:rPr lang="en-US" altLang="zh-CN" sz="3200" dirty="0"/>
              <a:t>and Indexing Model</a:t>
            </a:r>
          </a:p>
        </p:txBody>
      </p:sp>
      <p:sp>
        <p:nvSpPr>
          <p:cNvPr id="32771" name="Rectangle 3"/>
          <p:cNvSpPr>
            <a:spLocks noGrp="1" noChangeArrowheads="1"/>
          </p:cNvSpPr>
          <p:nvPr>
            <p:ph type="subTitle" idx="1"/>
          </p:nvPr>
        </p:nvSpPr>
        <p:spPr>
          <a:xfrm>
            <a:off x="684213" y="3933825"/>
            <a:ext cx="8135937" cy="2087563"/>
          </a:xfrm>
        </p:spPr>
        <p:txBody>
          <a:bodyPr/>
          <a:lstStyle/>
          <a:p>
            <a:pPr algn="l">
              <a:lnSpc>
                <a:spcPct val="80000"/>
              </a:lnSpc>
            </a:pPr>
            <a:r>
              <a:rPr lang="en-US" altLang="zh-CN" sz="1800"/>
              <a:t>Reference</a:t>
            </a:r>
            <a:r>
              <a:rPr lang="en-US" altLang="zh-CN" sz="900"/>
              <a:t>:  </a:t>
            </a:r>
          </a:p>
          <a:p>
            <a:pPr algn="l">
              <a:lnSpc>
                <a:spcPct val="80000"/>
              </a:lnSpc>
            </a:pPr>
            <a:r>
              <a:rPr lang="en-US" altLang="zh-CN" sz="1800"/>
              <a:t>	James Allan, University of Massachusetts Amherst</a:t>
            </a:r>
          </a:p>
          <a:p>
            <a:pPr algn="l">
              <a:lnSpc>
                <a:spcPct val="80000"/>
              </a:lnSpc>
            </a:pPr>
            <a:r>
              <a:rPr lang="en-US" altLang="zh-CN" sz="1800"/>
              <a:t>	Gerald Benoit, Simmons College </a:t>
            </a:r>
          </a:p>
          <a:p>
            <a:pPr algn="l">
              <a:lnSpc>
                <a:spcPct val="80000"/>
              </a:lnSpc>
            </a:pPr>
            <a:r>
              <a:rPr lang="en-US" altLang="zh-CN" sz="1800"/>
              <a:t>	Pandu Nayak and Prabhakar Raghavan</a:t>
            </a:r>
            <a:r>
              <a:rPr lang="zh-CN" altLang="en-US" sz="1800"/>
              <a:t>，</a:t>
            </a:r>
            <a:r>
              <a:rPr lang="en-US" altLang="zh-CN" sz="1800"/>
              <a:t>Stanford University</a:t>
            </a:r>
          </a:p>
          <a:p>
            <a:pPr algn="l">
              <a:lnSpc>
                <a:spcPct val="80000"/>
              </a:lnSpc>
            </a:pPr>
            <a:r>
              <a:rPr lang="en-US" altLang="zh-CN" sz="1800"/>
              <a:t>Edt. By:  Qingcai Chen, HITSZ</a:t>
            </a:r>
          </a:p>
          <a:p>
            <a:pPr algn="l">
              <a:lnSpc>
                <a:spcPct val="80000"/>
              </a:lnSpc>
            </a:pPr>
            <a:endParaRPr lang="en-US" altLang="zh-CN" sz="1800"/>
          </a:p>
          <a:p>
            <a:pPr algn="l">
              <a:lnSpc>
                <a:spcPct val="80000"/>
              </a:lnSpc>
            </a:pPr>
            <a:r>
              <a:rPr lang="en-US" altLang="zh-CN" sz="1800"/>
              <a:t>	</a:t>
            </a:r>
            <a:endParaRPr lang="en-US" altLang="zh-CN" sz="500"/>
          </a:p>
          <a:p>
            <a:pPr algn="l">
              <a:lnSpc>
                <a:spcPct val="80000"/>
              </a:lnSpc>
            </a:pPr>
            <a:endParaRPr lang="zh-CN" altLang="en-US" sz="3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1"/>
          <p:cNvSpPr>
            <a:spLocks noGrp="1"/>
          </p:cNvSpPr>
          <p:nvPr>
            <p:ph type="ftr" sz="quarter" idx="10"/>
          </p:nvPr>
        </p:nvSpPr>
        <p:spPr/>
        <p:txBody>
          <a:bodyPr/>
          <a:lstStyle/>
          <a:p>
            <a:r>
              <a:rPr lang="en-US" altLang="zh-CN"/>
              <a:t>Lecture 6 Index</a:t>
            </a:r>
          </a:p>
        </p:txBody>
      </p:sp>
      <p:sp>
        <p:nvSpPr>
          <p:cNvPr id="8" name="幻灯片编号占位符 2"/>
          <p:cNvSpPr>
            <a:spLocks noGrp="1"/>
          </p:cNvSpPr>
          <p:nvPr>
            <p:ph type="sldNum" sz="quarter" idx="11"/>
          </p:nvPr>
        </p:nvSpPr>
        <p:spPr/>
        <p:txBody>
          <a:bodyPr/>
          <a:lstStyle/>
          <a:p>
            <a:fld id="{1420AB26-3A03-EA41-B144-313ACD2AE248}" type="slidenum">
              <a:rPr lang="en-US" altLang="zh-CN"/>
              <a:pPr/>
              <a:t>10</a:t>
            </a:fld>
            <a:endParaRPr lang="en-US" altLang="zh-CN"/>
          </a:p>
        </p:txBody>
      </p:sp>
      <p:sp>
        <p:nvSpPr>
          <p:cNvPr id="357378" name="Rectangle 1026"/>
          <p:cNvSpPr>
            <a:spLocks noGrp="1" noChangeArrowheads="1"/>
          </p:cNvSpPr>
          <p:nvPr>
            <p:ph type="title" idx="4294967295"/>
          </p:nvPr>
        </p:nvSpPr>
        <p:spPr/>
        <p:txBody>
          <a:bodyPr anchor="b"/>
          <a:lstStyle/>
          <a:p>
            <a:r>
              <a:rPr lang="en-US" altLang="zh-CN" dirty="0"/>
              <a:t>Parsing a document</a:t>
            </a:r>
          </a:p>
        </p:txBody>
      </p:sp>
      <p:sp>
        <p:nvSpPr>
          <p:cNvPr id="357379" name="Rectangle 1027"/>
          <p:cNvSpPr>
            <a:spLocks noGrp="1" noChangeArrowheads="1"/>
          </p:cNvSpPr>
          <p:nvPr>
            <p:ph type="body" idx="4294967295"/>
          </p:nvPr>
        </p:nvSpPr>
        <p:spPr>
          <a:xfrm>
            <a:off x="457200" y="1600200"/>
            <a:ext cx="8229600" cy="4953000"/>
          </a:xfrm>
        </p:spPr>
        <p:txBody>
          <a:bodyPr/>
          <a:lstStyle/>
          <a:p>
            <a:pPr defTabSz="457200"/>
            <a:r>
              <a:rPr lang="en-US" altLang="zh-CN" sz="3400" dirty="0"/>
              <a:t>What format is it in?</a:t>
            </a:r>
          </a:p>
          <a:p>
            <a:pPr lvl="1" defTabSz="457200"/>
            <a:r>
              <a:rPr lang="en-US" altLang="zh-CN" sz="3200" dirty="0" err="1"/>
              <a:t>pdf</a:t>
            </a:r>
            <a:r>
              <a:rPr lang="en-US" altLang="zh-CN" sz="3200" dirty="0"/>
              <a:t>/word/excel/html?</a:t>
            </a:r>
          </a:p>
          <a:p>
            <a:pPr defTabSz="457200"/>
            <a:r>
              <a:rPr lang="en-US" altLang="zh-CN" sz="3400" dirty="0"/>
              <a:t>What language is it in?</a:t>
            </a:r>
          </a:p>
          <a:p>
            <a:pPr defTabSz="457200"/>
            <a:r>
              <a:rPr lang="en-US" altLang="zh-CN" sz="3400" dirty="0"/>
              <a:t>What character set is in use?</a:t>
            </a:r>
          </a:p>
        </p:txBody>
      </p:sp>
      <p:sp>
        <p:nvSpPr>
          <p:cNvPr id="1259524" name="Text Box 1028"/>
          <p:cNvSpPr txBox="1">
            <a:spLocks noChangeArrowheads="1"/>
          </p:cNvSpPr>
          <p:nvPr/>
        </p:nvSpPr>
        <p:spPr bwMode="auto">
          <a:xfrm>
            <a:off x="609600" y="4379913"/>
            <a:ext cx="7772400" cy="801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lgn="l">
              <a:defRPr>
                <a:solidFill>
                  <a:schemeClr val="tx1"/>
                </a:solidFill>
                <a:latin typeface="Arial" charset="0"/>
                <a:ea typeface="宋体" charset="0"/>
                <a:cs typeface="宋体" charset="0"/>
              </a:defRPr>
            </a:lvl1pPr>
            <a:lvl2pPr marL="37931725" indent="-37474525" algn="l">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r>
              <a:rPr lang="en-US" altLang="zh-CN" sz="2800" dirty="0">
                <a:latin typeface="Lucida Sans" charset="0"/>
                <a:cs typeface="Arial Unicode MS" charset="0"/>
              </a:rPr>
              <a:t>Each of these is a classification problem.</a:t>
            </a:r>
          </a:p>
        </p:txBody>
      </p:sp>
      <p:sp>
        <p:nvSpPr>
          <p:cNvPr id="1259526" name="Text Box 1030"/>
          <p:cNvSpPr txBox="1">
            <a:spLocks noChangeArrowheads="1"/>
          </p:cNvSpPr>
          <p:nvPr/>
        </p:nvSpPr>
        <p:spPr bwMode="auto">
          <a:xfrm>
            <a:off x="609600" y="5576888"/>
            <a:ext cx="81026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l">
              <a:defRPr>
                <a:solidFill>
                  <a:schemeClr val="tx1"/>
                </a:solidFill>
                <a:latin typeface="Arial" charset="0"/>
                <a:ea typeface="宋体" charset="0"/>
                <a:cs typeface="宋体" charset="0"/>
              </a:defRPr>
            </a:lvl1pPr>
            <a:lvl2pPr marL="37931725" indent="-37474525" algn="l">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r>
              <a:rPr lang="en-US" altLang="zh-CN" sz="2800" dirty="0">
                <a:latin typeface="Lucida Sans" charset="0"/>
                <a:cs typeface="Arial Unicode MS" charset="0"/>
              </a:rPr>
              <a:t>But these tasks are often done heuristically …</a:t>
            </a:r>
          </a:p>
        </p:txBody>
      </p:sp>
      <p:sp>
        <p:nvSpPr>
          <p:cNvPr id="357382" name="TextBox 4"/>
          <p:cNvSpPr txBox="1">
            <a:spLocks noChangeArrowheads="1"/>
          </p:cNvSpPr>
          <p:nvPr/>
        </p:nvSpPr>
        <p:spPr bwMode="auto">
          <a:xfrm>
            <a:off x="7620000" y="-33338"/>
            <a:ext cx="9683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gn="l">
              <a:defRPr>
                <a:solidFill>
                  <a:schemeClr val="tx1"/>
                </a:solidFill>
                <a:latin typeface="Arial" charset="0"/>
                <a:ea typeface="宋体" charset="0"/>
                <a:cs typeface="宋体" charset="0"/>
              </a:defRPr>
            </a:lvl1pPr>
            <a:lvl2pPr marL="37931725" indent="-37474525" algn="l">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r>
              <a:rPr lang="en-US" altLang="zh-CN" sz="1600">
                <a:solidFill>
                  <a:srgbClr val="FBFCFF"/>
                </a:solidFill>
                <a:latin typeface="Lucida Sans" charset="0"/>
                <a:cs typeface="Arial Unicode MS" charset="0"/>
              </a:rPr>
              <a:t>Sec. 2.1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595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595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24" grpId="0" autoUpdateAnimBg="0"/>
      <p:bldP spid="125952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2"/>
          <p:cNvSpPr>
            <a:spLocks noGrp="1"/>
          </p:cNvSpPr>
          <p:nvPr>
            <p:ph type="ftr" sz="quarter" idx="10"/>
          </p:nvPr>
        </p:nvSpPr>
        <p:spPr/>
        <p:txBody>
          <a:bodyPr/>
          <a:lstStyle/>
          <a:p>
            <a:r>
              <a:rPr lang="en-US" altLang="zh-CN"/>
              <a:t>Lecture 6 Index</a:t>
            </a:r>
          </a:p>
        </p:txBody>
      </p:sp>
      <p:sp>
        <p:nvSpPr>
          <p:cNvPr id="6" name="幻灯片编号占位符 3"/>
          <p:cNvSpPr>
            <a:spLocks noGrp="1"/>
          </p:cNvSpPr>
          <p:nvPr>
            <p:ph type="sldNum" sz="quarter" idx="11"/>
          </p:nvPr>
        </p:nvSpPr>
        <p:spPr/>
        <p:txBody>
          <a:bodyPr/>
          <a:lstStyle/>
          <a:p>
            <a:fld id="{2F71EEA2-6837-F241-9006-08679B0602EE}" type="slidenum">
              <a:rPr lang="en-US" altLang="zh-CN"/>
              <a:pPr/>
              <a:t>11</a:t>
            </a:fld>
            <a:endParaRPr lang="en-US" altLang="zh-CN"/>
          </a:p>
        </p:txBody>
      </p:sp>
      <p:sp>
        <p:nvSpPr>
          <p:cNvPr id="385026" name="Rectangle 2"/>
          <p:cNvSpPr>
            <a:spLocks noGrp="1" noChangeArrowheads="1"/>
          </p:cNvSpPr>
          <p:nvPr>
            <p:ph type="title"/>
          </p:nvPr>
        </p:nvSpPr>
        <p:spPr/>
        <p:txBody>
          <a:bodyPr/>
          <a:lstStyle/>
          <a:p>
            <a:r>
              <a:rPr lang="en-US" altLang="zh-CN" dirty="0">
                <a:latin typeface="Times New Roman" charset="0"/>
              </a:rPr>
              <a:t>Decisions in Building Inverted Files: </a:t>
            </a:r>
            <a:br>
              <a:rPr lang="en-US" altLang="zh-CN" dirty="0">
                <a:latin typeface="Times New Roman" charset="0"/>
              </a:rPr>
            </a:br>
            <a:r>
              <a:rPr lang="en-US" altLang="zh-CN" dirty="0">
                <a:latin typeface="Times New Roman" charset="0"/>
              </a:rPr>
              <a:t>What is a Term?</a:t>
            </a:r>
          </a:p>
        </p:txBody>
      </p:sp>
      <p:sp>
        <p:nvSpPr>
          <p:cNvPr id="385027" name="Text Box 3"/>
          <p:cNvSpPr txBox="1">
            <a:spLocks noChangeArrowheads="1"/>
          </p:cNvSpPr>
          <p:nvPr/>
        </p:nvSpPr>
        <p:spPr bwMode="auto">
          <a:xfrm>
            <a:off x="593725" y="1108075"/>
            <a:ext cx="51974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endParaRPr lang="zh-CN" altLang="en-US" sz="2400">
              <a:latin typeface="Times New Roman" charset="0"/>
            </a:endParaRPr>
          </a:p>
        </p:txBody>
      </p:sp>
      <p:sp>
        <p:nvSpPr>
          <p:cNvPr id="385028" name="Text Box 4"/>
          <p:cNvSpPr txBox="1">
            <a:spLocks noChangeArrowheads="1"/>
          </p:cNvSpPr>
          <p:nvPr/>
        </p:nvSpPr>
        <p:spPr bwMode="auto">
          <a:xfrm>
            <a:off x="971550" y="1654175"/>
            <a:ext cx="7315200" cy="5203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altLang="zh-CN" sz="2400" dirty="0">
                <a:latin typeface="Times New Roman" charset="0"/>
                <a:cs typeface="Times New Roman" charset="0"/>
              </a:rPr>
              <a:t>    Underlying character set, e.g., printable ASCII, </a:t>
            </a:r>
          </a:p>
          <a:p>
            <a:pPr algn="l" eaLnBrk="0" hangingPunct="0"/>
            <a:r>
              <a:rPr lang="en-US" altLang="zh-CN" sz="2400" dirty="0">
                <a:latin typeface="Times New Roman" charset="0"/>
                <a:cs typeface="Times New Roman" charset="0"/>
              </a:rPr>
              <a:t>       Unicode, UTF8.</a:t>
            </a:r>
          </a:p>
          <a:p>
            <a:pPr algn="l" eaLnBrk="0" hangingPunct="0">
              <a:spcBef>
                <a:spcPct val="50000"/>
              </a:spcBef>
            </a:pPr>
            <a:r>
              <a:rPr lang="en-US" altLang="zh-CN" sz="2400" dirty="0">
                <a:latin typeface="Times New Roman" charset="0"/>
                <a:cs typeface="Times New Roman" charset="0"/>
              </a:rPr>
              <a:t>    </a:t>
            </a:r>
            <a:r>
              <a:rPr lang="en-US" altLang="zh-CN" sz="2400" dirty="0">
                <a:latin typeface="Times New Roman" charset="0"/>
              </a:rPr>
              <a:t>Is there a controlled vocabulary?  If so, what </a:t>
            </a:r>
          </a:p>
          <a:p>
            <a:pPr algn="l" eaLnBrk="0" hangingPunct="0"/>
            <a:r>
              <a:rPr lang="en-US" altLang="zh-CN" sz="2400" dirty="0">
                <a:latin typeface="Times New Roman" charset="0"/>
              </a:rPr>
              <a:t>       words are included?</a:t>
            </a:r>
          </a:p>
          <a:p>
            <a:pPr algn="l" eaLnBrk="0" hangingPunct="0">
              <a:spcBef>
                <a:spcPct val="50000"/>
              </a:spcBef>
            </a:pPr>
            <a:r>
              <a:rPr lang="en-US" altLang="zh-CN" sz="2400" dirty="0">
                <a:latin typeface="Times New Roman" charset="0"/>
              </a:rPr>
              <a:t>    List of </a:t>
            </a:r>
            <a:r>
              <a:rPr lang="en-US" altLang="zh-CN" sz="2400" dirty="0" err="1">
                <a:latin typeface="Times New Roman" charset="0"/>
              </a:rPr>
              <a:t>stopwords</a:t>
            </a:r>
            <a:r>
              <a:rPr lang="en-US" altLang="zh-CN" sz="2400" dirty="0">
                <a:latin typeface="Times New Roman" charset="0"/>
              </a:rPr>
              <a:t>. </a:t>
            </a:r>
            <a:r>
              <a:rPr lang="zh-CN" altLang="en-US" sz="2400" dirty="0">
                <a:latin typeface="Times New Roman" charset="0"/>
              </a:rPr>
              <a:t>“的、因为、所以</a:t>
            </a:r>
            <a:r>
              <a:rPr lang="en-US" altLang="zh-CN" sz="2400" dirty="0">
                <a:latin typeface="Times New Roman" charset="0"/>
              </a:rPr>
              <a:t>…..</a:t>
            </a:r>
            <a:r>
              <a:rPr lang="zh-CN" altLang="en-US" sz="2400" dirty="0">
                <a:latin typeface="Times New Roman" charset="0"/>
              </a:rPr>
              <a:t>”</a:t>
            </a:r>
            <a:endParaRPr lang="en-US" altLang="zh-CN" sz="2400" dirty="0">
              <a:latin typeface="Times New Roman" charset="0"/>
            </a:endParaRPr>
          </a:p>
          <a:p>
            <a:pPr algn="l" eaLnBrk="0" hangingPunct="0">
              <a:spcBef>
                <a:spcPct val="50000"/>
              </a:spcBef>
            </a:pPr>
            <a:r>
              <a:rPr lang="en-US" altLang="zh-CN" sz="2400" dirty="0">
                <a:latin typeface="Times New Roman" charset="0"/>
              </a:rPr>
              <a:t>    Rules to decide the beginning and end of words, e.g., </a:t>
            </a:r>
          </a:p>
          <a:p>
            <a:pPr algn="l" eaLnBrk="0" hangingPunct="0"/>
            <a:r>
              <a:rPr lang="en-US" altLang="zh-CN" sz="2400" dirty="0">
                <a:latin typeface="Times New Roman" charset="0"/>
              </a:rPr>
              <a:t>       spaces or punctuation. </a:t>
            </a:r>
            <a:r>
              <a:rPr lang="zh-CN" altLang="en-US" sz="2400" dirty="0">
                <a:latin typeface="Times New Roman" charset="0"/>
              </a:rPr>
              <a:t>“长长长长长，行行行行行”</a:t>
            </a:r>
            <a:endParaRPr lang="en-US" altLang="zh-CN" sz="2400" dirty="0">
              <a:latin typeface="Times New Roman" charset="0"/>
            </a:endParaRPr>
          </a:p>
          <a:p>
            <a:pPr algn="l" eaLnBrk="0" hangingPunct="0">
              <a:spcBef>
                <a:spcPct val="50000"/>
              </a:spcBef>
            </a:pPr>
            <a:r>
              <a:rPr lang="en-US" altLang="zh-CN" sz="2400" dirty="0">
                <a:latin typeface="Times New Roman" charset="0"/>
              </a:rPr>
              <a:t>    Character sequences not to be indexed, e.g., </a:t>
            </a:r>
          </a:p>
          <a:p>
            <a:pPr algn="l" eaLnBrk="0" hangingPunct="0"/>
            <a:r>
              <a:rPr lang="en-US" altLang="zh-CN" sz="2400" dirty="0">
                <a:latin typeface="Times New Roman" charset="0"/>
              </a:rPr>
              <a:t>       sequences of numbers. </a:t>
            </a:r>
            <a:r>
              <a:rPr lang="zh-CN" altLang="en-US" sz="2400" dirty="0">
                <a:latin typeface="Times New Roman" charset="0"/>
              </a:rPr>
              <a:t>“</a:t>
            </a:r>
            <a:r>
              <a:rPr lang="en-US" altLang="zh-CN" sz="2400" dirty="0">
                <a:latin typeface="Times New Roman" charset="0"/>
              </a:rPr>
              <a:t>12345, 2603, 3475?</a:t>
            </a:r>
            <a:r>
              <a:rPr lang="zh-CN" altLang="en-US" sz="2400" dirty="0">
                <a:latin typeface="Times New Roman" charset="0"/>
              </a:rPr>
              <a:t>”</a:t>
            </a:r>
            <a:endParaRPr lang="en-US" altLang="zh-CN" sz="2400" dirty="0">
              <a:latin typeface="Times New Roman" charset="0"/>
            </a:endParaRPr>
          </a:p>
          <a:p>
            <a:pPr algn="l" eaLnBrk="0" hangingPunct="0"/>
            <a:endParaRPr lang="en-US" altLang="zh-CN" sz="2400" dirty="0">
              <a:latin typeface="Times New Roman" charset="0"/>
            </a:endParaRPr>
          </a:p>
          <a:p>
            <a:pPr algn="l" eaLnBrk="0" hangingPunct="0"/>
            <a:r>
              <a:rPr lang="en-US" altLang="zh-CN" sz="2400" dirty="0">
                <a:latin typeface="Times New Roman" charset="0"/>
              </a:rPr>
              <a:t>    What</a:t>
            </a:r>
            <a:r>
              <a:rPr lang="zh-CN" altLang="en-US" sz="2400" dirty="0">
                <a:latin typeface="Times New Roman" charset="0"/>
              </a:rPr>
              <a:t>’</a:t>
            </a:r>
            <a:r>
              <a:rPr lang="en-US" altLang="zh-CN" sz="2400" dirty="0">
                <a:latin typeface="Times New Roman" charset="0"/>
              </a:rPr>
              <a:t>s the differences between Chinese and English?</a:t>
            </a:r>
          </a:p>
          <a:p>
            <a:pPr algn="l" eaLnBrk="0" hangingPunct="0"/>
            <a:endParaRPr lang="zh-CN" altLang="en-US" sz="2400"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85028">
                                            <p:txEl>
                                              <p:pRg st="0" end="0"/>
                                            </p:txEl>
                                          </p:spTgt>
                                        </p:tgtEl>
                                        <p:attrNameLst>
                                          <p:attrName>style.visibility</p:attrName>
                                        </p:attrNameLst>
                                      </p:cBhvr>
                                      <p:to>
                                        <p:strVal val="visible"/>
                                      </p:to>
                                    </p:set>
                                    <p:animEffect transition="in" filter="blinds(horizontal)">
                                      <p:cBhvr>
                                        <p:cTn id="7" dur="500"/>
                                        <p:tgtEl>
                                          <p:spTgt spid="385028">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85028">
                                            <p:txEl>
                                              <p:pRg st="1" end="1"/>
                                            </p:txEl>
                                          </p:spTgt>
                                        </p:tgtEl>
                                        <p:attrNameLst>
                                          <p:attrName>style.visibility</p:attrName>
                                        </p:attrNameLst>
                                      </p:cBhvr>
                                      <p:to>
                                        <p:strVal val="visible"/>
                                      </p:to>
                                    </p:set>
                                    <p:animEffect transition="in" filter="blinds(horizontal)">
                                      <p:cBhvr>
                                        <p:cTn id="10" dur="500"/>
                                        <p:tgtEl>
                                          <p:spTgt spid="385028">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85028">
                                            <p:txEl>
                                              <p:pRg st="2" end="2"/>
                                            </p:txEl>
                                          </p:spTgt>
                                        </p:tgtEl>
                                        <p:attrNameLst>
                                          <p:attrName>style.visibility</p:attrName>
                                        </p:attrNameLst>
                                      </p:cBhvr>
                                      <p:to>
                                        <p:strVal val="visible"/>
                                      </p:to>
                                    </p:set>
                                    <p:animEffect transition="in" filter="blinds(horizontal)">
                                      <p:cBhvr>
                                        <p:cTn id="15" dur="500"/>
                                        <p:tgtEl>
                                          <p:spTgt spid="385028">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85028">
                                            <p:txEl>
                                              <p:pRg st="3" end="3"/>
                                            </p:txEl>
                                          </p:spTgt>
                                        </p:tgtEl>
                                        <p:attrNameLst>
                                          <p:attrName>style.visibility</p:attrName>
                                        </p:attrNameLst>
                                      </p:cBhvr>
                                      <p:to>
                                        <p:strVal val="visible"/>
                                      </p:to>
                                    </p:set>
                                    <p:animEffect transition="in" filter="blinds(horizontal)">
                                      <p:cBhvr>
                                        <p:cTn id="18" dur="500"/>
                                        <p:tgtEl>
                                          <p:spTgt spid="385028">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385028">
                                            <p:txEl>
                                              <p:pRg st="4" end="4"/>
                                            </p:txEl>
                                          </p:spTgt>
                                        </p:tgtEl>
                                        <p:attrNameLst>
                                          <p:attrName>style.visibility</p:attrName>
                                        </p:attrNameLst>
                                      </p:cBhvr>
                                      <p:to>
                                        <p:strVal val="visible"/>
                                      </p:to>
                                    </p:set>
                                    <p:animEffect transition="in" filter="blinds(horizontal)">
                                      <p:cBhvr>
                                        <p:cTn id="23" dur="500"/>
                                        <p:tgtEl>
                                          <p:spTgt spid="385028">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385028">
                                            <p:txEl>
                                              <p:pRg st="5" end="5"/>
                                            </p:txEl>
                                          </p:spTgt>
                                        </p:tgtEl>
                                        <p:attrNameLst>
                                          <p:attrName>style.visibility</p:attrName>
                                        </p:attrNameLst>
                                      </p:cBhvr>
                                      <p:to>
                                        <p:strVal val="visible"/>
                                      </p:to>
                                    </p:set>
                                    <p:animEffect transition="in" filter="blinds(horizontal)">
                                      <p:cBhvr>
                                        <p:cTn id="28" dur="500"/>
                                        <p:tgtEl>
                                          <p:spTgt spid="385028">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85028">
                                            <p:txEl>
                                              <p:pRg st="6" end="6"/>
                                            </p:txEl>
                                          </p:spTgt>
                                        </p:tgtEl>
                                        <p:attrNameLst>
                                          <p:attrName>style.visibility</p:attrName>
                                        </p:attrNameLst>
                                      </p:cBhvr>
                                      <p:to>
                                        <p:strVal val="visible"/>
                                      </p:to>
                                    </p:set>
                                    <p:animEffect transition="in" filter="blinds(horizontal)">
                                      <p:cBhvr>
                                        <p:cTn id="31" dur="500"/>
                                        <p:tgtEl>
                                          <p:spTgt spid="385028">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385028">
                                            <p:txEl>
                                              <p:pRg st="7" end="7"/>
                                            </p:txEl>
                                          </p:spTgt>
                                        </p:tgtEl>
                                        <p:attrNameLst>
                                          <p:attrName>style.visibility</p:attrName>
                                        </p:attrNameLst>
                                      </p:cBhvr>
                                      <p:to>
                                        <p:strVal val="visible"/>
                                      </p:to>
                                    </p:set>
                                    <p:animEffect transition="in" filter="blinds(horizontal)">
                                      <p:cBhvr>
                                        <p:cTn id="36" dur="500"/>
                                        <p:tgtEl>
                                          <p:spTgt spid="385028">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385028">
                                            <p:txEl>
                                              <p:pRg st="8" end="8"/>
                                            </p:txEl>
                                          </p:spTgt>
                                        </p:tgtEl>
                                        <p:attrNameLst>
                                          <p:attrName>style.visibility</p:attrName>
                                        </p:attrNameLst>
                                      </p:cBhvr>
                                      <p:to>
                                        <p:strVal val="visible"/>
                                      </p:to>
                                    </p:set>
                                    <p:animEffect transition="in" filter="blinds(horizontal)">
                                      <p:cBhvr>
                                        <p:cTn id="39" dur="500"/>
                                        <p:tgtEl>
                                          <p:spTgt spid="385028">
                                            <p:txEl>
                                              <p:pRg st="8" end="8"/>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385028">
                                            <p:txEl>
                                              <p:pRg st="10" end="10"/>
                                            </p:txEl>
                                          </p:spTgt>
                                        </p:tgtEl>
                                        <p:attrNameLst>
                                          <p:attrName>style.visibility</p:attrName>
                                        </p:attrNameLst>
                                      </p:cBhvr>
                                      <p:to>
                                        <p:strVal val="visible"/>
                                      </p:to>
                                    </p:set>
                                    <p:animEffect transition="in" filter="blinds(horizontal)">
                                      <p:cBhvr>
                                        <p:cTn id="44" dur="500"/>
                                        <p:tgtEl>
                                          <p:spTgt spid="38502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1"/>
          <p:cNvSpPr>
            <a:spLocks noGrp="1"/>
          </p:cNvSpPr>
          <p:nvPr>
            <p:ph type="ftr" sz="quarter" idx="10"/>
          </p:nvPr>
        </p:nvSpPr>
        <p:spPr/>
        <p:txBody>
          <a:bodyPr/>
          <a:lstStyle/>
          <a:p>
            <a:r>
              <a:rPr lang="en-US" altLang="zh-CN"/>
              <a:t>Lecture 6 Index</a:t>
            </a:r>
          </a:p>
        </p:txBody>
      </p:sp>
      <p:sp>
        <p:nvSpPr>
          <p:cNvPr id="6" name="幻灯片编号占位符 2"/>
          <p:cNvSpPr>
            <a:spLocks noGrp="1"/>
          </p:cNvSpPr>
          <p:nvPr>
            <p:ph type="sldNum" sz="quarter" idx="11"/>
          </p:nvPr>
        </p:nvSpPr>
        <p:spPr/>
        <p:txBody>
          <a:bodyPr/>
          <a:lstStyle/>
          <a:p>
            <a:fld id="{86B97D13-F45B-644B-9FF8-2A4979984409}" type="slidenum">
              <a:rPr lang="en-US" altLang="zh-CN"/>
              <a:pPr/>
              <a:t>12</a:t>
            </a:fld>
            <a:endParaRPr lang="en-US" altLang="zh-CN"/>
          </a:p>
        </p:txBody>
      </p:sp>
      <p:sp>
        <p:nvSpPr>
          <p:cNvPr id="23554" name="Rectangle 1026"/>
          <p:cNvSpPr>
            <a:spLocks noGrp="1" noChangeArrowheads="1"/>
          </p:cNvSpPr>
          <p:nvPr>
            <p:ph type="title" idx="4294967295"/>
          </p:nvPr>
        </p:nvSpPr>
        <p:spPr>
          <a:xfrm>
            <a:off x="722313" y="4406900"/>
            <a:ext cx="7772400" cy="1362075"/>
          </a:xfrm>
        </p:spPr>
        <p:txBody>
          <a:bodyPr anchor="t"/>
          <a:lstStyle/>
          <a:p>
            <a:r>
              <a:rPr lang="en-US" altLang="zh-CN" b="1"/>
              <a:t>TOKENS AND TERMS</a:t>
            </a:r>
          </a:p>
        </p:txBody>
      </p:sp>
      <p:sp>
        <p:nvSpPr>
          <p:cNvPr id="4" name="Text Placeholder 3"/>
          <p:cNvSpPr>
            <a:spLocks noGrp="1"/>
          </p:cNvSpPr>
          <p:nvPr>
            <p:ph type="body" idx="4294967295"/>
          </p:nvPr>
        </p:nvSpPr>
        <p:spPr>
          <a:xfrm>
            <a:off x="722313" y="2813050"/>
            <a:ext cx="7772400" cy="1392238"/>
          </a:xfrm>
        </p:spPr>
        <p:txBody>
          <a:bodyPr anchor="b"/>
          <a:lstStyle/>
          <a:p>
            <a:pPr marL="0" indent="0" defTabSz="457200">
              <a:buFontTx/>
              <a:buNone/>
            </a:pPr>
            <a:endParaRPr lang="zh-CN" altLang="en-US" sz="2400">
              <a:solidFill>
                <a:srgbClr val="898989"/>
              </a:solidFill>
            </a:endParaRPr>
          </a:p>
        </p:txBody>
      </p:sp>
      <p:sp>
        <p:nvSpPr>
          <p:cNvPr id="360452" name="Slide Number Placeholder 4"/>
          <p:cNvSpPr txBox="1">
            <a:spLocks noGrp="1"/>
          </p:cNvSpPr>
          <p:nvPr/>
        </p:nvSpPr>
        <p:spPr bwMode="auto">
          <a:xfrm>
            <a:off x="6553200" y="6477000"/>
            <a:ext cx="2133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gn="l">
              <a:defRPr>
                <a:solidFill>
                  <a:schemeClr val="tx1"/>
                </a:solidFill>
                <a:latin typeface="Arial" charset="0"/>
                <a:ea typeface="宋体" charset="0"/>
                <a:cs typeface="宋体" charset="0"/>
              </a:defRPr>
            </a:lvl1pPr>
            <a:lvl2pPr marL="37931725" indent="-37474525" algn="l">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pPr algn="r"/>
            <a:fld id="{19AB724F-3887-DC44-98A7-9DE5EC96B5EE}" type="slidenum">
              <a:rPr lang="en-US" altLang="zh-CN" sz="1200">
                <a:solidFill>
                  <a:srgbClr val="898989"/>
                </a:solidFill>
                <a:latin typeface="Calibri" charset="0"/>
                <a:cs typeface="Arial Unicode MS" charset="0"/>
              </a:rPr>
              <a:pPr algn="r"/>
              <a:t>12</a:t>
            </a:fld>
            <a:endParaRPr lang="en-US" altLang="zh-CN" sz="1200">
              <a:solidFill>
                <a:srgbClr val="898989"/>
              </a:solidFill>
              <a:latin typeface="Calibri" charset="0"/>
              <a:cs typeface="Arial Unicode MS"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a:t>Lecture 6 Index</a:t>
            </a:r>
          </a:p>
        </p:txBody>
      </p:sp>
      <p:sp>
        <p:nvSpPr>
          <p:cNvPr id="5" name="幻灯片编号占位符 4"/>
          <p:cNvSpPr>
            <a:spLocks noGrp="1"/>
          </p:cNvSpPr>
          <p:nvPr>
            <p:ph type="sldNum" sz="quarter" idx="11"/>
          </p:nvPr>
        </p:nvSpPr>
        <p:spPr/>
        <p:txBody>
          <a:bodyPr/>
          <a:lstStyle/>
          <a:p>
            <a:fld id="{9F788A6A-10F3-F147-BA1E-A9E3EBD2D907}" type="slidenum">
              <a:rPr lang="en-US" altLang="zh-CN"/>
              <a:pPr/>
              <a:t>13</a:t>
            </a:fld>
            <a:endParaRPr lang="en-US" altLang="zh-CN"/>
          </a:p>
        </p:txBody>
      </p:sp>
      <p:sp>
        <p:nvSpPr>
          <p:cNvPr id="377858" name="Rectangle 2"/>
          <p:cNvSpPr>
            <a:spLocks noGrp="1" noChangeArrowheads="1"/>
          </p:cNvSpPr>
          <p:nvPr>
            <p:ph type="title"/>
          </p:nvPr>
        </p:nvSpPr>
        <p:spPr/>
        <p:txBody>
          <a:bodyPr/>
          <a:lstStyle/>
          <a:p>
            <a:r>
              <a:rPr lang="en-US" altLang="zh-CN" dirty="0"/>
              <a:t>Tokenization(</a:t>
            </a:r>
            <a:r>
              <a:rPr lang="zh-CN" altLang="en-US" dirty="0"/>
              <a:t>断词</a:t>
            </a:r>
            <a:r>
              <a:rPr lang="en-US" altLang="zh-CN" dirty="0"/>
              <a:t>,</a:t>
            </a:r>
            <a:r>
              <a:rPr lang="zh-CN" altLang="en-US" dirty="0"/>
              <a:t>标记化</a:t>
            </a:r>
            <a:r>
              <a:rPr lang="en-US" altLang="zh-CN" dirty="0"/>
              <a:t>)</a:t>
            </a:r>
          </a:p>
        </p:txBody>
      </p:sp>
      <p:sp>
        <p:nvSpPr>
          <p:cNvPr id="377859" name="Rectangle 3"/>
          <p:cNvSpPr>
            <a:spLocks noGrp="1" noChangeArrowheads="1"/>
          </p:cNvSpPr>
          <p:nvPr>
            <p:ph type="body" idx="1"/>
          </p:nvPr>
        </p:nvSpPr>
        <p:spPr/>
        <p:txBody>
          <a:bodyPr/>
          <a:lstStyle/>
          <a:p>
            <a:pPr>
              <a:lnSpc>
                <a:spcPct val="80000"/>
              </a:lnSpc>
            </a:pPr>
            <a:r>
              <a:rPr lang="en-US" altLang="zh-CN" sz="2800" u="sng" dirty="0">
                <a:solidFill>
                  <a:srgbClr val="A40508"/>
                </a:solidFill>
              </a:rPr>
              <a:t>Input</a:t>
            </a:r>
            <a:r>
              <a:rPr lang="en-US" altLang="zh-CN" sz="2800" dirty="0"/>
              <a:t>: </a:t>
            </a:r>
            <a:r>
              <a:rPr lang="zh-CN" altLang="en-US" sz="2800" dirty="0"/>
              <a:t>“</a:t>
            </a:r>
            <a:r>
              <a:rPr lang="en-US" altLang="zh-CN" sz="2800" b="1" i="1" dirty="0"/>
              <a:t>Friends, Romans, Countrymen</a:t>
            </a:r>
            <a:r>
              <a:rPr lang="zh-CN" altLang="en-US" sz="2800" dirty="0"/>
              <a:t>”</a:t>
            </a:r>
            <a:endParaRPr lang="en-US" altLang="zh-CN" sz="2800" dirty="0"/>
          </a:p>
          <a:p>
            <a:pPr>
              <a:lnSpc>
                <a:spcPct val="80000"/>
              </a:lnSpc>
            </a:pPr>
            <a:r>
              <a:rPr lang="en-US" altLang="zh-CN" sz="2800" u="sng" dirty="0">
                <a:solidFill>
                  <a:srgbClr val="A40508"/>
                </a:solidFill>
              </a:rPr>
              <a:t>Output</a:t>
            </a:r>
            <a:r>
              <a:rPr lang="en-US" altLang="zh-CN" sz="2800" dirty="0"/>
              <a:t>: Tokens</a:t>
            </a:r>
          </a:p>
          <a:p>
            <a:pPr lvl="1">
              <a:lnSpc>
                <a:spcPct val="80000"/>
              </a:lnSpc>
            </a:pPr>
            <a:r>
              <a:rPr lang="en-US" altLang="zh-CN" sz="2400" b="1" i="1" dirty="0"/>
              <a:t>Friends</a:t>
            </a:r>
          </a:p>
          <a:p>
            <a:pPr lvl="1">
              <a:lnSpc>
                <a:spcPct val="80000"/>
              </a:lnSpc>
            </a:pPr>
            <a:r>
              <a:rPr lang="en-US" altLang="zh-CN" sz="2400" b="1" i="1" dirty="0"/>
              <a:t>Romans</a:t>
            </a:r>
          </a:p>
          <a:p>
            <a:pPr lvl="1">
              <a:lnSpc>
                <a:spcPct val="80000"/>
              </a:lnSpc>
            </a:pPr>
            <a:r>
              <a:rPr lang="en-US" altLang="zh-CN" sz="2400" b="1" i="1" dirty="0"/>
              <a:t>Countrymen</a:t>
            </a:r>
          </a:p>
          <a:p>
            <a:pPr>
              <a:lnSpc>
                <a:spcPct val="80000"/>
              </a:lnSpc>
            </a:pPr>
            <a:r>
              <a:rPr lang="en-US" altLang="zh-CN" sz="2800" dirty="0"/>
              <a:t>A </a:t>
            </a:r>
            <a:r>
              <a:rPr lang="en-US" altLang="zh-CN" sz="2800" dirty="0">
                <a:solidFill>
                  <a:srgbClr val="139CB7"/>
                </a:solidFill>
              </a:rPr>
              <a:t>token</a:t>
            </a:r>
            <a:r>
              <a:rPr lang="en-US" altLang="zh-CN" sz="2800" dirty="0"/>
              <a:t> is a sequence of characters in a document</a:t>
            </a:r>
          </a:p>
          <a:p>
            <a:pPr>
              <a:lnSpc>
                <a:spcPct val="80000"/>
              </a:lnSpc>
            </a:pPr>
            <a:r>
              <a:rPr lang="en-US" altLang="zh-CN" sz="2800" dirty="0"/>
              <a:t>Each such token is now a candidate for an index entry, after </a:t>
            </a:r>
            <a:r>
              <a:rPr lang="en-US" altLang="zh-CN" sz="2800" u="sng" dirty="0"/>
              <a:t>further processing</a:t>
            </a:r>
          </a:p>
          <a:p>
            <a:pPr lvl="1">
              <a:lnSpc>
                <a:spcPct val="80000"/>
              </a:lnSpc>
            </a:pPr>
            <a:r>
              <a:rPr lang="en-US" altLang="zh-CN" sz="2400" dirty="0"/>
              <a:t>Described below</a:t>
            </a:r>
          </a:p>
          <a:p>
            <a:pPr>
              <a:lnSpc>
                <a:spcPct val="80000"/>
              </a:lnSpc>
            </a:pPr>
            <a:r>
              <a:rPr lang="en-US" altLang="zh-CN" sz="2800" dirty="0"/>
              <a:t>But what are valid tokens to emit?</a:t>
            </a:r>
          </a:p>
          <a:p>
            <a:pPr>
              <a:lnSpc>
                <a:spcPct val="80000"/>
              </a:lnSpc>
            </a:pPr>
            <a:endParaRPr lang="zh-CN" alt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a:t>Lecture 6 Index</a:t>
            </a:r>
          </a:p>
        </p:txBody>
      </p:sp>
      <p:sp>
        <p:nvSpPr>
          <p:cNvPr id="5" name="幻灯片编号占位符 4"/>
          <p:cNvSpPr>
            <a:spLocks noGrp="1"/>
          </p:cNvSpPr>
          <p:nvPr>
            <p:ph type="sldNum" sz="quarter" idx="11"/>
          </p:nvPr>
        </p:nvSpPr>
        <p:spPr/>
        <p:txBody>
          <a:bodyPr/>
          <a:lstStyle/>
          <a:p>
            <a:fld id="{EA278BE6-F2D5-5543-A49F-1C36E36C0A5F}" type="slidenum">
              <a:rPr lang="en-US" altLang="zh-CN"/>
              <a:pPr/>
              <a:t>14</a:t>
            </a:fld>
            <a:endParaRPr lang="en-US" altLang="zh-CN"/>
          </a:p>
        </p:txBody>
      </p:sp>
      <p:sp>
        <p:nvSpPr>
          <p:cNvPr id="378882" name="Rectangle 2"/>
          <p:cNvSpPr>
            <a:spLocks noGrp="1" noChangeArrowheads="1"/>
          </p:cNvSpPr>
          <p:nvPr>
            <p:ph type="title"/>
          </p:nvPr>
        </p:nvSpPr>
        <p:spPr/>
        <p:txBody>
          <a:bodyPr/>
          <a:lstStyle/>
          <a:p>
            <a:r>
              <a:rPr lang="en-US" altLang="zh-CN"/>
              <a:t>Tokenization</a:t>
            </a:r>
          </a:p>
        </p:txBody>
      </p:sp>
      <p:sp>
        <p:nvSpPr>
          <p:cNvPr id="378883" name="Rectangle 3"/>
          <p:cNvSpPr>
            <a:spLocks noGrp="1" noChangeArrowheads="1"/>
          </p:cNvSpPr>
          <p:nvPr>
            <p:ph type="body" idx="1"/>
          </p:nvPr>
        </p:nvSpPr>
        <p:spPr/>
        <p:txBody>
          <a:bodyPr/>
          <a:lstStyle/>
          <a:p>
            <a:pPr>
              <a:lnSpc>
                <a:spcPct val="90000"/>
              </a:lnSpc>
            </a:pPr>
            <a:r>
              <a:rPr lang="en-US" altLang="zh-CN" sz="3000" dirty="0"/>
              <a:t>Issues in tokenization:</a:t>
            </a:r>
          </a:p>
          <a:p>
            <a:pPr lvl="1">
              <a:lnSpc>
                <a:spcPct val="90000"/>
              </a:lnSpc>
            </a:pPr>
            <a:r>
              <a:rPr lang="en-US" altLang="zh-CN" b="1" i="1" dirty="0"/>
              <a:t>Finland</a:t>
            </a:r>
            <a:r>
              <a:rPr lang="zh-CN" altLang="en-US" b="1" i="1" dirty="0"/>
              <a:t>’</a:t>
            </a:r>
            <a:r>
              <a:rPr lang="en-US" altLang="zh-CN" b="1" i="1" dirty="0"/>
              <a:t>s capital </a:t>
            </a:r>
            <a:r>
              <a:rPr lang="en-US" altLang="zh-CN" b="1" i="1" dirty="0">
                <a:sym typeface="Symbol" charset="0"/>
              </a:rPr>
              <a:t> </a:t>
            </a:r>
          </a:p>
          <a:p>
            <a:pPr lvl="1">
              <a:lnSpc>
                <a:spcPct val="90000"/>
              </a:lnSpc>
              <a:buFontTx/>
              <a:buNone/>
            </a:pPr>
            <a:r>
              <a:rPr lang="en-US" altLang="zh-CN" b="1" i="1" dirty="0">
                <a:sym typeface="Symbol" charset="0"/>
              </a:rPr>
              <a:t>     Finland? </a:t>
            </a:r>
            <a:r>
              <a:rPr lang="en-US" altLang="zh-CN" b="1" i="1" dirty="0" err="1">
                <a:sym typeface="Symbol" charset="0"/>
              </a:rPr>
              <a:t>Finlands</a:t>
            </a:r>
            <a:r>
              <a:rPr lang="en-US" altLang="zh-CN" b="1" i="1" dirty="0">
                <a:sym typeface="Symbol" charset="0"/>
              </a:rPr>
              <a:t>? Finland</a:t>
            </a:r>
            <a:r>
              <a:rPr lang="zh-CN" altLang="en-US" b="1" i="1" dirty="0">
                <a:sym typeface="Symbol" charset="0"/>
              </a:rPr>
              <a:t>’</a:t>
            </a:r>
            <a:r>
              <a:rPr lang="en-US" altLang="zh-CN" b="1" i="1" dirty="0">
                <a:sym typeface="Symbol" charset="0"/>
              </a:rPr>
              <a:t>s</a:t>
            </a:r>
            <a:r>
              <a:rPr lang="en-US" altLang="zh-CN" dirty="0">
                <a:sym typeface="Symbol" charset="0"/>
              </a:rPr>
              <a:t>?</a:t>
            </a:r>
          </a:p>
          <a:p>
            <a:pPr lvl="1">
              <a:lnSpc>
                <a:spcPct val="90000"/>
              </a:lnSpc>
            </a:pPr>
            <a:r>
              <a:rPr lang="en-US" altLang="zh-CN" b="1" i="1" dirty="0">
                <a:sym typeface="Symbol" charset="0"/>
              </a:rPr>
              <a:t>Hewlett-Packard</a:t>
            </a:r>
            <a:r>
              <a:rPr lang="en-US" altLang="zh-CN" dirty="0">
                <a:sym typeface="Symbol" charset="0"/>
              </a:rPr>
              <a:t>  </a:t>
            </a:r>
            <a:r>
              <a:rPr lang="en-US" altLang="zh-CN" b="1" i="1" dirty="0">
                <a:sym typeface="Symbol" charset="0"/>
              </a:rPr>
              <a:t>Hewlett</a:t>
            </a:r>
            <a:r>
              <a:rPr lang="en-US" altLang="zh-CN" dirty="0">
                <a:sym typeface="Symbol" charset="0"/>
              </a:rPr>
              <a:t> and </a:t>
            </a:r>
            <a:r>
              <a:rPr lang="en-US" altLang="zh-CN" b="1" i="1" dirty="0">
                <a:sym typeface="Symbol" charset="0"/>
              </a:rPr>
              <a:t>Packard</a:t>
            </a:r>
            <a:r>
              <a:rPr lang="en-US" altLang="zh-CN" dirty="0">
                <a:sym typeface="Symbol" charset="0"/>
              </a:rPr>
              <a:t> as two tokens?</a:t>
            </a:r>
          </a:p>
          <a:p>
            <a:pPr lvl="2">
              <a:lnSpc>
                <a:spcPct val="90000"/>
              </a:lnSpc>
            </a:pPr>
            <a:r>
              <a:rPr lang="en-US" altLang="zh-CN" sz="2000" b="1" i="1" dirty="0"/>
              <a:t>state-of-the-art</a:t>
            </a:r>
            <a:r>
              <a:rPr lang="en-US" altLang="zh-CN" sz="2000" dirty="0"/>
              <a:t>: break up hyphenated sequence.  </a:t>
            </a:r>
          </a:p>
          <a:p>
            <a:pPr lvl="2">
              <a:lnSpc>
                <a:spcPct val="90000"/>
              </a:lnSpc>
            </a:pPr>
            <a:r>
              <a:rPr lang="en-US" altLang="zh-CN" sz="2000" b="1" i="1" dirty="0">
                <a:sym typeface="Symbol" charset="0"/>
              </a:rPr>
              <a:t>co-education</a:t>
            </a:r>
          </a:p>
          <a:p>
            <a:pPr lvl="2">
              <a:lnSpc>
                <a:spcPct val="90000"/>
              </a:lnSpc>
            </a:pPr>
            <a:r>
              <a:rPr lang="en-US" altLang="zh-CN" sz="2000" b="1" i="1" dirty="0">
                <a:sym typeface="Symbol" charset="0"/>
              </a:rPr>
              <a:t>lowercase</a:t>
            </a:r>
            <a:r>
              <a:rPr lang="en-US" altLang="zh-CN" sz="2000" dirty="0">
                <a:sym typeface="Symbol" charset="0"/>
              </a:rPr>
              <a:t>, </a:t>
            </a:r>
            <a:r>
              <a:rPr lang="en-US" altLang="zh-CN" sz="2000" b="1" i="1" dirty="0">
                <a:sym typeface="Symbol" charset="0"/>
              </a:rPr>
              <a:t>lower-case</a:t>
            </a:r>
            <a:r>
              <a:rPr lang="en-US" altLang="zh-CN" sz="2000" dirty="0">
                <a:sym typeface="Symbol" charset="0"/>
              </a:rPr>
              <a:t>, </a:t>
            </a:r>
            <a:r>
              <a:rPr lang="en-US" altLang="zh-CN" sz="2000" b="1" i="1" dirty="0">
                <a:sym typeface="Symbol" charset="0"/>
              </a:rPr>
              <a:t>lower case</a:t>
            </a:r>
            <a:r>
              <a:rPr lang="en-US" altLang="zh-CN" sz="2000" dirty="0">
                <a:sym typeface="Symbol" charset="0"/>
              </a:rPr>
              <a:t> ?</a:t>
            </a:r>
          </a:p>
          <a:p>
            <a:pPr lvl="2">
              <a:lnSpc>
                <a:spcPct val="90000"/>
              </a:lnSpc>
            </a:pPr>
            <a:r>
              <a:rPr lang="en-US" altLang="zh-CN" sz="1900" dirty="0">
                <a:sym typeface="Symbol" charset="0"/>
              </a:rPr>
              <a:t>It can be effective to get the user to put in possible hyphens</a:t>
            </a:r>
          </a:p>
          <a:p>
            <a:pPr lvl="1">
              <a:lnSpc>
                <a:spcPct val="90000"/>
              </a:lnSpc>
            </a:pPr>
            <a:r>
              <a:rPr lang="en-US" altLang="zh-CN" b="1" i="1" dirty="0">
                <a:sym typeface="Symbol" charset="0"/>
              </a:rPr>
              <a:t>San Francisco</a:t>
            </a:r>
            <a:r>
              <a:rPr lang="en-US" altLang="zh-CN" dirty="0">
                <a:sym typeface="Symbol" charset="0"/>
              </a:rPr>
              <a:t>: one token or two?  </a:t>
            </a:r>
          </a:p>
          <a:p>
            <a:pPr lvl="2">
              <a:lnSpc>
                <a:spcPct val="90000"/>
              </a:lnSpc>
            </a:pPr>
            <a:r>
              <a:rPr lang="en-US" altLang="zh-CN" sz="2000" dirty="0">
                <a:sym typeface="Symbol" charset="0"/>
              </a:rPr>
              <a:t>How do you decide it is one token?</a:t>
            </a:r>
          </a:p>
          <a:p>
            <a:pPr>
              <a:lnSpc>
                <a:spcPct val="90000"/>
              </a:lnSpc>
            </a:pPr>
            <a:endParaRPr lang="zh-CN" alt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a:t>Lecture 6 Index</a:t>
            </a:r>
          </a:p>
        </p:txBody>
      </p:sp>
      <p:sp>
        <p:nvSpPr>
          <p:cNvPr id="5" name="幻灯片编号占位符 4"/>
          <p:cNvSpPr>
            <a:spLocks noGrp="1"/>
          </p:cNvSpPr>
          <p:nvPr>
            <p:ph type="sldNum" sz="quarter" idx="11"/>
          </p:nvPr>
        </p:nvSpPr>
        <p:spPr/>
        <p:txBody>
          <a:bodyPr/>
          <a:lstStyle/>
          <a:p>
            <a:fld id="{598EF2F0-EC48-0142-97D9-AC7196F11B0C}" type="slidenum">
              <a:rPr lang="en-US" altLang="zh-CN"/>
              <a:pPr/>
              <a:t>15</a:t>
            </a:fld>
            <a:endParaRPr lang="en-US" altLang="zh-CN"/>
          </a:p>
        </p:txBody>
      </p:sp>
      <p:sp>
        <p:nvSpPr>
          <p:cNvPr id="379906" name="Rectangle 2"/>
          <p:cNvSpPr>
            <a:spLocks noGrp="1" noChangeArrowheads="1"/>
          </p:cNvSpPr>
          <p:nvPr>
            <p:ph type="title"/>
          </p:nvPr>
        </p:nvSpPr>
        <p:spPr/>
        <p:txBody>
          <a:bodyPr/>
          <a:lstStyle/>
          <a:p>
            <a:r>
              <a:rPr lang="en-US" altLang="zh-CN"/>
              <a:t>Numbers</a:t>
            </a:r>
          </a:p>
        </p:txBody>
      </p:sp>
      <p:sp>
        <p:nvSpPr>
          <p:cNvPr id="379907" name="Rectangle 3"/>
          <p:cNvSpPr>
            <a:spLocks noGrp="1" noChangeArrowheads="1"/>
          </p:cNvSpPr>
          <p:nvPr>
            <p:ph type="body" idx="1"/>
          </p:nvPr>
        </p:nvSpPr>
        <p:spPr/>
        <p:txBody>
          <a:bodyPr/>
          <a:lstStyle/>
          <a:p>
            <a:pPr>
              <a:lnSpc>
                <a:spcPct val="90000"/>
              </a:lnSpc>
            </a:pPr>
            <a:r>
              <a:rPr lang="en-US" altLang="zh-CN" sz="2400" b="1" i="1" dirty="0"/>
              <a:t>3/12/91   Mar. 12, 1991	    12/3/91</a:t>
            </a:r>
          </a:p>
          <a:p>
            <a:pPr>
              <a:lnSpc>
                <a:spcPct val="90000"/>
              </a:lnSpc>
            </a:pPr>
            <a:r>
              <a:rPr lang="en-US" altLang="zh-CN" sz="2400" b="1" i="1" dirty="0"/>
              <a:t>55 B.C.</a:t>
            </a:r>
          </a:p>
          <a:p>
            <a:pPr>
              <a:lnSpc>
                <a:spcPct val="90000"/>
              </a:lnSpc>
            </a:pPr>
            <a:r>
              <a:rPr lang="en-US" altLang="zh-CN" sz="2400" b="1" i="1" dirty="0"/>
              <a:t>B-52</a:t>
            </a:r>
          </a:p>
          <a:p>
            <a:pPr>
              <a:lnSpc>
                <a:spcPct val="90000"/>
              </a:lnSpc>
            </a:pPr>
            <a:r>
              <a:rPr lang="en-US" altLang="zh-CN" sz="2400" b="1" i="1" dirty="0"/>
              <a:t>My PGP key is 324a3df234cb23e</a:t>
            </a:r>
          </a:p>
          <a:p>
            <a:pPr>
              <a:lnSpc>
                <a:spcPct val="90000"/>
              </a:lnSpc>
            </a:pPr>
            <a:r>
              <a:rPr lang="en-US" altLang="zh-CN" sz="2400" b="1" i="1" dirty="0"/>
              <a:t>(800) 234-2333</a:t>
            </a:r>
          </a:p>
          <a:p>
            <a:pPr lvl="1">
              <a:lnSpc>
                <a:spcPct val="90000"/>
              </a:lnSpc>
            </a:pPr>
            <a:r>
              <a:rPr lang="en-US" altLang="zh-CN" sz="2400" dirty="0"/>
              <a:t>Often have embedded spaces</a:t>
            </a:r>
          </a:p>
          <a:p>
            <a:pPr lvl="1">
              <a:lnSpc>
                <a:spcPct val="90000"/>
              </a:lnSpc>
            </a:pPr>
            <a:r>
              <a:rPr lang="en-US" altLang="zh-CN" sz="2400" dirty="0"/>
              <a:t>Older IR systems may not index numbers</a:t>
            </a:r>
          </a:p>
          <a:p>
            <a:pPr lvl="2">
              <a:lnSpc>
                <a:spcPct val="90000"/>
              </a:lnSpc>
            </a:pPr>
            <a:r>
              <a:rPr lang="en-US" altLang="zh-CN" sz="2000" dirty="0"/>
              <a:t>But often very useful: think about things like looking up error codes/</a:t>
            </a:r>
            <a:r>
              <a:rPr lang="en-US" altLang="zh-CN" sz="2000" dirty="0" err="1"/>
              <a:t>stacktraces</a:t>
            </a:r>
            <a:r>
              <a:rPr lang="en-US" altLang="zh-CN" sz="2000" dirty="0"/>
              <a:t> on the web</a:t>
            </a:r>
          </a:p>
          <a:p>
            <a:pPr lvl="2">
              <a:lnSpc>
                <a:spcPct val="90000"/>
              </a:lnSpc>
            </a:pPr>
            <a:endParaRPr lang="en-US" altLang="zh-CN" sz="2000" dirty="0"/>
          </a:p>
          <a:p>
            <a:pPr lvl="1">
              <a:lnSpc>
                <a:spcPct val="90000"/>
              </a:lnSpc>
            </a:pPr>
            <a:r>
              <a:rPr lang="en-US" altLang="zh-CN" sz="2400" dirty="0"/>
              <a:t>Will often index </a:t>
            </a:r>
            <a:r>
              <a:rPr lang="zh-CN" altLang="en-US" sz="2400" dirty="0"/>
              <a:t>“</a:t>
            </a:r>
            <a:r>
              <a:rPr lang="en-US" altLang="zh-CN" sz="2400" dirty="0"/>
              <a:t>meta-data</a:t>
            </a:r>
            <a:r>
              <a:rPr lang="zh-CN" altLang="en-US" sz="2400" dirty="0"/>
              <a:t>”</a:t>
            </a:r>
            <a:r>
              <a:rPr lang="en-US" altLang="zh-CN" sz="2400" dirty="0"/>
              <a:t> separately</a:t>
            </a:r>
          </a:p>
          <a:p>
            <a:pPr lvl="2">
              <a:lnSpc>
                <a:spcPct val="90000"/>
              </a:lnSpc>
            </a:pPr>
            <a:r>
              <a:rPr lang="en-US" altLang="zh-CN" sz="2000" dirty="0"/>
              <a:t>Creation date, format, etc.</a:t>
            </a:r>
          </a:p>
          <a:p>
            <a:pPr>
              <a:lnSpc>
                <a:spcPct val="90000"/>
              </a:lnSpc>
            </a:pPr>
            <a:endParaRPr lang="zh-CN" alt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a:t>Lecture 6 Index</a:t>
            </a:r>
          </a:p>
        </p:txBody>
      </p:sp>
      <p:sp>
        <p:nvSpPr>
          <p:cNvPr id="5" name="幻灯片编号占位符 4"/>
          <p:cNvSpPr>
            <a:spLocks noGrp="1"/>
          </p:cNvSpPr>
          <p:nvPr>
            <p:ph type="sldNum" sz="quarter" idx="11"/>
          </p:nvPr>
        </p:nvSpPr>
        <p:spPr/>
        <p:txBody>
          <a:bodyPr/>
          <a:lstStyle/>
          <a:p>
            <a:fld id="{B680B32F-636A-D446-A88C-CCE7C2E653AD}" type="slidenum">
              <a:rPr lang="en-US" altLang="zh-CN"/>
              <a:pPr/>
              <a:t>16</a:t>
            </a:fld>
            <a:endParaRPr lang="en-US" altLang="zh-CN"/>
          </a:p>
        </p:txBody>
      </p:sp>
      <p:sp>
        <p:nvSpPr>
          <p:cNvPr id="380930" name="Rectangle 2"/>
          <p:cNvSpPr>
            <a:spLocks noGrp="1" noChangeArrowheads="1"/>
          </p:cNvSpPr>
          <p:nvPr>
            <p:ph type="title"/>
          </p:nvPr>
        </p:nvSpPr>
        <p:spPr/>
        <p:txBody>
          <a:bodyPr/>
          <a:lstStyle/>
          <a:p>
            <a:r>
              <a:rPr lang="en-US" altLang="zh-CN"/>
              <a:t>Tokenization: language issues</a:t>
            </a:r>
          </a:p>
        </p:txBody>
      </p:sp>
      <p:sp>
        <p:nvSpPr>
          <p:cNvPr id="380931" name="Rectangle 3"/>
          <p:cNvSpPr>
            <a:spLocks noGrp="1" noChangeArrowheads="1"/>
          </p:cNvSpPr>
          <p:nvPr>
            <p:ph type="body" idx="1"/>
          </p:nvPr>
        </p:nvSpPr>
        <p:spPr/>
        <p:txBody>
          <a:bodyPr/>
          <a:lstStyle/>
          <a:p>
            <a:pPr>
              <a:lnSpc>
                <a:spcPct val="90000"/>
              </a:lnSpc>
            </a:pPr>
            <a:r>
              <a:rPr lang="en-US" altLang="zh-CN" sz="2800" dirty="0"/>
              <a:t>French</a:t>
            </a:r>
          </a:p>
          <a:p>
            <a:pPr lvl="1">
              <a:lnSpc>
                <a:spcPct val="90000"/>
              </a:lnSpc>
            </a:pPr>
            <a:r>
              <a:rPr lang="en-US" altLang="zh-CN" sz="2400" b="1" i="1" dirty="0" err="1"/>
              <a:t>L'ensemble</a:t>
            </a:r>
            <a:r>
              <a:rPr lang="en-US" altLang="zh-CN" sz="2400" dirty="0"/>
              <a:t> </a:t>
            </a:r>
            <a:r>
              <a:rPr lang="en-US" altLang="zh-CN" sz="2400" dirty="0">
                <a:sym typeface="Symbol" charset="0"/>
              </a:rPr>
              <a:t> one token or two?</a:t>
            </a:r>
          </a:p>
          <a:p>
            <a:pPr lvl="2">
              <a:lnSpc>
                <a:spcPct val="90000"/>
              </a:lnSpc>
            </a:pPr>
            <a:r>
              <a:rPr lang="en-US" altLang="zh-CN" sz="2000" b="1" i="1" dirty="0">
                <a:sym typeface="Symbol" charset="0"/>
              </a:rPr>
              <a:t>L </a:t>
            </a:r>
            <a:r>
              <a:rPr lang="en-US" altLang="zh-CN" sz="2000" dirty="0">
                <a:sym typeface="Symbol" charset="0"/>
              </a:rPr>
              <a:t>? </a:t>
            </a:r>
            <a:r>
              <a:rPr lang="en-US" altLang="zh-CN" sz="2000" b="1" i="1" dirty="0">
                <a:sym typeface="Symbol" charset="0"/>
              </a:rPr>
              <a:t>L</a:t>
            </a:r>
            <a:r>
              <a:rPr lang="zh-CN" altLang="en-US" sz="2000" b="1" i="1" dirty="0">
                <a:sym typeface="Symbol" charset="0"/>
              </a:rPr>
              <a:t>’</a:t>
            </a:r>
            <a:r>
              <a:rPr lang="en-US" altLang="zh-CN" sz="2000" b="1" i="1" dirty="0">
                <a:sym typeface="Symbol" charset="0"/>
              </a:rPr>
              <a:t> </a:t>
            </a:r>
            <a:r>
              <a:rPr lang="en-US" altLang="zh-CN" sz="2000" dirty="0">
                <a:sym typeface="Symbol" charset="0"/>
              </a:rPr>
              <a:t>? </a:t>
            </a:r>
            <a:r>
              <a:rPr lang="en-US" altLang="zh-CN" sz="2000" b="1" i="1" dirty="0">
                <a:sym typeface="Symbol" charset="0"/>
              </a:rPr>
              <a:t>Le </a:t>
            </a:r>
            <a:r>
              <a:rPr lang="en-US" altLang="zh-CN" sz="2000" dirty="0">
                <a:sym typeface="Symbol" charset="0"/>
              </a:rPr>
              <a:t>?</a:t>
            </a:r>
          </a:p>
          <a:p>
            <a:pPr lvl="2">
              <a:lnSpc>
                <a:spcPct val="90000"/>
              </a:lnSpc>
            </a:pPr>
            <a:r>
              <a:rPr lang="en-US" altLang="zh-CN" sz="2000" dirty="0">
                <a:sym typeface="Symbol" charset="0"/>
              </a:rPr>
              <a:t>Want </a:t>
            </a:r>
            <a:r>
              <a:rPr lang="en-US" altLang="zh-CN" sz="2000" b="1" i="1" dirty="0">
                <a:sym typeface="Symbol" charset="0"/>
              </a:rPr>
              <a:t>l</a:t>
            </a:r>
            <a:r>
              <a:rPr lang="zh-CN" altLang="en-US" sz="2000" b="1" i="1" dirty="0">
                <a:sym typeface="Symbol" charset="0"/>
              </a:rPr>
              <a:t>’</a:t>
            </a:r>
            <a:r>
              <a:rPr lang="en-US" altLang="zh-CN" sz="2000" b="1" i="1" dirty="0">
                <a:sym typeface="Symbol" charset="0"/>
              </a:rPr>
              <a:t>ensemble</a:t>
            </a:r>
            <a:r>
              <a:rPr lang="en-US" altLang="zh-CN" sz="2000" dirty="0">
                <a:sym typeface="Symbol" charset="0"/>
              </a:rPr>
              <a:t> to match with </a:t>
            </a:r>
            <a:r>
              <a:rPr lang="en-US" altLang="zh-CN" sz="2000" b="1" i="1" dirty="0">
                <a:sym typeface="Symbol" charset="0"/>
              </a:rPr>
              <a:t>un ensemble</a:t>
            </a:r>
          </a:p>
          <a:p>
            <a:pPr lvl="3">
              <a:lnSpc>
                <a:spcPct val="90000"/>
              </a:lnSpc>
            </a:pPr>
            <a:r>
              <a:rPr lang="en-US" altLang="zh-CN" sz="1800" dirty="0">
                <a:sym typeface="Symbol" charset="0"/>
              </a:rPr>
              <a:t>Until at least 2003, it </a:t>
            </a:r>
            <a:r>
              <a:rPr lang="en-US" altLang="zh-CN" sz="1800" dirty="0" err="1">
                <a:sym typeface="Symbol" charset="0"/>
              </a:rPr>
              <a:t>didn</a:t>
            </a:r>
            <a:r>
              <a:rPr lang="zh-CN" altLang="en-US" sz="1800" dirty="0">
                <a:sym typeface="Symbol" charset="0"/>
              </a:rPr>
              <a:t>’</a:t>
            </a:r>
            <a:r>
              <a:rPr lang="en-US" altLang="zh-CN" sz="1800" dirty="0">
                <a:sym typeface="Symbol" charset="0"/>
              </a:rPr>
              <a:t>t on Google</a:t>
            </a:r>
          </a:p>
          <a:p>
            <a:pPr lvl="4">
              <a:lnSpc>
                <a:spcPct val="90000"/>
              </a:lnSpc>
            </a:pPr>
            <a:r>
              <a:rPr lang="en-US" altLang="zh-CN" sz="1800" dirty="0">
                <a:solidFill>
                  <a:srgbClr val="C0504D"/>
                </a:solidFill>
                <a:sym typeface="Symbol" charset="0"/>
              </a:rPr>
              <a:t>Internationalization!</a:t>
            </a:r>
          </a:p>
          <a:p>
            <a:pPr lvl="1">
              <a:lnSpc>
                <a:spcPct val="90000"/>
              </a:lnSpc>
            </a:pPr>
            <a:endParaRPr lang="en-US" altLang="zh-CN" sz="1600" b="1" i="1" dirty="0">
              <a:sym typeface="Symbol" charset="0"/>
            </a:endParaRPr>
          </a:p>
          <a:p>
            <a:pPr>
              <a:lnSpc>
                <a:spcPct val="90000"/>
              </a:lnSpc>
            </a:pPr>
            <a:r>
              <a:rPr lang="en-US" altLang="zh-CN" sz="2800" dirty="0">
                <a:sym typeface="Symbol" charset="0"/>
              </a:rPr>
              <a:t>German noun compounds are not segmented</a:t>
            </a:r>
          </a:p>
          <a:p>
            <a:pPr lvl="1">
              <a:lnSpc>
                <a:spcPct val="90000"/>
              </a:lnSpc>
            </a:pPr>
            <a:r>
              <a:rPr lang="en-US" altLang="zh-CN" sz="2000" b="1" i="1" dirty="0" err="1">
                <a:sym typeface="Symbol" charset="0"/>
              </a:rPr>
              <a:t>Lebensversicherungsgesellschaftsangestellter</a:t>
            </a:r>
            <a:endParaRPr lang="en-US" altLang="zh-CN" sz="2000" b="1" i="1" dirty="0">
              <a:sym typeface="Symbol" charset="0"/>
            </a:endParaRPr>
          </a:p>
          <a:p>
            <a:pPr lvl="1">
              <a:lnSpc>
                <a:spcPct val="90000"/>
              </a:lnSpc>
            </a:pPr>
            <a:r>
              <a:rPr lang="zh-CN" altLang="en-US" sz="2000" dirty="0">
                <a:sym typeface="Symbol" charset="0"/>
              </a:rPr>
              <a:t>‘</a:t>
            </a:r>
            <a:r>
              <a:rPr lang="en-US" altLang="zh-CN" sz="2000" dirty="0">
                <a:sym typeface="Symbol" charset="0"/>
              </a:rPr>
              <a:t>life insurance company employee</a:t>
            </a:r>
            <a:r>
              <a:rPr lang="zh-CN" altLang="en-US" sz="2000" dirty="0">
                <a:sym typeface="Symbol" charset="0"/>
              </a:rPr>
              <a:t>’</a:t>
            </a:r>
            <a:endParaRPr lang="en-US" altLang="zh-CN" sz="2000" dirty="0">
              <a:sym typeface="Symbol" charset="0"/>
            </a:endParaRPr>
          </a:p>
          <a:p>
            <a:pPr lvl="1">
              <a:lnSpc>
                <a:spcPct val="90000"/>
              </a:lnSpc>
            </a:pPr>
            <a:r>
              <a:rPr lang="en-US" altLang="zh-CN" sz="2000" dirty="0">
                <a:sym typeface="Symbol" charset="0"/>
              </a:rPr>
              <a:t>German retrieval systems benefit greatly from a </a:t>
            </a:r>
            <a:r>
              <a:rPr lang="en-US" altLang="zh-CN" sz="2000" b="1" dirty="0">
                <a:sym typeface="Symbol" charset="0"/>
              </a:rPr>
              <a:t>compound splitter </a:t>
            </a:r>
            <a:r>
              <a:rPr lang="en-US" altLang="zh-CN" sz="2000" dirty="0">
                <a:sym typeface="Symbol" charset="0"/>
              </a:rPr>
              <a:t>module</a:t>
            </a:r>
          </a:p>
          <a:p>
            <a:pPr lvl="3">
              <a:lnSpc>
                <a:spcPct val="90000"/>
              </a:lnSpc>
            </a:pPr>
            <a:r>
              <a:rPr lang="en-US" altLang="zh-CN" sz="1400" dirty="0">
                <a:sym typeface="Symbol" charset="0"/>
              </a:rPr>
              <a:t>Can give a 15% performance boost for German </a:t>
            </a:r>
            <a:endParaRPr lang="en-US" altLang="zh-CN"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页脚占位符 3"/>
          <p:cNvSpPr>
            <a:spLocks noGrp="1"/>
          </p:cNvSpPr>
          <p:nvPr>
            <p:ph type="ftr" sz="quarter" idx="10"/>
          </p:nvPr>
        </p:nvSpPr>
        <p:spPr/>
        <p:txBody>
          <a:bodyPr/>
          <a:lstStyle/>
          <a:p>
            <a:r>
              <a:rPr lang="en-US" altLang="zh-CN"/>
              <a:t>Lecture 6 Index</a:t>
            </a:r>
          </a:p>
        </p:txBody>
      </p:sp>
      <p:sp>
        <p:nvSpPr>
          <p:cNvPr id="23" name="幻灯片编号占位符 4"/>
          <p:cNvSpPr>
            <a:spLocks noGrp="1"/>
          </p:cNvSpPr>
          <p:nvPr>
            <p:ph type="sldNum" sz="quarter" idx="11"/>
          </p:nvPr>
        </p:nvSpPr>
        <p:spPr/>
        <p:txBody>
          <a:bodyPr/>
          <a:lstStyle/>
          <a:p>
            <a:fld id="{9EB4D814-96B9-5D46-9D77-ACFCE5F1052E}" type="slidenum">
              <a:rPr lang="en-US" altLang="zh-CN"/>
              <a:pPr/>
              <a:t>17</a:t>
            </a:fld>
            <a:endParaRPr lang="en-US" altLang="zh-CN"/>
          </a:p>
        </p:txBody>
      </p:sp>
      <p:sp>
        <p:nvSpPr>
          <p:cNvPr id="381954" name="Rectangle 2"/>
          <p:cNvSpPr>
            <a:spLocks noGrp="1" noChangeArrowheads="1"/>
          </p:cNvSpPr>
          <p:nvPr>
            <p:ph type="title"/>
          </p:nvPr>
        </p:nvSpPr>
        <p:spPr/>
        <p:txBody>
          <a:bodyPr/>
          <a:lstStyle/>
          <a:p>
            <a:r>
              <a:rPr lang="en-US" altLang="zh-CN"/>
              <a:t>Tokenization: language issues</a:t>
            </a:r>
          </a:p>
        </p:txBody>
      </p:sp>
      <p:sp>
        <p:nvSpPr>
          <p:cNvPr id="381955" name="Rectangle 3"/>
          <p:cNvSpPr>
            <a:spLocks noGrp="1" noChangeArrowheads="1"/>
          </p:cNvSpPr>
          <p:nvPr>
            <p:ph type="body" idx="1"/>
          </p:nvPr>
        </p:nvSpPr>
        <p:spPr>
          <a:xfrm>
            <a:off x="457200" y="1600200"/>
            <a:ext cx="8075613" cy="2765425"/>
          </a:xfrm>
        </p:spPr>
        <p:txBody>
          <a:bodyPr/>
          <a:lstStyle/>
          <a:p>
            <a:pPr>
              <a:lnSpc>
                <a:spcPct val="80000"/>
              </a:lnSpc>
            </a:pPr>
            <a:r>
              <a:rPr lang="en-US" altLang="zh-CN" sz="2800">
                <a:sym typeface="Symbol" charset="0"/>
              </a:rPr>
              <a:t>Chinese and Japanese have no spaces between words:</a:t>
            </a:r>
          </a:p>
          <a:p>
            <a:pPr lvl="1">
              <a:lnSpc>
                <a:spcPct val="80000"/>
              </a:lnSpc>
            </a:pPr>
            <a:r>
              <a:rPr lang="ja-JP" altLang="en-US" sz="2400">
                <a:sym typeface="Symbol" charset="0"/>
              </a:rPr>
              <a:t>莎拉波娃现在居住在美国东南部的佛罗里达。</a:t>
            </a:r>
          </a:p>
          <a:p>
            <a:pPr lvl="1">
              <a:lnSpc>
                <a:spcPct val="80000"/>
              </a:lnSpc>
            </a:pPr>
            <a:r>
              <a:rPr lang="en-US" altLang="zh-CN" sz="2400">
                <a:sym typeface="Symbol" charset="0"/>
              </a:rPr>
              <a:t>Not always guaranteed a unique tokenization</a:t>
            </a:r>
            <a:r>
              <a:rPr lang="ja-JP" altLang="en-US" sz="2400">
                <a:sym typeface="Symbol" charset="0"/>
              </a:rPr>
              <a:t> </a:t>
            </a:r>
            <a:endParaRPr lang="en-US" altLang="zh-CN" sz="2400">
              <a:sym typeface="Symbol" charset="0"/>
            </a:endParaRPr>
          </a:p>
          <a:p>
            <a:pPr>
              <a:lnSpc>
                <a:spcPct val="80000"/>
              </a:lnSpc>
            </a:pPr>
            <a:r>
              <a:rPr lang="en-US" altLang="zh-CN" sz="2800">
                <a:sym typeface="Symbol" charset="0"/>
              </a:rPr>
              <a:t>Further complicated in Japanese, with multiple alphabets intermingled</a:t>
            </a:r>
          </a:p>
          <a:p>
            <a:pPr lvl="1">
              <a:lnSpc>
                <a:spcPct val="80000"/>
              </a:lnSpc>
            </a:pPr>
            <a:r>
              <a:rPr lang="en-US" altLang="zh-CN" sz="2400">
                <a:sym typeface="Symbol" charset="0"/>
              </a:rPr>
              <a:t>Dates/amounts in multiple formats</a:t>
            </a:r>
          </a:p>
          <a:p>
            <a:pPr>
              <a:lnSpc>
                <a:spcPct val="80000"/>
              </a:lnSpc>
            </a:pPr>
            <a:endParaRPr lang="zh-CN" altLang="en-US" sz="2800"/>
          </a:p>
        </p:txBody>
      </p:sp>
      <p:sp>
        <p:nvSpPr>
          <p:cNvPr id="381956" name="Text Box 1037"/>
          <p:cNvSpPr txBox="1">
            <a:spLocks noChangeArrowheads="1"/>
          </p:cNvSpPr>
          <p:nvPr/>
        </p:nvSpPr>
        <p:spPr bwMode="auto">
          <a:xfrm>
            <a:off x="76200" y="4510088"/>
            <a:ext cx="8634413" cy="412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marL="24161750" indent="-24161750" algn="l">
              <a:defRPr>
                <a:solidFill>
                  <a:schemeClr val="tx1"/>
                </a:solidFill>
                <a:latin typeface="Arial" charset="0"/>
                <a:ea typeface="宋体" charset="0"/>
                <a:cs typeface="宋体" charset="0"/>
              </a:defRPr>
            </a:lvl1pPr>
            <a:lvl2pPr algn="l">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pPr lvl="1">
              <a:spcBef>
                <a:spcPct val="20000"/>
              </a:spcBef>
              <a:buClr>
                <a:schemeClr val="tx1"/>
              </a:buClr>
              <a:buSzPct val="55000"/>
              <a:buFont typeface="Wingdings" charset="0"/>
              <a:buNone/>
            </a:pPr>
            <a:r>
              <a:rPr lang="ja-JP" altLang="en-US" sz="2100" b="1" i="1">
                <a:latin typeface="Tahoma" charset="0"/>
                <a:ea typeface="ＭＳ Ｐゴシック" charset="0"/>
                <a:cs typeface="Arial Unicode MS" charset="0"/>
              </a:rPr>
              <a:t>フォーチュン</a:t>
            </a:r>
            <a:r>
              <a:rPr lang="en-US" altLang="ja-JP" sz="2100" b="1" i="1">
                <a:latin typeface="Tahoma" charset="0"/>
                <a:ea typeface="ＭＳ Ｐゴシック" charset="0"/>
                <a:cs typeface="Arial Unicode MS" charset="0"/>
              </a:rPr>
              <a:t>500</a:t>
            </a:r>
            <a:r>
              <a:rPr lang="ja-JP" altLang="en-US" sz="2100" b="1" i="1">
                <a:latin typeface="Tahoma" charset="0"/>
                <a:ea typeface="ＭＳ Ｐゴシック" charset="0"/>
                <a:cs typeface="Arial Unicode MS" charset="0"/>
              </a:rPr>
              <a:t>社は情報不足のため時間あた</a:t>
            </a:r>
            <a:r>
              <a:rPr lang="en-US" altLang="ja-JP" sz="2100" b="1" i="1">
                <a:latin typeface="Tahoma" charset="0"/>
                <a:ea typeface="ＭＳ Ｐゴシック" charset="0"/>
                <a:cs typeface="Arial Unicode MS" charset="0"/>
              </a:rPr>
              <a:t>$500K(</a:t>
            </a:r>
            <a:r>
              <a:rPr lang="ja-JP" altLang="en-US" sz="2100" b="1" i="1">
                <a:latin typeface="Tahoma" charset="0"/>
                <a:ea typeface="ＭＳ Ｐゴシック" charset="0"/>
                <a:cs typeface="Arial Unicode MS" charset="0"/>
              </a:rPr>
              <a:t>約</a:t>
            </a:r>
            <a:r>
              <a:rPr lang="en-US" altLang="ja-JP" sz="2100" b="1" i="1">
                <a:latin typeface="Tahoma" charset="0"/>
                <a:ea typeface="ＭＳ Ｐゴシック" charset="0"/>
                <a:cs typeface="Arial Unicode MS" charset="0"/>
              </a:rPr>
              <a:t>6,000</a:t>
            </a:r>
            <a:r>
              <a:rPr lang="ja-JP" altLang="en-US" sz="2100" b="1" i="1">
                <a:latin typeface="Tahoma" charset="0"/>
                <a:ea typeface="ＭＳ Ｐゴシック" charset="0"/>
                <a:cs typeface="Arial Unicode MS" charset="0"/>
              </a:rPr>
              <a:t>万円</a:t>
            </a:r>
            <a:r>
              <a:rPr lang="en-US" altLang="ja-JP" sz="2100" b="1" i="1">
                <a:latin typeface="Tahoma" charset="0"/>
                <a:ea typeface="ＭＳ Ｐゴシック" charset="0"/>
                <a:cs typeface="Arial Unicode MS" charset="0"/>
              </a:rPr>
              <a:t>)</a:t>
            </a:r>
            <a:endParaRPr lang="en-US" altLang="zh-CN" sz="2400" b="1" i="1">
              <a:latin typeface="Lucida Sans" charset="0"/>
              <a:ea typeface="ＭＳ Ｐゴシック" charset="0"/>
              <a:cs typeface="Arial Unicode MS" charset="0"/>
            </a:endParaRPr>
          </a:p>
        </p:txBody>
      </p:sp>
      <p:grpSp>
        <p:nvGrpSpPr>
          <p:cNvPr id="381957" name="Group 1032"/>
          <p:cNvGrpSpPr>
            <a:grpSpLocks/>
          </p:cNvGrpSpPr>
          <p:nvPr/>
        </p:nvGrpSpPr>
        <p:grpSpPr bwMode="auto">
          <a:xfrm>
            <a:off x="1371600" y="5127625"/>
            <a:ext cx="5726113" cy="457200"/>
            <a:chOff x="422" y="3792"/>
            <a:chExt cx="3607" cy="288"/>
          </a:xfrm>
        </p:grpSpPr>
        <p:sp>
          <p:nvSpPr>
            <p:cNvPr id="381958" name="Text Box 1028"/>
            <p:cNvSpPr txBox="1">
              <a:spLocks noChangeArrowheads="1"/>
            </p:cNvSpPr>
            <p:nvPr/>
          </p:nvSpPr>
          <p:spPr bwMode="auto">
            <a:xfrm>
              <a:off x="422" y="3792"/>
              <a:ext cx="968" cy="288"/>
            </a:xfrm>
            <a:prstGeom prst="rect">
              <a:avLst/>
            </a:prstGeom>
            <a:solidFill>
              <a:schemeClr val="accent1">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l">
                <a:defRPr>
                  <a:solidFill>
                    <a:schemeClr val="tx1"/>
                  </a:solidFill>
                  <a:latin typeface="Arial" charset="0"/>
                  <a:ea typeface="宋体" charset="0"/>
                  <a:cs typeface="宋体" charset="0"/>
                </a:defRPr>
              </a:lvl1pPr>
              <a:lvl2pPr marL="37931725" indent="-37474525" algn="l">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r>
                <a:rPr lang="en-US" altLang="zh-CN" sz="2400" dirty="0">
                  <a:latin typeface="Lucida Sans" charset="0"/>
                  <a:cs typeface="Arial Unicode MS" charset="0"/>
                </a:rPr>
                <a:t>Katakana</a:t>
              </a:r>
            </a:p>
          </p:txBody>
        </p:sp>
        <p:sp>
          <p:nvSpPr>
            <p:cNvPr id="381959" name="Text Box 1029"/>
            <p:cNvSpPr txBox="1">
              <a:spLocks noChangeArrowheads="1"/>
            </p:cNvSpPr>
            <p:nvPr/>
          </p:nvSpPr>
          <p:spPr bwMode="auto">
            <a:xfrm>
              <a:off x="1499" y="3792"/>
              <a:ext cx="949" cy="288"/>
            </a:xfrm>
            <a:prstGeom prst="rect">
              <a:avLst/>
            </a:prstGeom>
            <a:solidFill>
              <a:schemeClr val="accent1">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l">
                <a:defRPr>
                  <a:solidFill>
                    <a:schemeClr val="tx1"/>
                  </a:solidFill>
                  <a:latin typeface="Arial" charset="0"/>
                  <a:ea typeface="宋体" charset="0"/>
                  <a:cs typeface="宋体" charset="0"/>
                </a:defRPr>
              </a:lvl1pPr>
              <a:lvl2pPr marL="37931725" indent="-37474525" algn="l">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r>
                <a:rPr lang="en-US" altLang="zh-CN" sz="2400">
                  <a:latin typeface="Lucida Sans" charset="0"/>
                  <a:cs typeface="Arial Unicode MS" charset="0"/>
                </a:rPr>
                <a:t>Hiragana</a:t>
              </a:r>
            </a:p>
          </p:txBody>
        </p:sp>
        <p:sp>
          <p:nvSpPr>
            <p:cNvPr id="381960" name="Text Box 1030"/>
            <p:cNvSpPr txBox="1">
              <a:spLocks noChangeArrowheads="1"/>
            </p:cNvSpPr>
            <p:nvPr/>
          </p:nvSpPr>
          <p:spPr bwMode="auto">
            <a:xfrm>
              <a:off x="2603" y="3792"/>
              <a:ext cx="580" cy="288"/>
            </a:xfrm>
            <a:prstGeom prst="rect">
              <a:avLst/>
            </a:prstGeom>
            <a:solidFill>
              <a:schemeClr val="accent1">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l">
                <a:defRPr>
                  <a:solidFill>
                    <a:schemeClr val="tx1"/>
                  </a:solidFill>
                  <a:latin typeface="Arial" charset="0"/>
                  <a:ea typeface="宋体" charset="0"/>
                  <a:cs typeface="宋体" charset="0"/>
                </a:defRPr>
              </a:lvl1pPr>
              <a:lvl2pPr marL="37931725" indent="-37474525" algn="l">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r>
                <a:rPr lang="en-US" altLang="zh-CN" sz="2400">
                  <a:latin typeface="Lucida Sans" charset="0"/>
                  <a:cs typeface="Arial Unicode MS" charset="0"/>
                </a:rPr>
                <a:t>Kanji</a:t>
              </a:r>
            </a:p>
          </p:txBody>
        </p:sp>
        <p:sp>
          <p:nvSpPr>
            <p:cNvPr id="381961" name="Text Box 1031"/>
            <p:cNvSpPr txBox="1">
              <a:spLocks noChangeArrowheads="1"/>
            </p:cNvSpPr>
            <p:nvPr/>
          </p:nvSpPr>
          <p:spPr bwMode="auto">
            <a:xfrm>
              <a:off x="3275" y="3792"/>
              <a:ext cx="754" cy="288"/>
            </a:xfrm>
            <a:prstGeom prst="rect">
              <a:avLst/>
            </a:prstGeom>
            <a:solidFill>
              <a:schemeClr val="accent1">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l">
                <a:defRPr>
                  <a:solidFill>
                    <a:schemeClr val="tx1"/>
                  </a:solidFill>
                  <a:latin typeface="Arial" charset="0"/>
                  <a:ea typeface="宋体" charset="0"/>
                  <a:cs typeface="宋体" charset="0"/>
                </a:defRPr>
              </a:lvl1pPr>
              <a:lvl2pPr marL="37931725" indent="-37474525" algn="l">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r>
                <a:rPr lang="en-US" altLang="zh-CN" sz="2400">
                  <a:latin typeface="Lucida Sans" charset="0"/>
                  <a:cs typeface="Arial Unicode MS" charset="0"/>
                </a:rPr>
                <a:t>Romaji</a:t>
              </a:r>
            </a:p>
          </p:txBody>
        </p:sp>
      </p:grpSp>
      <p:sp>
        <p:nvSpPr>
          <p:cNvPr id="381962" name="Rectangle 1040"/>
          <p:cNvSpPr>
            <a:spLocks noChangeArrowheads="1"/>
          </p:cNvSpPr>
          <p:nvPr/>
        </p:nvSpPr>
        <p:spPr bwMode="auto">
          <a:xfrm>
            <a:off x="533400" y="4516438"/>
            <a:ext cx="1447800" cy="4667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pPr algn="l"/>
            <a:endParaRPr lang="zh-CN" altLang="en-US" sz="2400">
              <a:latin typeface="Lucida Sans" charset="0"/>
              <a:cs typeface="Arial Unicode MS" charset="0"/>
            </a:endParaRPr>
          </a:p>
        </p:txBody>
      </p:sp>
      <p:cxnSp>
        <p:nvCxnSpPr>
          <p:cNvPr id="381963" name="AutoShape 1041"/>
          <p:cNvCxnSpPr>
            <a:cxnSpLocks noChangeShapeType="1"/>
            <a:stCxn id="381958" idx="0"/>
            <a:endCxn id="381962" idx="2"/>
          </p:cNvCxnSpPr>
          <p:nvPr/>
        </p:nvCxnSpPr>
        <p:spPr bwMode="auto">
          <a:xfrm flipH="1" flipV="1">
            <a:off x="1257300" y="4983163"/>
            <a:ext cx="882650" cy="144462"/>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sp>
        <p:nvSpPr>
          <p:cNvPr id="381964" name="Rectangle 1044"/>
          <p:cNvSpPr>
            <a:spLocks noChangeArrowheads="1"/>
          </p:cNvSpPr>
          <p:nvPr/>
        </p:nvSpPr>
        <p:spPr bwMode="auto">
          <a:xfrm>
            <a:off x="4114800" y="4516438"/>
            <a:ext cx="762000" cy="4667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pPr algn="l"/>
            <a:endParaRPr lang="zh-CN" altLang="en-US" sz="2400">
              <a:latin typeface="Lucida Sans" charset="0"/>
              <a:cs typeface="Arial Unicode MS" charset="0"/>
            </a:endParaRPr>
          </a:p>
        </p:txBody>
      </p:sp>
      <p:cxnSp>
        <p:nvCxnSpPr>
          <p:cNvPr id="381965" name="AutoShape 1045"/>
          <p:cNvCxnSpPr>
            <a:cxnSpLocks noChangeShapeType="1"/>
            <a:stCxn id="381959" idx="0"/>
            <a:endCxn id="381964" idx="2"/>
          </p:cNvCxnSpPr>
          <p:nvPr/>
        </p:nvCxnSpPr>
        <p:spPr bwMode="auto">
          <a:xfrm flipV="1">
            <a:off x="3835400" y="4983163"/>
            <a:ext cx="660400" cy="144462"/>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sp>
        <p:nvSpPr>
          <p:cNvPr id="381966" name="Rectangle 1046"/>
          <p:cNvSpPr>
            <a:spLocks noChangeArrowheads="1"/>
          </p:cNvSpPr>
          <p:nvPr/>
        </p:nvSpPr>
        <p:spPr bwMode="auto">
          <a:xfrm>
            <a:off x="4876800" y="4516438"/>
            <a:ext cx="609600" cy="4667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pPr algn="l"/>
            <a:endParaRPr lang="zh-CN" altLang="en-US" sz="2400">
              <a:latin typeface="Lucida Sans" charset="0"/>
              <a:cs typeface="Arial Unicode MS" charset="0"/>
            </a:endParaRPr>
          </a:p>
        </p:txBody>
      </p:sp>
      <p:sp>
        <p:nvSpPr>
          <p:cNvPr id="381967" name="Rectangle 1048"/>
          <p:cNvSpPr>
            <a:spLocks noChangeArrowheads="1"/>
          </p:cNvSpPr>
          <p:nvPr/>
        </p:nvSpPr>
        <p:spPr bwMode="auto">
          <a:xfrm>
            <a:off x="6629400" y="4475163"/>
            <a:ext cx="228600" cy="4667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pPr algn="l"/>
            <a:endParaRPr lang="zh-CN" altLang="en-US" sz="2400">
              <a:latin typeface="Lucida Sans" charset="0"/>
              <a:cs typeface="Arial Unicode MS" charset="0"/>
            </a:endParaRPr>
          </a:p>
        </p:txBody>
      </p:sp>
      <p:cxnSp>
        <p:nvCxnSpPr>
          <p:cNvPr id="381968" name="AutoShape 1049"/>
          <p:cNvCxnSpPr>
            <a:cxnSpLocks noChangeShapeType="1"/>
            <a:stCxn id="381961" idx="0"/>
            <a:endCxn id="381967" idx="2"/>
          </p:cNvCxnSpPr>
          <p:nvPr/>
        </p:nvCxnSpPr>
        <p:spPr bwMode="auto">
          <a:xfrm flipV="1">
            <a:off x="6499225" y="4941888"/>
            <a:ext cx="244475" cy="185737"/>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sp>
        <p:nvSpPr>
          <p:cNvPr id="381969" name="Text Box 1051"/>
          <p:cNvSpPr txBox="1">
            <a:spLocks noChangeArrowheads="1"/>
          </p:cNvSpPr>
          <p:nvPr/>
        </p:nvSpPr>
        <p:spPr bwMode="auto">
          <a:xfrm>
            <a:off x="757238" y="5813425"/>
            <a:ext cx="871359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l">
              <a:defRPr>
                <a:solidFill>
                  <a:schemeClr val="tx1"/>
                </a:solidFill>
                <a:latin typeface="Arial" charset="0"/>
                <a:ea typeface="宋体" charset="0"/>
                <a:cs typeface="宋体" charset="0"/>
              </a:defRPr>
            </a:lvl1pPr>
            <a:lvl2pPr marL="37931725" indent="-37474525" algn="l">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r>
              <a:rPr lang="en-US" altLang="zh-CN" sz="2400" dirty="0">
                <a:latin typeface="Lucida Sans" charset="0"/>
                <a:cs typeface="Arial Unicode MS" charset="0"/>
              </a:rPr>
              <a:t>End-user can express query entirely in hiragana(</a:t>
            </a:r>
            <a:r>
              <a:rPr lang="zh-CN" altLang="en-US" sz="2400" dirty="0">
                <a:latin typeface="Lucida Sans" charset="0"/>
                <a:cs typeface="Arial Unicode MS" charset="0"/>
              </a:rPr>
              <a:t>平假名）</a:t>
            </a:r>
            <a:endParaRPr lang="en-US" altLang="zh-CN" sz="2400" dirty="0">
              <a:latin typeface="Lucida Sans" charset="0"/>
              <a:cs typeface="Arial Unicode MS" charset="0"/>
            </a:endParaRPr>
          </a:p>
        </p:txBody>
      </p:sp>
      <p:grpSp>
        <p:nvGrpSpPr>
          <p:cNvPr id="381970" name="Group 1055"/>
          <p:cNvGrpSpPr>
            <a:grpSpLocks/>
          </p:cNvGrpSpPr>
          <p:nvPr/>
        </p:nvGrpSpPr>
        <p:grpSpPr bwMode="auto">
          <a:xfrm>
            <a:off x="6248400" y="4365625"/>
            <a:ext cx="1447800" cy="228600"/>
            <a:chOff x="4176" y="3168"/>
            <a:chExt cx="912" cy="144"/>
          </a:xfrm>
        </p:grpSpPr>
        <p:sp>
          <p:nvSpPr>
            <p:cNvPr id="381971" name="Line 1053"/>
            <p:cNvSpPr>
              <a:spLocks noChangeShapeType="1"/>
            </p:cNvSpPr>
            <p:nvPr/>
          </p:nvSpPr>
          <p:spPr bwMode="auto">
            <a:xfrm>
              <a:off x="4176" y="3168"/>
              <a:ext cx="0" cy="14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spAutoFit/>
            </a:bodyPr>
            <a:lstStyle/>
            <a:p>
              <a:endParaRPr lang="zh-CN" altLang="en-US"/>
            </a:p>
          </p:txBody>
        </p:sp>
        <p:sp>
          <p:nvSpPr>
            <p:cNvPr id="381972" name="Line 1054"/>
            <p:cNvSpPr>
              <a:spLocks noChangeShapeType="1"/>
            </p:cNvSpPr>
            <p:nvPr/>
          </p:nvSpPr>
          <p:spPr bwMode="auto">
            <a:xfrm>
              <a:off x="4176" y="3168"/>
              <a:ext cx="912" cy="14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spAutoFit/>
            </a:bodyPr>
            <a:lstStyle/>
            <a:p>
              <a:endParaRPr lang="zh-CN" altLang="en-US"/>
            </a:p>
          </p:txBody>
        </p:sp>
      </p:grpSp>
      <p:cxnSp>
        <p:nvCxnSpPr>
          <p:cNvPr id="381973" name="AutoShape 1047"/>
          <p:cNvCxnSpPr>
            <a:cxnSpLocks noChangeShapeType="1"/>
          </p:cNvCxnSpPr>
          <p:nvPr/>
        </p:nvCxnSpPr>
        <p:spPr bwMode="auto">
          <a:xfrm rot="16200000" flipV="1">
            <a:off x="5164138" y="5027612"/>
            <a:ext cx="147638" cy="112713"/>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r>
              <a:rPr lang="en-US" altLang="zh-CN"/>
              <a:t>Lecture 6 Index</a:t>
            </a:r>
          </a:p>
        </p:txBody>
      </p:sp>
      <p:sp>
        <p:nvSpPr>
          <p:cNvPr id="6" name="幻灯片编号占位符 4"/>
          <p:cNvSpPr>
            <a:spLocks noGrp="1"/>
          </p:cNvSpPr>
          <p:nvPr>
            <p:ph type="sldNum" sz="quarter" idx="11"/>
          </p:nvPr>
        </p:nvSpPr>
        <p:spPr/>
        <p:txBody>
          <a:bodyPr/>
          <a:lstStyle/>
          <a:p>
            <a:fld id="{E641733C-438B-F546-9E1D-7D7495AD0E48}" type="slidenum">
              <a:rPr lang="en-US" altLang="zh-CN"/>
              <a:pPr/>
              <a:t>18</a:t>
            </a:fld>
            <a:endParaRPr lang="en-US" altLang="zh-CN"/>
          </a:p>
        </p:txBody>
      </p:sp>
      <p:sp>
        <p:nvSpPr>
          <p:cNvPr id="382978" name="Rectangle 2"/>
          <p:cNvSpPr>
            <a:spLocks noGrp="1" noChangeArrowheads="1"/>
          </p:cNvSpPr>
          <p:nvPr>
            <p:ph type="title"/>
          </p:nvPr>
        </p:nvSpPr>
        <p:spPr/>
        <p:txBody>
          <a:bodyPr/>
          <a:lstStyle/>
          <a:p>
            <a:r>
              <a:rPr lang="en-US" altLang="zh-CN"/>
              <a:t>Tokenization: language issues</a:t>
            </a:r>
          </a:p>
        </p:txBody>
      </p:sp>
      <p:sp>
        <p:nvSpPr>
          <p:cNvPr id="382979" name="Rectangle 3"/>
          <p:cNvSpPr>
            <a:spLocks noGrp="1" noChangeArrowheads="1"/>
          </p:cNvSpPr>
          <p:nvPr>
            <p:ph type="body" idx="1"/>
          </p:nvPr>
        </p:nvSpPr>
        <p:spPr/>
        <p:txBody>
          <a:bodyPr/>
          <a:lstStyle/>
          <a:p>
            <a:pPr>
              <a:lnSpc>
                <a:spcPct val="80000"/>
              </a:lnSpc>
            </a:pPr>
            <a:r>
              <a:rPr lang="en-US" altLang="zh-CN" sz="2800" dirty="0"/>
              <a:t>Arabic (or Hebrew) is basically written right to left, but with certain items like numbers written left to right</a:t>
            </a:r>
          </a:p>
          <a:p>
            <a:pPr>
              <a:lnSpc>
                <a:spcPct val="80000"/>
              </a:lnSpc>
            </a:pPr>
            <a:r>
              <a:rPr lang="en-US" altLang="zh-CN" sz="2800" dirty="0"/>
              <a:t>Words are separated, but letter forms within a word form complex ligatures</a:t>
            </a:r>
          </a:p>
          <a:p>
            <a:pPr>
              <a:lnSpc>
                <a:spcPct val="80000"/>
              </a:lnSpc>
            </a:pPr>
            <a:endParaRPr lang="en-US" altLang="zh-CN" sz="2800" dirty="0"/>
          </a:p>
          <a:p>
            <a:pPr>
              <a:lnSpc>
                <a:spcPct val="80000"/>
              </a:lnSpc>
            </a:pPr>
            <a:r>
              <a:rPr lang="en-US" altLang="zh-CN" sz="2800" dirty="0"/>
              <a:t>                  	   ←  →    ← →                    ← start</a:t>
            </a:r>
          </a:p>
          <a:p>
            <a:pPr>
              <a:lnSpc>
                <a:spcPct val="80000"/>
              </a:lnSpc>
            </a:pPr>
            <a:r>
              <a:rPr lang="zh-CN" altLang="en-US" sz="2800" dirty="0"/>
              <a:t>‘</a:t>
            </a:r>
            <a:r>
              <a:rPr lang="en-US" altLang="zh-CN" sz="2800" dirty="0"/>
              <a:t>Algeria achieved its independence in 1962 after 132 years of French occupation.</a:t>
            </a:r>
            <a:r>
              <a:rPr lang="zh-CN" altLang="en-US" sz="2800" dirty="0"/>
              <a:t>’</a:t>
            </a:r>
            <a:endParaRPr lang="en-US" altLang="zh-CN" sz="2800" dirty="0"/>
          </a:p>
          <a:p>
            <a:pPr>
              <a:lnSpc>
                <a:spcPct val="80000"/>
              </a:lnSpc>
            </a:pPr>
            <a:r>
              <a:rPr lang="en-US" altLang="zh-CN" sz="2400" dirty="0"/>
              <a:t>With Unicode, the surface presentation is complex, but the stored form is  straightforward</a:t>
            </a:r>
          </a:p>
        </p:txBody>
      </p:sp>
      <p:pic>
        <p:nvPicPr>
          <p:cNvPr id="38298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3573463"/>
            <a:ext cx="7620000" cy="436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a:t>Lecture 6 Index</a:t>
            </a:r>
          </a:p>
        </p:txBody>
      </p:sp>
      <p:sp>
        <p:nvSpPr>
          <p:cNvPr id="5" name="幻灯片编号占位符 4"/>
          <p:cNvSpPr>
            <a:spLocks noGrp="1"/>
          </p:cNvSpPr>
          <p:nvPr>
            <p:ph type="sldNum" sz="quarter" idx="11"/>
          </p:nvPr>
        </p:nvSpPr>
        <p:spPr/>
        <p:txBody>
          <a:bodyPr/>
          <a:lstStyle/>
          <a:p>
            <a:fld id="{BF0D9620-1638-7A42-B05C-81D82F717E9C}" type="slidenum">
              <a:rPr lang="en-US" altLang="zh-CN"/>
              <a:pPr/>
              <a:t>19</a:t>
            </a:fld>
            <a:endParaRPr lang="en-US" altLang="zh-CN"/>
          </a:p>
        </p:txBody>
      </p:sp>
      <p:sp>
        <p:nvSpPr>
          <p:cNvPr id="384002" name="Rectangle 2"/>
          <p:cNvSpPr>
            <a:spLocks noGrp="1" noChangeArrowheads="1"/>
          </p:cNvSpPr>
          <p:nvPr>
            <p:ph type="title"/>
          </p:nvPr>
        </p:nvSpPr>
        <p:spPr/>
        <p:txBody>
          <a:bodyPr/>
          <a:lstStyle/>
          <a:p>
            <a:r>
              <a:rPr lang="en-US" altLang="zh-CN"/>
              <a:t>Stop words</a:t>
            </a:r>
          </a:p>
        </p:txBody>
      </p:sp>
      <p:sp>
        <p:nvSpPr>
          <p:cNvPr id="384003" name="Rectangle 3"/>
          <p:cNvSpPr>
            <a:spLocks noGrp="1" noChangeArrowheads="1"/>
          </p:cNvSpPr>
          <p:nvPr>
            <p:ph type="body" idx="1"/>
          </p:nvPr>
        </p:nvSpPr>
        <p:spPr/>
        <p:txBody>
          <a:bodyPr/>
          <a:lstStyle/>
          <a:p>
            <a:pPr>
              <a:lnSpc>
                <a:spcPct val="90000"/>
              </a:lnSpc>
            </a:pPr>
            <a:r>
              <a:rPr lang="en-US" altLang="zh-CN" sz="2800" dirty="0"/>
              <a:t>With a stop list, you exclude from the dictionary entirely the commonest words. Intuition:</a:t>
            </a:r>
          </a:p>
          <a:p>
            <a:pPr lvl="1">
              <a:lnSpc>
                <a:spcPct val="90000"/>
              </a:lnSpc>
            </a:pPr>
            <a:r>
              <a:rPr lang="en-US" altLang="zh-CN" sz="2000" dirty="0"/>
              <a:t>They have little semantic content: </a:t>
            </a:r>
            <a:r>
              <a:rPr lang="en-US" altLang="zh-CN" sz="2000" i="1" dirty="0"/>
              <a:t>the, a, and, to, be</a:t>
            </a:r>
          </a:p>
          <a:p>
            <a:pPr lvl="1">
              <a:lnSpc>
                <a:spcPct val="90000"/>
              </a:lnSpc>
            </a:pPr>
            <a:r>
              <a:rPr lang="en-US" altLang="zh-CN" sz="2000" dirty="0"/>
              <a:t>There are a lot of them: ~30% of postings for top 30 words</a:t>
            </a:r>
          </a:p>
          <a:p>
            <a:pPr>
              <a:lnSpc>
                <a:spcPct val="90000"/>
              </a:lnSpc>
            </a:pPr>
            <a:r>
              <a:rPr lang="en-US" altLang="zh-CN" sz="2800" dirty="0"/>
              <a:t>But the trend is away from doing this:</a:t>
            </a:r>
          </a:p>
          <a:p>
            <a:pPr lvl="1">
              <a:lnSpc>
                <a:spcPct val="90000"/>
              </a:lnSpc>
            </a:pPr>
            <a:r>
              <a:rPr lang="en-US" altLang="zh-CN" sz="2000" dirty="0"/>
              <a:t>Good compression techniques means the space for including </a:t>
            </a:r>
            <a:r>
              <a:rPr lang="en-US" altLang="zh-CN" sz="2000" dirty="0" err="1"/>
              <a:t>stopwords</a:t>
            </a:r>
            <a:r>
              <a:rPr lang="en-US" altLang="zh-CN" sz="2000" dirty="0"/>
              <a:t> in a system is very small</a:t>
            </a:r>
          </a:p>
          <a:p>
            <a:pPr lvl="1">
              <a:lnSpc>
                <a:spcPct val="90000"/>
              </a:lnSpc>
            </a:pPr>
            <a:r>
              <a:rPr lang="en-US" altLang="zh-CN" sz="2000" dirty="0"/>
              <a:t>Good query optimization techniques mean you pay little at query time for including stop words.</a:t>
            </a:r>
          </a:p>
          <a:p>
            <a:pPr lvl="1">
              <a:lnSpc>
                <a:spcPct val="90000"/>
              </a:lnSpc>
            </a:pPr>
            <a:r>
              <a:rPr lang="en-US" altLang="zh-CN" sz="2000" dirty="0"/>
              <a:t>You need them for:</a:t>
            </a:r>
          </a:p>
          <a:p>
            <a:pPr lvl="2">
              <a:lnSpc>
                <a:spcPct val="90000"/>
              </a:lnSpc>
            </a:pPr>
            <a:r>
              <a:rPr lang="en-US" altLang="zh-CN" sz="1800" dirty="0"/>
              <a:t>Phrase queries: </a:t>
            </a:r>
            <a:r>
              <a:rPr lang="zh-CN" altLang="en-US" sz="1800" dirty="0"/>
              <a:t>“</a:t>
            </a:r>
            <a:r>
              <a:rPr lang="en-US" altLang="zh-CN" sz="1800" dirty="0"/>
              <a:t>King of Denmark</a:t>
            </a:r>
            <a:r>
              <a:rPr lang="zh-CN" altLang="en-US" sz="1800" dirty="0"/>
              <a:t>”</a:t>
            </a:r>
            <a:endParaRPr lang="en-US" altLang="zh-CN" sz="1800" dirty="0"/>
          </a:p>
          <a:p>
            <a:pPr lvl="2">
              <a:lnSpc>
                <a:spcPct val="90000"/>
              </a:lnSpc>
            </a:pPr>
            <a:r>
              <a:rPr lang="en-US" altLang="zh-CN" sz="1800" dirty="0"/>
              <a:t>Various song titles, etc.: </a:t>
            </a:r>
            <a:r>
              <a:rPr lang="zh-CN" altLang="en-US" sz="1800" dirty="0"/>
              <a:t>“</a:t>
            </a:r>
            <a:r>
              <a:rPr lang="en-US" altLang="zh-CN" sz="1800" dirty="0"/>
              <a:t>Let it be</a:t>
            </a:r>
            <a:r>
              <a:rPr lang="zh-CN" altLang="en-US" sz="1800" dirty="0"/>
              <a:t>”</a:t>
            </a:r>
            <a:r>
              <a:rPr lang="en-US" altLang="zh-CN" sz="1800" dirty="0"/>
              <a:t>, </a:t>
            </a:r>
            <a:r>
              <a:rPr lang="zh-CN" altLang="en-US" sz="1800" dirty="0"/>
              <a:t>“</a:t>
            </a:r>
            <a:r>
              <a:rPr lang="en-US" altLang="zh-CN" sz="1800" dirty="0"/>
              <a:t>To be or not to be</a:t>
            </a:r>
            <a:r>
              <a:rPr lang="zh-CN" altLang="en-US" sz="1800" dirty="0"/>
              <a:t>”</a:t>
            </a:r>
            <a:endParaRPr lang="en-US" altLang="zh-CN" sz="1800" dirty="0"/>
          </a:p>
          <a:p>
            <a:pPr lvl="2">
              <a:lnSpc>
                <a:spcPct val="90000"/>
              </a:lnSpc>
            </a:pPr>
            <a:r>
              <a:rPr lang="zh-CN" altLang="en-US" sz="1800" dirty="0"/>
              <a:t>“</a:t>
            </a:r>
            <a:r>
              <a:rPr lang="en-US" altLang="zh-CN" sz="1800" dirty="0"/>
              <a:t>Relational</a:t>
            </a:r>
            <a:r>
              <a:rPr lang="zh-CN" altLang="en-US" sz="1800" dirty="0"/>
              <a:t>”</a:t>
            </a:r>
            <a:r>
              <a:rPr lang="en-US" altLang="zh-CN" sz="1800" dirty="0"/>
              <a:t> queries: </a:t>
            </a:r>
            <a:r>
              <a:rPr lang="zh-CN" altLang="en-US" sz="1800" dirty="0"/>
              <a:t>“</a:t>
            </a:r>
            <a:r>
              <a:rPr lang="en-US" altLang="zh-CN" sz="1800" dirty="0"/>
              <a:t>flights to London</a:t>
            </a:r>
            <a:r>
              <a:rPr lang="zh-CN" altLang="en-US" sz="1800" dirty="0"/>
              <a:t>”</a:t>
            </a:r>
            <a:endParaRPr lang="en-US" altLang="zh-CN" sz="1700" dirty="0"/>
          </a:p>
          <a:p>
            <a:pPr>
              <a:lnSpc>
                <a:spcPct val="90000"/>
              </a:lnSpc>
            </a:pPr>
            <a:endParaRPr lang="zh-CN" alt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0"/>
          </p:nvPr>
        </p:nvSpPr>
        <p:spPr/>
        <p:txBody>
          <a:bodyPr/>
          <a:lstStyle/>
          <a:p>
            <a:r>
              <a:rPr lang="en-US" altLang="zh-CN"/>
              <a:t>Lecture 6 Index</a:t>
            </a:r>
          </a:p>
        </p:txBody>
      </p:sp>
      <p:sp>
        <p:nvSpPr>
          <p:cNvPr id="5" name="幻灯片编号占位符 5"/>
          <p:cNvSpPr>
            <a:spLocks noGrp="1"/>
          </p:cNvSpPr>
          <p:nvPr>
            <p:ph type="sldNum" sz="quarter" idx="11"/>
          </p:nvPr>
        </p:nvSpPr>
        <p:spPr/>
        <p:txBody>
          <a:bodyPr/>
          <a:lstStyle/>
          <a:p>
            <a:fld id="{A0207023-BF60-A544-8C07-12F2C6F516B2}" type="slidenum">
              <a:rPr lang="en-US" altLang="zh-CN"/>
              <a:pPr/>
              <a:t>2</a:t>
            </a:fld>
            <a:endParaRPr lang="en-US" altLang="zh-CN"/>
          </a:p>
        </p:txBody>
      </p:sp>
      <p:sp>
        <p:nvSpPr>
          <p:cNvPr id="202754" name="Rectangle 2"/>
          <p:cNvSpPr>
            <a:spLocks noGrp="1" noChangeArrowheads="1"/>
          </p:cNvSpPr>
          <p:nvPr>
            <p:ph type="title"/>
          </p:nvPr>
        </p:nvSpPr>
        <p:spPr/>
        <p:txBody>
          <a:bodyPr/>
          <a:lstStyle/>
          <a:p>
            <a:r>
              <a:rPr lang="en-US" altLang="zh-CN"/>
              <a:t>Some vocabulary</a:t>
            </a:r>
          </a:p>
        </p:txBody>
      </p:sp>
      <p:sp>
        <p:nvSpPr>
          <p:cNvPr id="202755" name="Rectangle 3"/>
          <p:cNvSpPr>
            <a:spLocks noGrp="1" noChangeArrowheads="1"/>
          </p:cNvSpPr>
          <p:nvPr>
            <p:ph type="body" sz="half" idx="1"/>
          </p:nvPr>
        </p:nvSpPr>
        <p:spPr>
          <a:xfrm>
            <a:off x="457200" y="1600200"/>
            <a:ext cx="8075613" cy="4492625"/>
          </a:xfrm>
        </p:spPr>
        <p:txBody>
          <a:bodyPr/>
          <a:lstStyle/>
          <a:p>
            <a:r>
              <a:rPr lang="en-US" altLang="zh-CN" sz="2400" dirty="0"/>
              <a:t>File organizations or </a:t>
            </a:r>
            <a:r>
              <a:rPr lang="en-US" altLang="zh-CN" sz="2400" i="1" dirty="0">
                <a:solidFill>
                  <a:srgbClr val="FF0000"/>
                </a:solidFill>
              </a:rPr>
              <a:t>indexes</a:t>
            </a:r>
            <a:r>
              <a:rPr lang="en-US" altLang="zh-CN" sz="2400" i="1" dirty="0"/>
              <a:t> </a:t>
            </a:r>
            <a:r>
              <a:rPr lang="en-US" altLang="zh-CN" sz="2400" dirty="0"/>
              <a:t>are used to increase performance of system</a:t>
            </a:r>
          </a:p>
          <a:p>
            <a:pPr lvl="1"/>
            <a:r>
              <a:rPr lang="en-US" altLang="zh-CN" sz="2000" dirty="0"/>
              <a:t>Will talk about how to store indexes later</a:t>
            </a:r>
          </a:p>
          <a:p>
            <a:r>
              <a:rPr lang="en-US" altLang="zh-CN" sz="2400" dirty="0"/>
              <a:t>Text </a:t>
            </a:r>
            <a:r>
              <a:rPr lang="en-US" altLang="zh-CN" sz="2400" b="1" i="1" dirty="0">
                <a:solidFill>
                  <a:srgbClr val="FF0000"/>
                </a:solidFill>
              </a:rPr>
              <a:t>indexing</a:t>
            </a:r>
            <a:r>
              <a:rPr lang="en-US" altLang="zh-CN" sz="2400" i="1" dirty="0">
                <a:solidFill>
                  <a:srgbClr val="FF0000"/>
                </a:solidFill>
              </a:rPr>
              <a:t> </a:t>
            </a:r>
            <a:r>
              <a:rPr lang="en-US" altLang="zh-CN" sz="2400" dirty="0"/>
              <a:t>is the process of deciding what will be used to represent a given document</a:t>
            </a:r>
          </a:p>
          <a:p>
            <a:r>
              <a:rPr lang="en-US" altLang="zh-CN" sz="2400" dirty="0"/>
              <a:t>These </a:t>
            </a:r>
            <a:r>
              <a:rPr lang="en-US" altLang="zh-CN" sz="2400" b="1" i="1" dirty="0">
                <a:solidFill>
                  <a:srgbClr val="FF0000"/>
                </a:solidFill>
              </a:rPr>
              <a:t>index terms</a:t>
            </a:r>
            <a:r>
              <a:rPr lang="en-US" altLang="zh-CN" sz="2400" i="1" dirty="0"/>
              <a:t> </a:t>
            </a:r>
            <a:r>
              <a:rPr lang="en-US" altLang="zh-CN" sz="2400" dirty="0"/>
              <a:t>are then used to build indexes for the documents</a:t>
            </a:r>
          </a:p>
          <a:p>
            <a:r>
              <a:rPr lang="en-US" altLang="zh-CN" sz="2400" dirty="0"/>
              <a:t>The </a:t>
            </a:r>
            <a:r>
              <a:rPr lang="en-US" altLang="zh-CN" sz="2400" b="1" i="1" dirty="0">
                <a:solidFill>
                  <a:srgbClr val="FF0000"/>
                </a:solidFill>
              </a:rPr>
              <a:t>retrieval model</a:t>
            </a:r>
            <a:r>
              <a:rPr lang="en-US" altLang="zh-CN" sz="2400" i="1" dirty="0">
                <a:solidFill>
                  <a:srgbClr val="FF0000"/>
                </a:solidFill>
              </a:rPr>
              <a:t> </a:t>
            </a:r>
            <a:r>
              <a:rPr lang="en-US" altLang="zh-CN" sz="2400" dirty="0"/>
              <a:t>described how the indexed terms are incorporated into a model</a:t>
            </a:r>
          </a:p>
          <a:p>
            <a:pPr lvl="1"/>
            <a:r>
              <a:rPr lang="en-US" altLang="zh-CN" sz="2000" dirty="0"/>
              <a:t>Relationship between retrieval model and indexing model</a:t>
            </a:r>
          </a:p>
          <a:p>
            <a:pPr>
              <a:lnSpc>
                <a:spcPct val="80000"/>
              </a:lnSpc>
            </a:pPr>
            <a:endParaRPr lang="en-US" altLang="zh-CN" sz="2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2755">
                                            <p:txEl>
                                              <p:pRg st="0" end="0"/>
                                            </p:txEl>
                                          </p:spTgt>
                                        </p:tgtEl>
                                        <p:attrNameLst>
                                          <p:attrName>style.visibility</p:attrName>
                                        </p:attrNameLst>
                                      </p:cBhvr>
                                      <p:to>
                                        <p:strVal val="visible"/>
                                      </p:to>
                                    </p:set>
                                    <p:animEffect transition="in" filter="blinds(horizontal)">
                                      <p:cBhvr>
                                        <p:cTn id="7" dur="500"/>
                                        <p:tgtEl>
                                          <p:spTgt spid="20275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2755">
                                            <p:txEl>
                                              <p:pRg st="1" end="1"/>
                                            </p:txEl>
                                          </p:spTgt>
                                        </p:tgtEl>
                                        <p:attrNameLst>
                                          <p:attrName>style.visibility</p:attrName>
                                        </p:attrNameLst>
                                      </p:cBhvr>
                                      <p:to>
                                        <p:strVal val="visible"/>
                                      </p:to>
                                    </p:set>
                                    <p:animEffect transition="in" filter="blinds(horizontal)">
                                      <p:cBhvr>
                                        <p:cTn id="10" dur="500"/>
                                        <p:tgtEl>
                                          <p:spTgt spid="20275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02755">
                                            <p:txEl>
                                              <p:pRg st="2" end="2"/>
                                            </p:txEl>
                                          </p:spTgt>
                                        </p:tgtEl>
                                        <p:attrNameLst>
                                          <p:attrName>style.visibility</p:attrName>
                                        </p:attrNameLst>
                                      </p:cBhvr>
                                      <p:to>
                                        <p:strVal val="visible"/>
                                      </p:to>
                                    </p:set>
                                    <p:animEffect transition="in" filter="blinds(horizontal)">
                                      <p:cBhvr>
                                        <p:cTn id="15" dur="500"/>
                                        <p:tgtEl>
                                          <p:spTgt spid="20275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02755">
                                            <p:txEl>
                                              <p:pRg st="3" end="3"/>
                                            </p:txEl>
                                          </p:spTgt>
                                        </p:tgtEl>
                                        <p:attrNameLst>
                                          <p:attrName>style.visibility</p:attrName>
                                        </p:attrNameLst>
                                      </p:cBhvr>
                                      <p:to>
                                        <p:strVal val="visible"/>
                                      </p:to>
                                    </p:set>
                                    <p:animEffect transition="in" filter="blinds(horizontal)">
                                      <p:cBhvr>
                                        <p:cTn id="20" dur="500"/>
                                        <p:tgtEl>
                                          <p:spTgt spid="202755">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202755">
                                            <p:txEl>
                                              <p:pRg st="4" end="4"/>
                                            </p:txEl>
                                          </p:spTgt>
                                        </p:tgtEl>
                                        <p:attrNameLst>
                                          <p:attrName>style.visibility</p:attrName>
                                        </p:attrNameLst>
                                      </p:cBhvr>
                                      <p:to>
                                        <p:strVal val="visible"/>
                                      </p:to>
                                    </p:set>
                                    <p:animEffect transition="in" filter="blinds(horizontal)">
                                      <p:cBhvr>
                                        <p:cTn id="25" dur="500"/>
                                        <p:tgtEl>
                                          <p:spTgt spid="202755">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02755">
                                            <p:txEl>
                                              <p:pRg st="5" end="5"/>
                                            </p:txEl>
                                          </p:spTgt>
                                        </p:tgtEl>
                                        <p:attrNameLst>
                                          <p:attrName>style.visibility</p:attrName>
                                        </p:attrNameLst>
                                      </p:cBhvr>
                                      <p:to>
                                        <p:strVal val="visible"/>
                                      </p:to>
                                    </p:set>
                                    <p:animEffect transition="in" filter="blinds(horizontal)">
                                      <p:cBhvr>
                                        <p:cTn id="28" dur="500"/>
                                        <p:tgtEl>
                                          <p:spTgt spid="2027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页脚占位符 1"/>
          <p:cNvSpPr>
            <a:spLocks noGrp="1"/>
          </p:cNvSpPr>
          <p:nvPr>
            <p:ph type="ftr" sz="quarter" idx="10"/>
          </p:nvPr>
        </p:nvSpPr>
        <p:spPr/>
        <p:txBody>
          <a:bodyPr/>
          <a:lstStyle/>
          <a:p>
            <a:r>
              <a:rPr lang="en-US" altLang="zh-CN"/>
              <a:t>Lecture 6 Index</a:t>
            </a:r>
          </a:p>
        </p:txBody>
      </p:sp>
      <p:sp>
        <p:nvSpPr>
          <p:cNvPr id="6" name="幻灯片编号占位符 2"/>
          <p:cNvSpPr>
            <a:spLocks noGrp="1"/>
          </p:cNvSpPr>
          <p:nvPr>
            <p:ph type="sldNum" sz="quarter" idx="11"/>
          </p:nvPr>
        </p:nvSpPr>
        <p:spPr/>
        <p:txBody>
          <a:bodyPr/>
          <a:lstStyle/>
          <a:p>
            <a:fld id="{7B5CF271-651D-0A45-8BD3-633996DDC7D7}" type="slidenum">
              <a:rPr lang="en-US" altLang="zh-CN"/>
              <a:pPr/>
              <a:t>20</a:t>
            </a:fld>
            <a:endParaRPr lang="en-US" altLang="zh-CN"/>
          </a:p>
        </p:txBody>
      </p:sp>
      <p:sp>
        <p:nvSpPr>
          <p:cNvPr id="369666" name="Rectangle 2050"/>
          <p:cNvSpPr>
            <a:spLocks noGrp="1" noChangeArrowheads="1"/>
          </p:cNvSpPr>
          <p:nvPr>
            <p:ph type="title" idx="4294967295"/>
          </p:nvPr>
        </p:nvSpPr>
        <p:spPr/>
        <p:txBody>
          <a:bodyPr anchor="b"/>
          <a:lstStyle/>
          <a:p>
            <a:r>
              <a:rPr lang="en-US" altLang="zh-CN"/>
              <a:t>Normalization to terms</a:t>
            </a:r>
          </a:p>
        </p:txBody>
      </p:sp>
      <p:sp>
        <p:nvSpPr>
          <p:cNvPr id="369667" name="Rectangle 2051"/>
          <p:cNvSpPr>
            <a:spLocks noGrp="1" noChangeArrowheads="1"/>
          </p:cNvSpPr>
          <p:nvPr>
            <p:ph type="body" idx="4294967295"/>
          </p:nvPr>
        </p:nvSpPr>
        <p:spPr>
          <a:xfrm>
            <a:off x="457200" y="1600200"/>
            <a:ext cx="8229600" cy="4953000"/>
          </a:xfrm>
          <a:ln/>
          <a:extLst>
            <a:ext uri="{91240B29-F687-4f45-9708-019B960494DF}">
              <a14:hiddenLine xmlns:a14="http://schemas.microsoft.com/office/drawing/2010/main" xmlns="" w="9525" cap="flat" cmpd="sng">
                <a:solidFill>
                  <a:schemeClr val="tx1"/>
                </a:solidFill>
                <a:prstDash val="solid"/>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a:lstStyle/>
          <a:p>
            <a:pPr>
              <a:lnSpc>
                <a:spcPct val="90000"/>
              </a:lnSpc>
            </a:pPr>
            <a:r>
              <a:rPr lang="en-US" altLang="zh-CN" sz="2800" dirty="0">
                <a:sym typeface="Symbol" charset="0"/>
              </a:rPr>
              <a:t>We need to </a:t>
            </a:r>
            <a:r>
              <a:rPr lang="zh-CN" altLang="en-US" sz="2800" dirty="0">
                <a:sym typeface="Symbol" charset="0"/>
              </a:rPr>
              <a:t>“</a:t>
            </a:r>
            <a:r>
              <a:rPr lang="en-US" altLang="zh-CN" sz="2800" dirty="0">
                <a:sym typeface="Symbol" charset="0"/>
              </a:rPr>
              <a:t>normalize</a:t>
            </a:r>
            <a:r>
              <a:rPr lang="zh-CN" altLang="en-US" sz="2800" dirty="0">
                <a:sym typeface="Symbol" charset="0"/>
              </a:rPr>
              <a:t>”</a:t>
            </a:r>
            <a:r>
              <a:rPr lang="en-US" altLang="zh-CN" sz="2800" dirty="0">
                <a:sym typeface="Symbol" charset="0"/>
              </a:rPr>
              <a:t> words in indexed text as well as query words into the same form</a:t>
            </a:r>
          </a:p>
          <a:p>
            <a:pPr lvl="1">
              <a:lnSpc>
                <a:spcPct val="90000"/>
              </a:lnSpc>
            </a:pPr>
            <a:r>
              <a:rPr lang="en-US" altLang="zh-CN" sz="2000" dirty="0">
                <a:sym typeface="Symbol" charset="0"/>
              </a:rPr>
              <a:t>We want to match U.S.A. and USA</a:t>
            </a:r>
          </a:p>
          <a:p>
            <a:pPr>
              <a:lnSpc>
                <a:spcPct val="90000"/>
              </a:lnSpc>
            </a:pPr>
            <a:r>
              <a:rPr lang="en-US" altLang="zh-CN" sz="2800" dirty="0">
                <a:sym typeface="Symbol" charset="0"/>
              </a:rPr>
              <a:t>Result is terms</a:t>
            </a:r>
            <a:r>
              <a:rPr lang="en-US" altLang="zh-CN" sz="2800" dirty="0">
                <a:solidFill>
                  <a:srgbClr val="FF0000"/>
                </a:solidFill>
                <a:sym typeface="Symbol" charset="0"/>
              </a:rPr>
              <a:t>: a term is a (normalized) word type, which is an entry in our IR system dictionary</a:t>
            </a:r>
          </a:p>
          <a:p>
            <a:pPr>
              <a:lnSpc>
                <a:spcPct val="90000"/>
              </a:lnSpc>
            </a:pPr>
            <a:r>
              <a:rPr lang="en-US" altLang="zh-CN" sz="2800" dirty="0">
                <a:sym typeface="Symbol" charset="0"/>
              </a:rPr>
              <a:t>We most commonly implicitly define equivalence classes of terms by, e.g., </a:t>
            </a:r>
          </a:p>
          <a:p>
            <a:pPr lvl="1">
              <a:lnSpc>
                <a:spcPct val="90000"/>
              </a:lnSpc>
            </a:pPr>
            <a:r>
              <a:rPr lang="en-US" altLang="zh-CN" sz="2000" dirty="0">
                <a:sym typeface="Symbol" charset="0"/>
              </a:rPr>
              <a:t>deleting periods to form a term</a:t>
            </a:r>
          </a:p>
          <a:p>
            <a:pPr lvl="2">
              <a:lnSpc>
                <a:spcPct val="90000"/>
              </a:lnSpc>
            </a:pPr>
            <a:r>
              <a:rPr lang="en-US" altLang="zh-CN" sz="1800" dirty="0">
                <a:sym typeface="Symbol" charset="0"/>
              </a:rPr>
              <a:t>U.S.A., USA    USA</a:t>
            </a:r>
          </a:p>
          <a:p>
            <a:pPr lvl="1">
              <a:lnSpc>
                <a:spcPct val="90000"/>
              </a:lnSpc>
            </a:pPr>
            <a:r>
              <a:rPr lang="en-US" altLang="zh-CN" sz="2000" dirty="0">
                <a:sym typeface="Symbol" charset="0"/>
              </a:rPr>
              <a:t>deleting hyphens to form a term</a:t>
            </a:r>
          </a:p>
          <a:p>
            <a:pPr lvl="2">
              <a:lnSpc>
                <a:spcPct val="90000"/>
              </a:lnSpc>
            </a:pPr>
            <a:r>
              <a:rPr lang="en-US" altLang="zh-CN" sz="1800" dirty="0">
                <a:sym typeface="Symbol" charset="0"/>
              </a:rPr>
              <a:t>anti-discriminatory, </a:t>
            </a:r>
            <a:r>
              <a:rPr lang="en-US" altLang="zh-CN" sz="1800" dirty="0" err="1">
                <a:sym typeface="Symbol" charset="0"/>
              </a:rPr>
              <a:t>antidiscriminatory</a:t>
            </a:r>
            <a:r>
              <a:rPr lang="en-US" altLang="zh-CN" sz="1800" dirty="0">
                <a:sym typeface="Symbol" charset="0"/>
              </a:rPr>
              <a:t>    </a:t>
            </a:r>
            <a:r>
              <a:rPr lang="en-US" altLang="zh-CN" sz="1800" dirty="0" err="1">
                <a:sym typeface="Symbol" charset="0"/>
              </a:rPr>
              <a:t>antidiscriminatory</a:t>
            </a:r>
            <a:endParaRPr lang="en-US" altLang="zh-CN" sz="1800" dirty="0">
              <a:sym typeface="Symbol" charset="0"/>
            </a:endParaRPr>
          </a:p>
        </p:txBody>
      </p:sp>
      <p:sp>
        <p:nvSpPr>
          <p:cNvPr id="369668" name="TextBox 4"/>
          <p:cNvSpPr txBox="1">
            <a:spLocks noChangeArrowheads="1"/>
          </p:cNvSpPr>
          <p:nvPr/>
        </p:nvSpPr>
        <p:spPr bwMode="auto">
          <a:xfrm>
            <a:off x="7620000" y="-33338"/>
            <a:ext cx="1163638"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gn="l">
              <a:defRPr>
                <a:solidFill>
                  <a:schemeClr val="tx1"/>
                </a:solidFill>
                <a:latin typeface="Arial" charset="0"/>
                <a:ea typeface="宋体" charset="0"/>
                <a:cs typeface="宋体" charset="0"/>
              </a:defRPr>
            </a:lvl1pPr>
            <a:lvl2pPr marL="37931725" indent="-37474525" algn="l">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r>
              <a:rPr lang="en-US" altLang="zh-CN" sz="1600">
                <a:solidFill>
                  <a:srgbClr val="FBFCFF"/>
                </a:solidFill>
                <a:latin typeface="Lucida Sans" charset="0"/>
                <a:cs typeface="Arial Unicode MS" charset="0"/>
              </a:rPr>
              <a:t>Sec. 2.2.3</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1"/>
          <p:cNvSpPr>
            <a:spLocks noGrp="1"/>
          </p:cNvSpPr>
          <p:nvPr>
            <p:ph type="ftr" sz="quarter" idx="10"/>
          </p:nvPr>
        </p:nvSpPr>
        <p:spPr/>
        <p:txBody>
          <a:bodyPr/>
          <a:lstStyle/>
          <a:p>
            <a:r>
              <a:rPr lang="en-US" altLang="zh-CN"/>
              <a:t>Lecture 6 Index</a:t>
            </a:r>
          </a:p>
        </p:txBody>
      </p:sp>
      <p:sp>
        <p:nvSpPr>
          <p:cNvPr id="6" name="幻灯片编号占位符 2"/>
          <p:cNvSpPr>
            <a:spLocks noGrp="1"/>
          </p:cNvSpPr>
          <p:nvPr>
            <p:ph type="sldNum" sz="quarter" idx="11"/>
          </p:nvPr>
        </p:nvSpPr>
        <p:spPr/>
        <p:txBody>
          <a:bodyPr/>
          <a:lstStyle/>
          <a:p>
            <a:fld id="{103A93EB-826F-7441-B3FC-D326284DCCA2}" type="slidenum">
              <a:rPr lang="en-US" altLang="zh-CN"/>
              <a:pPr/>
              <a:t>21</a:t>
            </a:fld>
            <a:endParaRPr lang="en-US" altLang="zh-CN"/>
          </a:p>
        </p:txBody>
      </p:sp>
      <p:sp>
        <p:nvSpPr>
          <p:cNvPr id="370690" name="Rectangle 2"/>
          <p:cNvSpPr>
            <a:spLocks noGrp="1" noChangeArrowheads="1"/>
          </p:cNvSpPr>
          <p:nvPr>
            <p:ph type="title" idx="4294967295"/>
          </p:nvPr>
        </p:nvSpPr>
        <p:spPr/>
        <p:txBody>
          <a:bodyPr anchor="b"/>
          <a:lstStyle/>
          <a:p>
            <a:r>
              <a:rPr lang="en-US" altLang="zh-CN"/>
              <a:t>Normalization: other languages</a:t>
            </a:r>
          </a:p>
        </p:txBody>
      </p:sp>
      <p:sp>
        <p:nvSpPr>
          <p:cNvPr id="370691" name="Rectangle 3"/>
          <p:cNvSpPr>
            <a:spLocks noGrp="1" noChangeArrowheads="1"/>
          </p:cNvSpPr>
          <p:nvPr>
            <p:ph type="body" idx="4294967295"/>
          </p:nvPr>
        </p:nvSpPr>
        <p:spPr>
          <a:xfrm>
            <a:off x="457200" y="1600200"/>
            <a:ext cx="8229600" cy="4953000"/>
          </a:xfrm>
          <a:ln/>
          <a:extLst>
            <a:ext uri="{91240B29-F687-4f45-9708-019B960494DF}">
              <a14:hiddenLine xmlns:a14="http://schemas.microsoft.com/office/drawing/2010/main" xmlns="" w="9525" cap="flat" cmpd="sng">
                <a:solidFill>
                  <a:schemeClr val="tx1"/>
                </a:solidFill>
                <a:prstDash val="solid"/>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a:lstStyle/>
          <a:p>
            <a:r>
              <a:rPr lang="en-US" altLang="zh-CN" sz="2800" dirty="0"/>
              <a:t>Accents(</a:t>
            </a:r>
            <a:r>
              <a:rPr lang="zh-CN" altLang="en-US" sz="2800" dirty="0"/>
              <a:t>重音</a:t>
            </a:r>
            <a:r>
              <a:rPr lang="en-US" altLang="zh-CN" sz="2800" dirty="0"/>
              <a:t>): e.g., French résumé vs. resume.</a:t>
            </a:r>
          </a:p>
          <a:p>
            <a:r>
              <a:rPr lang="en-US" altLang="zh-CN" sz="2800" dirty="0">
                <a:sym typeface="Symbol" charset="0"/>
              </a:rPr>
              <a:t>Umlauts(</a:t>
            </a:r>
            <a:r>
              <a:rPr lang="zh-CN" altLang="en-US" sz="2800" dirty="0">
                <a:sym typeface="Symbol" charset="0"/>
              </a:rPr>
              <a:t>元音变音</a:t>
            </a:r>
            <a:r>
              <a:rPr lang="en-US" altLang="zh-CN" sz="2800" dirty="0">
                <a:sym typeface="Symbol" charset="0"/>
              </a:rPr>
              <a:t>): e.g., German: </a:t>
            </a:r>
            <a:r>
              <a:rPr lang="en-US" altLang="zh-CN" sz="2800" dirty="0" err="1">
                <a:sym typeface="Symbol" charset="0"/>
              </a:rPr>
              <a:t>Tuebingen</a:t>
            </a:r>
            <a:r>
              <a:rPr lang="en-US" altLang="zh-CN" sz="2800" dirty="0">
                <a:sym typeface="Symbol" charset="0"/>
              </a:rPr>
              <a:t> vs. </a:t>
            </a:r>
            <a:r>
              <a:rPr lang="en-US" altLang="zh-CN" sz="2800" dirty="0" err="1">
                <a:sym typeface="Symbol" charset="0"/>
              </a:rPr>
              <a:t>Tübingen</a:t>
            </a:r>
            <a:endParaRPr lang="en-US" altLang="zh-CN" sz="2800" dirty="0">
              <a:sym typeface="Symbol" charset="0"/>
            </a:endParaRPr>
          </a:p>
          <a:p>
            <a:pPr lvl="1"/>
            <a:r>
              <a:rPr lang="en-US" altLang="zh-CN" sz="2000" dirty="0">
                <a:sym typeface="Symbol" charset="0"/>
              </a:rPr>
              <a:t>Should be equivalent</a:t>
            </a:r>
          </a:p>
          <a:p>
            <a:r>
              <a:rPr lang="en-US" altLang="zh-CN" sz="2800" dirty="0">
                <a:sym typeface="Symbol" charset="0"/>
              </a:rPr>
              <a:t>Most important criterion:</a:t>
            </a:r>
          </a:p>
          <a:p>
            <a:pPr lvl="1"/>
            <a:r>
              <a:rPr lang="en-US" altLang="zh-CN" sz="2000" dirty="0">
                <a:solidFill>
                  <a:srgbClr val="FF0000"/>
                </a:solidFill>
                <a:sym typeface="Symbol" charset="0"/>
              </a:rPr>
              <a:t>How are your users like to write their queries for these words?</a:t>
            </a:r>
          </a:p>
          <a:p>
            <a:pPr lvl="1"/>
            <a:endParaRPr lang="en-US" altLang="zh-CN" sz="2000" dirty="0">
              <a:sym typeface="Symbol" charset="0"/>
            </a:endParaRPr>
          </a:p>
          <a:p>
            <a:r>
              <a:rPr lang="en-US" altLang="zh-CN" sz="2800" dirty="0">
                <a:sym typeface="Symbol" charset="0"/>
              </a:rPr>
              <a:t>Even in languages that standardly have accents, users often may not type them</a:t>
            </a:r>
          </a:p>
          <a:p>
            <a:pPr lvl="1"/>
            <a:r>
              <a:rPr lang="en-US" altLang="zh-CN" sz="2000" dirty="0">
                <a:sym typeface="Symbol" charset="0"/>
              </a:rPr>
              <a:t>Often best to normalize to a de-accented term</a:t>
            </a:r>
          </a:p>
          <a:p>
            <a:pPr lvl="2"/>
            <a:r>
              <a:rPr lang="en-US" altLang="zh-CN" sz="1800" dirty="0" err="1">
                <a:sym typeface="Symbol" charset="0"/>
              </a:rPr>
              <a:t>Tuebingen</a:t>
            </a:r>
            <a:r>
              <a:rPr lang="en-US" altLang="zh-CN" sz="1800" dirty="0">
                <a:sym typeface="Symbol" charset="0"/>
              </a:rPr>
              <a:t>, </a:t>
            </a:r>
            <a:r>
              <a:rPr lang="en-US" altLang="zh-CN" sz="1800" dirty="0" err="1">
                <a:sym typeface="Symbol" charset="0"/>
              </a:rPr>
              <a:t>Tübingen</a:t>
            </a:r>
            <a:r>
              <a:rPr lang="en-US" altLang="zh-CN" sz="1800" dirty="0">
                <a:sym typeface="Symbol" charset="0"/>
              </a:rPr>
              <a:t>, Tubingen  Tubingen</a:t>
            </a:r>
          </a:p>
        </p:txBody>
      </p:sp>
      <p:sp>
        <p:nvSpPr>
          <p:cNvPr id="370692" name="TextBox 4"/>
          <p:cNvSpPr txBox="1">
            <a:spLocks noChangeArrowheads="1"/>
          </p:cNvSpPr>
          <p:nvPr/>
        </p:nvSpPr>
        <p:spPr bwMode="auto">
          <a:xfrm>
            <a:off x="7620000" y="-33338"/>
            <a:ext cx="1163638"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gn="l">
              <a:defRPr>
                <a:solidFill>
                  <a:schemeClr val="tx1"/>
                </a:solidFill>
                <a:latin typeface="Arial" charset="0"/>
                <a:ea typeface="宋体" charset="0"/>
                <a:cs typeface="宋体" charset="0"/>
              </a:defRPr>
            </a:lvl1pPr>
            <a:lvl2pPr marL="37931725" indent="-37474525" algn="l">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r>
              <a:rPr lang="en-US" altLang="zh-CN" sz="1600">
                <a:solidFill>
                  <a:srgbClr val="FBFCFF"/>
                </a:solidFill>
                <a:latin typeface="Lucida Sans" charset="0"/>
                <a:cs typeface="Arial Unicode MS" charset="0"/>
              </a:rPr>
              <a:t>Sec. 2.2.3</a:t>
            </a:r>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页脚占位符 1"/>
          <p:cNvSpPr>
            <a:spLocks noGrp="1"/>
          </p:cNvSpPr>
          <p:nvPr>
            <p:ph type="ftr" sz="quarter" idx="10"/>
          </p:nvPr>
        </p:nvSpPr>
        <p:spPr/>
        <p:txBody>
          <a:bodyPr/>
          <a:lstStyle/>
          <a:p>
            <a:r>
              <a:rPr lang="en-US" altLang="zh-CN"/>
              <a:t>Lecture 6 Index</a:t>
            </a:r>
          </a:p>
        </p:txBody>
      </p:sp>
      <p:sp>
        <p:nvSpPr>
          <p:cNvPr id="10" name="幻灯片编号占位符 2"/>
          <p:cNvSpPr>
            <a:spLocks noGrp="1"/>
          </p:cNvSpPr>
          <p:nvPr>
            <p:ph type="sldNum" sz="quarter" idx="11"/>
          </p:nvPr>
        </p:nvSpPr>
        <p:spPr/>
        <p:txBody>
          <a:bodyPr/>
          <a:lstStyle/>
          <a:p>
            <a:fld id="{708ABCB3-DCC4-4447-AF8F-41225D2859CF}" type="slidenum">
              <a:rPr lang="en-US" altLang="zh-CN"/>
              <a:pPr/>
              <a:t>22</a:t>
            </a:fld>
            <a:endParaRPr lang="en-US" altLang="zh-CN"/>
          </a:p>
        </p:txBody>
      </p:sp>
      <p:sp>
        <p:nvSpPr>
          <p:cNvPr id="371714" name="Rectangle 2"/>
          <p:cNvSpPr>
            <a:spLocks noGrp="1" noChangeArrowheads="1"/>
          </p:cNvSpPr>
          <p:nvPr>
            <p:ph type="title" idx="4294967295"/>
          </p:nvPr>
        </p:nvSpPr>
        <p:spPr/>
        <p:txBody>
          <a:bodyPr anchor="b"/>
          <a:lstStyle/>
          <a:p>
            <a:r>
              <a:rPr lang="en-US" altLang="zh-CN"/>
              <a:t>Normalization: other languages</a:t>
            </a:r>
          </a:p>
        </p:txBody>
      </p:sp>
      <p:sp>
        <p:nvSpPr>
          <p:cNvPr id="371715" name="Rectangle 3"/>
          <p:cNvSpPr>
            <a:spLocks noGrp="1" noChangeArrowheads="1"/>
          </p:cNvSpPr>
          <p:nvPr>
            <p:ph type="body" idx="4294967295"/>
          </p:nvPr>
        </p:nvSpPr>
        <p:spPr>
          <a:xfrm>
            <a:off x="457200" y="1600200"/>
            <a:ext cx="8229600" cy="4953000"/>
          </a:xfrm>
          <a:ln/>
          <a:extLst>
            <a:ext uri="{91240B29-F687-4f45-9708-019B960494DF}">
              <a14:hiddenLine xmlns:a14="http://schemas.microsoft.com/office/drawing/2010/main" xmlns="" w="9525" cap="flat" cmpd="sng">
                <a:solidFill>
                  <a:schemeClr val="tx1"/>
                </a:solidFill>
                <a:prstDash val="solid"/>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a:lstStyle/>
          <a:p>
            <a:r>
              <a:rPr lang="en-US" altLang="zh-CN" sz="2800" dirty="0">
                <a:sym typeface="Symbol" charset="0"/>
              </a:rPr>
              <a:t>Normalization of things like date forms</a:t>
            </a:r>
          </a:p>
          <a:p>
            <a:pPr lvl="1"/>
            <a:r>
              <a:rPr lang="en-US" altLang="zh-CN" sz="2000" dirty="0"/>
              <a:t>7</a:t>
            </a:r>
            <a:r>
              <a:rPr lang="ja-JP" altLang="en-US" sz="2000" dirty="0"/>
              <a:t>月</a:t>
            </a:r>
            <a:r>
              <a:rPr lang="en-US" altLang="ja-JP" sz="2000" dirty="0"/>
              <a:t>30</a:t>
            </a:r>
            <a:r>
              <a:rPr lang="ja-JP" altLang="en-US" sz="2000" dirty="0"/>
              <a:t>日</a:t>
            </a:r>
            <a:r>
              <a:rPr lang="en-US" altLang="ja-JP" sz="2000" dirty="0"/>
              <a:t> vs. 7/30</a:t>
            </a:r>
          </a:p>
          <a:p>
            <a:pPr lvl="1"/>
            <a:r>
              <a:rPr lang="en-US" altLang="zh-CN" sz="2000" dirty="0">
                <a:sym typeface="Symbol" charset="0"/>
              </a:rPr>
              <a:t>Japanese use of kana(</a:t>
            </a:r>
            <a:r>
              <a:rPr lang="zh-CN" altLang="en-US" sz="2000" dirty="0">
                <a:sym typeface="Symbol" charset="0"/>
              </a:rPr>
              <a:t>假名</a:t>
            </a:r>
            <a:r>
              <a:rPr lang="en-US" altLang="zh-CN" sz="2000" dirty="0">
                <a:sym typeface="Symbol" charset="0"/>
              </a:rPr>
              <a:t>) vs. Chinese characters</a:t>
            </a:r>
          </a:p>
          <a:p>
            <a:endParaRPr lang="en-US" altLang="zh-CN" sz="2800" dirty="0">
              <a:sym typeface="Symbol" charset="0"/>
            </a:endParaRPr>
          </a:p>
          <a:p>
            <a:r>
              <a:rPr lang="en-US" altLang="zh-CN" sz="2800" dirty="0">
                <a:sym typeface="Symbol" charset="0"/>
              </a:rPr>
              <a:t>Tokenization and normalization may depend on the language and so is intertwined with language detection</a:t>
            </a:r>
          </a:p>
          <a:p>
            <a:endParaRPr lang="en-US" altLang="zh-CN" sz="2800" dirty="0">
              <a:sym typeface="Symbol" charset="0"/>
            </a:endParaRPr>
          </a:p>
          <a:p>
            <a:r>
              <a:rPr lang="en-US" altLang="zh-CN" sz="2800" dirty="0">
                <a:solidFill>
                  <a:srgbClr val="FF0000"/>
                </a:solidFill>
                <a:sym typeface="Symbol" charset="0"/>
              </a:rPr>
              <a:t>Crucial: Need to </a:t>
            </a:r>
            <a:r>
              <a:rPr lang="zh-CN" altLang="en-US" sz="2800" dirty="0">
                <a:solidFill>
                  <a:srgbClr val="FF0000"/>
                </a:solidFill>
                <a:sym typeface="Symbol" charset="0"/>
              </a:rPr>
              <a:t>“</a:t>
            </a:r>
            <a:r>
              <a:rPr lang="en-US" altLang="zh-CN" sz="2800" dirty="0">
                <a:solidFill>
                  <a:srgbClr val="FF0000"/>
                </a:solidFill>
                <a:sym typeface="Symbol" charset="0"/>
              </a:rPr>
              <a:t>normalize</a:t>
            </a:r>
            <a:r>
              <a:rPr lang="zh-CN" altLang="en-US" sz="2800" dirty="0">
                <a:solidFill>
                  <a:srgbClr val="FF0000"/>
                </a:solidFill>
                <a:sym typeface="Symbol" charset="0"/>
              </a:rPr>
              <a:t>”</a:t>
            </a:r>
            <a:r>
              <a:rPr lang="en-US" altLang="zh-CN" sz="2800" dirty="0">
                <a:solidFill>
                  <a:srgbClr val="FF0000"/>
                </a:solidFill>
                <a:sym typeface="Symbol" charset="0"/>
              </a:rPr>
              <a:t> indexed text as well as query terms into the same form</a:t>
            </a:r>
          </a:p>
        </p:txBody>
      </p:sp>
      <p:sp>
        <p:nvSpPr>
          <p:cNvPr id="371716" name="Text Box 6"/>
          <p:cNvSpPr txBox="1">
            <a:spLocks noChangeArrowheads="1"/>
          </p:cNvSpPr>
          <p:nvPr/>
        </p:nvSpPr>
        <p:spPr bwMode="auto">
          <a:xfrm>
            <a:off x="2209800" y="4844008"/>
            <a:ext cx="4140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l">
              <a:defRPr>
                <a:solidFill>
                  <a:schemeClr val="tx1"/>
                </a:solidFill>
                <a:latin typeface="Arial" charset="0"/>
                <a:ea typeface="宋体" charset="0"/>
                <a:cs typeface="宋体" charset="0"/>
              </a:defRPr>
            </a:lvl1pPr>
            <a:lvl2pPr marL="37931725" indent="-37474525" algn="l">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r>
              <a:rPr lang="en-US" altLang="zh-CN" sz="2400" b="1" i="1" dirty="0" err="1">
                <a:latin typeface="Lucida Sans" charset="0"/>
                <a:cs typeface="Arial Unicode MS" charset="0"/>
              </a:rPr>
              <a:t>Morgen</a:t>
            </a:r>
            <a:r>
              <a:rPr lang="en-US" altLang="zh-CN" sz="2400" b="1" i="1" dirty="0">
                <a:latin typeface="Lucida Sans" charset="0"/>
                <a:cs typeface="Arial Unicode MS" charset="0"/>
              </a:rPr>
              <a:t> will </a:t>
            </a:r>
            <a:r>
              <a:rPr lang="en-US" altLang="zh-CN" sz="2400" b="1" i="1" dirty="0" err="1">
                <a:latin typeface="Lucida Sans" charset="0"/>
                <a:cs typeface="Arial Unicode MS" charset="0"/>
              </a:rPr>
              <a:t>ich</a:t>
            </a:r>
            <a:r>
              <a:rPr lang="en-US" altLang="zh-CN" sz="2400" b="1" i="1" dirty="0">
                <a:latin typeface="Lucida Sans" charset="0"/>
                <a:cs typeface="Arial Unicode MS" charset="0"/>
              </a:rPr>
              <a:t> in MIT</a:t>
            </a:r>
            <a:r>
              <a:rPr lang="en-US" altLang="zh-CN" sz="2400" dirty="0">
                <a:latin typeface="Lucida Sans" charset="0"/>
                <a:cs typeface="Arial Unicode MS" charset="0"/>
              </a:rPr>
              <a:t> … </a:t>
            </a:r>
          </a:p>
        </p:txBody>
      </p:sp>
      <p:grpSp>
        <p:nvGrpSpPr>
          <p:cNvPr id="371717" name="Group 7"/>
          <p:cNvGrpSpPr>
            <a:grpSpLocks/>
          </p:cNvGrpSpPr>
          <p:nvPr/>
        </p:nvGrpSpPr>
        <p:grpSpPr bwMode="auto">
          <a:xfrm>
            <a:off x="5105400" y="4437112"/>
            <a:ext cx="3829050" cy="831850"/>
            <a:chOff x="3216" y="3604"/>
            <a:chExt cx="2412" cy="524"/>
          </a:xfrm>
        </p:grpSpPr>
        <p:sp>
          <p:nvSpPr>
            <p:cNvPr id="371718" name="Rectangle 8"/>
            <p:cNvSpPr>
              <a:spLocks noChangeArrowheads="1"/>
            </p:cNvSpPr>
            <p:nvPr/>
          </p:nvSpPr>
          <p:spPr bwMode="auto">
            <a:xfrm>
              <a:off x="3216" y="3888"/>
              <a:ext cx="432"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pPr algn="l"/>
              <a:endParaRPr lang="zh-CN" altLang="en-US" sz="2400">
                <a:latin typeface="Lucida Sans" charset="0"/>
                <a:cs typeface="Arial Unicode MS" charset="0"/>
              </a:endParaRPr>
            </a:p>
          </p:txBody>
        </p:sp>
        <p:sp>
          <p:nvSpPr>
            <p:cNvPr id="371719" name="AutoShape 9"/>
            <p:cNvSpPr>
              <a:spLocks/>
            </p:cNvSpPr>
            <p:nvPr/>
          </p:nvSpPr>
          <p:spPr bwMode="auto">
            <a:xfrm>
              <a:off x="4176" y="3604"/>
              <a:ext cx="1452" cy="524"/>
            </a:xfrm>
            <a:prstGeom prst="borderCallout2">
              <a:avLst>
                <a:gd name="adj1" fmla="val 18750"/>
                <a:gd name="adj2" fmla="val -3083"/>
                <a:gd name="adj3" fmla="val 18750"/>
                <a:gd name="adj4" fmla="val -10218"/>
                <a:gd name="adj5" fmla="val 72917"/>
                <a:gd name="adj6" fmla="val -36056"/>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p>
              <a:pPr algn="ctr"/>
              <a:r>
                <a:rPr lang="en-US" altLang="zh-CN" sz="2400" dirty="0">
                  <a:latin typeface="Lucida Sans" charset="0"/>
                  <a:cs typeface="Arial Unicode MS" charset="0"/>
                </a:rPr>
                <a:t>Is this</a:t>
              </a:r>
            </a:p>
            <a:p>
              <a:pPr algn="ctr"/>
              <a:r>
                <a:rPr lang="en-US" altLang="zh-CN" sz="2400" dirty="0">
                  <a:latin typeface="Lucida Sans" charset="0"/>
                  <a:cs typeface="Arial Unicode MS" charset="0"/>
                </a:rPr>
                <a:t>German </a:t>
              </a:r>
              <a:r>
                <a:rPr lang="zh-CN" altLang="en-US" sz="2400" dirty="0">
                  <a:latin typeface="Lucida Sans" charset="0"/>
                  <a:cs typeface="Arial Unicode MS" charset="0"/>
                </a:rPr>
                <a:t>“</a:t>
              </a:r>
              <a:r>
                <a:rPr lang="en-US" altLang="zh-CN" sz="2400" dirty="0" err="1">
                  <a:latin typeface="Lucida Sans" charset="0"/>
                  <a:cs typeface="Arial Unicode MS" charset="0"/>
                </a:rPr>
                <a:t>mit</a:t>
              </a:r>
              <a:r>
                <a:rPr lang="zh-CN" altLang="en-US" sz="2400" dirty="0">
                  <a:latin typeface="Lucida Sans" charset="0"/>
                  <a:cs typeface="Arial Unicode MS" charset="0"/>
                </a:rPr>
                <a:t>”</a:t>
              </a:r>
              <a:r>
                <a:rPr lang="en-US" altLang="zh-CN" sz="2400" dirty="0">
                  <a:latin typeface="Lucida Sans" charset="0"/>
                  <a:cs typeface="Arial Unicode MS" charset="0"/>
                </a:rPr>
                <a:t>?</a:t>
              </a:r>
            </a:p>
          </p:txBody>
        </p:sp>
      </p:grpSp>
      <p:sp>
        <p:nvSpPr>
          <p:cNvPr id="371720" name="TextBox 4"/>
          <p:cNvSpPr txBox="1">
            <a:spLocks noChangeArrowheads="1"/>
          </p:cNvSpPr>
          <p:nvPr/>
        </p:nvSpPr>
        <p:spPr bwMode="auto">
          <a:xfrm>
            <a:off x="7620000" y="-33338"/>
            <a:ext cx="1163638"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gn="l">
              <a:defRPr>
                <a:solidFill>
                  <a:schemeClr val="tx1"/>
                </a:solidFill>
                <a:latin typeface="Arial" charset="0"/>
                <a:ea typeface="宋体" charset="0"/>
                <a:cs typeface="宋体" charset="0"/>
              </a:defRPr>
            </a:lvl1pPr>
            <a:lvl2pPr marL="37931725" indent="-37474525" algn="l">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r>
              <a:rPr lang="en-US" altLang="zh-CN" sz="1600">
                <a:solidFill>
                  <a:srgbClr val="FBFCFF"/>
                </a:solidFill>
                <a:latin typeface="Lucida Sans" charset="0"/>
                <a:cs typeface="Arial Unicode MS" charset="0"/>
              </a:rPr>
              <a:t>Sec. 2.2.3</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1"/>
          <p:cNvSpPr>
            <a:spLocks noGrp="1"/>
          </p:cNvSpPr>
          <p:nvPr>
            <p:ph type="ftr" sz="quarter" idx="10"/>
          </p:nvPr>
        </p:nvSpPr>
        <p:spPr/>
        <p:txBody>
          <a:bodyPr/>
          <a:lstStyle/>
          <a:p>
            <a:r>
              <a:rPr lang="en-US" altLang="zh-CN"/>
              <a:t>Lecture 6 Index</a:t>
            </a:r>
          </a:p>
        </p:txBody>
      </p:sp>
      <p:sp>
        <p:nvSpPr>
          <p:cNvPr id="8" name="幻灯片编号占位符 2"/>
          <p:cNvSpPr>
            <a:spLocks noGrp="1"/>
          </p:cNvSpPr>
          <p:nvPr>
            <p:ph type="sldNum" sz="quarter" idx="11"/>
          </p:nvPr>
        </p:nvSpPr>
        <p:spPr/>
        <p:txBody>
          <a:bodyPr/>
          <a:lstStyle/>
          <a:p>
            <a:fld id="{1CBBB0D5-AE99-C24A-874D-E5743EB52B55}" type="slidenum">
              <a:rPr lang="en-US" altLang="zh-CN"/>
              <a:pPr/>
              <a:t>23</a:t>
            </a:fld>
            <a:endParaRPr lang="en-US" altLang="zh-CN"/>
          </a:p>
        </p:txBody>
      </p:sp>
      <p:sp>
        <p:nvSpPr>
          <p:cNvPr id="372738" name="Rectangle 6"/>
          <p:cNvSpPr>
            <a:spLocks noGrp="1" noChangeArrowheads="1"/>
          </p:cNvSpPr>
          <p:nvPr>
            <p:ph type="title" idx="4294967295"/>
          </p:nvPr>
        </p:nvSpPr>
        <p:spPr/>
        <p:txBody>
          <a:bodyPr anchor="b"/>
          <a:lstStyle/>
          <a:p>
            <a:r>
              <a:rPr lang="en-US" altLang="zh-CN"/>
              <a:t>Case folding</a:t>
            </a:r>
          </a:p>
        </p:txBody>
      </p:sp>
      <p:sp>
        <p:nvSpPr>
          <p:cNvPr id="372739" name="Rectangle 7"/>
          <p:cNvSpPr>
            <a:spLocks noGrp="1" noChangeArrowheads="1"/>
          </p:cNvSpPr>
          <p:nvPr>
            <p:ph type="body" idx="4294967295"/>
          </p:nvPr>
        </p:nvSpPr>
        <p:spPr>
          <a:xfrm>
            <a:off x="457200" y="1600200"/>
            <a:ext cx="6172200" cy="4953000"/>
          </a:xfrm>
          <a:ln/>
          <a:extLst>
            <a:ext uri="{91240B29-F687-4f45-9708-019B960494DF}">
              <a14:hiddenLine xmlns:a14="http://schemas.microsoft.com/office/drawing/2010/main" xmlns="" w="9525" cap="flat" cmpd="sng">
                <a:solidFill>
                  <a:schemeClr val="tx1"/>
                </a:solidFill>
                <a:prstDash val="solid"/>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a:lstStyle/>
          <a:p>
            <a:r>
              <a:rPr lang="en-US" altLang="zh-CN" sz="2800" dirty="0"/>
              <a:t>Reduce all letters to lower case</a:t>
            </a:r>
          </a:p>
          <a:p>
            <a:pPr lvl="1"/>
            <a:r>
              <a:rPr lang="en-US" altLang="zh-CN" sz="2000" dirty="0"/>
              <a:t>exception: upper case in mid-sentence?</a:t>
            </a:r>
          </a:p>
          <a:p>
            <a:pPr lvl="2">
              <a:buFontTx/>
              <a:buChar char="–"/>
            </a:pPr>
            <a:r>
              <a:rPr lang="en-US" altLang="zh-CN" sz="2000" dirty="0">
                <a:solidFill>
                  <a:schemeClr val="accent2"/>
                </a:solidFill>
              </a:rPr>
              <a:t>e.g., General Motors</a:t>
            </a:r>
          </a:p>
          <a:p>
            <a:pPr lvl="2">
              <a:buFontTx/>
              <a:buChar char="–"/>
            </a:pPr>
            <a:r>
              <a:rPr lang="en-US" altLang="zh-CN" sz="2000" dirty="0">
                <a:solidFill>
                  <a:schemeClr val="accent2"/>
                </a:solidFill>
              </a:rPr>
              <a:t>Fed vs. fed</a:t>
            </a:r>
          </a:p>
          <a:p>
            <a:pPr lvl="2">
              <a:buFontTx/>
              <a:buChar char="–"/>
            </a:pPr>
            <a:r>
              <a:rPr lang="en-US" altLang="zh-CN" sz="2000" dirty="0">
                <a:solidFill>
                  <a:schemeClr val="accent2"/>
                </a:solidFill>
              </a:rPr>
              <a:t>SAIL vs. sail</a:t>
            </a:r>
          </a:p>
          <a:p>
            <a:pPr lvl="1"/>
            <a:r>
              <a:rPr lang="en-US" altLang="zh-CN" sz="2000" dirty="0"/>
              <a:t>Often best to lower case everything, since users will use lowercase regardless of </a:t>
            </a:r>
            <a:r>
              <a:rPr lang="zh-CN" altLang="en-US" sz="2000" dirty="0"/>
              <a:t>‘</a:t>
            </a:r>
            <a:r>
              <a:rPr lang="en-US" altLang="zh-CN" sz="2000" dirty="0"/>
              <a:t>correct</a:t>
            </a:r>
            <a:r>
              <a:rPr lang="zh-CN" altLang="en-US" sz="2000" dirty="0"/>
              <a:t>’</a:t>
            </a:r>
            <a:r>
              <a:rPr lang="en-US" altLang="zh-CN" sz="2000" dirty="0"/>
              <a:t> capitalization…</a:t>
            </a:r>
          </a:p>
          <a:p>
            <a:pPr lvl="1"/>
            <a:endParaRPr lang="en-US" altLang="zh-CN" sz="2000" dirty="0"/>
          </a:p>
          <a:p>
            <a:r>
              <a:rPr lang="en-US" altLang="zh-CN" sz="2800" dirty="0"/>
              <a:t>Google example:</a:t>
            </a:r>
          </a:p>
          <a:p>
            <a:pPr lvl="1"/>
            <a:r>
              <a:rPr lang="en-US" altLang="zh-CN" sz="2000" dirty="0"/>
              <a:t>Query C.A.T.  </a:t>
            </a:r>
          </a:p>
          <a:p>
            <a:pPr lvl="1"/>
            <a:r>
              <a:rPr lang="en-US" altLang="zh-CN" sz="2000" dirty="0"/>
              <a:t>#1 result was for </a:t>
            </a:r>
            <a:r>
              <a:rPr lang="zh-CN" altLang="en-US" sz="2000" dirty="0"/>
              <a:t>“</a:t>
            </a:r>
            <a:r>
              <a:rPr lang="en-US" altLang="zh-CN" sz="2000" dirty="0"/>
              <a:t>cat</a:t>
            </a:r>
            <a:r>
              <a:rPr lang="zh-CN" altLang="en-US" sz="2000" dirty="0"/>
              <a:t>”</a:t>
            </a:r>
            <a:r>
              <a:rPr lang="en-US" altLang="zh-CN" sz="2000" dirty="0"/>
              <a:t> (well, </a:t>
            </a:r>
            <a:r>
              <a:rPr lang="en-US" altLang="zh-CN" sz="2000" dirty="0" err="1"/>
              <a:t>Lolcats</a:t>
            </a:r>
            <a:r>
              <a:rPr lang="en-US" altLang="zh-CN" sz="2000" dirty="0"/>
              <a:t>) not </a:t>
            </a:r>
            <a:r>
              <a:rPr lang="en-US" altLang="zh-CN" sz="2000" dirty="0">
                <a:sym typeface="Wingdings" charset="0"/>
              </a:rPr>
              <a:t>Caterpillar Inc.</a:t>
            </a:r>
            <a:endParaRPr lang="en-US" altLang="zh-CN" sz="2000" dirty="0"/>
          </a:p>
        </p:txBody>
      </p:sp>
      <p:sp>
        <p:nvSpPr>
          <p:cNvPr id="372740" name="TextBox 4"/>
          <p:cNvSpPr txBox="1">
            <a:spLocks noChangeArrowheads="1"/>
          </p:cNvSpPr>
          <p:nvPr/>
        </p:nvSpPr>
        <p:spPr bwMode="auto">
          <a:xfrm>
            <a:off x="7620000" y="-33338"/>
            <a:ext cx="1163638"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gn="l">
              <a:defRPr>
                <a:solidFill>
                  <a:schemeClr val="tx1"/>
                </a:solidFill>
                <a:latin typeface="Arial" charset="0"/>
                <a:ea typeface="宋体" charset="0"/>
                <a:cs typeface="宋体" charset="0"/>
              </a:defRPr>
            </a:lvl1pPr>
            <a:lvl2pPr marL="37931725" indent="-37474525" algn="l">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r>
              <a:rPr lang="en-US" altLang="zh-CN" sz="1600">
                <a:solidFill>
                  <a:srgbClr val="FBFCFF"/>
                </a:solidFill>
                <a:latin typeface="Lucida Sans" charset="0"/>
                <a:cs typeface="Arial Unicode MS" charset="0"/>
              </a:rPr>
              <a:t>Sec. 2.2.3</a:t>
            </a:r>
          </a:p>
        </p:txBody>
      </p:sp>
      <p:pic>
        <p:nvPicPr>
          <p:cNvPr id="372741"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21463" y="2871788"/>
            <a:ext cx="2351087" cy="3436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72742" name="TextBox 5"/>
          <p:cNvSpPr txBox="1">
            <a:spLocks noChangeArrowheads="1"/>
          </p:cNvSpPr>
          <p:nvPr/>
        </p:nvSpPr>
        <p:spPr bwMode="auto">
          <a:xfrm>
            <a:off x="282575" y="5221288"/>
            <a:ext cx="18415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l">
              <a:defRPr>
                <a:solidFill>
                  <a:schemeClr val="tx1"/>
                </a:solidFill>
                <a:latin typeface="Arial" charset="0"/>
                <a:ea typeface="宋体" charset="0"/>
                <a:cs typeface="宋体" charset="0"/>
              </a:defRPr>
            </a:lvl1pPr>
            <a:lvl2pPr marL="37931725" indent="-37474525" algn="l">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endParaRPr lang="zh-CN" altLang="en-US" sz="2400">
              <a:latin typeface="Lucida Sans" charset="0"/>
              <a:cs typeface="Arial Unicode MS"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页脚占位符 1"/>
          <p:cNvSpPr>
            <a:spLocks noGrp="1"/>
          </p:cNvSpPr>
          <p:nvPr>
            <p:ph type="ftr" sz="quarter" idx="10"/>
          </p:nvPr>
        </p:nvSpPr>
        <p:spPr/>
        <p:txBody>
          <a:bodyPr/>
          <a:lstStyle/>
          <a:p>
            <a:r>
              <a:rPr lang="en-US" altLang="zh-CN"/>
              <a:t>Lecture 6 Index</a:t>
            </a:r>
          </a:p>
        </p:txBody>
      </p:sp>
      <p:sp>
        <p:nvSpPr>
          <p:cNvPr id="6" name="幻灯片编号占位符 2"/>
          <p:cNvSpPr>
            <a:spLocks noGrp="1"/>
          </p:cNvSpPr>
          <p:nvPr>
            <p:ph type="sldNum" sz="quarter" idx="11"/>
          </p:nvPr>
        </p:nvSpPr>
        <p:spPr/>
        <p:txBody>
          <a:bodyPr/>
          <a:lstStyle/>
          <a:p>
            <a:fld id="{230B3084-13CF-324D-A052-7F4ABB77F455}" type="slidenum">
              <a:rPr lang="en-US" altLang="zh-CN"/>
              <a:pPr/>
              <a:t>24</a:t>
            </a:fld>
            <a:endParaRPr lang="en-US" altLang="zh-CN"/>
          </a:p>
        </p:txBody>
      </p:sp>
      <p:sp>
        <p:nvSpPr>
          <p:cNvPr id="373762" name="Rectangle 2050"/>
          <p:cNvSpPr>
            <a:spLocks noGrp="1" noChangeArrowheads="1"/>
          </p:cNvSpPr>
          <p:nvPr>
            <p:ph type="title" idx="4294967295"/>
          </p:nvPr>
        </p:nvSpPr>
        <p:spPr/>
        <p:txBody>
          <a:bodyPr anchor="b"/>
          <a:lstStyle/>
          <a:p>
            <a:r>
              <a:rPr lang="en-US" altLang="zh-CN"/>
              <a:t>Normalization to terms</a:t>
            </a:r>
          </a:p>
        </p:txBody>
      </p:sp>
      <p:sp>
        <p:nvSpPr>
          <p:cNvPr id="373763" name="Rectangle 2051"/>
          <p:cNvSpPr>
            <a:spLocks noGrp="1" noChangeArrowheads="1"/>
          </p:cNvSpPr>
          <p:nvPr>
            <p:ph type="body" idx="4294967295"/>
          </p:nvPr>
        </p:nvSpPr>
        <p:spPr>
          <a:xfrm>
            <a:off x="457200" y="1600200"/>
            <a:ext cx="8229600" cy="4953000"/>
          </a:xfrm>
          <a:ln/>
          <a:extLst>
            <a:ext uri="{91240B29-F687-4f45-9708-019B960494DF}">
              <a14:hiddenLine xmlns:a14="http://schemas.microsoft.com/office/drawing/2010/main" xmlns="" w="9525" cap="flat" cmpd="sng">
                <a:solidFill>
                  <a:schemeClr val="tx1"/>
                </a:solidFill>
                <a:prstDash val="solid"/>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a:lstStyle/>
          <a:p>
            <a:endParaRPr lang="en-US" altLang="zh-CN" sz="2800" dirty="0">
              <a:sym typeface="Symbol" charset="0"/>
            </a:endParaRPr>
          </a:p>
          <a:p>
            <a:r>
              <a:rPr lang="en-US" altLang="zh-CN" sz="2800" dirty="0">
                <a:sym typeface="Symbol" charset="0"/>
              </a:rPr>
              <a:t>An alternative to equivalence classing is to do asymmetric expansion</a:t>
            </a:r>
          </a:p>
          <a:p>
            <a:r>
              <a:rPr lang="en-US" altLang="zh-CN" sz="2800" dirty="0">
                <a:sym typeface="Symbol" charset="0"/>
              </a:rPr>
              <a:t>An example of where this may be useful</a:t>
            </a:r>
          </a:p>
          <a:p>
            <a:pPr lvl="1"/>
            <a:r>
              <a:rPr lang="en-US" altLang="zh-CN" sz="2000" dirty="0">
                <a:sym typeface="Symbol" charset="0"/>
              </a:rPr>
              <a:t>Enter: window		Search: window, windows</a:t>
            </a:r>
          </a:p>
          <a:p>
            <a:pPr lvl="1"/>
            <a:r>
              <a:rPr lang="en-US" altLang="zh-CN" sz="2000" dirty="0">
                <a:sym typeface="Symbol" charset="0"/>
              </a:rPr>
              <a:t>Enter: windows	             Search: Windows, windows, window</a:t>
            </a:r>
          </a:p>
          <a:p>
            <a:pPr lvl="1"/>
            <a:r>
              <a:rPr lang="en-US" altLang="zh-CN" sz="2000" dirty="0">
                <a:sym typeface="Symbol" charset="0"/>
              </a:rPr>
              <a:t>Enter: Windows	             Search: Windows</a:t>
            </a:r>
          </a:p>
          <a:p>
            <a:r>
              <a:rPr lang="en-US" altLang="zh-CN" sz="2800" dirty="0">
                <a:sym typeface="Symbol" charset="0"/>
              </a:rPr>
              <a:t>Potentially more powerful, but less efficient</a:t>
            </a:r>
          </a:p>
        </p:txBody>
      </p:sp>
      <p:sp>
        <p:nvSpPr>
          <p:cNvPr id="373764" name="TextBox 4"/>
          <p:cNvSpPr txBox="1">
            <a:spLocks noChangeArrowheads="1"/>
          </p:cNvSpPr>
          <p:nvPr/>
        </p:nvSpPr>
        <p:spPr bwMode="auto">
          <a:xfrm>
            <a:off x="7620000" y="-33338"/>
            <a:ext cx="1163638"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gn="l">
              <a:defRPr>
                <a:solidFill>
                  <a:schemeClr val="tx1"/>
                </a:solidFill>
                <a:latin typeface="Arial" charset="0"/>
                <a:ea typeface="宋体" charset="0"/>
                <a:cs typeface="宋体" charset="0"/>
              </a:defRPr>
            </a:lvl1pPr>
            <a:lvl2pPr marL="37931725" indent="-37474525" algn="l">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r>
              <a:rPr lang="en-US" altLang="zh-CN" sz="1600">
                <a:solidFill>
                  <a:srgbClr val="FBFCFF"/>
                </a:solidFill>
                <a:latin typeface="Lucida Sans" charset="0"/>
                <a:cs typeface="Arial Unicode MS" charset="0"/>
              </a:rPr>
              <a:t>Sec. 2.2.3</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p:cNvSpPr>
            <a:spLocks noGrp="1"/>
          </p:cNvSpPr>
          <p:nvPr>
            <p:ph type="ftr" sz="quarter" idx="10"/>
          </p:nvPr>
        </p:nvSpPr>
        <p:spPr/>
        <p:txBody>
          <a:bodyPr/>
          <a:lstStyle/>
          <a:p>
            <a:r>
              <a:rPr lang="en-US" altLang="zh-CN"/>
              <a:t>Lecture 6 Index</a:t>
            </a:r>
          </a:p>
        </p:txBody>
      </p:sp>
      <p:sp>
        <p:nvSpPr>
          <p:cNvPr id="5" name="幻灯片编号占位符 2"/>
          <p:cNvSpPr>
            <a:spLocks noGrp="1"/>
          </p:cNvSpPr>
          <p:nvPr>
            <p:ph type="sldNum" sz="quarter" idx="11"/>
          </p:nvPr>
        </p:nvSpPr>
        <p:spPr/>
        <p:txBody>
          <a:bodyPr/>
          <a:lstStyle/>
          <a:p>
            <a:fld id="{36A11C56-F087-E24B-B1C9-17CAEE7C950C}" type="slidenum">
              <a:rPr lang="en-US" altLang="zh-CN"/>
              <a:pPr/>
              <a:t>25</a:t>
            </a:fld>
            <a:endParaRPr lang="en-US" altLang="zh-CN"/>
          </a:p>
        </p:txBody>
      </p:sp>
      <p:sp>
        <p:nvSpPr>
          <p:cNvPr id="375810" name="Rectangle 2"/>
          <p:cNvSpPr>
            <a:spLocks noGrp="1" noChangeArrowheads="1"/>
          </p:cNvSpPr>
          <p:nvPr>
            <p:ph type="title" idx="4294967295"/>
          </p:nvPr>
        </p:nvSpPr>
        <p:spPr/>
        <p:txBody>
          <a:bodyPr anchor="b"/>
          <a:lstStyle/>
          <a:p>
            <a:r>
              <a:rPr lang="en-US" altLang="zh-CN" dirty="0"/>
              <a:t>Thesauri(</a:t>
            </a:r>
            <a:r>
              <a:rPr lang="zh-CN" altLang="en-US" dirty="0"/>
              <a:t>辞典</a:t>
            </a:r>
            <a:r>
              <a:rPr lang="en-US" altLang="zh-CN" dirty="0"/>
              <a:t>) and </a:t>
            </a:r>
            <a:r>
              <a:rPr lang="en-US" altLang="zh-CN" dirty="0" err="1"/>
              <a:t>soundex</a:t>
            </a:r>
            <a:r>
              <a:rPr lang="en-US" altLang="zh-CN" dirty="0"/>
              <a:t>*</a:t>
            </a:r>
          </a:p>
        </p:txBody>
      </p:sp>
      <p:sp>
        <p:nvSpPr>
          <p:cNvPr id="375811" name="Rectangle 3"/>
          <p:cNvSpPr>
            <a:spLocks noGrp="1" noChangeArrowheads="1"/>
          </p:cNvSpPr>
          <p:nvPr>
            <p:ph type="body" idx="4294967295"/>
          </p:nvPr>
        </p:nvSpPr>
        <p:spPr>
          <a:xfrm>
            <a:off x="457200" y="1600200"/>
            <a:ext cx="8229600" cy="4953000"/>
          </a:xfrm>
          <a:ln/>
          <a:extLst>
            <a:ext uri="{91240B29-F687-4f45-9708-019B960494DF}">
              <a14:hiddenLine xmlns:a14="http://schemas.microsoft.com/office/drawing/2010/main" xmlns="" w="9525" cap="flat" cmpd="sng">
                <a:solidFill>
                  <a:schemeClr val="tx1"/>
                </a:solidFill>
                <a:prstDash val="solid"/>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a:lstStyle/>
          <a:p>
            <a:r>
              <a:rPr lang="en-US" altLang="zh-CN" sz="2800" dirty="0"/>
              <a:t>Do we handle synonyms(</a:t>
            </a:r>
            <a:r>
              <a:rPr lang="zh-CN" altLang="en-US" sz="2800" dirty="0"/>
              <a:t>同义词</a:t>
            </a:r>
            <a:r>
              <a:rPr lang="en-US" altLang="zh-CN" sz="2800" dirty="0"/>
              <a:t>) and homonyms(</a:t>
            </a:r>
            <a:r>
              <a:rPr lang="zh-CN" altLang="en-US" sz="2800" dirty="0"/>
              <a:t>同形同音异义词</a:t>
            </a:r>
            <a:r>
              <a:rPr lang="en-US" altLang="zh-CN" sz="2800" dirty="0"/>
              <a:t> )?</a:t>
            </a:r>
          </a:p>
          <a:p>
            <a:pPr lvl="1"/>
            <a:r>
              <a:rPr lang="en-US" altLang="zh-CN" sz="2000" dirty="0"/>
              <a:t>E.g., by hand-constructed equivalence classes</a:t>
            </a:r>
          </a:p>
          <a:p>
            <a:pPr lvl="2">
              <a:buFontTx/>
              <a:buChar char="–"/>
            </a:pPr>
            <a:r>
              <a:rPr lang="en-US" altLang="zh-CN" sz="2000" dirty="0">
                <a:solidFill>
                  <a:schemeClr val="accent2"/>
                </a:solidFill>
              </a:rPr>
              <a:t>car = automobile	 color = </a:t>
            </a:r>
            <a:r>
              <a:rPr lang="en-US" altLang="zh-CN" sz="2000" dirty="0" err="1">
                <a:solidFill>
                  <a:schemeClr val="accent2"/>
                </a:solidFill>
              </a:rPr>
              <a:t>colour</a:t>
            </a:r>
            <a:endParaRPr lang="en-US" altLang="zh-CN" sz="2000" dirty="0">
              <a:solidFill>
                <a:schemeClr val="accent2"/>
              </a:solidFill>
            </a:endParaRPr>
          </a:p>
          <a:p>
            <a:pPr lvl="1"/>
            <a:r>
              <a:rPr lang="en-US" altLang="zh-CN" sz="2000" dirty="0"/>
              <a:t>We can rewrite to form equivalence-class terms</a:t>
            </a:r>
          </a:p>
          <a:p>
            <a:pPr lvl="2">
              <a:buFontTx/>
              <a:buChar char="–"/>
            </a:pPr>
            <a:r>
              <a:rPr lang="en-US" altLang="zh-CN" sz="2000" dirty="0">
                <a:solidFill>
                  <a:schemeClr val="accent2"/>
                </a:solidFill>
              </a:rPr>
              <a:t>When the document contains automobile, index it under car-automobile (and vice-versa)</a:t>
            </a:r>
          </a:p>
          <a:p>
            <a:pPr lvl="1"/>
            <a:r>
              <a:rPr lang="en-US" altLang="zh-CN" sz="2000" dirty="0"/>
              <a:t>Or we can expand a query</a:t>
            </a:r>
          </a:p>
          <a:p>
            <a:pPr lvl="2">
              <a:buFontTx/>
              <a:buChar char="–"/>
            </a:pPr>
            <a:r>
              <a:rPr lang="en-US" altLang="zh-CN" sz="2000" dirty="0">
                <a:solidFill>
                  <a:schemeClr val="accent2"/>
                </a:solidFill>
              </a:rPr>
              <a:t>When the query contains automobile, look under car as well</a:t>
            </a:r>
          </a:p>
          <a:p>
            <a:r>
              <a:rPr lang="en-US" altLang="zh-CN" sz="2800" dirty="0"/>
              <a:t>What about spelling mistakes?</a:t>
            </a:r>
          </a:p>
          <a:p>
            <a:pPr lvl="1"/>
            <a:r>
              <a:rPr lang="en-US" altLang="zh-CN" sz="2000" dirty="0"/>
              <a:t>One approach is </a:t>
            </a:r>
            <a:r>
              <a:rPr lang="en-US" altLang="zh-CN" sz="2000" dirty="0" err="1"/>
              <a:t>soundex</a:t>
            </a:r>
            <a:r>
              <a:rPr lang="en-US" altLang="zh-CN" sz="2000" dirty="0"/>
              <a:t>(</a:t>
            </a:r>
            <a:r>
              <a:rPr lang="zh-CN" altLang="en-US" sz="2000" dirty="0"/>
              <a:t>探测法，返回同音字串</a:t>
            </a:r>
            <a:r>
              <a:rPr lang="en-US" altLang="zh-CN" sz="2000" dirty="0"/>
              <a:t>), which forms equivalence classes of words based on phonetic heuristics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1"/>
          <p:cNvSpPr>
            <a:spLocks noGrp="1"/>
          </p:cNvSpPr>
          <p:nvPr>
            <p:ph type="ftr" sz="quarter" idx="10"/>
          </p:nvPr>
        </p:nvSpPr>
        <p:spPr/>
        <p:txBody>
          <a:bodyPr/>
          <a:lstStyle/>
          <a:p>
            <a:r>
              <a:rPr lang="en-US" altLang="zh-CN"/>
              <a:t>Lecture 6 Index</a:t>
            </a:r>
          </a:p>
        </p:txBody>
      </p:sp>
      <p:sp>
        <p:nvSpPr>
          <p:cNvPr id="10" name="幻灯片编号占位符 2"/>
          <p:cNvSpPr>
            <a:spLocks noGrp="1"/>
          </p:cNvSpPr>
          <p:nvPr>
            <p:ph type="sldNum" sz="quarter" idx="11"/>
          </p:nvPr>
        </p:nvSpPr>
        <p:spPr/>
        <p:txBody>
          <a:bodyPr/>
          <a:lstStyle/>
          <a:p>
            <a:fld id="{34127886-2A41-AF4E-BF25-309375465DDA}" type="slidenum">
              <a:rPr lang="en-US" altLang="zh-CN"/>
              <a:pPr/>
              <a:t>26</a:t>
            </a:fld>
            <a:endParaRPr lang="en-US" altLang="zh-CN"/>
          </a:p>
        </p:txBody>
      </p:sp>
      <p:sp>
        <p:nvSpPr>
          <p:cNvPr id="387074" name="Rectangle 2"/>
          <p:cNvSpPr>
            <a:spLocks noGrp="1" noChangeArrowheads="1"/>
          </p:cNvSpPr>
          <p:nvPr>
            <p:ph type="title" idx="4294967295"/>
          </p:nvPr>
        </p:nvSpPr>
        <p:spPr/>
        <p:txBody>
          <a:bodyPr anchor="b"/>
          <a:lstStyle/>
          <a:p>
            <a:r>
              <a:rPr lang="en-US" altLang="zh-CN" dirty="0"/>
              <a:t>Stemming (</a:t>
            </a:r>
            <a:r>
              <a:rPr lang="zh-CN" altLang="en-US" dirty="0"/>
              <a:t>词干分析</a:t>
            </a:r>
            <a:r>
              <a:rPr lang="en-US" altLang="zh-CN" dirty="0"/>
              <a:t>)</a:t>
            </a:r>
          </a:p>
        </p:txBody>
      </p:sp>
      <p:sp>
        <p:nvSpPr>
          <p:cNvPr id="387075" name="Rectangle 3"/>
          <p:cNvSpPr>
            <a:spLocks noGrp="1" noChangeArrowheads="1"/>
          </p:cNvSpPr>
          <p:nvPr>
            <p:ph type="body" idx="4294967295"/>
          </p:nvPr>
        </p:nvSpPr>
        <p:spPr>
          <a:xfrm>
            <a:off x="457200" y="1600200"/>
            <a:ext cx="8229600" cy="4953000"/>
          </a:xfrm>
        </p:spPr>
        <p:txBody>
          <a:bodyPr/>
          <a:lstStyle/>
          <a:p>
            <a:pPr defTabSz="457200"/>
            <a:r>
              <a:rPr lang="en-US" altLang="zh-CN" dirty="0"/>
              <a:t>Reduce terms to their </a:t>
            </a:r>
            <a:r>
              <a:rPr lang="zh-CN" altLang="en-US" dirty="0"/>
              <a:t>“</a:t>
            </a:r>
            <a:r>
              <a:rPr lang="en-US" altLang="zh-CN" dirty="0"/>
              <a:t>roots</a:t>
            </a:r>
            <a:r>
              <a:rPr lang="zh-CN" altLang="en-US" dirty="0"/>
              <a:t>”</a:t>
            </a:r>
            <a:r>
              <a:rPr lang="en-US" altLang="zh-CN" dirty="0"/>
              <a:t> before indexing</a:t>
            </a:r>
          </a:p>
          <a:p>
            <a:pPr defTabSz="457200"/>
            <a:r>
              <a:rPr lang="zh-CN" altLang="en-US" dirty="0"/>
              <a:t>“</a:t>
            </a:r>
            <a:r>
              <a:rPr lang="en-US" altLang="zh-CN" dirty="0"/>
              <a:t>Stemming</a:t>
            </a:r>
            <a:r>
              <a:rPr lang="zh-CN" altLang="en-US" dirty="0"/>
              <a:t>”</a:t>
            </a:r>
            <a:r>
              <a:rPr lang="en-US" altLang="zh-CN" dirty="0"/>
              <a:t> suggest crude affix chopping</a:t>
            </a:r>
          </a:p>
          <a:p>
            <a:pPr lvl="1" defTabSz="457200"/>
            <a:r>
              <a:rPr lang="en-US" altLang="zh-CN" dirty="0"/>
              <a:t>language dependent</a:t>
            </a:r>
          </a:p>
          <a:p>
            <a:pPr lvl="1" defTabSz="457200"/>
            <a:r>
              <a:rPr lang="en-US" altLang="zh-CN" dirty="0"/>
              <a:t>e.g., </a:t>
            </a:r>
            <a:r>
              <a:rPr lang="en-US" altLang="zh-CN" b="1" i="1" dirty="0"/>
              <a:t>automate(s), automatic, automation</a:t>
            </a:r>
            <a:r>
              <a:rPr lang="en-US" altLang="zh-CN" dirty="0"/>
              <a:t> all reduced to </a:t>
            </a:r>
            <a:r>
              <a:rPr lang="en-US" altLang="zh-CN" b="1" i="1" dirty="0"/>
              <a:t>automat</a:t>
            </a:r>
            <a:r>
              <a:rPr lang="en-US" altLang="zh-CN" dirty="0"/>
              <a:t>.</a:t>
            </a:r>
          </a:p>
        </p:txBody>
      </p:sp>
      <p:sp>
        <p:nvSpPr>
          <p:cNvPr id="387076" name="Rectangle 4"/>
          <p:cNvSpPr>
            <a:spLocks noChangeArrowheads="1"/>
          </p:cNvSpPr>
          <p:nvPr/>
        </p:nvSpPr>
        <p:spPr bwMode="auto">
          <a:xfrm>
            <a:off x="777875" y="1671638"/>
            <a:ext cx="184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a:endParaRPr lang="zh-CN" altLang="en-US" sz="2400">
              <a:cs typeface="Arial Unicode MS" charset="0"/>
            </a:endParaRPr>
          </a:p>
        </p:txBody>
      </p:sp>
      <p:sp>
        <p:nvSpPr>
          <p:cNvPr id="387077" name="Rectangle 5"/>
          <p:cNvSpPr>
            <a:spLocks noChangeArrowheads="1"/>
          </p:cNvSpPr>
          <p:nvPr/>
        </p:nvSpPr>
        <p:spPr bwMode="auto">
          <a:xfrm>
            <a:off x="381000" y="5179268"/>
            <a:ext cx="4086225" cy="1562100"/>
          </a:xfrm>
          <a:prstGeom prst="rect">
            <a:avLst/>
          </a:prstGeom>
          <a:solidFill>
            <a:schemeClr val="accent1">
              <a:alpha val="50195"/>
            </a:schemeClr>
          </a:solidFill>
          <a:ln w="9525">
            <a:solidFill>
              <a:schemeClr val="tx1"/>
            </a:solidFill>
            <a:miter lim="800000"/>
            <a:headEnd/>
            <a:tailEnd/>
          </a:ln>
        </p:spPr>
        <p:txBody>
          <a:bodyPr wrap="none" anchor="ctr">
            <a:spAutoFit/>
          </a:bodyPr>
          <a:lstStyle/>
          <a:p>
            <a:pPr algn="l"/>
            <a:r>
              <a:rPr lang="en-US" altLang="zh-CN" sz="2400" b="1" i="1" dirty="0">
                <a:cs typeface="Arial Unicode MS" charset="0"/>
              </a:rPr>
              <a:t>for example compressed </a:t>
            </a:r>
          </a:p>
          <a:p>
            <a:pPr algn="l"/>
            <a:r>
              <a:rPr lang="en-US" altLang="zh-CN" sz="2400" b="1" i="1" dirty="0">
                <a:cs typeface="Arial Unicode MS" charset="0"/>
              </a:rPr>
              <a:t>and compression are both </a:t>
            </a:r>
          </a:p>
          <a:p>
            <a:pPr algn="l"/>
            <a:r>
              <a:rPr lang="en-US" altLang="zh-CN" sz="2400" b="1" i="1" dirty="0">
                <a:cs typeface="Arial Unicode MS" charset="0"/>
              </a:rPr>
              <a:t>accepted as equivalent to </a:t>
            </a:r>
          </a:p>
          <a:p>
            <a:pPr algn="l"/>
            <a:r>
              <a:rPr lang="en-US" altLang="zh-CN" sz="2400" b="1" i="1" dirty="0">
                <a:cs typeface="Arial Unicode MS" charset="0"/>
              </a:rPr>
              <a:t>compress</a:t>
            </a:r>
            <a:r>
              <a:rPr lang="en-US" altLang="zh-CN" sz="2400" dirty="0">
                <a:cs typeface="Arial Unicode MS" charset="0"/>
              </a:rPr>
              <a:t>.</a:t>
            </a:r>
          </a:p>
        </p:txBody>
      </p:sp>
      <p:sp>
        <p:nvSpPr>
          <p:cNvPr id="387078" name="Rectangle 6"/>
          <p:cNvSpPr>
            <a:spLocks noChangeArrowheads="1"/>
          </p:cNvSpPr>
          <p:nvPr/>
        </p:nvSpPr>
        <p:spPr bwMode="auto">
          <a:xfrm>
            <a:off x="5000625" y="5136976"/>
            <a:ext cx="3609975" cy="1676400"/>
          </a:xfrm>
          <a:prstGeom prst="rect">
            <a:avLst/>
          </a:prstGeom>
          <a:solidFill>
            <a:schemeClr val="accent1">
              <a:alpha val="50195"/>
            </a:schemeClr>
          </a:solidFill>
          <a:ln w="9525">
            <a:solidFill>
              <a:schemeClr val="tx1"/>
            </a:solidFill>
            <a:miter lim="800000"/>
            <a:headEnd/>
            <a:tailEnd/>
          </a:ln>
        </p:spPr>
        <p:txBody>
          <a:bodyPr wrap="none"/>
          <a:lstStyle/>
          <a:p>
            <a:pPr algn="l"/>
            <a:r>
              <a:rPr lang="en-US" altLang="zh-CN" sz="2400" dirty="0">
                <a:cs typeface="Arial Unicode MS" charset="0"/>
              </a:rPr>
              <a:t>for example compress and</a:t>
            </a:r>
          </a:p>
          <a:p>
            <a:pPr algn="l"/>
            <a:r>
              <a:rPr lang="en-US" altLang="zh-CN" sz="2400" dirty="0">
                <a:cs typeface="Arial Unicode MS" charset="0"/>
              </a:rPr>
              <a:t>compress are both accept</a:t>
            </a:r>
          </a:p>
          <a:p>
            <a:pPr algn="l"/>
            <a:r>
              <a:rPr lang="en-US" altLang="zh-CN" sz="2400" dirty="0">
                <a:cs typeface="Arial Unicode MS" charset="0"/>
              </a:rPr>
              <a:t>as </a:t>
            </a:r>
            <a:r>
              <a:rPr lang="en-US" altLang="zh-CN" sz="2400" dirty="0" err="1">
                <a:cs typeface="Arial Unicode MS" charset="0"/>
              </a:rPr>
              <a:t>equive</a:t>
            </a:r>
            <a:r>
              <a:rPr lang="en-US" altLang="zh-CN" sz="2400" dirty="0">
                <a:cs typeface="Arial Unicode MS" charset="0"/>
              </a:rPr>
              <a:t> to compress</a:t>
            </a:r>
          </a:p>
        </p:txBody>
      </p:sp>
      <p:sp>
        <p:nvSpPr>
          <p:cNvPr id="387079" name="AutoShape 7"/>
          <p:cNvSpPr>
            <a:spLocks noChangeArrowheads="1"/>
          </p:cNvSpPr>
          <p:nvPr/>
        </p:nvSpPr>
        <p:spPr bwMode="auto">
          <a:xfrm>
            <a:off x="4572000" y="5679529"/>
            <a:ext cx="304800" cy="48577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l"/>
            <a:endParaRPr lang="zh-CN" altLang="en-US" sz="2400">
              <a:latin typeface="Lucida Sans" charset="0"/>
              <a:cs typeface="Arial Unicode MS" charset="0"/>
            </a:endParaRPr>
          </a:p>
        </p:txBody>
      </p:sp>
      <p:sp>
        <p:nvSpPr>
          <p:cNvPr id="387080" name="TextBox 4"/>
          <p:cNvSpPr txBox="1">
            <a:spLocks noChangeArrowheads="1"/>
          </p:cNvSpPr>
          <p:nvPr/>
        </p:nvSpPr>
        <p:spPr bwMode="auto">
          <a:xfrm>
            <a:off x="7620000" y="-33338"/>
            <a:ext cx="1163638"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gn="l">
              <a:defRPr>
                <a:solidFill>
                  <a:schemeClr val="tx1"/>
                </a:solidFill>
                <a:latin typeface="Arial" charset="0"/>
                <a:ea typeface="宋体" charset="0"/>
                <a:cs typeface="宋体" charset="0"/>
              </a:defRPr>
            </a:lvl1pPr>
            <a:lvl2pPr marL="37931725" indent="-37474525" algn="l">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r>
              <a:rPr lang="en-US" altLang="zh-CN" sz="1600">
                <a:solidFill>
                  <a:srgbClr val="FBFCFF"/>
                </a:solidFill>
                <a:latin typeface="Lucida Sans" charset="0"/>
                <a:cs typeface="Arial Unicode MS" charset="0"/>
              </a:rPr>
              <a:t>Sec. 2.2.4</a:t>
            </a:r>
          </a:p>
        </p:txBody>
      </p:sp>
    </p:spTree>
    <p:extLst>
      <p:ext uri="{BB962C8B-B14F-4D97-AF65-F5344CB8AC3E}">
        <p14:creationId xmlns:p14="http://schemas.microsoft.com/office/powerpoint/2010/main" val="3238655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1"/>
          <p:cNvSpPr>
            <a:spLocks noGrp="1"/>
          </p:cNvSpPr>
          <p:nvPr>
            <p:ph type="ftr" sz="quarter" idx="10"/>
          </p:nvPr>
        </p:nvSpPr>
        <p:spPr/>
        <p:txBody>
          <a:bodyPr/>
          <a:lstStyle/>
          <a:p>
            <a:r>
              <a:rPr lang="en-US" altLang="zh-CN"/>
              <a:t>Lecture 6 Index</a:t>
            </a:r>
          </a:p>
        </p:txBody>
      </p:sp>
      <p:sp>
        <p:nvSpPr>
          <p:cNvPr id="6" name="幻灯片编号占位符 2"/>
          <p:cNvSpPr>
            <a:spLocks noGrp="1"/>
          </p:cNvSpPr>
          <p:nvPr>
            <p:ph type="sldNum" sz="quarter" idx="11"/>
          </p:nvPr>
        </p:nvSpPr>
        <p:spPr/>
        <p:txBody>
          <a:bodyPr/>
          <a:lstStyle/>
          <a:p>
            <a:fld id="{F167FF15-698D-124E-87D9-DDCEA60B2E78}" type="slidenum">
              <a:rPr lang="en-US" altLang="zh-CN"/>
              <a:pPr/>
              <a:t>27</a:t>
            </a:fld>
            <a:endParaRPr lang="en-US" altLang="zh-CN"/>
          </a:p>
        </p:txBody>
      </p:sp>
      <p:sp>
        <p:nvSpPr>
          <p:cNvPr id="386050" name="Rectangle 2"/>
          <p:cNvSpPr>
            <a:spLocks noGrp="1" noChangeArrowheads="1"/>
          </p:cNvSpPr>
          <p:nvPr>
            <p:ph type="title" idx="4294967295"/>
          </p:nvPr>
        </p:nvSpPr>
        <p:spPr/>
        <p:txBody>
          <a:bodyPr anchor="b"/>
          <a:lstStyle/>
          <a:p>
            <a:r>
              <a:rPr lang="en-US" altLang="zh-CN" dirty="0"/>
              <a:t>Lemmatization (</a:t>
            </a:r>
            <a:r>
              <a:rPr lang="zh-CN" altLang="en-US" dirty="0"/>
              <a:t>词形还原</a:t>
            </a:r>
            <a:r>
              <a:rPr lang="en-US" altLang="zh-CN" dirty="0"/>
              <a:t>)</a:t>
            </a:r>
          </a:p>
        </p:txBody>
      </p:sp>
      <p:sp>
        <p:nvSpPr>
          <p:cNvPr id="386051" name="Rectangle 3"/>
          <p:cNvSpPr>
            <a:spLocks noGrp="1" noChangeArrowheads="1"/>
          </p:cNvSpPr>
          <p:nvPr>
            <p:ph type="body" idx="4294967295"/>
          </p:nvPr>
        </p:nvSpPr>
        <p:spPr>
          <a:xfrm>
            <a:off x="457200" y="1600200"/>
            <a:ext cx="8229600" cy="4953000"/>
          </a:xfrm>
          <a:ln/>
          <a:extLst>
            <a:ext uri="{91240B29-F687-4f45-9708-019B960494DF}">
              <a14:hiddenLine xmlns:a14="http://schemas.microsoft.com/office/drawing/2010/main" xmlns="" w="9525" cap="flat" cmpd="sng">
                <a:solidFill>
                  <a:schemeClr val="tx1"/>
                </a:solidFill>
                <a:prstDash val="solid"/>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a:lstStyle/>
          <a:p>
            <a:r>
              <a:rPr lang="en-US" altLang="zh-CN" sz="2800" dirty="0"/>
              <a:t>Reduce inflectional/variant forms to base form</a:t>
            </a:r>
          </a:p>
          <a:p>
            <a:r>
              <a:rPr lang="en-US" altLang="zh-CN" sz="2800" dirty="0"/>
              <a:t>E.g.,</a:t>
            </a:r>
          </a:p>
          <a:p>
            <a:pPr lvl="1"/>
            <a:r>
              <a:rPr lang="en-US" altLang="zh-CN" sz="2000" dirty="0"/>
              <a:t>am, are, is </a:t>
            </a:r>
            <a:r>
              <a:rPr lang="en-US" altLang="zh-CN" sz="2000" dirty="0">
                <a:sym typeface="Symbol" charset="0"/>
              </a:rPr>
              <a:t></a:t>
            </a:r>
            <a:r>
              <a:rPr lang="en-US" altLang="zh-CN" sz="2000" dirty="0"/>
              <a:t> be</a:t>
            </a:r>
          </a:p>
          <a:p>
            <a:pPr lvl="1"/>
            <a:r>
              <a:rPr lang="en-US" altLang="zh-CN" sz="2000" dirty="0"/>
              <a:t>car, cars, car's, cars' </a:t>
            </a:r>
            <a:r>
              <a:rPr lang="en-US" altLang="zh-CN" sz="2000" dirty="0">
                <a:sym typeface="Symbol" charset="0"/>
              </a:rPr>
              <a:t></a:t>
            </a:r>
            <a:r>
              <a:rPr lang="en-US" altLang="zh-CN" sz="2000" dirty="0"/>
              <a:t> car</a:t>
            </a:r>
          </a:p>
          <a:p>
            <a:r>
              <a:rPr lang="en-US" altLang="zh-CN" sz="2800" dirty="0"/>
              <a:t>the boy's cars are different colors </a:t>
            </a:r>
            <a:r>
              <a:rPr lang="en-US" altLang="zh-CN" sz="2800" dirty="0">
                <a:sym typeface="Symbol" charset="0"/>
              </a:rPr>
              <a:t></a:t>
            </a:r>
            <a:r>
              <a:rPr lang="en-US" altLang="zh-CN" sz="2800" dirty="0"/>
              <a:t> the boy car be different color</a:t>
            </a:r>
          </a:p>
          <a:p>
            <a:r>
              <a:rPr lang="en-US" altLang="zh-CN" sz="2800" dirty="0"/>
              <a:t>Lemmatization implies doing </a:t>
            </a:r>
            <a:r>
              <a:rPr lang="zh-CN" altLang="en-US" sz="2800" dirty="0"/>
              <a:t>“</a:t>
            </a:r>
            <a:r>
              <a:rPr lang="en-US" altLang="zh-CN" sz="2800" dirty="0"/>
              <a:t>proper</a:t>
            </a:r>
            <a:r>
              <a:rPr lang="zh-CN" altLang="en-US" sz="2800" dirty="0"/>
              <a:t>”</a:t>
            </a:r>
            <a:r>
              <a:rPr lang="en-US" altLang="zh-CN" sz="2800" dirty="0"/>
              <a:t> reduction to dictionary headword form</a:t>
            </a:r>
          </a:p>
        </p:txBody>
      </p:sp>
      <p:sp>
        <p:nvSpPr>
          <p:cNvPr id="386052" name="TextBox 4"/>
          <p:cNvSpPr txBox="1">
            <a:spLocks noChangeArrowheads="1"/>
          </p:cNvSpPr>
          <p:nvPr/>
        </p:nvSpPr>
        <p:spPr bwMode="auto">
          <a:xfrm>
            <a:off x="7620000" y="-33338"/>
            <a:ext cx="1163638"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gn="l">
              <a:defRPr>
                <a:solidFill>
                  <a:schemeClr val="tx1"/>
                </a:solidFill>
                <a:latin typeface="Arial" charset="0"/>
                <a:ea typeface="宋体" charset="0"/>
                <a:cs typeface="宋体" charset="0"/>
              </a:defRPr>
            </a:lvl1pPr>
            <a:lvl2pPr marL="37931725" indent="-37474525" algn="l">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r>
              <a:rPr lang="en-US" altLang="zh-CN" sz="1600">
                <a:solidFill>
                  <a:srgbClr val="FBFCFF"/>
                </a:solidFill>
                <a:latin typeface="Lucida Sans" charset="0"/>
                <a:cs typeface="Arial Unicode MS" charset="0"/>
              </a:rPr>
              <a:t>Sec. 2.2.4</a:t>
            </a:r>
          </a:p>
        </p:txBody>
      </p:sp>
    </p:spTree>
    <p:extLst>
      <p:ext uri="{BB962C8B-B14F-4D97-AF65-F5344CB8AC3E}">
        <p14:creationId xmlns:p14="http://schemas.microsoft.com/office/powerpoint/2010/main" val="3663099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2"/>
          <p:cNvSpPr>
            <a:spLocks noGrp="1"/>
          </p:cNvSpPr>
          <p:nvPr>
            <p:ph type="ftr" sz="quarter" idx="10"/>
          </p:nvPr>
        </p:nvSpPr>
        <p:spPr/>
        <p:txBody>
          <a:bodyPr/>
          <a:lstStyle/>
          <a:p>
            <a:r>
              <a:rPr lang="en-US" altLang="zh-CN"/>
              <a:t>Lecture 6 Index</a:t>
            </a:r>
          </a:p>
        </p:txBody>
      </p:sp>
      <p:sp>
        <p:nvSpPr>
          <p:cNvPr id="5" name="幻灯片编号占位符 3"/>
          <p:cNvSpPr>
            <a:spLocks noGrp="1"/>
          </p:cNvSpPr>
          <p:nvPr>
            <p:ph type="sldNum" sz="quarter" idx="11"/>
          </p:nvPr>
        </p:nvSpPr>
        <p:spPr/>
        <p:txBody>
          <a:bodyPr/>
          <a:lstStyle/>
          <a:p>
            <a:fld id="{20BA8617-765B-FE4B-BEBD-24E5CF5CE118}" type="slidenum">
              <a:rPr lang="en-US" altLang="zh-CN"/>
              <a:pPr/>
              <a:t>28</a:t>
            </a:fld>
            <a:endParaRPr lang="en-US" altLang="zh-CN"/>
          </a:p>
        </p:txBody>
      </p:sp>
      <p:sp>
        <p:nvSpPr>
          <p:cNvPr id="299010" name="Rectangle 2"/>
          <p:cNvSpPr>
            <a:spLocks noGrp="1" noChangeArrowheads="1"/>
          </p:cNvSpPr>
          <p:nvPr>
            <p:ph type="title"/>
          </p:nvPr>
        </p:nvSpPr>
        <p:spPr/>
        <p:txBody>
          <a:bodyPr/>
          <a:lstStyle/>
          <a:p>
            <a:r>
              <a:rPr lang="en-US" altLang="zh-CN">
                <a:latin typeface="Times New Roman" charset="0"/>
              </a:rPr>
              <a:t>Document File</a:t>
            </a:r>
          </a:p>
        </p:txBody>
      </p:sp>
      <p:sp>
        <p:nvSpPr>
          <p:cNvPr id="299011" name="Text Box 3"/>
          <p:cNvSpPr txBox="1">
            <a:spLocks noChangeArrowheads="1"/>
          </p:cNvSpPr>
          <p:nvPr/>
        </p:nvSpPr>
        <p:spPr bwMode="auto">
          <a:xfrm>
            <a:off x="685800" y="1905000"/>
            <a:ext cx="8001000" cy="2282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lgn="l">
              <a:tabLst>
                <a:tab pos="346075" algn="l"/>
              </a:tabLst>
              <a:defRPr>
                <a:solidFill>
                  <a:schemeClr val="tx1"/>
                </a:solidFill>
                <a:latin typeface="Arial" charset="0"/>
                <a:ea typeface="宋体" charset="0"/>
                <a:cs typeface="宋体" charset="0"/>
              </a:defRPr>
            </a:lvl1pPr>
            <a:lvl2pPr algn="l">
              <a:tabLst>
                <a:tab pos="346075" algn="l"/>
              </a:tabLst>
              <a:defRPr>
                <a:solidFill>
                  <a:schemeClr val="tx1"/>
                </a:solidFill>
                <a:latin typeface="Arial" charset="0"/>
                <a:ea typeface="宋体" charset="0"/>
              </a:defRPr>
            </a:lvl2pPr>
            <a:lvl3pPr algn="l">
              <a:tabLst>
                <a:tab pos="346075" algn="l"/>
              </a:tabLst>
              <a:defRPr>
                <a:solidFill>
                  <a:schemeClr val="tx1"/>
                </a:solidFill>
                <a:latin typeface="Arial" charset="0"/>
                <a:ea typeface="宋体" charset="0"/>
              </a:defRPr>
            </a:lvl3pPr>
            <a:lvl4pPr algn="l">
              <a:tabLst>
                <a:tab pos="346075" algn="l"/>
              </a:tabLst>
              <a:defRPr>
                <a:solidFill>
                  <a:schemeClr val="tx1"/>
                </a:solidFill>
                <a:latin typeface="Arial" charset="0"/>
                <a:ea typeface="宋体" charset="0"/>
              </a:defRPr>
            </a:lvl4pPr>
            <a:lvl5pPr algn="l">
              <a:tabLst>
                <a:tab pos="346075" algn="l"/>
              </a:tabLst>
              <a:defRPr>
                <a:solidFill>
                  <a:schemeClr val="tx1"/>
                </a:solidFill>
                <a:latin typeface="Arial" charset="0"/>
                <a:ea typeface="宋体" charset="0"/>
              </a:defRPr>
            </a:lvl5pPr>
            <a:lvl6pPr fontAlgn="base">
              <a:spcBef>
                <a:spcPct val="0"/>
              </a:spcBef>
              <a:spcAft>
                <a:spcPct val="0"/>
              </a:spcAft>
              <a:tabLst>
                <a:tab pos="346075" algn="l"/>
              </a:tabLst>
              <a:defRPr>
                <a:solidFill>
                  <a:schemeClr val="tx1"/>
                </a:solidFill>
                <a:latin typeface="Arial" charset="0"/>
                <a:ea typeface="宋体" charset="0"/>
              </a:defRPr>
            </a:lvl6pPr>
            <a:lvl7pPr fontAlgn="base">
              <a:spcBef>
                <a:spcPct val="0"/>
              </a:spcBef>
              <a:spcAft>
                <a:spcPct val="0"/>
              </a:spcAft>
              <a:tabLst>
                <a:tab pos="346075" algn="l"/>
              </a:tabLst>
              <a:defRPr>
                <a:solidFill>
                  <a:schemeClr val="tx1"/>
                </a:solidFill>
                <a:latin typeface="Arial" charset="0"/>
                <a:ea typeface="宋体" charset="0"/>
              </a:defRPr>
            </a:lvl7pPr>
            <a:lvl8pPr fontAlgn="base">
              <a:spcBef>
                <a:spcPct val="0"/>
              </a:spcBef>
              <a:spcAft>
                <a:spcPct val="0"/>
              </a:spcAft>
              <a:tabLst>
                <a:tab pos="346075" algn="l"/>
              </a:tabLst>
              <a:defRPr>
                <a:solidFill>
                  <a:schemeClr val="tx1"/>
                </a:solidFill>
                <a:latin typeface="Arial" charset="0"/>
                <a:ea typeface="宋体" charset="0"/>
              </a:defRPr>
            </a:lvl8pPr>
            <a:lvl9pPr fontAlgn="base">
              <a:spcBef>
                <a:spcPct val="0"/>
              </a:spcBef>
              <a:spcAft>
                <a:spcPct val="0"/>
              </a:spcAft>
              <a:tabLst>
                <a:tab pos="346075" algn="l"/>
              </a:tabLst>
              <a:defRPr>
                <a:solidFill>
                  <a:schemeClr val="tx1"/>
                </a:solidFill>
                <a:latin typeface="Arial" charset="0"/>
                <a:ea typeface="宋体" charset="0"/>
              </a:defRPr>
            </a:lvl9pPr>
          </a:lstStyle>
          <a:p>
            <a:pPr eaLnBrk="0" hangingPunct="0">
              <a:spcBef>
                <a:spcPct val="50000"/>
              </a:spcBef>
            </a:pPr>
            <a:r>
              <a:rPr lang="en-US" altLang="zh-CN" sz="2400">
                <a:latin typeface="Times New Roman" charset="0"/>
              </a:rPr>
              <a:t>The documents file stores the documents that are being indexed.  The documents may be:</a:t>
            </a:r>
          </a:p>
          <a:p>
            <a:pPr eaLnBrk="0" hangingPunct="0">
              <a:spcBef>
                <a:spcPct val="50000"/>
              </a:spcBef>
            </a:pPr>
            <a:r>
              <a:rPr lang="en-US" altLang="zh-CN" sz="2400">
                <a:latin typeface="Times New Roman" charset="0"/>
              </a:rPr>
              <a:t>•	</a:t>
            </a:r>
            <a:r>
              <a:rPr lang="en-US" altLang="zh-CN" sz="2400" b="1">
                <a:solidFill>
                  <a:srgbClr val="0000CC"/>
                </a:solidFill>
                <a:latin typeface="Times New Roman" charset="0"/>
              </a:rPr>
              <a:t>primary documents</a:t>
            </a:r>
            <a:r>
              <a:rPr lang="en-US" altLang="zh-CN" sz="2400">
                <a:latin typeface="Times New Roman" charset="0"/>
              </a:rPr>
              <a:t>, e.g., electronic journal articles</a:t>
            </a:r>
          </a:p>
          <a:p>
            <a:pPr eaLnBrk="0" hangingPunct="0">
              <a:spcBef>
                <a:spcPct val="50000"/>
              </a:spcBef>
            </a:pPr>
            <a:r>
              <a:rPr lang="en-US" altLang="zh-CN" sz="2400">
                <a:latin typeface="Times New Roman" charset="0"/>
              </a:rPr>
              <a:t>•	</a:t>
            </a:r>
            <a:r>
              <a:rPr lang="en-US" altLang="zh-CN" sz="2400" b="1">
                <a:solidFill>
                  <a:srgbClr val="0000CC"/>
                </a:solidFill>
                <a:latin typeface="Times New Roman" charset="0"/>
              </a:rPr>
              <a:t>surrogates (</a:t>
            </a:r>
            <a:r>
              <a:rPr lang="zh-CN" altLang="en-US" sz="2400" b="1">
                <a:solidFill>
                  <a:srgbClr val="0000CC"/>
                </a:solidFill>
                <a:latin typeface="Times New Roman" charset="0"/>
              </a:rPr>
              <a:t>文档替代品</a:t>
            </a:r>
            <a:r>
              <a:rPr lang="en-US" altLang="zh-CN" sz="2400" b="1">
                <a:solidFill>
                  <a:srgbClr val="0000CC"/>
                </a:solidFill>
                <a:latin typeface="Times New Roman" charset="0"/>
              </a:rPr>
              <a:t>)</a:t>
            </a:r>
            <a:r>
              <a:rPr lang="en-US" altLang="zh-CN" sz="2400">
                <a:latin typeface="Times New Roman" charset="0"/>
              </a:rPr>
              <a:t>, e.g., catalog records(</a:t>
            </a:r>
            <a:r>
              <a:rPr lang="zh-CN" altLang="en-US" sz="2400">
                <a:latin typeface="Times New Roman" charset="0"/>
              </a:rPr>
              <a:t>目录</a:t>
            </a:r>
            <a:r>
              <a:rPr lang="en-US" altLang="zh-CN" sz="2400">
                <a:latin typeface="Times New Roman" charset="0"/>
              </a:rPr>
              <a:t>) or abstracts(</a:t>
            </a:r>
            <a:r>
              <a:rPr lang="zh-CN" altLang="en-US" sz="2400">
                <a:latin typeface="Times New Roman" charset="0"/>
              </a:rPr>
              <a:t>摘要</a:t>
            </a:r>
            <a:r>
              <a:rPr lang="en-US" altLang="zh-CN" sz="2400">
                <a:latin typeface="Times New Roman" charset="0"/>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3"/>
          <p:cNvSpPr>
            <a:spLocks noGrp="1"/>
          </p:cNvSpPr>
          <p:nvPr>
            <p:ph type="ftr" sz="quarter" idx="10"/>
          </p:nvPr>
        </p:nvSpPr>
        <p:spPr/>
        <p:txBody>
          <a:bodyPr/>
          <a:lstStyle/>
          <a:p>
            <a:r>
              <a:rPr lang="en-US" altLang="zh-CN"/>
              <a:t>Lecture 6 Index</a:t>
            </a:r>
          </a:p>
        </p:txBody>
      </p:sp>
      <p:sp>
        <p:nvSpPr>
          <p:cNvPr id="10" name="幻灯片编号占位符 4"/>
          <p:cNvSpPr>
            <a:spLocks noGrp="1"/>
          </p:cNvSpPr>
          <p:nvPr>
            <p:ph type="sldNum" sz="quarter" idx="11"/>
          </p:nvPr>
        </p:nvSpPr>
        <p:spPr/>
        <p:txBody>
          <a:bodyPr/>
          <a:lstStyle/>
          <a:p>
            <a:fld id="{635CD17D-D329-984A-B58E-2FB6E1A16499}" type="slidenum">
              <a:rPr lang="en-US" altLang="zh-CN"/>
              <a:pPr/>
              <a:t>29</a:t>
            </a:fld>
            <a:endParaRPr lang="en-US" altLang="zh-CN"/>
          </a:p>
        </p:txBody>
      </p:sp>
      <p:sp>
        <p:nvSpPr>
          <p:cNvPr id="351234" name="Rectangle 2"/>
          <p:cNvSpPr>
            <a:spLocks noGrp="1" noChangeArrowheads="1"/>
          </p:cNvSpPr>
          <p:nvPr>
            <p:ph type="title"/>
          </p:nvPr>
        </p:nvSpPr>
        <p:spPr/>
        <p:txBody>
          <a:bodyPr/>
          <a:lstStyle/>
          <a:p>
            <a:r>
              <a:rPr lang="en-US" altLang="zh-CN" sz="3200">
                <a:latin typeface="Times New Roman" charset="0"/>
              </a:rPr>
              <a:t>Docs file for web search system (Example of docs)</a:t>
            </a:r>
          </a:p>
        </p:txBody>
      </p:sp>
      <p:sp>
        <p:nvSpPr>
          <p:cNvPr id="351235" name="Rectangle 3"/>
          <p:cNvSpPr>
            <a:spLocks noGrp="1" noChangeArrowheads="1"/>
          </p:cNvSpPr>
          <p:nvPr>
            <p:ph type="body" idx="1"/>
          </p:nvPr>
        </p:nvSpPr>
        <p:spPr>
          <a:xfrm>
            <a:off x="468313" y="1628775"/>
            <a:ext cx="8229600" cy="388938"/>
          </a:xfrm>
        </p:spPr>
        <p:txBody>
          <a:bodyPr/>
          <a:lstStyle/>
          <a:p>
            <a:r>
              <a:rPr lang="en-US" altLang="zh-CN" sz="1600"/>
              <a:t>a document presented to users by IE</a:t>
            </a:r>
          </a:p>
        </p:txBody>
      </p:sp>
      <p:pic>
        <p:nvPicPr>
          <p:cNvPr id="3512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16113"/>
            <a:ext cx="4464050" cy="3989387"/>
          </a:xfrm>
          <a:prstGeom prst="rect">
            <a:avLst/>
          </a:prstGeom>
          <a:noFill/>
          <a:extLst>
            <a:ext uri="{909E8E84-426E-40dd-AFC4-6F175D3DCCD1}">
              <a14:hiddenFill xmlns:a14="http://schemas.microsoft.com/office/drawing/2010/main" xmlns="">
                <a:solidFill>
                  <a:srgbClr val="FFFFFF"/>
                </a:solidFill>
              </a14:hiddenFill>
            </a:ext>
          </a:extLst>
        </p:spPr>
      </p:pic>
      <p:pic>
        <p:nvPicPr>
          <p:cNvPr id="35123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2205038"/>
            <a:ext cx="5616575" cy="3505200"/>
          </a:xfrm>
          <a:prstGeom prst="rect">
            <a:avLst/>
          </a:prstGeom>
          <a:noFill/>
          <a:extLst>
            <a:ext uri="{909E8E84-426E-40dd-AFC4-6F175D3DCCD1}">
              <a14:hiddenFill xmlns:a14="http://schemas.microsoft.com/office/drawing/2010/main" xmlns="">
                <a:solidFill>
                  <a:srgbClr val="FFFFFF"/>
                </a:solidFill>
              </a14:hiddenFill>
            </a:ext>
          </a:extLst>
        </p:spPr>
      </p:pic>
      <p:sp>
        <p:nvSpPr>
          <p:cNvPr id="351239" name="Rectangle 7"/>
          <p:cNvSpPr>
            <a:spLocks noChangeArrowheads="1"/>
          </p:cNvSpPr>
          <p:nvPr/>
        </p:nvSpPr>
        <p:spPr bwMode="auto">
          <a:xfrm>
            <a:off x="4356100" y="1960563"/>
            <a:ext cx="4259263" cy="3889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gn="l">
              <a:spcBef>
                <a:spcPct val="20000"/>
              </a:spcBef>
              <a:buFontTx/>
              <a:buChar char="•"/>
            </a:pPr>
            <a:r>
              <a:rPr lang="en-US" altLang="zh-CN" sz="1600"/>
              <a:t>A spider view for the web page</a:t>
            </a:r>
          </a:p>
        </p:txBody>
      </p:sp>
      <p:sp>
        <p:nvSpPr>
          <p:cNvPr id="351245" name="Rectangle 13"/>
          <p:cNvSpPr>
            <a:spLocks noChangeArrowheads="1"/>
          </p:cNvSpPr>
          <p:nvPr/>
        </p:nvSpPr>
        <p:spPr bwMode="auto">
          <a:xfrm>
            <a:off x="2124075" y="1268413"/>
            <a:ext cx="4608513" cy="3889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gn="l">
              <a:spcBef>
                <a:spcPct val="20000"/>
              </a:spcBef>
            </a:pPr>
            <a:r>
              <a:rPr lang="en-US" altLang="zh-CN" sz="1600"/>
              <a:t>A possible representation for purified web pages</a:t>
            </a:r>
          </a:p>
        </p:txBody>
      </p:sp>
      <p:pic>
        <p:nvPicPr>
          <p:cNvPr id="351248"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1628775"/>
            <a:ext cx="4486275" cy="4679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1237"/>
                                        </p:tgtEl>
                                        <p:attrNameLst>
                                          <p:attrName>style.visibility</p:attrName>
                                        </p:attrNameLst>
                                      </p:cBhvr>
                                      <p:to>
                                        <p:strVal val="visible"/>
                                      </p:to>
                                    </p:set>
                                    <p:animEffect transition="in" filter="blinds(horizontal)">
                                      <p:cBhvr>
                                        <p:cTn id="7" dur="500"/>
                                        <p:tgtEl>
                                          <p:spTgt spid="35123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51235">
                                            <p:txEl>
                                              <p:pRg st="0" end="0"/>
                                            </p:txEl>
                                          </p:spTgt>
                                        </p:tgtEl>
                                        <p:attrNameLst>
                                          <p:attrName>style.visibility</p:attrName>
                                        </p:attrNameLst>
                                      </p:cBhvr>
                                      <p:to>
                                        <p:strVal val="visible"/>
                                      </p:to>
                                    </p:set>
                                    <p:animEffect transition="in" filter="blinds(horizontal)">
                                      <p:cBhvr>
                                        <p:cTn id="10" dur="500"/>
                                        <p:tgtEl>
                                          <p:spTgt spid="351235">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5" fill="hold" nodeType="clickEffect">
                                  <p:stCondLst>
                                    <p:cond delay="0"/>
                                  </p:stCondLst>
                                  <p:childTnLst>
                                    <p:set>
                                      <p:cBhvr>
                                        <p:cTn id="14" dur="1" fill="hold">
                                          <p:stCondLst>
                                            <p:cond delay="0"/>
                                          </p:stCondLst>
                                        </p:cTn>
                                        <p:tgtEl>
                                          <p:spTgt spid="351238"/>
                                        </p:tgtEl>
                                        <p:attrNameLst>
                                          <p:attrName>style.visibility</p:attrName>
                                        </p:attrNameLst>
                                      </p:cBhvr>
                                      <p:to>
                                        <p:strVal val="visible"/>
                                      </p:to>
                                    </p:set>
                                    <p:animEffect transition="in" filter="blinds(vertical)">
                                      <p:cBhvr>
                                        <p:cTn id="15" dur="500"/>
                                        <p:tgtEl>
                                          <p:spTgt spid="351238"/>
                                        </p:tgtEl>
                                      </p:cBhvr>
                                    </p:animEffect>
                                  </p:childTnLst>
                                </p:cTn>
                              </p:par>
                              <p:par>
                                <p:cTn id="16" presetID="3" presetClass="entr" presetSubtype="5" fill="hold" grpId="0" nodeType="withEffect">
                                  <p:stCondLst>
                                    <p:cond delay="0"/>
                                  </p:stCondLst>
                                  <p:childTnLst>
                                    <p:set>
                                      <p:cBhvr>
                                        <p:cTn id="17" dur="1" fill="hold">
                                          <p:stCondLst>
                                            <p:cond delay="0"/>
                                          </p:stCondLst>
                                        </p:cTn>
                                        <p:tgtEl>
                                          <p:spTgt spid="351239"/>
                                        </p:tgtEl>
                                        <p:attrNameLst>
                                          <p:attrName>style.visibility</p:attrName>
                                        </p:attrNameLst>
                                      </p:cBhvr>
                                      <p:to>
                                        <p:strVal val="visible"/>
                                      </p:to>
                                    </p:set>
                                    <p:animEffect transition="in" filter="blinds(vertical)">
                                      <p:cBhvr>
                                        <p:cTn id="18" dur="500"/>
                                        <p:tgtEl>
                                          <p:spTgt spid="35123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51245"/>
                                        </p:tgtEl>
                                        <p:attrNameLst>
                                          <p:attrName>style.visibility</p:attrName>
                                        </p:attrNameLst>
                                      </p:cBhvr>
                                      <p:to>
                                        <p:strVal val="visible"/>
                                      </p:to>
                                    </p:set>
                                    <p:animEffect transition="in" filter="blinds(horizontal)">
                                      <p:cBhvr>
                                        <p:cTn id="23" dur="500"/>
                                        <p:tgtEl>
                                          <p:spTgt spid="351245"/>
                                        </p:tgtEl>
                                      </p:cBhvr>
                                    </p:animEffect>
                                  </p:childTnLst>
                                </p:cTn>
                              </p:par>
                              <p:par>
                                <p:cTn id="24" presetID="3" presetClass="entr" presetSubtype="10" fill="hold" nodeType="withEffect">
                                  <p:stCondLst>
                                    <p:cond delay="0"/>
                                  </p:stCondLst>
                                  <p:childTnLst>
                                    <p:set>
                                      <p:cBhvr>
                                        <p:cTn id="25" dur="1" fill="hold">
                                          <p:stCondLst>
                                            <p:cond delay="0"/>
                                          </p:stCondLst>
                                        </p:cTn>
                                        <p:tgtEl>
                                          <p:spTgt spid="351248"/>
                                        </p:tgtEl>
                                        <p:attrNameLst>
                                          <p:attrName>style.visibility</p:attrName>
                                        </p:attrNameLst>
                                      </p:cBhvr>
                                      <p:to>
                                        <p:strVal val="visible"/>
                                      </p:to>
                                    </p:set>
                                    <p:animEffect transition="in" filter="blinds(horizontal)">
                                      <p:cBhvr>
                                        <p:cTn id="26" dur="500"/>
                                        <p:tgtEl>
                                          <p:spTgt spid="351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build="p"/>
      <p:bldP spid="351239" grpId="0"/>
      <p:bldP spid="35124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a:t>Lecture 6 Index</a:t>
            </a:r>
          </a:p>
        </p:txBody>
      </p:sp>
      <p:sp>
        <p:nvSpPr>
          <p:cNvPr id="5" name="幻灯片编号占位符 4"/>
          <p:cNvSpPr>
            <a:spLocks noGrp="1"/>
          </p:cNvSpPr>
          <p:nvPr>
            <p:ph type="sldNum" sz="quarter" idx="11"/>
          </p:nvPr>
        </p:nvSpPr>
        <p:spPr/>
        <p:txBody>
          <a:bodyPr/>
          <a:lstStyle/>
          <a:p>
            <a:fld id="{340DA05A-070B-EC4D-8C21-B81AE33F0835}" type="slidenum">
              <a:rPr lang="en-US" altLang="zh-CN"/>
              <a:pPr/>
              <a:t>3</a:t>
            </a:fld>
            <a:endParaRPr lang="en-US" altLang="zh-CN"/>
          </a:p>
        </p:txBody>
      </p:sp>
      <p:sp>
        <p:nvSpPr>
          <p:cNvPr id="318466" name="Rectangle 2"/>
          <p:cNvSpPr>
            <a:spLocks noGrp="1" noChangeArrowheads="1"/>
          </p:cNvSpPr>
          <p:nvPr>
            <p:ph type="title"/>
          </p:nvPr>
        </p:nvSpPr>
        <p:spPr/>
        <p:txBody>
          <a:bodyPr/>
          <a:lstStyle/>
          <a:p>
            <a:r>
              <a:rPr lang="en-US" altLang="zh-CN"/>
              <a:t>Content</a:t>
            </a:r>
          </a:p>
        </p:txBody>
      </p:sp>
      <p:sp>
        <p:nvSpPr>
          <p:cNvPr id="318467" name="Rectangle 3"/>
          <p:cNvSpPr>
            <a:spLocks noGrp="1" noChangeArrowheads="1"/>
          </p:cNvSpPr>
          <p:nvPr>
            <p:ph type="body" idx="1"/>
          </p:nvPr>
        </p:nvSpPr>
        <p:spPr/>
        <p:txBody>
          <a:bodyPr/>
          <a:lstStyle/>
          <a:p>
            <a:r>
              <a:rPr lang="en-US" altLang="zh-CN"/>
              <a:t>Brief Review of Vector Space Model</a:t>
            </a:r>
          </a:p>
          <a:p>
            <a:r>
              <a:rPr lang="en-US" altLang="zh-CN"/>
              <a:t>Inverted Files</a:t>
            </a:r>
          </a:p>
          <a:p>
            <a:r>
              <a:rPr lang="en-US" altLang="zh-CN"/>
              <a:t>Index Models (Feature Selection)</a:t>
            </a:r>
          </a:p>
          <a:p>
            <a:endParaRPr lang="en-US" altLang="zh-CN"/>
          </a:p>
          <a:p>
            <a:endParaRPr lang="en-US" altLang="zh-CN"/>
          </a:p>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2"/>
          <p:cNvSpPr>
            <a:spLocks noGrp="1"/>
          </p:cNvSpPr>
          <p:nvPr>
            <p:ph type="ftr" sz="quarter" idx="10"/>
          </p:nvPr>
        </p:nvSpPr>
        <p:spPr/>
        <p:txBody>
          <a:bodyPr/>
          <a:lstStyle/>
          <a:p>
            <a:r>
              <a:rPr lang="en-US" altLang="zh-CN"/>
              <a:t>Lecture 6 Index</a:t>
            </a:r>
          </a:p>
        </p:txBody>
      </p:sp>
      <p:sp>
        <p:nvSpPr>
          <p:cNvPr id="5" name="幻灯片编号占位符 3"/>
          <p:cNvSpPr>
            <a:spLocks noGrp="1"/>
          </p:cNvSpPr>
          <p:nvPr>
            <p:ph type="sldNum" sz="quarter" idx="11"/>
          </p:nvPr>
        </p:nvSpPr>
        <p:spPr/>
        <p:txBody>
          <a:bodyPr/>
          <a:lstStyle/>
          <a:p>
            <a:fld id="{BCC84FBD-363B-D34A-9414-1C33BE18A3CB}" type="slidenum">
              <a:rPr lang="en-US" altLang="zh-CN"/>
              <a:pPr/>
              <a:t>30</a:t>
            </a:fld>
            <a:endParaRPr lang="en-US" altLang="zh-CN"/>
          </a:p>
        </p:txBody>
      </p:sp>
      <p:sp>
        <p:nvSpPr>
          <p:cNvPr id="302082" name="Rectangle 2"/>
          <p:cNvSpPr>
            <a:spLocks noGrp="1" noChangeArrowheads="1"/>
          </p:cNvSpPr>
          <p:nvPr>
            <p:ph type="title"/>
          </p:nvPr>
        </p:nvSpPr>
        <p:spPr/>
        <p:txBody>
          <a:bodyPr/>
          <a:lstStyle/>
          <a:p>
            <a:r>
              <a:rPr lang="en-US" altLang="zh-CN">
                <a:latin typeface="Times New Roman" charset="0"/>
              </a:rPr>
              <a:t>Postings File</a:t>
            </a:r>
          </a:p>
        </p:txBody>
      </p:sp>
      <p:sp>
        <p:nvSpPr>
          <p:cNvPr id="302083" name="Text Box 3"/>
          <p:cNvSpPr txBox="1">
            <a:spLocks noChangeArrowheads="1"/>
          </p:cNvSpPr>
          <p:nvPr/>
        </p:nvSpPr>
        <p:spPr bwMode="auto">
          <a:xfrm>
            <a:off x="971550" y="1844675"/>
            <a:ext cx="7315200" cy="32305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altLang="zh-CN" dirty="0">
                <a:latin typeface="Times New Roman" charset="0"/>
              </a:rPr>
              <a:t>The </a:t>
            </a:r>
            <a:r>
              <a:rPr lang="en-US" altLang="zh-CN" b="1" dirty="0">
                <a:solidFill>
                  <a:srgbClr val="0000CC"/>
                </a:solidFill>
                <a:latin typeface="Times New Roman" charset="0"/>
              </a:rPr>
              <a:t>postings file</a:t>
            </a:r>
            <a:r>
              <a:rPr lang="en-US" altLang="zh-CN" dirty="0">
                <a:latin typeface="Times New Roman" charset="0"/>
              </a:rPr>
              <a:t> stores the elements of a sparse matrix(</a:t>
            </a:r>
            <a:r>
              <a:rPr lang="zh-CN" altLang="en-US" dirty="0">
                <a:latin typeface="Times New Roman" charset="0"/>
              </a:rPr>
              <a:t>稀疏矩阵</a:t>
            </a:r>
            <a:r>
              <a:rPr lang="en-US" altLang="zh-CN" dirty="0">
                <a:latin typeface="Times New Roman" charset="0"/>
              </a:rPr>
              <a:t>), the term assignment matrix. </a:t>
            </a:r>
          </a:p>
          <a:p>
            <a:pPr algn="l" eaLnBrk="0" hangingPunct="0">
              <a:spcBef>
                <a:spcPct val="50000"/>
              </a:spcBef>
            </a:pPr>
            <a:r>
              <a:rPr lang="en-US" altLang="zh-CN" dirty="0">
                <a:latin typeface="Times New Roman" charset="0"/>
              </a:rPr>
              <a:t>It is stored as a separate </a:t>
            </a:r>
            <a:r>
              <a:rPr lang="en-US" altLang="zh-CN" b="1" dirty="0">
                <a:solidFill>
                  <a:srgbClr val="0000CC"/>
                </a:solidFill>
                <a:latin typeface="Times New Roman" charset="0"/>
              </a:rPr>
              <a:t>inverted list</a:t>
            </a:r>
            <a:r>
              <a:rPr lang="en-US" altLang="zh-CN" dirty="0">
                <a:latin typeface="Times New Roman" charset="0"/>
              </a:rPr>
              <a:t> for each column, i.e., a list corresponding to each term in the index file.</a:t>
            </a:r>
          </a:p>
          <a:p>
            <a:pPr algn="l" eaLnBrk="0" hangingPunct="0">
              <a:spcBef>
                <a:spcPct val="50000"/>
              </a:spcBef>
            </a:pPr>
            <a:r>
              <a:rPr lang="en-US" altLang="zh-CN" dirty="0">
                <a:latin typeface="Times New Roman" charset="0"/>
              </a:rPr>
              <a:t>Each element in an inverted list is called a </a:t>
            </a:r>
            <a:r>
              <a:rPr lang="en-US" altLang="zh-CN" b="1" dirty="0">
                <a:solidFill>
                  <a:srgbClr val="0000CC"/>
                </a:solidFill>
                <a:latin typeface="Times New Roman" charset="0"/>
              </a:rPr>
              <a:t>posting (</a:t>
            </a:r>
            <a:r>
              <a:rPr lang="zh-CN" altLang="en-US" b="1" dirty="0">
                <a:solidFill>
                  <a:srgbClr val="0000CC"/>
                </a:solidFill>
                <a:latin typeface="Times New Roman" charset="0"/>
              </a:rPr>
              <a:t>记录</a:t>
            </a:r>
            <a:r>
              <a:rPr lang="en-US" altLang="zh-CN" b="1" dirty="0">
                <a:solidFill>
                  <a:srgbClr val="0000CC"/>
                </a:solidFill>
                <a:latin typeface="Times New Roman" charset="0"/>
              </a:rPr>
              <a:t>)</a:t>
            </a:r>
            <a:r>
              <a:rPr lang="en-US" altLang="zh-CN" dirty="0">
                <a:latin typeface="Times New Roman" charset="0"/>
              </a:rPr>
              <a:t>, i.e., the occurrence on a term in a document</a:t>
            </a:r>
          </a:p>
          <a:p>
            <a:pPr algn="l" eaLnBrk="0" hangingPunct="0">
              <a:spcBef>
                <a:spcPct val="50000"/>
              </a:spcBef>
            </a:pPr>
            <a:r>
              <a:rPr lang="en-US" altLang="zh-CN" dirty="0">
                <a:latin typeface="Times New Roman" charset="0"/>
              </a:rPr>
              <a:t>Each list consists of one or many individual postings.</a:t>
            </a:r>
            <a:endParaRPr lang="en-US" altLang="zh-CN" sz="2400" dirty="0">
              <a:latin typeface="Times New Roman" charset="0"/>
            </a:endParaRPr>
          </a:p>
          <a:p>
            <a:pPr algn="l" eaLnBrk="0" hangingPunct="0">
              <a:spcBef>
                <a:spcPct val="50000"/>
              </a:spcBef>
            </a:pPr>
            <a:endParaRPr lang="zh-CN" altLang="en-US" sz="2400" dirty="0">
              <a:latin typeface="Times New Roman"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页脚占位符 2"/>
          <p:cNvSpPr>
            <a:spLocks noGrp="1"/>
          </p:cNvSpPr>
          <p:nvPr>
            <p:ph type="ftr" sz="quarter" idx="10"/>
          </p:nvPr>
        </p:nvSpPr>
        <p:spPr/>
        <p:txBody>
          <a:bodyPr/>
          <a:lstStyle/>
          <a:p>
            <a:r>
              <a:rPr lang="en-US" altLang="zh-CN"/>
              <a:t>Lecture 6 Index</a:t>
            </a:r>
          </a:p>
        </p:txBody>
      </p:sp>
      <p:sp>
        <p:nvSpPr>
          <p:cNvPr id="57" name="幻灯片编号占位符 3"/>
          <p:cNvSpPr>
            <a:spLocks noGrp="1"/>
          </p:cNvSpPr>
          <p:nvPr>
            <p:ph type="sldNum" sz="quarter" idx="11"/>
          </p:nvPr>
        </p:nvSpPr>
        <p:spPr/>
        <p:txBody>
          <a:bodyPr/>
          <a:lstStyle/>
          <a:p>
            <a:fld id="{4221C480-C3FB-ED4C-B7B2-A53DC9DC0DDB}" type="slidenum">
              <a:rPr lang="en-US" altLang="zh-CN"/>
              <a:pPr/>
              <a:t>31</a:t>
            </a:fld>
            <a:endParaRPr lang="en-US" altLang="zh-CN"/>
          </a:p>
        </p:txBody>
      </p:sp>
      <p:sp>
        <p:nvSpPr>
          <p:cNvPr id="303106" name="Rectangle 2"/>
          <p:cNvSpPr>
            <a:spLocks noGrp="1" noChangeArrowheads="1"/>
          </p:cNvSpPr>
          <p:nvPr>
            <p:ph type="title"/>
          </p:nvPr>
        </p:nvSpPr>
        <p:spPr/>
        <p:txBody>
          <a:bodyPr/>
          <a:lstStyle/>
          <a:p>
            <a:r>
              <a:rPr lang="en-US" altLang="zh-CN">
                <a:latin typeface="Times New Roman" charset="0"/>
              </a:rPr>
              <a:t>Postings File:</a:t>
            </a:r>
            <a:br>
              <a:rPr lang="en-US" altLang="zh-CN">
                <a:latin typeface="Times New Roman" charset="0"/>
              </a:rPr>
            </a:br>
            <a:r>
              <a:rPr lang="en-US" altLang="zh-CN">
                <a:latin typeface="Times New Roman" charset="0"/>
              </a:rPr>
              <a:t>A Linked List for Each Term</a:t>
            </a:r>
          </a:p>
        </p:txBody>
      </p:sp>
      <p:sp>
        <p:nvSpPr>
          <p:cNvPr id="303107" name="Text Box 3"/>
          <p:cNvSpPr txBox="1">
            <a:spLocks noChangeArrowheads="1"/>
          </p:cNvSpPr>
          <p:nvPr/>
        </p:nvSpPr>
        <p:spPr bwMode="auto">
          <a:xfrm>
            <a:off x="0" y="1828800"/>
            <a:ext cx="1981200" cy="45704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marL="457200" indent="-457200" algn="l">
              <a:defRPr>
                <a:solidFill>
                  <a:schemeClr val="tx1"/>
                </a:solidFill>
                <a:latin typeface="Arial" charset="0"/>
                <a:ea typeface="宋体" charset="0"/>
                <a:cs typeface="宋体" charset="0"/>
              </a:defRPr>
            </a:lvl1pPr>
            <a:lvl2pPr marL="914400" indent="-457200" algn="l">
              <a:defRPr>
                <a:solidFill>
                  <a:schemeClr val="tx1"/>
                </a:solidFill>
                <a:latin typeface="Arial" charset="0"/>
                <a:ea typeface="宋体" charset="0"/>
              </a:defRPr>
            </a:lvl2pPr>
            <a:lvl3pPr marL="1371600" indent="-457200" algn="l">
              <a:defRPr>
                <a:solidFill>
                  <a:schemeClr val="tx1"/>
                </a:solidFill>
                <a:latin typeface="Arial" charset="0"/>
                <a:ea typeface="宋体" charset="0"/>
              </a:defRPr>
            </a:lvl3pPr>
            <a:lvl4pPr marL="1828800" indent="-457200" algn="l">
              <a:defRPr>
                <a:solidFill>
                  <a:schemeClr val="tx1"/>
                </a:solidFill>
                <a:latin typeface="Arial" charset="0"/>
                <a:ea typeface="宋体" charset="0"/>
              </a:defRPr>
            </a:lvl4pPr>
            <a:lvl5pPr marL="2286000" indent="-457200" algn="l">
              <a:defRPr>
                <a:solidFill>
                  <a:schemeClr val="tx1"/>
                </a:solidFill>
                <a:latin typeface="Arial" charset="0"/>
                <a:ea typeface="宋体" charset="0"/>
              </a:defRPr>
            </a:lvl5pPr>
            <a:lvl6pPr marL="2743200" indent="-457200" fontAlgn="base">
              <a:spcBef>
                <a:spcPct val="0"/>
              </a:spcBef>
              <a:spcAft>
                <a:spcPct val="0"/>
              </a:spcAft>
              <a:defRPr>
                <a:solidFill>
                  <a:schemeClr val="tx1"/>
                </a:solidFill>
                <a:latin typeface="Arial" charset="0"/>
                <a:ea typeface="宋体" charset="0"/>
              </a:defRPr>
            </a:lvl6pPr>
            <a:lvl7pPr marL="3200400" indent="-457200" fontAlgn="base">
              <a:spcBef>
                <a:spcPct val="0"/>
              </a:spcBef>
              <a:spcAft>
                <a:spcPct val="0"/>
              </a:spcAft>
              <a:defRPr>
                <a:solidFill>
                  <a:schemeClr val="tx1"/>
                </a:solidFill>
                <a:latin typeface="Arial" charset="0"/>
                <a:ea typeface="宋体" charset="0"/>
              </a:defRPr>
            </a:lvl7pPr>
            <a:lvl8pPr marL="3657600" indent="-457200" fontAlgn="base">
              <a:spcBef>
                <a:spcPct val="0"/>
              </a:spcBef>
              <a:spcAft>
                <a:spcPct val="0"/>
              </a:spcAft>
              <a:defRPr>
                <a:solidFill>
                  <a:schemeClr val="tx1"/>
                </a:solidFill>
                <a:latin typeface="Arial" charset="0"/>
                <a:ea typeface="宋体" charset="0"/>
              </a:defRPr>
            </a:lvl8pPr>
            <a:lvl9pPr marL="4114800" indent="-457200" fontAlgn="base">
              <a:spcBef>
                <a:spcPct val="0"/>
              </a:spcBef>
              <a:spcAft>
                <a:spcPct val="0"/>
              </a:spcAft>
              <a:defRPr>
                <a:solidFill>
                  <a:schemeClr val="tx1"/>
                </a:solidFill>
                <a:latin typeface="Arial" charset="0"/>
                <a:ea typeface="宋体" charset="0"/>
              </a:defRPr>
            </a:lvl9pPr>
          </a:lstStyle>
          <a:p>
            <a:pPr lvl="1" eaLnBrk="0" hangingPunct="0"/>
            <a:r>
              <a:rPr lang="en-US" altLang="zh-CN" sz="2400">
                <a:latin typeface="Times New Roman" charset="0"/>
              </a:rPr>
              <a:t> 1 abacus</a:t>
            </a:r>
          </a:p>
          <a:p>
            <a:pPr lvl="1" eaLnBrk="0" hangingPunct="0"/>
            <a:r>
              <a:rPr lang="en-US" altLang="zh-CN" sz="2400">
                <a:latin typeface="Times New Roman" charset="0"/>
              </a:rPr>
              <a:t>       </a:t>
            </a:r>
          </a:p>
          <a:p>
            <a:pPr lvl="1" eaLnBrk="0" hangingPunct="0">
              <a:spcBef>
                <a:spcPct val="25000"/>
              </a:spcBef>
              <a:buFont typeface="Times" charset="0"/>
              <a:buNone/>
            </a:pPr>
            <a:r>
              <a:rPr lang="en-US" altLang="zh-CN" sz="2400">
                <a:latin typeface="Times New Roman" charset="0"/>
              </a:rPr>
              <a:t> 3      94</a:t>
            </a:r>
          </a:p>
          <a:p>
            <a:pPr lvl="1" eaLnBrk="0" hangingPunct="0">
              <a:spcBef>
                <a:spcPct val="25000"/>
              </a:spcBef>
              <a:buFont typeface="Times" charset="0"/>
              <a:buNone/>
            </a:pPr>
            <a:endParaRPr lang="en-US" altLang="zh-CN" sz="2400">
              <a:latin typeface="Times New Roman" charset="0"/>
            </a:endParaRPr>
          </a:p>
          <a:p>
            <a:pPr lvl="1" eaLnBrk="0" hangingPunct="0">
              <a:spcBef>
                <a:spcPct val="25000"/>
              </a:spcBef>
              <a:buFont typeface="Times" charset="0"/>
              <a:buNone/>
            </a:pPr>
            <a:r>
              <a:rPr lang="en-US" altLang="zh-CN" sz="2400">
                <a:latin typeface="Times New Roman" charset="0"/>
              </a:rPr>
              <a:t> 19     7 </a:t>
            </a:r>
          </a:p>
          <a:p>
            <a:pPr lvl="1" eaLnBrk="0" hangingPunct="0">
              <a:spcBef>
                <a:spcPct val="25000"/>
              </a:spcBef>
              <a:buFont typeface="Times" charset="0"/>
              <a:buNone/>
            </a:pPr>
            <a:r>
              <a:rPr lang="en-US" altLang="zh-CN" sz="2400">
                <a:latin typeface="Times New Roman" charset="0"/>
              </a:rPr>
              <a:t>          </a:t>
            </a:r>
          </a:p>
          <a:p>
            <a:pPr lvl="1" eaLnBrk="0" hangingPunct="0">
              <a:spcBef>
                <a:spcPct val="25000"/>
              </a:spcBef>
              <a:buFont typeface="Times" charset="0"/>
              <a:buNone/>
            </a:pPr>
            <a:r>
              <a:rPr lang="en-US" altLang="zh-CN" sz="2400">
                <a:latin typeface="Times New Roman" charset="0"/>
              </a:rPr>
              <a:t> 19    212 </a:t>
            </a:r>
          </a:p>
          <a:p>
            <a:pPr lvl="1" eaLnBrk="0" hangingPunct="0">
              <a:spcBef>
                <a:spcPct val="25000"/>
              </a:spcBef>
              <a:buFont typeface="Times" charset="0"/>
              <a:buNone/>
            </a:pPr>
            <a:r>
              <a:rPr lang="en-US" altLang="zh-CN" sz="2400">
                <a:latin typeface="Times New Roman" charset="0"/>
              </a:rPr>
              <a:t>       </a:t>
            </a:r>
          </a:p>
          <a:p>
            <a:pPr lvl="1" eaLnBrk="0" hangingPunct="0">
              <a:spcBef>
                <a:spcPct val="25000"/>
              </a:spcBef>
              <a:buFont typeface="Times" charset="0"/>
              <a:buNone/>
            </a:pPr>
            <a:r>
              <a:rPr lang="en-US" altLang="zh-CN" sz="2400">
                <a:latin typeface="Times New Roman" charset="0"/>
              </a:rPr>
              <a:t> 22    56</a:t>
            </a:r>
          </a:p>
          <a:p>
            <a:pPr eaLnBrk="0" hangingPunct="0">
              <a:spcBef>
                <a:spcPct val="50000"/>
              </a:spcBef>
            </a:pPr>
            <a:endParaRPr lang="zh-CN" altLang="en-US" sz="2400">
              <a:latin typeface="Times New Roman" charset="0"/>
            </a:endParaRPr>
          </a:p>
        </p:txBody>
      </p:sp>
      <p:grpSp>
        <p:nvGrpSpPr>
          <p:cNvPr id="303108" name="Group 4"/>
          <p:cNvGrpSpPr>
            <a:grpSpLocks/>
          </p:cNvGrpSpPr>
          <p:nvPr/>
        </p:nvGrpSpPr>
        <p:grpSpPr bwMode="auto">
          <a:xfrm>
            <a:off x="533400" y="2590800"/>
            <a:ext cx="1219200" cy="457200"/>
            <a:chOff x="1008" y="1584"/>
            <a:chExt cx="768" cy="288"/>
          </a:xfrm>
        </p:grpSpPr>
        <p:sp>
          <p:nvSpPr>
            <p:cNvPr id="303109" name="Rectangle 5"/>
            <p:cNvSpPr>
              <a:spLocks noChangeArrowheads="1"/>
            </p:cNvSpPr>
            <p:nvPr/>
          </p:nvSpPr>
          <p:spPr bwMode="auto">
            <a:xfrm>
              <a:off x="1008" y="1584"/>
              <a:ext cx="768" cy="28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03110" name="Line 6"/>
            <p:cNvSpPr>
              <a:spLocks noChangeShapeType="1"/>
            </p:cNvSpPr>
            <p:nvPr/>
          </p:nvSpPr>
          <p:spPr bwMode="auto">
            <a:xfrm>
              <a:off x="1392" y="1584"/>
              <a:ext cx="0"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grpSp>
        <p:nvGrpSpPr>
          <p:cNvPr id="303111" name="Group 7"/>
          <p:cNvGrpSpPr>
            <a:grpSpLocks/>
          </p:cNvGrpSpPr>
          <p:nvPr/>
        </p:nvGrpSpPr>
        <p:grpSpPr bwMode="auto">
          <a:xfrm>
            <a:off x="533400" y="3505200"/>
            <a:ext cx="1219200" cy="457200"/>
            <a:chOff x="1008" y="1584"/>
            <a:chExt cx="768" cy="288"/>
          </a:xfrm>
        </p:grpSpPr>
        <p:sp>
          <p:nvSpPr>
            <p:cNvPr id="303112" name="Rectangle 8"/>
            <p:cNvSpPr>
              <a:spLocks noChangeArrowheads="1"/>
            </p:cNvSpPr>
            <p:nvPr/>
          </p:nvSpPr>
          <p:spPr bwMode="auto">
            <a:xfrm>
              <a:off x="1008" y="1584"/>
              <a:ext cx="768" cy="28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03113" name="Line 9"/>
            <p:cNvSpPr>
              <a:spLocks noChangeShapeType="1"/>
            </p:cNvSpPr>
            <p:nvPr/>
          </p:nvSpPr>
          <p:spPr bwMode="auto">
            <a:xfrm>
              <a:off x="1392" y="1584"/>
              <a:ext cx="0"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grpSp>
        <p:nvGrpSpPr>
          <p:cNvPr id="303114" name="Group 10"/>
          <p:cNvGrpSpPr>
            <a:grpSpLocks/>
          </p:cNvGrpSpPr>
          <p:nvPr/>
        </p:nvGrpSpPr>
        <p:grpSpPr bwMode="auto">
          <a:xfrm>
            <a:off x="533400" y="4495800"/>
            <a:ext cx="1219200" cy="457200"/>
            <a:chOff x="1008" y="1584"/>
            <a:chExt cx="768" cy="288"/>
          </a:xfrm>
        </p:grpSpPr>
        <p:sp>
          <p:nvSpPr>
            <p:cNvPr id="303115" name="Rectangle 11"/>
            <p:cNvSpPr>
              <a:spLocks noChangeArrowheads="1"/>
            </p:cNvSpPr>
            <p:nvPr/>
          </p:nvSpPr>
          <p:spPr bwMode="auto">
            <a:xfrm>
              <a:off x="1008" y="1584"/>
              <a:ext cx="768" cy="28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03116" name="Line 12"/>
            <p:cNvSpPr>
              <a:spLocks noChangeShapeType="1"/>
            </p:cNvSpPr>
            <p:nvPr/>
          </p:nvSpPr>
          <p:spPr bwMode="auto">
            <a:xfrm>
              <a:off x="1392" y="1584"/>
              <a:ext cx="0"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grpSp>
        <p:nvGrpSpPr>
          <p:cNvPr id="303117" name="Group 13"/>
          <p:cNvGrpSpPr>
            <a:grpSpLocks/>
          </p:cNvGrpSpPr>
          <p:nvPr/>
        </p:nvGrpSpPr>
        <p:grpSpPr bwMode="auto">
          <a:xfrm>
            <a:off x="533400" y="5410200"/>
            <a:ext cx="1219200" cy="457200"/>
            <a:chOff x="1008" y="1584"/>
            <a:chExt cx="768" cy="288"/>
          </a:xfrm>
        </p:grpSpPr>
        <p:sp>
          <p:nvSpPr>
            <p:cNvPr id="303118" name="Rectangle 14"/>
            <p:cNvSpPr>
              <a:spLocks noChangeArrowheads="1"/>
            </p:cNvSpPr>
            <p:nvPr/>
          </p:nvSpPr>
          <p:spPr bwMode="auto">
            <a:xfrm>
              <a:off x="1008" y="1584"/>
              <a:ext cx="768" cy="28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03119" name="Line 15"/>
            <p:cNvSpPr>
              <a:spLocks noChangeShapeType="1"/>
            </p:cNvSpPr>
            <p:nvPr/>
          </p:nvSpPr>
          <p:spPr bwMode="auto">
            <a:xfrm>
              <a:off x="1392" y="1584"/>
              <a:ext cx="0"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sp>
        <p:nvSpPr>
          <p:cNvPr id="303120" name="Text Box 16"/>
          <p:cNvSpPr txBox="1">
            <a:spLocks noChangeArrowheads="1"/>
          </p:cNvSpPr>
          <p:nvPr/>
        </p:nvSpPr>
        <p:spPr bwMode="auto">
          <a:xfrm>
            <a:off x="2286000" y="1828800"/>
            <a:ext cx="1828800" cy="36560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marL="457200" indent="-457200" algn="l">
              <a:defRPr>
                <a:solidFill>
                  <a:schemeClr val="tx1"/>
                </a:solidFill>
                <a:latin typeface="Arial" charset="0"/>
                <a:ea typeface="宋体" charset="0"/>
                <a:cs typeface="宋体" charset="0"/>
              </a:defRPr>
            </a:lvl1pPr>
            <a:lvl2pPr marL="914400" indent="-457200" algn="l">
              <a:defRPr>
                <a:solidFill>
                  <a:schemeClr val="tx1"/>
                </a:solidFill>
                <a:latin typeface="Arial" charset="0"/>
                <a:ea typeface="宋体" charset="0"/>
              </a:defRPr>
            </a:lvl2pPr>
            <a:lvl3pPr marL="1371600" indent="-457200" algn="l">
              <a:defRPr>
                <a:solidFill>
                  <a:schemeClr val="tx1"/>
                </a:solidFill>
                <a:latin typeface="Arial" charset="0"/>
                <a:ea typeface="宋体" charset="0"/>
              </a:defRPr>
            </a:lvl3pPr>
            <a:lvl4pPr marL="1828800" indent="-457200" algn="l">
              <a:defRPr>
                <a:solidFill>
                  <a:schemeClr val="tx1"/>
                </a:solidFill>
                <a:latin typeface="Arial" charset="0"/>
                <a:ea typeface="宋体" charset="0"/>
              </a:defRPr>
            </a:lvl4pPr>
            <a:lvl5pPr marL="2286000" indent="-457200" algn="l">
              <a:defRPr>
                <a:solidFill>
                  <a:schemeClr val="tx1"/>
                </a:solidFill>
                <a:latin typeface="Arial" charset="0"/>
                <a:ea typeface="宋体" charset="0"/>
              </a:defRPr>
            </a:lvl5pPr>
            <a:lvl6pPr marL="2743200" indent="-457200" fontAlgn="base">
              <a:spcBef>
                <a:spcPct val="0"/>
              </a:spcBef>
              <a:spcAft>
                <a:spcPct val="0"/>
              </a:spcAft>
              <a:defRPr>
                <a:solidFill>
                  <a:schemeClr val="tx1"/>
                </a:solidFill>
                <a:latin typeface="Arial" charset="0"/>
                <a:ea typeface="宋体" charset="0"/>
              </a:defRPr>
            </a:lvl6pPr>
            <a:lvl7pPr marL="3200400" indent="-457200" fontAlgn="base">
              <a:spcBef>
                <a:spcPct val="0"/>
              </a:spcBef>
              <a:spcAft>
                <a:spcPct val="0"/>
              </a:spcAft>
              <a:defRPr>
                <a:solidFill>
                  <a:schemeClr val="tx1"/>
                </a:solidFill>
                <a:latin typeface="Arial" charset="0"/>
                <a:ea typeface="宋体" charset="0"/>
              </a:defRPr>
            </a:lvl7pPr>
            <a:lvl8pPr marL="3657600" indent="-457200" fontAlgn="base">
              <a:spcBef>
                <a:spcPct val="0"/>
              </a:spcBef>
              <a:spcAft>
                <a:spcPct val="0"/>
              </a:spcAft>
              <a:defRPr>
                <a:solidFill>
                  <a:schemeClr val="tx1"/>
                </a:solidFill>
                <a:latin typeface="Arial" charset="0"/>
                <a:ea typeface="宋体" charset="0"/>
              </a:defRPr>
            </a:lvl8pPr>
            <a:lvl9pPr marL="4114800" indent="-457200" fontAlgn="base">
              <a:spcBef>
                <a:spcPct val="0"/>
              </a:spcBef>
              <a:spcAft>
                <a:spcPct val="0"/>
              </a:spcAft>
              <a:defRPr>
                <a:solidFill>
                  <a:schemeClr val="tx1"/>
                </a:solidFill>
                <a:latin typeface="Arial" charset="0"/>
                <a:ea typeface="宋体" charset="0"/>
              </a:defRPr>
            </a:lvl9pPr>
          </a:lstStyle>
          <a:p>
            <a:pPr lvl="1" eaLnBrk="0" hangingPunct="0"/>
            <a:r>
              <a:rPr lang="en-US" altLang="zh-CN" sz="2400">
                <a:latin typeface="Times New Roman" charset="0"/>
              </a:rPr>
              <a:t>2 actor          </a:t>
            </a:r>
          </a:p>
          <a:p>
            <a:pPr lvl="1" eaLnBrk="0" hangingPunct="0"/>
            <a:endParaRPr lang="en-US" altLang="zh-CN" sz="2400">
              <a:latin typeface="Times New Roman" charset="0"/>
            </a:endParaRPr>
          </a:p>
          <a:p>
            <a:pPr lvl="1" eaLnBrk="0" hangingPunct="0">
              <a:spcBef>
                <a:spcPct val="25000"/>
              </a:spcBef>
              <a:buFont typeface="Times" charset="0"/>
              <a:buAutoNum type="arabicPlain" startAt="2"/>
            </a:pPr>
            <a:r>
              <a:rPr lang="en-US" altLang="zh-CN" sz="2400">
                <a:latin typeface="Times New Roman" charset="0"/>
              </a:rPr>
              <a:t> 66         </a:t>
            </a:r>
          </a:p>
          <a:p>
            <a:pPr lvl="1" eaLnBrk="0" hangingPunct="0">
              <a:spcBef>
                <a:spcPct val="25000"/>
              </a:spcBef>
              <a:buFont typeface="Times" charset="0"/>
              <a:buAutoNum type="arabicPlain" startAt="2"/>
            </a:pPr>
            <a:endParaRPr lang="en-US" altLang="zh-CN" sz="2400">
              <a:latin typeface="Times New Roman" charset="0"/>
            </a:endParaRPr>
          </a:p>
          <a:p>
            <a:pPr lvl="1" eaLnBrk="0" hangingPunct="0">
              <a:spcBef>
                <a:spcPct val="25000"/>
              </a:spcBef>
              <a:buFont typeface="Times" charset="0"/>
              <a:buNone/>
            </a:pPr>
            <a:r>
              <a:rPr lang="en-US" altLang="zh-CN" sz="2400">
                <a:latin typeface="Times New Roman" charset="0"/>
              </a:rPr>
              <a:t>19	 213        </a:t>
            </a:r>
          </a:p>
          <a:p>
            <a:pPr lvl="1" eaLnBrk="0" hangingPunct="0">
              <a:spcBef>
                <a:spcPct val="25000"/>
              </a:spcBef>
              <a:buFont typeface="Times" charset="0"/>
              <a:buAutoNum type="arabicPlain" startAt="2"/>
            </a:pPr>
            <a:endParaRPr lang="en-US" altLang="zh-CN" sz="2400">
              <a:latin typeface="Times New Roman" charset="0"/>
            </a:endParaRPr>
          </a:p>
          <a:p>
            <a:pPr lvl="1" eaLnBrk="0" hangingPunct="0">
              <a:spcBef>
                <a:spcPct val="25000"/>
              </a:spcBef>
              <a:buFont typeface="Times" charset="0"/>
              <a:buNone/>
            </a:pPr>
            <a:r>
              <a:rPr lang="en-US" altLang="zh-CN" sz="2400">
                <a:latin typeface="Times New Roman" charset="0"/>
              </a:rPr>
              <a:t>29    45</a:t>
            </a:r>
          </a:p>
          <a:p>
            <a:pPr eaLnBrk="0" hangingPunct="0">
              <a:spcBef>
                <a:spcPct val="50000"/>
              </a:spcBef>
            </a:pPr>
            <a:endParaRPr lang="zh-CN" altLang="en-US" sz="2400">
              <a:latin typeface="Times New Roman" charset="0"/>
            </a:endParaRPr>
          </a:p>
        </p:txBody>
      </p:sp>
      <p:grpSp>
        <p:nvGrpSpPr>
          <p:cNvPr id="303121" name="Group 17"/>
          <p:cNvGrpSpPr>
            <a:grpSpLocks/>
          </p:cNvGrpSpPr>
          <p:nvPr/>
        </p:nvGrpSpPr>
        <p:grpSpPr bwMode="auto">
          <a:xfrm>
            <a:off x="4876800" y="2590800"/>
            <a:ext cx="1219200" cy="457200"/>
            <a:chOff x="1008" y="1584"/>
            <a:chExt cx="768" cy="288"/>
          </a:xfrm>
        </p:grpSpPr>
        <p:sp>
          <p:nvSpPr>
            <p:cNvPr id="303122" name="Rectangle 18"/>
            <p:cNvSpPr>
              <a:spLocks noChangeArrowheads="1"/>
            </p:cNvSpPr>
            <p:nvPr/>
          </p:nvSpPr>
          <p:spPr bwMode="auto">
            <a:xfrm>
              <a:off x="1008" y="1584"/>
              <a:ext cx="768" cy="28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03123" name="Line 19"/>
            <p:cNvSpPr>
              <a:spLocks noChangeShapeType="1"/>
            </p:cNvSpPr>
            <p:nvPr/>
          </p:nvSpPr>
          <p:spPr bwMode="auto">
            <a:xfrm>
              <a:off x="1392" y="1584"/>
              <a:ext cx="0"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sp>
        <p:nvSpPr>
          <p:cNvPr id="303124" name="Text Box 20"/>
          <p:cNvSpPr txBox="1">
            <a:spLocks noChangeArrowheads="1"/>
          </p:cNvSpPr>
          <p:nvPr/>
        </p:nvSpPr>
        <p:spPr bwMode="auto">
          <a:xfrm>
            <a:off x="4716463" y="1828800"/>
            <a:ext cx="2016125" cy="1260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altLang="zh-CN" sz="2400">
                <a:latin typeface="Times New Roman" charset="0"/>
              </a:rPr>
              <a:t>3 aspen(</a:t>
            </a:r>
            <a:r>
              <a:rPr lang="zh-CN" altLang="en-US" sz="2400">
                <a:latin typeface="Times New Roman" charset="0"/>
              </a:rPr>
              <a:t>白杨</a:t>
            </a:r>
            <a:r>
              <a:rPr lang="en-US" altLang="zh-CN" sz="2400">
                <a:latin typeface="Times New Roman" charset="0"/>
              </a:rPr>
              <a:t>)         </a:t>
            </a:r>
          </a:p>
          <a:p>
            <a:pPr algn="l" eaLnBrk="0" hangingPunct="0"/>
            <a:endParaRPr lang="en-US" altLang="zh-CN" sz="2400">
              <a:latin typeface="Times New Roman" charset="0"/>
            </a:endParaRPr>
          </a:p>
          <a:p>
            <a:pPr algn="l" eaLnBrk="0" hangingPunct="0">
              <a:spcBef>
                <a:spcPct val="20000"/>
              </a:spcBef>
            </a:pPr>
            <a:r>
              <a:rPr lang="en-US" altLang="zh-CN" sz="2400">
                <a:latin typeface="Times New Roman" charset="0"/>
              </a:rPr>
              <a:t>    5    43</a:t>
            </a:r>
          </a:p>
        </p:txBody>
      </p:sp>
      <p:sp>
        <p:nvSpPr>
          <p:cNvPr id="303125" name="Text Box 21"/>
          <p:cNvSpPr txBox="1">
            <a:spLocks noChangeArrowheads="1"/>
          </p:cNvSpPr>
          <p:nvPr/>
        </p:nvSpPr>
        <p:spPr bwMode="auto">
          <a:xfrm>
            <a:off x="6781800" y="1828800"/>
            <a:ext cx="1600200" cy="3108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marL="457200" indent="-457200" algn="l">
              <a:defRPr>
                <a:solidFill>
                  <a:schemeClr val="tx1"/>
                </a:solidFill>
                <a:latin typeface="Arial" charset="0"/>
                <a:ea typeface="宋体" charset="0"/>
                <a:cs typeface="宋体" charset="0"/>
              </a:defRPr>
            </a:lvl1pPr>
            <a:lvl2pPr marL="914400" indent="-457200" algn="l">
              <a:defRPr>
                <a:solidFill>
                  <a:schemeClr val="tx1"/>
                </a:solidFill>
                <a:latin typeface="Arial" charset="0"/>
                <a:ea typeface="宋体" charset="0"/>
              </a:defRPr>
            </a:lvl2pPr>
            <a:lvl3pPr marL="1371600" indent="-457200" algn="l">
              <a:defRPr>
                <a:solidFill>
                  <a:schemeClr val="tx1"/>
                </a:solidFill>
                <a:latin typeface="Arial" charset="0"/>
                <a:ea typeface="宋体" charset="0"/>
              </a:defRPr>
            </a:lvl3pPr>
            <a:lvl4pPr marL="1828800" indent="-457200" algn="l">
              <a:defRPr>
                <a:solidFill>
                  <a:schemeClr val="tx1"/>
                </a:solidFill>
                <a:latin typeface="Arial" charset="0"/>
                <a:ea typeface="宋体" charset="0"/>
              </a:defRPr>
            </a:lvl4pPr>
            <a:lvl5pPr marL="2286000" indent="-457200" algn="l">
              <a:defRPr>
                <a:solidFill>
                  <a:schemeClr val="tx1"/>
                </a:solidFill>
                <a:latin typeface="Arial" charset="0"/>
                <a:ea typeface="宋体" charset="0"/>
              </a:defRPr>
            </a:lvl5pPr>
            <a:lvl6pPr marL="2743200" indent="-457200" fontAlgn="base">
              <a:spcBef>
                <a:spcPct val="0"/>
              </a:spcBef>
              <a:spcAft>
                <a:spcPct val="0"/>
              </a:spcAft>
              <a:defRPr>
                <a:solidFill>
                  <a:schemeClr val="tx1"/>
                </a:solidFill>
                <a:latin typeface="Arial" charset="0"/>
                <a:ea typeface="宋体" charset="0"/>
              </a:defRPr>
            </a:lvl6pPr>
            <a:lvl7pPr marL="3200400" indent="-457200" fontAlgn="base">
              <a:spcBef>
                <a:spcPct val="0"/>
              </a:spcBef>
              <a:spcAft>
                <a:spcPct val="0"/>
              </a:spcAft>
              <a:defRPr>
                <a:solidFill>
                  <a:schemeClr val="tx1"/>
                </a:solidFill>
                <a:latin typeface="Arial" charset="0"/>
                <a:ea typeface="宋体" charset="0"/>
              </a:defRPr>
            </a:lvl7pPr>
            <a:lvl8pPr marL="3657600" indent="-457200" fontAlgn="base">
              <a:spcBef>
                <a:spcPct val="0"/>
              </a:spcBef>
              <a:spcAft>
                <a:spcPct val="0"/>
              </a:spcAft>
              <a:defRPr>
                <a:solidFill>
                  <a:schemeClr val="tx1"/>
                </a:solidFill>
                <a:latin typeface="Arial" charset="0"/>
                <a:ea typeface="宋体" charset="0"/>
              </a:defRPr>
            </a:lvl8pPr>
            <a:lvl9pPr marL="4114800" indent="-457200" fontAlgn="base">
              <a:spcBef>
                <a:spcPct val="0"/>
              </a:spcBef>
              <a:spcAft>
                <a:spcPct val="0"/>
              </a:spcAft>
              <a:defRPr>
                <a:solidFill>
                  <a:schemeClr val="tx1"/>
                </a:solidFill>
                <a:latin typeface="Arial" charset="0"/>
                <a:ea typeface="宋体" charset="0"/>
              </a:defRPr>
            </a:lvl9pPr>
          </a:lstStyle>
          <a:p>
            <a:pPr lvl="1" eaLnBrk="0" hangingPunct="0">
              <a:spcBef>
                <a:spcPct val="25000"/>
              </a:spcBef>
            </a:pPr>
            <a:r>
              <a:rPr lang="en-US" altLang="zh-CN" sz="2400">
                <a:latin typeface="Times New Roman" charset="0"/>
              </a:rPr>
              <a:t>4 atoll </a:t>
            </a:r>
          </a:p>
          <a:p>
            <a:pPr lvl="1" eaLnBrk="0" hangingPunct="0"/>
            <a:r>
              <a:rPr lang="en-US" altLang="zh-CN" sz="2400">
                <a:latin typeface="Times New Roman" charset="0"/>
              </a:rPr>
              <a:t>          </a:t>
            </a:r>
          </a:p>
          <a:p>
            <a:pPr lvl="1" eaLnBrk="0" hangingPunct="0">
              <a:spcBef>
                <a:spcPct val="25000"/>
              </a:spcBef>
              <a:buFont typeface="Times" charset="0"/>
              <a:buAutoNum type="arabicPlain" startAt="11"/>
            </a:pPr>
            <a:r>
              <a:rPr lang="en-US" altLang="zh-CN" sz="2400">
                <a:latin typeface="Times New Roman" charset="0"/>
              </a:rPr>
              <a:t> 3</a:t>
            </a:r>
          </a:p>
          <a:p>
            <a:pPr lvl="1" eaLnBrk="0" hangingPunct="0">
              <a:spcBef>
                <a:spcPct val="25000"/>
              </a:spcBef>
              <a:buFont typeface="Times" charset="0"/>
              <a:buNone/>
            </a:pPr>
            <a:r>
              <a:rPr lang="en-US" altLang="zh-CN" sz="2400">
                <a:latin typeface="Times New Roman" charset="0"/>
              </a:rPr>
              <a:t>          </a:t>
            </a:r>
          </a:p>
          <a:p>
            <a:pPr lvl="1" eaLnBrk="0" hangingPunct="0">
              <a:spcBef>
                <a:spcPct val="25000"/>
              </a:spcBef>
              <a:buFont typeface="Times" charset="0"/>
              <a:buAutoNum type="arabicPlain" startAt="11"/>
            </a:pPr>
            <a:r>
              <a:rPr lang="en-US" altLang="zh-CN" sz="2400">
                <a:latin typeface="Times New Roman" charset="0"/>
              </a:rPr>
              <a:t>70   </a:t>
            </a:r>
          </a:p>
          <a:p>
            <a:pPr lvl="1" eaLnBrk="0" hangingPunct="0">
              <a:spcBef>
                <a:spcPct val="25000"/>
              </a:spcBef>
              <a:buFont typeface="Times" charset="0"/>
              <a:buNone/>
            </a:pPr>
            <a:r>
              <a:rPr lang="en-US" altLang="zh-CN" sz="2400">
                <a:latin typeface="Times New Roman" charset="0"/>
              </a:rPr>
              <a:t>       </a:t>
            </a:r>
          </a:p>
          <a:p>
            <a:pPr lvl="1" eaLnBrk="0" hangingPunct="0">
              <a:spcBef>
                <a:spcPct val="25000"/>
              </a:spcBef>
              <a:buFont typeface="Times" charset="0"/>
              <a:buNone/>
            </a:pPr>
            <a:r>
              <a:rPr lang="en-US" altLang="zh-CN" sz="2400">
                <a:latin typeface="Times New Roman" charset="0"/>
              </a:rPr>
              <a:t>34   40</a:t>
            </a:r>
          </a:p>
        </p:txBody>
      </p:sp>
      <p:sp>
        <p:nvSpPr>
          <p:cNvPr id="303126" name="Text Box 22"/>
          <p:cNvSpPr txBox="1">
            <a:spLocks noChangeArrowheads="1"/>
          </p:cNvSpPr>
          <p:nvPr/>
        </p:nvSpPr>
        <p:spPr bwMode="auto">
          <a:xfrm>
            <a:off x="3490913" y="5084763"/>
            <a:ext cx="5257800" cy="1187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altLang="zh-CN" sz="2400">
                <a:latin typeface="Times New Roman" charset="0"/>
              </a:rPr>
              <a:t>A linked list for each term is convenient to process sequentially, but slow to  update when the lists are long.</a:t>
            </a:r>
          </a:p>
        </p:txBody>
      </p:sp>
      <p:sp>
        <p:nvSpPr>
          <p:cNvPr id="303127" name="Line 23"/>
          <p:cNvSpPr>
            <a:spLocks noChangeShapeType="1"/>
          </p:cNvSpPr>
          <p:nvPr/>
        </p:nvSpPr>
        <p:spPr bwMode="auto">
          <a:xfrm>
            <a:off x="1143000" y="2209800"/>
            <a:ext cx="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03128" name="Line 24"/>
          <p:cNvSpPr>
            <a:spLocks noChangeShapeType="1"/>
          </p:cNvSpPr>
          <p:nvPr/>
        </p:nvSpPr>
        <p:spPr bwMode="auto">
          <a:xfrm>
            <a:off x="1143000" y="3124200"/>
            <a:ext cx="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03129" name="Line 25"/>
          <p:cNvSpPr>
            <a:spLocks noChangeShapeType="1"/>
          </p:cNvSpPr>
          <p:nvPr/>
        </p:nvSpPr>
        <p:spPr bwMode="auto">
          <a:xfrm>
            <a:off x="1143000" y="4038600"/>
            <a:ext cx="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03130" name="Line 26"/>
          <p:cNvSpPr>
            <a:spLocks noChangeShapeType="1"/>
          </p:cNvSpPr>
          <p:nvPr/>
        </p:nvSpPr>
        <p:spPr bwMode="auto">
          <a:xfrm>
            <a:off x="1143000" y="4953000"/>
            <a:ext cx="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nvGrpSpPr>
          <p:cNvPr id="303131" name="Group 27"/>
          <p:cNvGrpSpPr>
            <a:grpSpLocks/>
          </p:cNvGrpSpPr>
          <p:nvPr/>
        </p:nvGrpSpPr>
        <p:grpSpPr bwMode="auto">
          <a:xfrm>
            <a:off x="2667000" y="2590800"/>
            <a:ext cx="1219200" cy="457200"/>
            <a:chOff x="1008" y="1584"/>
            <a:chExt cx="768" cy="288"/>
          </a:xfrm>
        </p:grpSpPr>
        <p:sp>
          <p:nvSpPr>
            <p:cNvPr id="303132" name="Rectangle 28"/>
            <p:cNvSpPr>
              <a:spLocks noChangeArrowheads="1"/>
            </p:cNvSpPr>
            <p:nvPr/>
          </p:nvSpPr>
          <p:spPr bwMode="auto">
            <a:xfrm>
              <a:off x="1008" y="1584"/>
              <a:ext cx="768" cy="28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03133" name="Line 29"/>
            <p:cNvSpPr>
              <a:spLocks noChangeShapeType="1"/>
            </p:cNvSpPr>
            <p:nvPr/>
          </p:nvSpPr>
          <p:spPr bwMode="auto">
            <a:xfrm>
              <a:off x="1392" y="1584"/>
              <a:ext cx="0"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grpSp>
        <p:nvGrpSpPr>
          <p:cNvPr id="303134" name="Group 30"/>
          <p:cNvGrpSpPr>
            <a:grpSpLocks/>
          </p:cNvGrpSpPr>
          <p:nvPr/>
        </p:nvGrpSpPr>
        <p:grpSpPr bwMode="auto">
          <a:xfrm>
            <a:off x="2667000" y="3505200"/>
            <a:ext cx="1219200" cy="457200"/>
            <a:chOff x="1008" y="1584"/>
            <a:chExt cx="768" cy="288"/>
          </a:xfrm>
        </p:grpSpPr>
        <p:sp>
          <p:nvSpPr>
            <p:cNvPr id="303135" name="Rectangle 31"/>
            <p:cNvSpPr>
              <a:spLocks noChangeArrowheads="1"/>
            </p:cNvSpPr>
            <p:nvPr/>
          </p:nvSpPr>
          <p:spPr bwMode="auto">
            <a:xfrm>
              <a:off x="1008" y="1584"/>
              <a:ext cx="768" cy="28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03136" name="Line 32"/>
            <p:cNvSpPr>
              <a:spLocks noChangeShapeType="1"/>
            </p:cNvSpPr>
            <p:nvPr/>
          </p:nvSpPr>
          <p:spPr bwMode="auto">
            <a:xfrm>
              <a:off x="1392" y="1584"/>
              <a:ext cx="0"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grpSp>
        <p:nvGrpSpPr>
          <p:cNvPr id="303137" name="Group 33"/>
          <p:cNvGrpSpPr>
            <a:grpSpLocks/>
          </p:cNvGrpSpPr>
          <p:nvPr/>
        </p:nvGrpSpPr>
        <p:grpSpPr bwMode="auto">
          <a:xfrm>
            <a:off x="2667000" y="4495800"/>
            <a:ext cx="1219200" cy="457200"/>
            <a:chOff x="1008" y="1584"/>
            <a:chExt cx="768" cy="288"/>
          </a:xfrm>
        </p:grpSpPr>
        <p:sp>
          <p:nvSpPr>
            <p:cNvPr id="303138" name="Rectangle 34"/>
            <p:cNvSpPr>
              <a:spLocks noChangeArrowheads="1"/>
            </p:cNvSpPr>
            <p:nvPr/>
          </p:nvSpPr>
          <p:spPr bwMode="auto">
            <a:xfrm>
              <a:off x="1008" y="1584"/>
              <a:ext cx="768" cy="28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03139" name="Line 35"/>
            <p:cNvSpPr>
              <a:spLocks noChangeShapeType="1"/>
            </p:cNvSpPr>
            <p:nvPr/>
          </p:nvSpPr>
          <p:spPr bwMode="auto">
            <a:xfrm>
              <a:off x="1392" y="1584"/>
              <a:ext cx="0"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sp>
        <p:nvSpPr>
          <p:cNvPr id="303140" name="Line 36"/>
          <p:cNvSpPr>
            <a:spLocks noChangeShapeType="1"/>
          </p:cNvSpPr>
          <p:nvPr/>
        </p:nvSpPr>
        <p:spPr bwMode="auto">
          <a:xfrm>
            <a:off x="3276600" y="2209800"/>
            <a:ext cx="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03141" name="Line 37"/>
          <p:cNvSpPr>
            <a:spLocks noChangeShapeType="1"/>
          </p:cNvSpPr>
          <p:nvPr/>
        </p:nvSpPr>
        <p:spPr bwMode="auto">
          <a:xfrm>
            <a:off x="3276600" y="3124200"/>
            <a:ext cx="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03142" name="Line 38"/>
          <p:cNvSpPr>
            <a:spLocks noChangeShapeType="1"/>
          </p:cNvSpPr>
          <p:nvPr/>
        </p:nvSpPr>
        <p:spPr bwMode="auto">
          <a:xfrm>
            <a:off x="3276600" y="4038600"/>
            <a:ext cx="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03143" name="Line 39"/>
          <p:cNvSpPr>
            <a:spLocks noChangeShapeType="1"/>
          </p:cNvSpPr>
          <p:nvPr/>
        </p:nvSpPr>
        <p:spPr bwMode="auto">
          <a:xfrm>
            <a:off x="5486400" y="2209800"/>
            <a:ext cx="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nvGrpSpPr>
          <p:cNvPr id="303144" name="Group 40"/>
          <p:cNvGrpSpPr>
            <a:grpSpLocks/>
          </p:cNvGrpSpPr>
          <p:nvPr/>
        </p:nvGrpSpPr>
        <p:grpSpPr bwMode="auto">
          <a:xfrm>
            <a:off x="7086600" y="2590800"/>
            <a:ext cx="1219200" cy="457200"/>
            <a:chOff x="1008" y="1584"/>
            <a:chExt cx="768" cy="288"/>
          </a:xfrm>
        </p:grpSpPr>
        <p:sp>
          <p:nvSpPr>
            <p:cNvPr id="303145" name="Rectangle 41"/>
            <p:cNvSpPr>
              <a:spLocks noChangeArrowheads="1"/>
            </p:cNvSpPr>
            <p:nvPr/>
          </p:nvSpPr>
          <p:spPr bwMode="auto">
            <a:xfrm>
              <a:off x="1008" y="1584"/>
              <a:ext cx="768" cy="28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03146" name="Line 42"/>
            <p:cNvSpPr>
              <a:spLocks noChangeShapeType="1"/>
            </p:cNvSpPr>
            <p:nvPr/>
          </p:nvSpPr>
          <p:spPr bwMode="auto">
            <a:xfrm>
              <a:off x="1392" y="1584"/>
              <a:ext cx="0"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grpSp>
        <p:nvGrpSpPr>
          <p:cNvPr id="303147" name="Group 43"/>
          <p:cNvGrpSpPr>
            <a:grpSpLocks/>
          </p:cNvGrpSpPr>
          <p:nvPr/>
        </p:nvGrpSpPr>
        <p:grpSpPr bwMode="auto">
          <a:xfrm>
            <a:off x="7086600" y="3505200"/>
            <a:ext cx="1219200" cy="457200"/>
            <a:chOff x="1008" y="1584"/>
            <a:chExt cx="768" cy="288"/>
          </a:xfrm>
        </p:grpSpPr>
        <p:sp>
          <p:nvSpPr>
            <p:cNvPr id="303148" name="Rectangle 44"/>
            <p:cNvSpPr>
              <a:spLocks noChangeArrowheads="1"/>
            </p:cNvSpPr>
            <p:nvPr/>
          </p:nvSpPr>
          <p:spPr bwMode="auto">
            <a:xfrm>
              <a:off x="1008" y="1584"/>
              <a:ext cx="768" cy="28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03149" name="Line 45"/>
            <p:cNvSpPr>
              <a:spLocks noChangeShapeType="1"/>
            </p:cNvSpPr>
            <p:nvPr/>
          </p:nvSpPr>
          <p:spPr bwMode="auto">
            <a:xfrm>
              <a:off x="1392" y="1584"/>
              <a:ext cx="0"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grpSp>
        <p:nvGrpSpPr>
          <p:cNvPr id="303150" name="Group 46"/>
          <p:cNvGrpSpPr>
            <a:grpSpLocks/>
          </p:cNvGrpSpPr>
          <p:nvPr/>
        </p:nvGrpSpPr>
        <p:grpSpPr bwMode="auto">
          <a:xfrm>
            <a:off x="7086600" y="4495800"/>
            <a:ext cx="1219200" cy="457200"/>
            <a:chOff x="1008" y="1584"/>
            <a:chExt cx="768" cy="288"/>
          </a:xfrm>
        </p:grpSpPr>
        <p:sp>
          <p:nvSpPr>
            <p:cNvPr id="303151" name="Rectangle 47"/>
            <p:cNvSpPr>
              <a:spLocks noChangeArrowheads="1"/>
            </p:cNvSpPr>
            <p:nvPr/>
          </p:nvSpPr>
          <p:spPr bwMode="auto">
            <a:xfrm>
              <a:off x="1008" y="1584"/>
              <a:ext cx="768" cy="28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03152" name="Line 48"/>
            <p:cNvSpPr>
              <a:spLocks noChangeShapeType="1"/>
            </p:cNvSpPr>
            <p:nvPr/>
          </p:nvSpPr>
          <p:spPr bwMode="auto">
            <a:xfrm>
              <a:off x="1392" y="1584"/>
              <a:ext cx="0"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sp>
        <p:nvSpPr>
          <p:cNvPr id="303153" name="Line 49"/>
          <p:cNvSpPr>
            <a:spLocks noChangeShapeType="1"/>
          </p:cNvSpPr>
          <p:nvPr/>
        </p:nvSpPr>
        <p:spPr bwMode="auto">
          <a:xfrm>
            <a:off x="7696200" y="2209800"/>
            <a:ext cx="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03154" name="Line 50"/>
          <p:cNvSpPr>
            <a:spLocks noChangeShapeType="1"/>
          </p:cNvSpPr>
          <p:nvPr/>
        </p:nvSpPr>
        <p:spPr bwMode="auto">
          <a:xfrm>
            <a:off x="7696200" y="3124200"/>
            <a:ext cx="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03155" name="Line 51"/>
          <p:cNvSpPr>
            <a:spLocks noChangeShapeType="1"/>
          </p:cNvSpPr>
          <p:nvPr/>
        </p:nvSpPr>
        <p:spPr bwMode="auto">
          <a:xfrm>
            <a:off x="7696200" y="4038600"/>
            <a:ext cx="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03156" name="Line 52"/>
          <p:cNvSpPr>
            <a:spLocks noChangeShapeType="1"/>
          </p:cNvSpPr>
          <p:nvPr/>
        </p:nvSpPr>
        <p:spPr bwMode="auto">
          <a:xfrm flipH="1" flipV="1">
            <a:off x="900113" y="5734050"/>
            <a:ext cx="358775" cy="57467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03157" name="Text Box 53"/>
          <p:cNvSpPr txBox="1">
            <a:spLocks noChangeArrowheads="1"/>
          </p:cNvSpPr>
          <p:nvPr/>
        </p:nvSpPr>
        <p:spPr bwMode="auto">
          <a:xfrm>
            <a:off x="106363" y="6165850"/>
            <a:ext cx="18732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altLang="zh-CN">
                <a:solidFill>
                  <a:srgbClr val="FF3300"/>
                </a:solidFill>
                <a:latin typeface="Times New Roman" charset="0"/>
              </a:rPr>
              <a:t>Document ID</a:t>
            </a:r>
          </a:p>
        </p:txBody>
      </p:sp>
      <p:sp>
        <p:nvSpPr>
          <p:cNvPr id="303158" name="Line 54"/>
          <p:cNvSpPr>
            <a:spLocks noChangeShapeType="1"/>
          </p:cNvSpPr>
          <p:nvPr/>
        </p:nvSpPr>
        <p:spPr bwMode="auto">
          <a:xfrm flipH="1" flipV="1">
            <a:off x="1476375" y="5734050"/>
            <a:ext cx="719138" cy="57467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03159" name="Text Box 55"/>
          <p:cNvSpPr txBox="1">
            <a:spLocks noChangeArrowheads="1"/>
          </p:cNvSpPr>
          <p:nvPr/>
        </p:nvSpPr>
        <p:spPr bwMode="auto">
          <a:xfrm>
            <a:off x="1763713" y="6165850"/>
            <a:ext cx="24479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altLang="zh-CN">
                <a:solidFill>
                  <a:srgbClr val="FF3300"/>
                </a:solidFill>
                <a:latin typeface="Times New Roman" charset="0"/>
              </a:rPr>
              <a:t>Location Pointer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3157"/>
                                        </p:tgtEl>
                                        <p:attrNameLst>
                                          <p:attrName>style.visibility</p:attrName>
                                        </p:attrNameLst>
                                      </p:cBhvr>
                                      <p:to>
                                        <p:strVal val="visible"/>
                                      </p:to>
                                    </p:set>
                                    <p:animEffect transition="in" filter="blinds(horizontal)">
                                      <p:cBhvr>
                                        <p:cTn id="7" dur="500"/>
                                        <p:tgtEl>
                                          <p:spTgt spid="30315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03156"/>
                                        </p:tgtEl>
                                        <p:attrNameLst>
                                          <p:attrName>style.visibility</p:attrName>
                                        </p:attrNameLst>
                                      </p:cBhvr>
                                      <p:to>
                                        <p:strVal val="visible"/>
                                      </p:to>
                                    </p:set>
                                    <p:animEffect transition="in" filter="blinds(horizontal)">
                                      <p:cBhvr>
                                        <p:cTn id="10" dur="500"/>
                                        <p:tgtEl>
                                          <p:spTgt spid="30315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03159"/>
                                        </p:tgtEl>
                                        <p:attrNameLst>
                                          <p:attrName>style.visibility</p:attrName>
                                        </p:attrNameLst>
                                      </p:cBhvr>
                                      <p:to>
                                        <p:strVal val="visible"/>
                                      </p:to>
                                    </p:set>
                                    <p:animEffect transition="in" filter="blinds(horizontal)">
                                      <p:cBhvr>
                                        <p:cTn id="15" dur="500"/>
                                        <p:tgtEl>
                                          <p:spTgt spid="30315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03158"/>
                                        </p:tgtEl>
                                        <p:attrNameLst>
                                          <p:attrName>style.visibility</p:attrName>
                                        </p:attrNameLst>
                                      </p:cBhvr>
                                      <p:to>
                                        <p:strVal val="visible"/>
                                      </p:to>
                                    </p:set>
                                    <p:animEffect transition="in" filter="blinds(horizontal)">
                                      <p:cBhvr>
                                        <p:cTn id="18" dur="500"/>
                                        <p:tgtEl>
                                          <p:spTgt spid="303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56" grpId="0" animBg="1"/>
      <p:bldP spid="303157" grpId="0"/>
      <p:bldP spid="303158" grpId="0" animBg="1"/>
      <p:bldP spid="30315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2"/>
          <p:cNvSpPr>
            <a:spLocks noGrp="1"/>
          </p:cNvSpPr>
          <p:nvPr>
            <p:ph type="ftr" sz="quarter" idx="10"/>
          </p:nvPr>
        </p:nvSpPr>
        <p:spPr/>
        <p:txBody>
          <a:bodyPr/>
          <a:lstStyle/>
          <a:p>
            <a:r>
              <a:rPr lang="en-US" altLang="zh-CN"/>
              <a:t>Lecture 6 Index</a:t>
            </a:r>
          </a:p>
        </p:txBody>
      </p:sp>
      <p:sp>
        <p:nvSpPr>
          <p:cNvPr id="5" name="幻灯片编号占位符 3"/>
          <p:cNvSpPr>
            <a:spLocks noGrp="1"/>
          </p:cNvSpPr>
          <p:nvPr>
            <p:ph type="sldNum" sz="quarter" idx="11"/>
          </p:nvPr>
        </p:nvSpPr>
        <p:spPr/>
        <p:txBody>
          <a:bodyPr/>
          <a:lstStyle/>
          <a:p>
            <a:fld id="{32F11241-7DEC-5B45-A1D8-D299A175C293}" type="slidenum">
              <a:rPr lang="en-US" altLang="zh-CN"/>
              <a:pPr/>
              <a:t>32</a:t>
            </a:fld>
            <a:endParaRPr lang="en-US" altLang="zh-CN"/>
          </a:p>
        </p:txBody>
      </p:sp>
      <p:sp>
        <p:nvSpPr>
          <p:cNvPr id="306178" name="Rectangle 2"/>
          <p:cNvSpPr>
            <a:spLocks noGrp="1" noChangeArrowheads="1"/>
          </p:cNvSpPr>
          <p:nvPr>
            <p:ph type="title"/>
          </p:nvPr>
        </p:nvSpPr>
        <p:spPr/>
        <p:txBody>
          <a:bodyPr/>
          <a:lstStyle/>
          <a:p>
            <a:r>
              <a:rPr lang="en-US" altLang="zh-CN">
                <a:latin typeface="Times New Roman" charset="0"/>
              </a:rPr>
              <a:t>Data for Calculating Term Weights</a:t>
            </a:r>
          </a:p>
        </p:txBody>
      </p:sp>
      <p:sp>
        <p:nvSpPr>
          <p:cNvPr id="306179" name="Text Box 3"/>
          <p:cNvSpPr txBox="1">
            <a:spLocks noChangeArrowheads="1"/>
          </p:cNvSpPr>
          <p:nvPr/>
        </p:nvSpPr>
        <p:spPr bwMode="auto">
          <a:xfrm>
            <a:off x="1752600" y="1676400"/>
            <a:ext cx="6781800" cy="3749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lgn="l">
              <a:tabLst>
                <a:tab pos="690563" algn="l"/>
              </a:tabLst>
              <a:defRPr>
                <a:solidFill>
                  <a:schemeClr val="tx1"/>
                </a:solidFill>
                <a:latin typeface="Arial" charset="0"/>
                <a:ea typeface="宋体" charset="0"/>
                <a:cs typeface="宋体" charset="0"/>
              </a:defRPr>
            </a:lvl1pPr>
            <a:lvl2pPr algn="l">
              <a:tabLst>
                <a:tab pos="690563" algn="l"/>
              </a:tabLst>
              <a:defRPr>
                <a:solidFill>
                  <a:schemeClr val="tx1"/>
                </a:solidFill>
                <a:latin typeface="Arial" charset="0"/>
                <a:ea typeface="宋体" charset="0"/>
              </a:defRPr>
            </a:lvl2pPr>
            <a:lvl3pPr algn="l">
              <a:tabLst>
                <a:tab pos="690563" algn="l"/>
              </a:tabLst>
              <a:defRPr>
                <a:solidFill>
                  <a:schemeClr val="tx1"/>
                </a:solidFill>
                <a:latin typeface="Arial" charset="0"/>
                <a:ea typeface="宋体" charset="0"/>
              </a:defRPr>
            </a:lvl3pPr>
            <a:lvl4pPr algn="l">
              <a:tabLst>
                <a:tab pos="690563" algn="l"/>
              </a:tabLst>
              <a:defRPr>
                <a:solidFill>
                  <a:schemeClr val="tx1"/>
                </a:solidFill>
                <a:latin typeface="Arial" charset="0"/>
                <a:ea typeface="宋体" charset="0"/>
              </a:defRPr>
            </a:lvl4pPr>
            <a:lvl5pPr algn="l">
              <a:tabLst>
                <a:tab pos="690563" algn="l"/>
              </a:tabLst>
              <a:defRPr>
                <a:solidFill>
                  <a:schemeClr val="tx1"/>
                </a:solidFill>
                <a:latin typeface="Arial" charset="0"/>
                <a:ea typeface="宋体" charset="0"/>
              </a:defRPr>
            </a:lvl5pPr>
            <a:lvl6pPr fontAlgn="base">
              <a:spcBef>
                <a:spcPct val="0"/>
              </a:spcBef>
              <a:spcAft>
                <a:spcPct val="0"/>
              </a:spcAft>
              <a:tabLst>
                <a:tab pos="690563" algn="l"/>
              </a:tabLst>
              <a:defRPr>
                <a:solidFill>
                  <a:schemeClr val="tx1"/>
                </a:solidFill>
                <a:latin typeface="Arial" charset="0"/>
                <a:ea typeface="宋体" charset="0"/>
              </a:defRPr>
            </a:lvl6pPr>
            <a:lvl7pPr fontAlgn="base">
              <a:spcBef>
                <a:spcPct val="0"/>
              </a:spcBef>
              <a:spcAft>
                <a:spcPct val="0"/>
              </a:spcAft>
              <a:tabLst>
                <a:tab pos="690563" algn="l"/>
              </a:tabLst>
              <a:defRPr>
                <a:solidFill>
                  <a:schemeClr val="tx1"/>
                </a:solidFill>
                <a:latin typeface="Arial" charset="0"/>
                <a:ea typeface="宋体" charset="0"/>
              </a:defRPr>
            </a:lvl7pPr>
            <a:lvl8pPr fontAlgn="base">
              <a:spcBef>
                <a:spcPct val="0"/>
              </a:spcBef>
              <a:spcAft>
                <a:spcPct val="0"/>
              </a:spcAft>
              <a:tabLst>
                <a:tab pos="690563" algn="l"/>
              </a:tabLst>
              <a:defRPr>
                <a:solidFill>
                  <a:schemeClr val="tx1"/>
                </a:solidFill>
                <a:latin typeface="Arial" charset="0"/>
                <a:ea typeface="宋体" charset="0"/>
              </a:defRPr>
            </a:lvl8pPr>
            <a:lvl9pPr fontAlgn="base">
              <a:spcBef>
                <a:spcPct val="0"/>
              </a:spcBef>
              <a:spcAft>
                <a:spcPct val="0"/>
              </a:spcAft>
              <a:tabLst>
                <a:tab pos="690563" algn="l"/>
              </a:tabLst>
              <a:defRPr>
                <a:solidFill>
                  <a:schemeClr val="tx1"/>
                </a:solidFill>
                <a:latin typeface="Arial" charset="0"/>
                <a:ea typeface="宋体" charset="0"/>
              </a:defRPr>
            </a:lvl9pPr>
          </a:lstStyle>
          <a:p>
            <a:pPr eaLnBrk="0" hangingPunct="0">
              <a:spcBef>
                <a:spcPct val="50000"/>
              </a:spcBef>
            </a:pPr>
            <a:r>
              <a:rPr lang="en-US" altLang="zh-CN">
                <a:latin typeface="Times New Roman" charset="0"/>
              </a:rPr>
              <a:t>The calculation of term weights requires extra data to be held in the inverted file system.</a:t>
            </a:r>
          </a:p>
          <a:p>
            <a:pPr eaLnBrk="0" hangingPunct="0">
              <a:spcBef>
                <a:spcPct val="50000"/>
              </a:spcBef>
            </a:pPr>
            <a:r>
              <a:rPr lang="en-US" altLang="zh-CN" b="1">
                <a:solidFill>
                  <a:srgbClr val="0000CC"/>
                </a:solidFill>
                <a:latin typeface="Times New Roman" charset="0"/>
              </a:rPr>
              <a:t>For each term, </a:t>
            </a:r>
            <a:r>
              <a:rPr lang="en-US" altLang="zh-CN" b="1" i="1">
                <a:solidFill>
                  <a:srgbClr val="0000CC"/>
                </a:solidFill>
                <a:latin typeface="Times New Roman" charset="0"/>
              </a:rPr>
              <a:t>t</a:t>
            </a:r>
            <a:r>
              <a:rPr lang="en-US" altLang="zh-CN" b="1" i="1" baseline="-25000">
                <a:solidFill>
                  <a:srgbClr val="0000CC"/>
                </a:solidFill>
                <a:latin typeface="Times New Roman" charset="0"/>
              </a:rPr>
              <a:t>j</a:t>
            </a:r>
            <a:r>
              <a:rPr lang="en-US" altLang="zh-CN">
                <a:latin typeface="Times New Roman" charset="0"/>
              </a:rPr>
              <a:t> </a:t>
            </a:r>
            <a:r>
              <a:rPr lang="en-US" altLang="zh-CN" b="1">
                <a:solidFill>
                  <a:srgbClr val="0000CC"/>
                </a:solidFill>
                <a:latin typeface="Times New Roman" charset="0"/>
              </a:rPr>
              <a:t>and</a:t>
            </a:r>
            <a:r>
              <a:rPr lang="en-US" altLang="zh-CN">
                <a:latin typeface="Times New Roman" charset="0"/>
              </a:rPr>
              <a:t> </a:t>
            </a:r>
            <a:r>
              <a:rPr lang="en-US" altLang="zh-CN" b="1">
                <a:solidFill>
                  <a:srgbClr val="0000CC"/>
                </a:solidFill>
                <a:latin typeface="Times New Roman" charset="0"/>
              </a:rPr>
              <a:t>document, d</a:t>
            </a:r>
            <a:r>
              <a:rPr lang="en-US" altLang="zh-CN" b="1" i="1" baseline="-25000">
                <a:solidFill>
                  <a:srgbClr val="0000CC"/>
                </a:solidFill>
                <a:latin typeface="Times New Roman" charset="0"/>
              </a:rPr>
              <a:t>i</a:t>
            </a:r>
            <a:endParaRPr lang="en-US" altLang="zh-CN">
              <a:latin typeface="Times New Roman" charset="0"/>
            </a:endParaRPr>
          </a:p>
          <a:p>
            <a:pPr eaLnBrk="0" hangingPunct="0"/>
            <a:r>
              <a:rPr lang="en-US" altLang="zh-CN" i="1">
                <a:latin typeface="Times New Roman" charset="0"/>
              </a:rPr>
              <a:t>f</a:t>
            </a:r>
            <a:r>
              <a:rPr lang="en-US" altLang="zh-CN" i="1" baseline="-25000">
                <a:latin typeface="Times New Roman" charset="0"/>
              </a:rPr>
              <a:t>ij</a:t>
            </a:r>
            <a:r>
              <a:rPr lang="en-US" altLang="zh-CN">
                <a:latin typeface="Times New Roman" charset="0"/>
              </a:rPr>
              <a:t>	number of occurrences of </a:t>
            </a:r>
            <a:r>
              <a:rPr lang="en-US" altLang="zh-CN" i="1">
                <a:latin typeface="Times New Roman" charset="0"/>
              </a:rPr>
              <a:t>t</a:t>
            </a:r>
            <a:r>
              <a:rPr lang="en-US" altLang="zh-CN" i="1" baseline="-25000">
                <a:latin typeface="Times New Roman" charset="0"/>
              </a:rPr>
              <a:t>j</a:t>
            </a:r>
            <a:r>
              <a:rPr lang="en-US" altLang="zh-CN">
                <a:latin typeface="Times New Roman" charset="0"/>
              </a:rPr>
              <a:t> in </a:t>
            </a:r>
            <a:r>
              <a:rPr lang="en-US" altLang="zh-CN" b="1">
                <a:latin typeface="Times New Roman" charset="0"/>
              </a:rPr>
              <a:t>d</a:t>
            </a:r>
            <a:r>
              <a:rPr lang="en-US" altLang="zh-CN" i="1" baseline="-25000">
                <a:latin typeface="Times New Roman" charset="0"/>
              </a:rPr>
              <a:t>i</a:t>
            </a:r>
            <a:endParaRPr lang="en-US" altLang="zh-CN">
              <a:latin typeface="Times New Roman" charset="0"/>
            </a:endParaRPr>
          </a:p>
          <a:p>
            <a:pPr eaLnBrk="0" hangingPunct="0">
              <a:spcBef>
                <a:spcPct val="50000"/>
              </a:spcBef>
            </a:pPr>
            <a:r>
              <a:rPr lang="en-US" altLang="zh-CN" b="1">
                <a:solidFill>
                  <a:srgbClr val="0000CC"/>
                </a:solidFill>
                <a:latin typeface="Times New Roman" charset="0"/>
              </a:rPr>
              <a:t>For each term, </a:t>
            </a:r>
            <a:r>
              <a:rPr lang="en-US" altLang="zh-CN" b="1" i="1">
                <a:solidFill>
                  <a:srgbClr val="0000CC"/>
                </a:solidFill>
                <a:latin typeface="Times New Roman" charset="0"/>
              </a:rPr>
              <a:t>t</a:t>
            </a:r>
            <a:r>
              <a:rPr lang="en-US" altLang="zh-CN" b="1" i="1" baseline="-25000">
                <a:solidFill>
                  <a:srgbClr val="0000CC"/>
                </a:solidFill>
                <a:latin typeface="Times New Roman" charset="0"/>
              </a:rPr>
              <a:t>j</a:t>
            </a:r>
            <a:endParaRPr lang="en-US" altLang="zh-CN" i="1">
              <a:latin typeface="Times New Roman" charset="0"/>
            </a:endParaRPr>
          </a:p>
          <a:p>
            <a:pPr eaLnBrk="0" hangingPunct="0"/>
            <a:r>
              <a:rPr lang="en-US" altLang="zh-CN" i="1">
                <a:latin typeface="Times New Roman" charset="0"/>
              </a:rPr>
              <a:t>n</a:t>
            </a:r>
            <a:r>
              <a:rPr lang="en-US" altLang="zh-CN" i="1" baseline="-25000">
                <a:latin typeface="Times New Roman" charset="0"/>
              </a:rPr>
              <a:t>j	</a:t>
            </a:r>
            <a:r>
              <a:rPr lang="en-US" altLang="zh-CN">
                <a:latin typeface="Times New Roman" charset="0"/>
              </a:rPr>
              <a:t>number of documents containing </a:t>
            </a:r>
            <a:r>
              <a:rPr lang="en-US" altLang="zh-CN" i="1">
                <a:latin typeface="Times New Roman" charset="0"/>
              </a:rPr>
              <a:t>t</a:t>
            </a:r>
            <a:r>
              <a:rPr lang="en-US" altLang="zh-CN" i="1" baseline="-25000">
                <a:latin typeface="Times New Roman" charset="0"/>
              </a:rPr>
              <a:t>j</a:t>
            </a:r>
            <a:r>
              <a:rPr lang="en-US" altLang="zh-CN">
                <a:latin typeface="Times New Roman" charset="0"/>
              </a:rPr>
              <a:t>  </a:t>
            </a:r>
          </a:p>
          <a:p>
            <a:pPr eaLnBrk="0" hangingPunct="0">
              <a:spcBef>
                <a:spcPct val="50000"/>
              </a:spcBef>
            </a:pPr>
            <a:r>
              <a:rPr lang="en-US" altLang="zh-CN" b="1">
                <a:solidFill>
                  <a:srgbClr val="0000CC"/>
                </a:solidFill>
                <a:latin typeface="Times New Roman" charset="0"/>
              </a:rPr>
              <a:t>For each document, d</a:t>
            </a:r>
            <a:r>
              <a:rPr lang="en-US" altLang="zh-CN" b="1" i="1" baseline="-25000">
                <a:solidFill>
                  <a:srgbClr val="0000CC"/>
                </a:solidFill>
                <a:latin typeface="Times New Roman" charset="0"/>
              </a:rPr>
              <a:t>i</a:t>
            </a:r>
            <a:endParaRPr lang="en-US" altLang="zh-CN">
              <a:latin typeface="Times New Roman" charset="0"/>
            </a:endParaRPr>
          </a:p>
          <a:p>
            <a:pPr eaLnBrk="0" hangingPunct="0"/>
            <a:r>
              <a:rPr lang="en-US" altLang="zh-CN">
                <a:latin typeface="Times New Roman" charset="0"/>
              </a:rPr>
              <a:t> </a:t>
            </a:r>
            <a:r>
              <a:rPr lang="en-US" altLang="zh-CN" i="1">
                <a:latin typeface="Times New Roman" charset="0"/>
              </a:rPr>
              <a:t>m</a:t>
            </a:r>
            <a:r>
              <a:rPr lang="en-US" altLang="zh-CN" i="1" baseline="-25000">
                <a:latin typeface="Times New Roman" charset="0"/>
              </a:rPr>
              <a:t>i</a:t>
            </a:r>
            <a:r>
              <a:rPr lang="en-US" altLang="zh-CN">
                <a:latin typeface="Times New Roman" charset="0"/>
              </a:rPr>
              <a:t>	maximum frequency of any term in </a:t>
            </a:r>
            <a:r>
              <a:rPr lang="en-US" altLang="zh-CN" b="1">
                <a:latin typeface="Times New Roman" charset="0"/>
              </a:rPr>
              <a:t>d</a:t>
            </a:r>
            <a:r>
              <a:rPr lang="en-US" altLang="zh-CN" i="1" baseline="-25000">
                <a:latin typeface="Times New Roman" charset="0"/>
              </a:rPr>
              <a:t>i</a:t>
            </a:r>
            <a:r>
              <a:rPr lang="en-US" altLang="zh-CN" i="1">
                <a:latin typeface="Times New Roman" charset="0"/>
              </a:rPr>
              <a:t> </a:t>
            </a:r>
          </a:p>
          <a:p>
            <a:pPr eaLnBrk="0" hangingPunct="0">
              <a:spcBef>
                <a:spcPct val="50000"/>
              </a:spcBef>
            </a:pPr>
            <a:r>
              <a:rPr lang="en-US" altLang="zh-CN" b="1">
                <a:solidFill>
                  <a:srgbClr val="0000CC"/>
                </a:solidFill>
                <a:latin typeface="Times New Roman" charset="0"/>
              </a:rPr>
              <a:t>For the entire document file</a:t>
            </a:r>
            <a:endParaRPr lang="en-US" altLang="zh-CN">
              <a:latin typeface="Times New Roman" charset="0"/>
            </a:endParaRPr>
          </a:p>
          <a:p>
            <a:pPr eaLnBrk="0" hangingPunct="0"/>
            <a:r>
              <a:rPr lang="en-US" altLang="zh-CN" i="1">
                <a:latin typeface="Times New Roman" charset="0"/>
              </a:rPr>
              <a:t>n	</a:t>
            </a:r>
            <a:r>
              <a:rPr lang="en-US" altLang="zh-CN">
                <a:latin typeface="Times New Roman" charset="0"/>
              </a:rPr>
              <a:t>total number of documents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06179">
                                            <p:txEl>
                                              <p:pRg st="1" end="1"/>
                                            </p:txEl>
                                          </p:spTgt>
                                        </p:tgtEl>
                                        <p:attrNameLst>
                                          <p:attrName>style.visibility</p:attrName>
                                        </p:attrNameLst>
                                      </p:cBhvr>
                                      <p:to>
                                        <p:strVal val="visible"/>
                                      </p:to>
                                    </p:set>
                                    <p:anim calcmode="lin" valueType="num">
                                      <p:cBhvr additive="base">
                                        <p:cTn id="7" dur="500" fill="hold"/>
                                        <p:tgtEl>
                                          <p:spTgt spid="30617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617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6179">
                                            <p:txEl>
                                              <p:pRg st="2" end="2"/>
                                            </p:txEl>
                                          </p:spTgt>
                                        </p:tgtEl>
                                        <p:attrNameLst>
                                          <p:attrName>style.visibility</p:attrName>
                                        </p:attrNameLst>
                                      </p:cBhvr>
                                      <p:to>
                                        <p:strVal val="visible"/>
                                      </p:to>
                                    </p:set>
                                    <p:anim calcmode="lin" valueType="num">
                                      <p:cBhvr additive="base">
                                        <p:cTn id="11" dur="500" fill="hold"/>
                                        <p:tgtEl>
                                          <p:spTgt spid="30617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061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06179">
                                            <p:txEl>
                                              <p:pRg st="3" end="3"/>
                                            </p:txEl>
                                          </p:spTgt>
                                        </p:tgtEl>
                                        <p:attrNameLst>
                                          <p:attrName>style.visibility</p:attrName>
                                        </p:attrNameLst>
                                      </p:cBhvr>
                                      <p:to>
                                        <p:strVal val="visible"/>
                                      </p:to>
                                    </p:set>
                                    <p:anim calcmode="lin" valueType="num">
                                      <p:cBhvr additive="base">
                                        <p:cTn id="17" dur="500" fill="hold"/>
                                        <p:tgtEl>
                                          <p:spTgt spid="30617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06179">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06179">
                                            <p:txEl>
                                              <p:pRg st="4" end="4"/>
                                            </p:txEl>
                                          </p:spTgt>
                                        </p:tgtEl>
                                        <p:attrNameLst>
                                          <p:attrName>style.visibility</p:attrName>
                                        </p:attrNameLst>
                                      </p:cBhvr>
                                      <p:to>
                                        <p:strVal val="visible"/>
                                      </p:to>
                                    </p:set>
                                    <p:anim calcmode="lin" valueType="num">
                                      <p:cBhvr additive="base">
                                        <p:cTn id="21" dur="500" fill="hold"/>
                                        <p:tgtEl>
                                          <p:spTgt spid="306179">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061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306179">
                                            <p:txEl>
                                              <p:pRg st="5" end="5"/>
                                            </p:txEl>
                                          </p:spTgt>
                                        </p:tgtEl>
                                        <p:attrNameLst>
                                          <p:attrName>style.visibility</p:attrName>
                                        </p:attrNameLst>
                                      </p:cBhvr>
                                      <p:to>
                                        <p:strVal val="visible"/>
                                      </p:to>
                                    </p:set>
                                    <p:anim calcmode="lin" valueType="num">
                                      <p:cBhvr additive="base">
                                        <p:cTn id="27" dur="500" fill="hold"/>
                                        <p:tgtEl>
                                          <p:spTgt spid="30617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06179">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06179">
                                            <p:txEl>
                                              <p:pRg st="6" end="6"/>
                                            </p:txEl>
                                          </p:spTgt>
                                        </p:tgtEl>
                                        <p:attrNameLst>
                                          <p:attrName>style.visibility</p:attrName>
                                        </p:attrNameLst>
                                      </p:cBhvr>
                                      <p:to>
                                        <p:strVal val="visible"/>
                                      </p:to>
                                    </p:set>
                                    <p:anim calcmode="lin" valueType="num">
                                      <p:cBhvr additive="base">
                                        <p:cTn id="31" dur="500" fill="hold"/>
                                        <p:tgtEl>
                                          <p:spTgt spid="30617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617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06179">
                                            <p:txEl>
                                              <p:pRg st="7" end="7"/>
                                            </p:txEl>
                                          </p:spTgt>
                                        </p:tgtEl>
                                        <p:attrNameLst>
                                          <p:attrName>style.visibility</p:attrName>
                                        </p:attrNameLst>
                                      </p:cBhvr>
                                      <p:to>
                                        <p:strVal val="visible"/>
                                      </p:to>
                                    </p:set>
                                    <p:anim calcmode="lin" valueType="num">
                                      <p:cBhvr additive="base">
                                        <p:cTn id="37" dur="500" fill="hold"/>
                                        <p:tgtEl>
                                          <p:spTgt spid="30617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6179">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06179">
                                            <p:txEl>
                                              <p:pRg st="8" end="8"/>
                                            </p:txEl>
                                          </p:spTgt>
                                        </p:tgtEl>
                                        <p:attrNameLst>
                                          <p:attrName>style.visibility</p:attrName>
                                        </p:attrNameLst>
                                      </p:cBhvr>
                                      <p:to>
                                        <p:strVal val="visible"/>
                                      </p:to>
                                    </p:set>
                                    <p:anim calcmode="lin" valueType="num">
                                      <p:cBhvr additive="base">
                                        <p:cTn id="41" dur="500" fill="hold"/>
                                        <p:tgtEl>
                                          <p:spTgt spid="306179">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0617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2"/>
          <p:cNvSpPr>
            <a:spLocks noGrp="1"/>
          </p:cNvSpPr>
          <p:nvPr>
            <p:ph type="ftr" sz="quarter" idx="10"/>
          </p:nvPr>
        </p:nvSpPr>
        <p:spPr/>
        <p:txBody>
          <a:bodyPr/>
          <a:lstStyle/>
          <a:p>
            <a:r>
              <a:rPr lang="en-US" altLang="zh-CN"/>
              <a:t>Lecture 6 Index</a:t>
            </a:r>
          </a:p>
        </p:txBody>
      </p:sp>
      <p:sp>
        <p:nvSpPr>
          <p:cNvPr id="8" name="幻灯片编号占位符 3"/>
          <p:cNvSpPr>
            <a:spLocks noGrp="1"/>
          </p:cNvSpPr>
          <p:nvPr>
            <p:ph type="sldNum" sz="quarter" idx="11"/>
          </p:nvPr>
        </p:nvSpPr>
        <p:spPr/>
        <p:txBody>
          <a:bodyPr/>
          <a:lstStyle/>
          <a:p>
            <a:fld id="{DB169184-D53C-8248-9086-F3762377B366}" type="slidenum">
              <a:rPr lang="en-US" altLang="zh-CN"/>
              <a:pPr/>
              <a:t>33</a:t>
            </a:fld>
            <a:endParaRPr lang="en-US" altLang="zh-CN"/>
          </a:p>
        </p:txBody>
      </p:sp>
      <p:sp>
        <p:nvSpPr>
          <p:cNvPr id="307202" name="Rectangle 2"/>
          <p:cNvSpPr>
            <a:spLocks noGrp="1" noChangeArrowheads="1"/>
          </p:cNvSpPr>
          <p:nvPr>
            <p:ph type="title"/>
          </p:nvPr>
        </p:nvSpPr>
        <p:spPr/>
        <p:txBody>
          <a:bodyPr/>
          <a:lstStyle/>
          <a:p>
            <a:r>
              <a:rPr lang="en-US" altLang="zh-CN">
                <a:latin typeface="Times New Roman" charset="0"/>
              </a:rPr>
              <a:t>Index File: Individual Records for Each Term</a:t>
            </a:r>
          </a:p>
        </p:txBody>
      </p:sp>
      <p:sp>
        <p:nvSpPr>
          <p:cNvPr id="307203" name="Text Box 3"/>
          <p:cNvSpPr txBox="1">
            <a:spLocks noChangeArrowheads="1"/>
          </p:cNvSpPr>
          <p:nvPr/>
        </p:nvSpPr>
        <p:spPr bwMode="auto">
          <a:xfrm>
            <a:off x="685800" y="1905000"/>
            <a:ext cx="7162800" cy="2100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altLang="zh-CN" sz="2400">
                <a:latin typeface="Times New Roman" charset="0"/>
              </a:rPr>
              <a:t>The record for term </a:t>
            </a:r>
            <a:r>
              <a:rPr lang="en-US" altLang="zh-CN" sz="2400" i="1">
                <a:latin typeface="Times New Roman" charset="0"/>
              </a:rPr>
              <a:t>j</a:t>
            </a:r>
            <a:r>
              <a:rPr lang="en-US" altLang="zh-CN" sz="2400">
                <a:latin typeface="Times New Roman" charset="0"/>
              </a:rPr>
              <a:t> in the index file contains:</a:t>
            </a:r>
          </a:p>
          <a:p>
            <a:pPr algn="l" eaLnBrk="0" hangingPunct="0">
              <a:spcBef>
                <a:spcPct val="50000"/>
              </a:spcBef>
            </a:pPr>
            <a:r>
              <a:rPr lang="en-US" altLang="zh-CN" sz="2400">
                <a:latin typeface="Times New Roman" charset="0"/>
              </a:rPr>
              <a:t>	term</a:t>
            </a:r>
            <a:r>
              <a:rPr lang="en-US" altLang="zh-CN" sz="2400" i="1">
                <a:latin typeface="Times New Roman" charset="0"/>
              </a:rPr>
              <a:t> j</a:t>
            </a:r>
          </a:p>
          <a:p>
            <a:pPr algn="l" eaLnBrk="0" hangingPunct="0">
              <a:spcBef>
                <a:spcPct val="50000"/>
              </a:spcBef>
            </a:pPr>
            <a:r>
              <a:rPr lang="en-US" altLang="zh-CN" sz="2400">
                <a:latin typeface="Times New Roman" charset="0"/>
              </a:rPr>
              <a:t>	pointer to inverted (postings) list for term</a:t>
            </a:r>
            <a:r>
              <a:rPr lang="en-US" altLang="zh-CN" sz="2400" i="1">
                <a:latin typeface="Times New Roman" charset="0"/>
              </a:rPr>
              <a:t> j</a:t>
            </a:r>
          </a:p>
          <a:p>
            <a:pPr algn="l" eaLnBrk="0" hangingPunct="0">
              <a:spcBef>
                <a:spcPct val="50000"/>
              </a:spcBef>
            </a:pPr>
            <a:r>
              <a:rPr lang="en-US" altLang="zh-CN" sz="2400">
                <a:latin typeface="Times New Roman" charset="0"/>
              </a:rPr>
              <a:t>	number of documents in which term </a:t>
            </a:r>
            <a:r>
              <a:rPr lang="en-US" altLang="zh-CN" sz="2400" i="1">
                <a:latin typeface="Times New Roman" charset="0"/>
              </a:rPr>
              <a:t>j</a:t>
            </a:r>
            <a:r>
              <a:rPr lang="en-US" altLang="zh-CN" sz="2400">
                <a:latin typeface="Times New Roman" charset="0"/>
              </a:rPr>
              <a:t> occurs (</a:t>
            </a:r>
            <a:r>
              <a:rPr lang="en-US" altLang="zh-CN" sz="2400" i="1">
                <a:latin typeface="Times New Roman" charset="0"/>
              </a:rPr>
              <a:t>n</a:t>
            </a:r>
            <a:r>
              <a:rPr lang="en-US" altLang="zh-CN" sz="2400" i="1" baseline="-25000">
                <a:latin typeface="Times New Roman" charset="0"/>
              </a:rPr>
              <a:t>j</a:t>
            </a:r>
            <a:r>
              <a:rPr lang="en-US" altLang="zh-CN" sz="2400">
                <a:latin typeface="Times New Roman" charset="0"/>
              </a:rPr>
              <a:t>)</a:t>
            </a:r>
          </a:p>
        </p:txBody>
      </p:sp>
      <p:sp>
        <p:nvSpPr>
          <p:cNvPr id="307204" name="Rectangle 4"/>
          <p:cNvSpPr>
            <a:spLocks noChangeArrowheads="1"/>
          </p:cNvSpPr>
          <p:nvPr/>
        </p:nvSpPr>
        <p:spPr bwMode="auto">
          <a:xfrm>
            <a:off x="1447800" y="2514600"/>
            <a:ext cx="6400800" cy="1600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07205" name="Line 5"/>
          <p:cNvSpPr>
            <a:spLocks noChangeShapeType="1"/>
          </p:cNvSpPr>
          <p:nvPr/>
        </p:nvSpPr>
        <p:spPr bwMode="auto">
          <a:xfrm>
            <a:off x="1447800" y="2971800"/>
            <a:ext cx="6400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07206" name="Line 6"/>
          <p:cNvSpPr>
            <a:spLocks noChangeShapeType="1"/>
          </p:cNvSpPr>
          <p:nvPr/>
        </p:nvSpPr>
        <p:spPr bwMode="auto">
          <a:xfrm>
            <a:off x="1447800" y="3581400"/>
            <a:ext cx="6400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3"/>
          <p:cNvSpPr>
            <a:spLocks noGrp="1"/>
          </p:cNvSpPr>
          <p:nvPr>
            <p:ph type="ftr" sz="quarter" idx="10"/>
          </p:nvPr>
        </p:nvSpPr>
        <p:spPr/>
        <p:txBody>
          <a:bodyPr/>
          <a:lstStyle/>
          <a:p>
            <a:r>
              <a:rPr lang="en-US" altLang="zh-CN"/>
              <a:t>Lecture 6 Index</a:t>
            </a:r>
          </a:p>
        </p:txBody>
      </p:sp>
      <p:sp>
        <p:nvSpPr>
          <p:cNvPr id="9" name="幻灯片编号占位符 4"/>
          <p:cNvSpPr>
            <a:spLocks noGrp="1"/>
          </p:cNvSpPr>
          <p:nvPr>
            <p:ph type="sldNum" sz="quarter" idx="11"/>
          </p:nvPr>
        </p:nvSpPr>
        <p:spPr/>
        <p:txBody>
          <a:bodyPr/>
          <a:lstStyle/>
          <a:p>
            <a:fld id="{6111E174-84D6-4A40-812D-D0587F094B2C}" type="slidenum">
              <a:rPr lang="en-US" altLang="zh-CN"/>
              <a:pPr/>
              <a:t>34</a:t>
            </a:fld>
            <a:endParaRPr lang="en-US" altLang="zh-CN"/>
          </a:p>
        </p:txBody>
      </p:sp>
      <p:sp>
        <p:nvSpPr>
          <p:cNvPr id="390146" name="Rectangle 2"/>
          <p:cNvSpPr>
            <a:spLocks noGrp="1" noChangeArrowheads="1"/>
          </p:cNvSpPr>
          <p:nvPr>
            <p:ph type="title"/>
          </p:nvPr>
        </p:nvSpPr>
        <p:spPr/>
        <p:txBody>
          <a:bodyPr/>
          <a:lstStyle/>
          <a:p>
            <a:r>
              <a:rPr lang="en-US" altLang="zh-CN"/>
              <a:t>Inverted Files: Google</a:t>
            </a:r>
            <a:r>
              <a:rPr lang="zh-CN" altLang="en-US"/>
              <a:t>’</a:t>
            </a:r>
            <a:r>
              <a:rPr lang="en-US" altLang="zh-CN"/>
              <a:t>s Example</a:t>
            </a:r>
          </a:p>
        </p:txBody>
      </p:sp>
      <p:sp>
        <p:nvSpPr>
          <p:cNvPr id="390147" name="Rectangle 3"/>
          <p:cNvSpPr>
            <a:spLocks noGrp="1" noChangeArrowheads="1"/>
          </p:cNvSpPr>
          <p:nvPr>
            <p:ph type="body" idx="1"/>
          </p:nvPr>
        </p:nvSpPr>
        <p:spPr/>
        <p:txBody>
          <a:bodyPr/>
          <a:lstStyle/>
          <a:p>
            <a:r>
              <a:rPr lang="en-US" altLang="zh-CN" sz="2400"/>
              <a:t>It</a:t>
            </a:r>
            <a:r>
              <a:rPr lang="zh-CN" altLang="en-US" sz="2400"/>
              <a:t>’</a:t>
            </a:r>
            <a:r>
              <a:rPr lang="en-US" altLang="zh-CN" sz="2400"/>
              <a:t>s the earliest version of Google (before 1998)</a:t>
            </a:r>
          </a:p>
          <a:p>
            <a:r>
              <a:rPr lang="en-US" altLang="zh-CN" sz="2000"/>
              <a:t>For plain text: font size is represented relative to the rest of the document using 3 bits </a:t>
            </a:r>
          </a:p>
        </p:txBody>
      </p:sp>
      <p:sp>
        <p:nvSpPr>
          <p:cNvPr id="390150" name="Rectangle 6"/>
          <p:cNvSpPr>
            <a:spLocks noChangeArrowheads="1"/>
          </p:cNvSpPr>
          <p:nvPr/>
        </p:nvSpPr>
        <p:spPr bwMode="auto">
          <a:xfrm>
            <a:off x="971550" y="1090613"/>
            <a:ext cx="7848600" cy="825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lgn="l"/>
            <a:r>
              <a:rPr lang="en-US" altLang="zh-CN" sz="1600" b="1"/>
              <a:t>Ref: Sergey Brin and Lawrence Page,</a:t>
            </a:r>
            <a:r>
              <a:rPr lang="en-US" altLang="zh-CN" sz="1600"/>
              <a:t> </a:t>
            </a:r>
            <a:r>
              <a:rPr lang="en-US" altLang="zh-CN" sz="1600" b="1"/>
              <a:t>The Anatomy of a Large-Scale Hypertextual Web Search Engine, 1998</a:t>
            </a:r>
          </a:p>
          <a:p>
            <a:pPr algn="l" eaLnBrk="0" hangingPunct="0"/>
            <a:endParaRPr lang="zh-CN" altLang="en-US" sz="1600"/>
          </a:p>
        </p:txBody>
      </p:sp>
      <p:pic>
        <p:nvPicPr>
          <p:cNvPr id="39015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3956050"/>
            <a:ext cx="3743325" cy="1633538"/>
          </a:xfrm>
          <a:prstGeom prst="rect">
            <a:avLst/>
          </a:prstGeom>
          <a:noFill/>
          <a:extLst>
            <a:ext uri="{909E8E84-426E-40dd-AFC4-6F175D3DCCD1}">
              <a14:hiddenFill xmlns:a14="http://schemas.microsoft.com/office/drawing/2010/main" xmlns="">
                <a:solidFill>
                  <a:srgbClr val="FFFFFF"/>
                </a:solidFill>
              </a14:hiddenFill>
            </a:ext>
          </a:extLst>
        </p:spPr>
      </p:pic>
      <p:pic>
        <p:nvPicPr>
          <p:cNvPr id="39015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738" y="3884613"/>
            <a:ext cx="4752975" cy="1416050"/>
          </a:xfrm>
          <a:prstGeom prst="rect">
            <a:avLst/>
          </a:prstGeom>
          <a:noFill/>
          <a:extLst>
            <a:ext uri="{909E8E84-426E-40dd-AFC4-6F175D3DCCD1}">
              <a14:hiddenFill xmlns:a14="http://schemas.microsoft.com/office/drawing/2010/main" xmlns="">
                <a:solidFill>
                  <a:srgbClr val="FFFFFF"/>
                </a:solidFill>
              </a14:hiddenFill>
            </a:ext>
          </a:extLst>
        </p:spPr>
      </p:pic>
      <p:pic>
        <p:nvPicPr>
          <p:cNvPr id="39015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2746375"/>
            <a:ext cx="3816350" cy="989013"/>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2"/>
          <p:cNvSpPr>
            <a:spLocks noGrp="1"/>
          </p:cNvSpPr>
          <p:nvPr>
            <p:ph type="ftr" sz="quarter" idx="10"/>
          </p:nvPr>
        </p:nvSpPr>
        <p:spPr/>
        <p:txBody>
          <a:bodyPr/>
          <a:lstStyle/>
          <a:p>
            <a:r>
              <a:rPr lang="en-US" altLang="zh-CN"/>
              <a:t>Lecture 6 Index</a:t>
            </a:r>
          </a:p>
        </p:txBody>
      </p:sp>
      <p:sp>
        <p:nvSpPr>
          <p:cNvPr id="6" name="幻灯片编号占位符 3"/>
          <p:cNvSpPr>
            <a:spLocks noGrp="1"/>
          </p:cNvSpPr>
          <p:nvPr>
            <p:ph type="sldNum" sz="quarter" idx="11"/>
          </p:nvPr>
        </p:nvSpPr>
        <p:spPr/>
        <p:txBody>
          <a:bodyPr/>
          <a:lstStyle/>
          <a:p>
            <a:fld id="{0099B970-8D89-7F4C-ADBE-91A1913498EA}" type="slidenum">
              <a:rPr lang="en-US" altLang="zh-CN"/>
              <a:pPr/>
              <a:t>35</a:t>
            </a:fld>
            <a:endParaRPr lang="en-US" altLang="zh-CN"/>
          </a:p>
        </p:txBody>
      </p:sp>
      <p:sp>
        <p:nvSpPr>
          <p:cNvPr id="304130" name="Rectangle 2"/>
          <p:cNvSpPr>
            <a:spLocks noGrp="1" noChangeArrowheads="1"/>
          </p:cNvSpPr>
          <p:nvPr>
            <p:ph type="title"/>
          </p:nvPr>
        </p:nvSpPr>
        <p:spPr/>
        <p:txBody>
          <a:bodyPr/>
          <a:lstStyle/>
          <a:p>
            <a:r>
              <a:rPr lang="en-US" altLang="zh-CN">
                <a:latin typeface="Times New Roman" charset="0"/>
              </a:rPr>
              <a:t>Length of Postings File</a:t>
            </a:r>
          </a:p>
        </p:txBody>
      </p:sp>
      <p:sp>
        <p:nvSpPr>
          <p:cNvPr id="304131" name="Text Box 3"/>
          <p:cNvSpPr txBox="1">
            <a:spLocks noChangeArrowheads="1"/>
          </p:cNvSpPr>
          <p:nvPr/>
        </p:nvSpPr>
        <p:spPr bwMode="auto">
          <a:xfrm>
            <a:off x="1524000" y="1752600"/>
            <a:ext cx="7239000" cy="3323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altLang="zh-CN" b="1" dirty="0">
                <a:solidFill>
                  <a:srgbClr val="0000CC"/>
                </a:solidFill>
                <a:latin typeface="Times New Roman" charset="0"/>
              </a:rPr>
              <a:t>For a common term there may be very large numbers of postings for a given term.</a:t>
            </a:r>
          </a:p>
          <a:p>
            <a:pPr algn="l" eaLnBrk="0" hangingPunct="0">
              <a:spcBef>
                <a:spcPct val="50000"/>
              </a:spcBef>
            </a:pPr>
            <a:r>
              <a:rPr lang="en-US" altLang="zh-CN" u="sng" dirty="0">
                <a:latin typeface="Times New Roman" charset="0"/>
              </a:rPr>
              <a:t>Example</a:t>
            </a:r>
            <a:r>
              <a:rPr lang="en-US" altLang="zh-CN" dirty="0">
                <a:latin typeface="Times New Roman" charset="0"/>
              </a:rPr>
              <a:t>:</a:t>
            </a:r>
          </a:p>
          <a:p>
            <a:pPr algn="l" eaLnBrk="0" hangingPunct="0">
              <a:spcBef>
                <a:spcPct val="50000"/>
              </a:spcBef>
            </a:pPr>
            <a:r>
              <a:rPr lang="en-US" altLang="zh-CN" dirty="0">
                <a:latin typeface="Times New Roman" charset="0"/>
              </a:rPr>
              <a:t>	1,000,000,000 documents</a:t>
            </a:r>
          </a:p>
          <a:p>
            <a:pPr algn="l" eaLnBrk="0" hangingPunct="0"/>
            <a:r>
              <a:rPr lang="en-US" altLang="zh-CN" dirty="0">
                <a:latin typeface="Times New Roman" charset="0"/>
              </a:rPr>
              <a:t>	1,000,000 distinct words</a:t>
            </a:r>
          </a:p>
          <a:p>
            <a:pPr algn="l" eaLnBrk="0" hangingPunct="0"/>
            <a:r>
              <a:rPr lang="en-US" altLang="zh-CN" dirty="0">
                <a:latin typeface="Times New Roman" charset="0"/>
              </a:rPr>
              <a:t>	average length 1,000 words per document</a:t>
            </a:r>
          </a:p>
          <a:p>
            <a:pPr algn="l" eaLnBrk="0" hangingPunct="0"/>
            <a:r>
              <a:rPr lang="en-US" altLang="zh-CN" dirty="0">
                <a:latin typeface="Times New Roman" charset="0"/>
              </a:rPr>
              <a:t>	</a:t>
            </a:r>
            <a:r>
              <a:rPr lang="en-US" altLang="zh-CN" b="1" dirty="0">
                <a:latin typeface="Times New Roman" charset="0"/>
              </a:rPr>
              <a:t>How many postings we may get?	</a:t>
            </a:r>
          </a:p>
          <a:p>
            <a:pPr algn="l" eaLnBrk="0" hangingPunct="0"/>
            <a:r>
              <a:rPr lang="en-US" altLang="zh-CN" dirty="0">
                <a:latin typeface="Times New Roman" charset="0"/>
              </a:rPr>
              <a:t>		</a:t>
            </a:r>
            <a:r>
              <a:rPr lang="en-US" altLang="zh-CN" dirty="0">
                <a:solidFill>
                  <a:srgbClr val="FF3300"/>
                </a:solidFill>
                <a:latin typeface="Times New Roman" charset="0"/>
              </a:rPr>
              <a:t>10</a:t>
            </a:r>
            <a:r>
              <a:rPr lang="en-US" altLang="zh-CN" baseline="30000" dirty="0">
                <a:solidFill>
                  <a:srgbClr val="FF3300"/>
                </a:solidFill>
                <a:latin typeface="Times New Roman" charset="0"/>
              </a:rPr>
              <a:t>12</a:t>
            </a:r>
            <a:r>
              <a:rPr lang="en-US" altLang="zh-CN" dirty="0">
                <a:solidFill>
                  <a:srgbClr val="FF3300"/>
                </a:solidFill>
                <a:latin typeface="Times New Roman" charset="0"/>
              </a:rPr>
              <a:t> postings</a:t>
            </a:r>
          </a:p>
          <a:p>
            <a:pPr algn="l" eaLnBrk="0" hangingPunct="0">
              <a:spcBef>
                <a:spcPct val="50000"/>
              </a:spcBef>
            </a:pPr>
            <a:endParaRPr lang="en-US" altLang="zh-CN" dirty="0">
              <a:solidFill>
                <a:srgbClr val="FF3300"/>
              </a:solidFill>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4131">
                                            <p:txEl>
                                              <p:pRg st="6" end="6"/>
                                            </p:txEl>
                                          </p:spTgt>
                                        </p:tgtEl>
                                        <p:attrNameLst>
                                          <p:attrName>style.visibility</p:attrName>
                                        </p:attrNameLst>
                                      </p:cBhvr>
                                      <p:to>
                                        <p:strVal val="visible"/>
                                      </p:to>
                                    </p:set>
                                    <p:animEffect transition="in" filter="blinds(horizontal)">
                                      <p:cBhvr>
                                        <p:cTn id="7" dur="500"/>
                                        <p:tgtEl>
                                          <p:spTgt spid="3041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2"/>
          <p:cNvSpPr>
            <a:spLocks noGrp="1"/>
          </p:cNvSpPr>
          <p:nvPr>
            <p:ph type="ftr" sz="quarter" idx="10"/>
          </p:nvPr>
        </p:nvSpPr>
        <p:spPr/>
        <p:txBody>
          <a:bodyPr/>
          <a:lstStyle/>
          <a:p>
            <a:r>
              <a:rPr lang="en-US" altLang="zh-CN"/>
              <a:t>Lecture 6 Index</a:t>
            </a:r>
          </a:p>
        </p:txBody>
      </p:sp>
      <p:sp>
        <p:nvSpPr>
          <p:cNvPr id="5" name="幻灯片编号占位符 3"/>
          <p:cNvSpPr>
            <a:spLocks noGrp="1"/>
          </p:cNvSpPr>
          <p:nvPr>
            <p:ph type="sldNum" sz="quarter" idx="11"/>
          </p:nvPr>
        </p:nvSpPr>
        <p:spPr/>
        <p:txBody>
          <a:bodyPr/>
          <a:lstStyle/>
          <a:p>
            <a:fld id="{14C4C91F-D497-FF4C-AC8D-36BE35FE47A1}" type="slidenum">
              <a:rPr lang="en-US" altLang="zh-CN"/>
              <a:pPr/>
              <a:t>36</a:t>
            </a:fld>
            <a:endParaRPr lang="en-US" altLang="zh-CN"/>
          </a:p>
        </p:txBody>
      </p:sp>
      <p:sp>
        <p:nvSpPr>
          <p:cNvPr id="305154" name="Rectangle 2"/>
          <p:cNvSpPr>
            <a:spLocks noGrp="1" noChangeArrowheads="1"/>
          </p:cNvSpPr>
          <p:nvPr>
            <p:ph type="title"/>
          </p:nvPr>
        </p:nvSpPr>
        <p:spPr/>
        <p:txBody>
          <a:bodyPr/>
          <a:lstStyle/>
          <a:p>
            <a:r>
              <a:rPr lang="en-US" altLang="zh-CN">
                <a:latin typeface="Times New Roman" charset="0"/>
              </a:rPr>
              <a:t>Postings File</a:t>
            </a:r>
          </a:p>
        </p:txBody>
      </p:sp>
      <p:sp>
        <p:nvSpPr>
          <p:cNvPr id="305155" name="Text Box 3"/>
          <p:cNvSpPr txBox="1">
            <a:spLocks noChangeArrowheads="1"/>
          </p:cNvSpPr>
          <p:nvPr/>
        </p:nvSpPr>
        <p:spPr bwMode="auto">
          <a:xfrm>
            <a:off x="1524000" y="1752600"/>
            <a:ext cx="6629400" cy="3749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altLang="zh-CN" b="1" i="1">
                <a:solidFill>
                  <a:srgbClr val="0000CC"/>
                </a:solidFill>
                <a:latin typeface="Times New Roman" charset="0"/>
              </a:rPr>
              <a:t>Merging inverted lists is the most computationally intensive task in many information retrieval systems.</a:t>
            </a:r>
          </a:p>
          <a:p>
            <a:pPr algn="l" eaLnBrk="0" hangingPunct="0">
              <a:spcBef>
                <a:spcPct val="50000"/>
              </a:spcBef>
            </a:pPr>
            <a:r>
              <a:rPr lang="en-US" altLang="zh-CN">
                <a:latin typeface="Times New Roman" charset="0"/>
              </a:rPr>
              <a:t>Since inverted lists may be long, it is important to match postings efficiently.</a:t>
            </a:r>
          </a:p>
          <a:p>
            <a:pPr algn="l" eaLnBrk="0" hangingPunct="0">
              <a:spcBef>
                <a:spcPct val="50000"/>
              </a:spcBef>
            </a:pPr>
            <a:r>
              <a:rPr lang="en-US" altLang="zh-CN">
                <a:latin typeface="Times New Roman" charset="0"/>
              </a:rPr>
              <a:t>Usually, the inverted lists will be held on disk and paged into memory for matching.  Therefore algorithms for matching postings process the lists sequentially.</a:t>
            </a:r>
          </a:p>
          <a:p>
            <a:pPr algn="l" eaLnBrk="0" hangingPunct="0">
              <a:spcBef>
                <a:spcPct val="50000"/>
              </a:spcBef>
            </a:pPr>
            <a:r>
              <a:rPr lang="en-US" altLang="zh-CN">
                <a:latin typeface="Times New Roman" charset="0"/>
              </a:rPr>
              <a:t>For efficient matching, the inverted lists should all be sorted in the same sequence.</a:t>
            </a:r>
          </a:p>
          <a:p>
            <a:pPr algn="l" eaLnBrk="0" hangingPunct="0">
              <a:spcBef>
                <a:spcPct val="50000"/>
              </a:spcBef>
            </a:pPr>
            <a:r>
              <a:rPr lang="en-US" altLang="zh-CN">
                <a:latin typeface="Times New Roman" charset="0"/>
              </a:rPr>
              <a:t>Inverted lists are commonly cached to minimize disk accesses.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3"/>
          <p:cNvSpPr>
            <a:spLocks noGrp="1"/>
          </p:cNvSpPr>
          <p:nvPr>
            <p:ph type="ftr" sz="quarter" idx="10"/>
          </p:nvPr>
        </p:nvSpPr>
        <p:spPr/>
        <p:txBody>
          <a:bodyPr/>
          <a:lstStyle/>
          <a:p>
            <a:r>
              <a:rPr lang="en-US" altLang="zh-CN"/>
              <a:t>Lecture 6 Index</a:t>
            </a:r>
          </a:p>
        </p:txBody>
      </p:sp>
      <p:sp>
        <p:nvSpPr>
          <p:cNvPr id="4" name="幻灯片编号占位符 4"/>
          <p:cNvSpPr>
            <a:spLocks noGrp="1"/>
          </p:cNvSpPr>
          <p:nvPr>
            <p:ph type="sldNum" sz="quarter" idx="11"/>
          </p:nvPr>
        </p:nvSpPr>
        <p:spPr/>
        <p:txBody>
          <a:bodyPr/>
          <a:lstStyle/>
          <a:p>
            <a:fld id="{AFD6B6EC-6345-8641-89EB-D157FF1C3CAC}" type="slidenum">
              <a:rPr lang="en-US" altLang="zh-CN"/>
              <a:pPr/>
              <a:t>37</a:t>
            </a:fld>
            <a:endParaRPr lang="en-US" altLang="zh-CN"/>
          </a:p>
        </p:txBody>
      </p:sp>
      <p:sp>
        <p:nvSpPr>
          <p:cNvPr id="391170" name="Rectangle 2"/>
          <p:cNvSpPr>
            <a:spLocks noGrp="1" noChangeArrowheads="1"/>
          </p:cNvSpPr>
          <p:nvPr>
            <p:ph type="title"/>
          </p:nvPr>
        </p:nvSpPr>
        <p:spPr>
          <a:xfrm>
            <a:off x="395288" y="4797425"/>
            <a:ext cx="8229600" cy="1143000"/>
          </a:xfrm>
        </p:spPr>
        <p:txBody>
          <a:bodyPr/>
          <a:lstStyle/>
          <a:p>
            <a:r>
              <a:rPr lang="en-US" altLang="zh-CN" sz="4000"/>
              <a:t>Structure of Index File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2"/>
          <p:cNvSpPr>
            <a:spLocks noGrp="1"/>
          </p:cNvSpPr>
          <p:nvPr>
            <p:ph type="ftr" sz="quarter" idx="10"/>
          </p:nvPr>
        </p:nvSpPr>
        <p:spPr/>
        <p:txBody>
          <a:bodyPr/>
          <a:lstStyle/>
          <a:p>
            <a:r>
              <a:rPr lang="en-US" altLang="zh-CN"/>
              <a:t>Lecture 6 Index</a:t>
            </a:r>
          </a:p>
        </p:txBody>
      </p:sp>
      <p:sp>
        <p:nvSpPr>
          <p:cNvPr id="5" name="幻灯片编号占位符 3"/>
          <p:cNvSpPr>
            <a:spLocks noGrp="1"/>
          </p:cNvSpPr>
          <p:nvPr>
            <p:ph type="sldNum" sz="quarter" idx="11"/>
          </p:nvPr>
        </p:nvSpPr>
        <p:spPr/>
        <p:txBody>
          <a:bodyPr/>
          <a:lstStyle/>
          <a:p>
            <a:fld id="{FBE41CA1-99E5-CE45-B199-7A10AC27BCE3}" type="slidenum">
              <a:rPr lang="en-US" altLang="zh-CN"/>
              <a:pPr/>
              <a:t>38</a:t>
            </a:fld>
            <a:endParaRPr lang="en-US" altLang="zh-CN"/>
          </a:p>
        </p:txBody>
      </p:sp>
      <p:sp>
        <p:nvSpPr>
          <p:cNvPr id="309250" name="Rectangle 2"/>
          <p:cNvSpPr>
            <a:spLocks noGrp="1" noChangeArrowheads="1"/>
          </p:cNvSpPr>
          <p:nvPr>
            <p:ph type="title"/>
          </p:nvPr>
        </p:nvSpPr>
        <p:spPr/>
        <p:txBody>
          <a:bodyPr/>
          <a:lstStyle/>
          <a:p>
            <a:r>
              <a:rPr lang="en-US" altLang="zh-CN">
                <a:latin typeface="Times New Roman" charset="0"/>
              </a:rPr>
              <a:t>Index File Structures: Linear Index</a:t>
            </a:r>
          </a:p>
        </p:txBody>
      </p:sp>
      <p:sp>
        <p:nvSpPr>
          <p:cNvPr id="309251" name="Text Box 3"/>
          <p:cNvSpPr txBox="1">
            <a:spLocks noChangeArrowheads="1"/>
          </p:cNvSpPr>
          <p:nvPr/>
        </p:nvSpPr>
        <p:spPr bwMode="auto">
          <a:xfrm>
            <a:off x="609600" y="2057400"/>
            <a:ext cx="7696200" cy="336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altLang="zh-CN" sz="2400" b="1">
                <a:solidFill>
                  <a:srgbClr val="0000CC"/>
                </a:solidFill>
                <a:latin typeface="Times New Roman" charset="0"/>
              </a:rPr>
              <a:t>Advantages</a:t>
            </a:r>
          </a:p>
          <a:p>
            <a:pPr algn="l" eaLnBrk="0" hangingPunct="0">
              <a:spcBef>
                <a:spcPct val="50000"/>
              </a:spcBef>
            </a:pPr>
            <a:r>
              <a:rPr lang="en-US" altLang="zh-CN" sz="2400">
                <a:latin typeface="Times New Roman" charset="0"/>
              </a:rPr>
              <a:t>     Can be searched quickly, e.g., by binary search, O(log </a:t>
            </a:r>
            <a:r>
              <a:rPr lang="en-US" altLang="zh-CN" sz="2400" i="1">
                <a:latin typeface="Times New Roman" charset="0"/>
              </a:rPr>
              <a:t>n</a:t>
            </a:r>
            <a:r>
              <a:rPr lang="en-US" altLang="zh-CN" sz="2400">
                <a:latin typeface="Times New Roman" charset="0"/>
              </a:rPr>
              <a:t>)</a:t>
            </a:r>
          </a:p>
          <a:p>
            <a:pPr algn="l" eaLnBrk="0" hangingPunct="0">
              <a:spcBef>
                <a:spcPct val="15000"/>
              </a:spcBef>
            </a:pPr>
            <a:r>
              <a:rPr lang="en-US" altLang="zh-CN" sz="2400">
                <a:latin typeface="Times New Roman" charset="0"/>
              </a:rPr>
              <a:t>     Good for lexicographic processing, e.g., </a:t>
            </a:r>
            <a:r>
              <a:rPr lang="en-US" altLang="zh-CN" sz="2400" i="1">
                <a:latin typeface="Times New Roman" charset="0"/>
              </a:rPr>
              <a:t>comp</a:t>
            </a:r>
            <a:r>
              <a:rPr lang="en-US" altLang="zh-CN" sz="2400">
                <a:latin typeface="Times New Roman" charset="0"/>
              </a:rPr>
              <a:t>*</a:t>
            </a:r>
          </a:p>
          <a:p>
            <a:pPr algn="l" eaLnBrk="0" hangingPunct="0">
              <a:spcBef>
                <a:spcPct val="15000"/>
              </a:spcBef>
            </a:pPr>
            <a:r>
              <a:rPr lang="en-US" altLang="zh-CN" sz="2400">
                <a:latin typeface="Times New Roman" charset="0"/>
              </a:rPr>
              <a:t>     Convenient for batch updating</a:t>
            </a:r>
          </a:p>
          <a:p>
            <a:pPr algn="l" eaLnBrk="0" hangingPunct="0">
              <a:spcBef>
                <a:spcPct val="15000"/>
              </a:spcBef>
            </a:pPr>
            <a:r>
              <a:rPr lang="en-US" altLang="zh-CN" sz="2400">
                <a:latin typeface="Times New Roman" charset="0"/>
              </a:rPr>
              <a:t>     Economical use of storage</a:t>
            </a:r>
          </a:p>
          <a:p>
            <a:pPr algn="l" eaLnBrk="0" hangingPunct="0">
              <a:spcBef>
                <a:spcPct val="50000"/>
              </a:spcBef>
            </a:pPr>
            <a:r>
              <a:rPr lang="en-US" altLang="zh-CN" sz="2400" b="1">
                <a:solidFill>
                  <a:srgbClr val="0000CC"/>
                </a:solidFill>
                <a:latin typeface="Times New Roman" charset="0"/>
              </a:rPr>
              <a:t>Disadvantages</a:t>
            </a:r>
          </a:p>
          <a:p>
            <a:pPr algn="l" eaLnBrk="0" hangingPunct="0">
              <a:spcBef>
                <a:spcPct val="50000"/>
              </a:spcBef>
            </a:pPr>
            <a:r>
              <a:rPr lang="en-US" altLang="zh-CN" sz="2400">
                <a:latin typeface="Times New Roman" charset="0"/>
              </a:rPr>
              <a:t>	Index must be rebuilt if an extra term is added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页脚占位符 2"/>
          <p:cNvSpPr>
            <a:spLocks noGrp="1"/>
          </p:cNvSpPr>
          <p:nvPr>
            <p:ph type="ftr" sz="quarter" idx="10"/>
          </p:nvPr>
        </p:nvSpPr>
        <p:spPr/>
        <p:txBody>
          <a:bodyPr/>
          <a:lstStyle/>
          <a:p>
            <a:r>
              <a:rPr lang="en-US" altLang="zh-CN"/>
              <a:t>Lecture 6 Index</a:t>
            </a:r>
          </a:p>
        </p:txBody>
      </p:sp>
      <p:sp>
        <p:nvSpPr>
          <p:cNvPr id="20" name="幻灯片编号占位符 3"/>
          <p:cNvSpPr>
            <a:spLocks noGrp="1"/>
          </p:cNvSpPr>
          <p:nvPr>
            <p:ph type="sldNum" sz="quarter" idx="11"/>
          </p:nvPr>
        </p:nvSpPr>
        <p:spPr/>
        <p:txBody>
          <a:bodyPr/>
          <a:lstStyle/>
          <a:p>
            <a:fld id="{760590B7-2C46-5D49-B5BE-4FD1BA7D70E1}" type="slidenum">
              <a:rPr lang="en-US" altLang="zh-CN"/>
              <a:pPr/>
              <a:t>39</a:t>
            </a:fld>
            <a:endParaRPr lang="en-US" altLang="zh-CN"/>
          </a:p>
        </p:txBody>
      </p:sp>
      <p:sp>
        <p:nvSpPr>
          <p:cNvPr id="310274" name="Rectangle 2"/>
          <p:cNvSpPr>
            <a:spLocks noGrp="1" noChangeArrowheads="1"/>
          </p:cNvSpPr>
          <p:nvPr>
            <p:ph type="title"/>
          </p:nvPr>
        </p:nvSpPr>
        <p:spPr/>
        <p:txBody>
          <a:bodyPr/>
          <a:lstStyle/>
          <a:p>
            <a:r>
              <a:rPr lang="en-US" altLang="zh-CN">
                <a:latin typeface="Times New Roman" charset="0"/>
              </a:rPr>
              <a:t>Index File Structures: Binary Tree</a:t>
            </a:r>
          </a:p>
        </p:txBody>
      </p:sp>
      <p:sp>
        <p:nvSpPr>
          <p:cNvPr id="310275" name="Text Box 3"/>
          <p:cNvSpPr txBox="1">
            <a:spLocks noChangeArrowheads="1"/>
          </p:cNvSpPr>
          <p:nvPr/>
        </p:nvSpPr>
        <p:spPr bwMode="auto">
          <a:xfrm>
            <a:off x="4419600" y="2362200"/>
            <a:ext cx="76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altLang="zh-CN" sz="2400">
                <a:latin typeface="Times New Roman" charset="0"/>
              </a:rPr>
              <a:t>elk</a:t>
            </a:r>
          </a:p>
        </p:txBody>
      </p:sp>
      <p:sp>
        <p:nvSpPr>
          <p:cNvPr id="310276" name="Text Box 4"/>
          <p:cNvSpPr txBox="1">
            <a:spLocks noChangeArrowheads="1"/>
          </p:cNvSpPr>
          <p:nvPr/>
        </p:nvSpPr>
        <p:spPr bwMode="auto">
          <a:xfrm>
            <a:off x="2819400" y="2819400"/>
            <a:ext cx="685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altLang="zh-CN" sz="2400">
                <a:latin typeface="Times New Roman" charset="0"/>
              </a:rPr>
              <a:t>bee</a:t>
            </a:r>
          </a:p>
        </p:txBody>
      </p:sp>
      <p:sp>
        <p:nvSpPr>
          <p:cNvPr id="310277" name="Text Box 5"/>
          <p:cNvSpPr txBox="1">
            <a:spLocks noChangeArrowheads="1"/>
          </p:cNvSpPr>
          <p:nvPr/>
        </p:nvSpPr>
        <p:spPr bwMode="auto">
          <a:xfrm>
            <a:off x="6019800" y="2819400"/>
            <a:ext cx="6413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altLang="zh-CN" sz="2400">
                <a:latin typeface="Times New Roman" charset="0"/>
              </a:rPr>
              <a:t>hog</a:t>
            </a:r>
          </a:p>
        </p:txBody>
      </p:sp>
      <p:sp>
        <p:nvSpPr>
          <p:cNvPr id="310278" name="Text Box 6"/>
          <p:cNvSpPr txBox="1">
            <a:spLocks noChangeArrowheads="1"/>
          </p:cNvSpPr>
          <p:nvPr/>
        </p:nvSpPr>
        <p:spPr bwMode="auto">
          <a:xfrm>
            <a:off x="3810000" y="3581400"/>
            <a:ext cx="76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altLang="zh-CN" sz="2400">
                <a:latin typeface="Times New Roman" charset="0"/>
              </a:rPr>
              <a:t>cat</a:t>
            </a:r>
          </a:p>
        </p:txBody>
      </p:sp>
      <p:sp>
        <p:nvSpPr>
          <p:cNvPr id="310279" name="Text Box 7"/>
          <p:cNvSpPr txBox="1">
            <a:spLocks noChangeArrowheads="1"/>
          </p:cNvSpPr>
          <p:nvPr/>
        </p:nvSpPr>
        <p:spPr bwMode="auto">
          <a:xfrm>
            <a:off x="4572000" y="4419600"/>
            <a:ext cx="76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altLang="zh-CN" sz="2400">
                <a:latin typeface="Times New Roman" charset="0"/>
              </a:rPr>
              <a:t>dog</a:t>
            </a:r>
          </a:p>
        </p:txBody>
      </p:sp>
      <p:sp>
        <p:nvSpPr>
          <p:cNvPr id="310280" name="Text Box 8"/>
          <p:cNvSpPr txBox="1">
            <a:spLocks noChangeArrowheads="1"/>
          </p:cNvSpPr>
          <p:nvPr/>
        </p:nvSpPr>
        <p:spPr bwMode="auto">
          <a:xfrm>
            <a:off x="4953000" y="3557588"/>
            <a:ext cx="609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altLang="zh-CN" sz="2400">
                <a:latin typeface="Times New Roman" charset="0"/>
              </a:rPr>
              <a:t>fox</a:t>
            </a:r>
          </a:p>
        </p:txBody>
      </p:sp>
      <p:sp>
        <p:nvSpPr>
          <p:cNvPr id="310281" name="Text Box 9"/>
          <p:cNvSpPr txBox="1">
            <a:spLocks noChangeArrowheads="1"/>
          </p:cNvSpPr>
          <p:nvPr/>
        </p:nvSpPr>
        <p:spPr bwMode="auto">
          <a:xfrm>
            <a:off x="1600200" y="3581400"/>
            <a:ext cx="609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altLang="zh-CN" sz="2400">
                <a:latin typeface="Times New Roman" charset="0"/>
              </a:rPr>
              <a:t>ant</a:t>
            </a:r>
          </a:p>
        </p:txBody>
      </p:sp>
      <p:sp>
        <p:nvSpPr>
          <p:cNvPr id="310282" name="Text Box 10"/>
          <p:cNvSpPr txBox="1">
            <a:spLocks noChangeArrowheads="1"/>
          </p:cNvSpPr>
          <p:nvPr/>
        </p:nvSpPr>
        <p:spPr bwMode="auto">
          <a:xfrm>
            <a:off x="6019800" y="4343400"/>
            <a:ext cx="1066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altLang="zh-CN" sz="2400">
                <a:latin typeface="Times New Roman" charset="0"/>
              </a:rPr>
              <a:t>gnu</a:t>
            </a:r>
          </a:p>
        </p:txBody>
      </p:sp>
      <p:sp>
        <p:nvSpPr>
          <p:cNvPr id="310283" name="Line 11"/>
          <p:cNvSpPr>
            <a:spLocks noChangeShapeType="1"/>
          </p:cNvSpPr>
          <p:nvPr/>
        </p:nvSpPr>
        <p:spPr bwMode="auto">
          <a:xfrm flipH="1">
            <a:off x="3429000" y="2667000"/>
            <a:ext cx="990600" cy="304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10284" name="Line 12"/>
          <p:cNvSpPr>
            <a:spLocks noChangeShapeType="1"/>
          </p:cNvSpPr>
          <p:nvPr/>
        </p:nvSpPr>
        <p:spPr bwMode="auto">
          <a:xfrm flipH="1">
            <a:off x="1981200" y="3224213"/>
            <a:ext cx="950913" cy="43338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10285" name="Line 13"/>
          <p:cNvSpPr>
            <a:spLocks noChangeShapeType="1"/>
          </p:cNvSpPr>
          <p:nvPr/>
        </p:nvSpPr>
        <p:spPr bwMode="auto">
          <a:xfrm>
            <a:off x="4343400" y="40386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10286" name="Line 14"/>
          <p:cNvSpPr>
            <a:spLocks noChangeShapeType="1"/>
          </p:cNvSpPr>
          <p:nvPr/>
        </p:nvSpPr>
        <p:spPr bwMode="auto">
          <a:xfrm flipH="1">
            <a:off x="5332413" y="3200400"/>
            <a:ext cx="915987" cy="4143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10287" name="Line 15"/>
          <p:cNvSpPr>
            <a:spLocks noChangeShapeType="1"/>
          </p:cNvSpPr>
          <p:nvPr/>
        </p:nvSpPr>
        <p:spPr bwMode="auto">
          <a:xfrm>
            <a:off x="5029200" y="2743200"/>
            <a:ext cx="990600" cy="304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10288" name="Line 16"/>
          <p:cNvSpPr>
            <a:spLocks noChangeShapeType="1"/>
          </p:cNvSpPr>
          <p:nvPr/>
        </p:nvSpPr>
        <p:spPr bwMode="auto">
          <a:xfrm>
            <a:off x="3352800" y="3200400"/>
            <a:ext cx="685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10289" name="Line 17"/>
          <p:cNvSpPr>
            <a:spLocks noChangeShapeType="1"/>
          </p:cNvSpPr>
          <p:nvPr/>
        </p:nvSpPr>
        <p:spPr bwMode="auto">
          <a:xfrm>
            <a:off x="5334000" y="3962400"/>
            <a:ext cx="746125" cy="5540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10290" name="Text Box 18"/>
          <p:cNvSpPr txBox="1">
            <a:spLocks noChangeArrowheads="1"/>
          </p:cNvSpPr>
          <p:nvPr/>
        </p:nvSpPr>
        <p:spPr bwMode="auto">
          <a:xfrm>
            <a:off x="914400" y="1828800"/>
            <a:ext cx="6934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altLang="zh-CN" sz="2400" u="sng">
                <a:latin typeface="Times New Roman" charset="0"/>
              </a:rPr>
              <a:t>Input:</a:t>
            </a:r>
            <a:r>
              <a:rPr lang="en-US" altLang="zh-CN" sz="2400">
                <a:latin typeface="Times New Roman" charset="0"/>
              </a:rPr>
              <a:t>  elk, hog, bee, fox, cat, gnu, ant, dog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页脚占位符 2"/>
          <p:cNvSpPr>
            <a:spLocks noGrp="1"/>
          </p:cNvSpPr>
          <p:nvPr>
            <p:ph type="ftr" sz="quarter" idx="10"/>
          </p:nvPr>
        </p:nvSpPr>
        <p:spPr/>
        <p:txBody>
          <a:bodyPr/>
          <a:lstStyle/>
          <a:p>
            <a:r>
              <a:rPr lang="en-US" altLang="zh-CN"/>
              <a:t>Lecture 6 Index</a:t>
            </a:r>
          </a:p>
        </p:txBody>
      </p:sp>
      <p:sp>
        <p:nvSpPr>
          <p:cNvPr id="16" name="幻灯片编号占位符 3"/>
          <p:cNvSpPr>
            <a:spLocks noGrp="1"/>
          </p:cNvSpPr>
          <p:nvPr>
            <p:ph type="sldNum" sz="quarter" idx="11"/>
          </p:nvPr>
        </p:nvSpPr>
        <p:spPr/>
        <p:txBody>
          <a:bodyPr/>
          <a:lstStyle/>
          <a:p>
            <a:fld id="{900D5727-D8A5-0248-A895-BECC5826C4DE}" type="slidenum">
              <a:rPr lang="en-US" altLang="zh-CN"/>
              <a:pPr/>
              <a:t>4</a:t>
            </a:fld>
            <a:endParaRPr lang="en-US" altLang="zh-CN"/>
          </a:p>
        </p:txBody>
      </p:sp>
      <p:sp>
        <p:nvSpPr>
          <p:cNvPr id="289794" name="Rectangle 2"/>
          <p:cNvSpPr>
            <a:spLocks noGrp="1" noChangeArrowheads="1"/>
          </p:cNvSpPr>
          <p:nvPr>
            <p:ph type="title"/>
          </p:nvPr>
        </p:nvSpPr>
        <p:spPr/>
        <p:txBody>
          <a:bodyPr/>
          <a:lstStyle/>
          <a:p>
            <a:r>
              <a:rPr lang="en-US" altLang="zh-CN">
                <a:latin typeface="Times New Roman" charset="0"/>
              </a:rPr>
              <a:t>Results of a Search</a:t>
            </a:r>
          </a:p>
        </p:txBody>
      </p:sp>
      <p:sp>
        <p:nvSpPr>
          <p:cNvPr id="289795" name="Freeform 3"/>
          <p:cNvSpPr>
            <a:spLocks/>
          </p:cNvSpPr>
          <p:nvPr/>
        </p:nvSpPr>
        <p:spPr bwMode="auto">
          <a:xfrm>
            <a:off x="1905000" y="1905000"/>
            <a:ext cx="3795713" cy="2155825"/>
          </a:xfrm>
          <a:custGeom>
            <a:avLst/>
            <a:gdLst>
              <a:gd name="T0" fmla="*/ 8 w 2391"/>
              <a:gd name="T1" fmla="*/ 851 h 1358"/>
              <a:gd name="T2" fmla="*/ 16 w 2391"/>
              <a:gd name="T3" fmla="*/ 717 h 1358"/>
              <a:gd name="T4" fmla="*/ 103 w 2391"/>
              <a:gd name="T5" fmla="*/ 638 h 1358"/>
              <a:gd name="T6" fmla="*/ 552 w 2391"/>
              <a:gd name="T7" fmla="*/ 488 h 1358"/>
              <a:gd name="T8" fmla="*/ 702 w 2391"/>
              <a:gd name="T9" fmla="*/ 441 h 1358"/>
              <a:gd name="T10" fmla="*/ 750 w 2391"/>
              <a:gd name="T11" fmla="*/ 409 h 1358"/>
              <a:gd name="T12" fmla="*/ 789 w 2391"/>
              <a:gd name="T13" fmla="*/ 377 h 1358"/>
              <a:gd name="T14" fmla="*/ 955 w 2391"/>
              <a:gd name="T15" fmla="*/ 314 h 1358"/>
              <a:gd name="T16" fmla="*/ 1136 w 2391"/>
              <a:gd name="T17" fmla="*/ 204 h 1358"/>
              <a:gd name="T18" fmla="*/ 1176 w 2391"/>
              <a:gd name="T19" fmla="*/ 180 h 1358"/>
              <a:gd name="T20" fmla="*/ 1255 w 2391"/>
              <a:gd name="T21" fmla="*/ 157 h 1358"/>
              <a:gd name="T22" fmla="*/ 1507 w 2391"/>
              <a:gd name="T23" fmla="*/ 109 h 1358"/>
              <a:gd name="T24" fmla="*/ 1586 w 2391"/>
              <a:gd name="T25" fmla="*/ 86 h 1358"/>
              <a:gd name="T26" fmla="*/ 1989 w 2391"/>
              <a:gd name="T27" fmla="*/ 15 h 1358"/>
              <a:gd name="T28" fmla="*/ 2099 w 2391"/>
              <a:gd name="T29" fmla="*/ 30 h 1358"/>
              <a:gd name="T30" fmla="*/ 2170 w 2391"/>
              <a:gd name="T31" fmla="*/ 109 h 1358"/>
              <a:gd name="T32" fmla="*/ 2336 w 2391"/>
              <a:gd name="T33" fmla="*/ 488 h 1358"/>
              <a:gd name="T34" fmla="*/ 2383 w 2391"/>
              <a:gd name="T35" fmla="*/ 630 h 1358"/>
              <a:gd name="T36" fmla="*/ 2391 w 2391"/>
              <a:gd name="T37" fmla="*/ 669 h 1358"/>
              <a:gd name="T38" fmla="*/ 2296 w 2391"/>
              <a:gd name="T39" fmla="*/ 772 h 1358"/>
              <a:gd name="T40" fmla="*/ 2225 w 2391"/>
              <a:gd name="T41" fmla="*/ 843 h 1358"/>
              <a:gd name="T42" fmla="*/ 2194 w 2391"/>
              <a:gd name="T43" fmla="*/ 851 h 1358"/>
              <a:gd name="T44" fmla="*/ 2107 w 2391"/>
              <a:gd name="T45" fmla="*/ 898 h 1358"/>
              <a:gd name="T46" fmla="*/ 1862 w 2391"/>
              <a:gd name="T47" fmla="*/ 1032 h 1358"/>
              <a:gd name="T48" fmla="*/ 1231 w 2391"/>
              <a:gd name="T49" fmla="*/ 1206 h 1358"/>
              <a:gd name="T50" fmla="*/ 726 w 2391"/>
              <a:gd name="T51" fmla="*/ 1269 h 1358"/>
              <a:gd name="T52" fmla="*/ 647 w 2391"/>
              <a:gd name="T53" fmla="*/ 1293 h 1358"/>
              <a:gd name="T54" fmla="*/ 537 w 2391"/>
              <a:gd name="T55" fmla="*/ 1309 h 1358"/>
              <a:gd name="T56" fmla="*/ 434 w 2391"/>
              <a:gd name="T57" fmla="*/ 1356 h 1358"/>
              <a:gd name="T58" fmla="*/ 339 w 2391"/>
              <a:gd name="T59" fmla="*/ 1340 h 1358"/>
              <a:gd name="T60" fmla="*/ 300 w 2391"/>
              <a:gd name="T61" fmla="*/ 1293 h 1358"/>
              <a:gd name="T62" fmla="*/ 197 w 2391"/>
              <a:gd name="T63" fmla="*/ 1206 h 1358"/>
              <a:gd name="T64" fmla="*/ 150 w 2391"/>
              <a:gd name="T65" fmla="*/ 1174 h 1358"/>
              <a:gd name="T66" fmla="*/ 126 w 2391"/>
              <a:gd name="T67" fmla="*/ 1159 h 1358"/>
              <a:gd name="T68" fmla="*/ 79 w 2391"/>
              <a:gd name="T69" fmla="*/ 1143 h 1358"/>
              <a:gd name="T70" fmla="*/ 40 w 2391"/>
              <a:gd name="T71" fmla="*/ 1048 h 1358"/>
              <a:gd name="T72" fmla="*/ 32 w 2391"/>
              <a:gd name="T73" fmla="*/ 961 h 1358"/>
              <a:gd name="T74" fmla="*/ 16 w 2391"/>
              <a:gd name="T75" fmla="*/ 938 h 1358"/>
              <a:gd name="T76" fmla="*/ 0 w 2391"/>
              <a:gd name="T77" fmla="*/ 890 h 1358"/>
              <a:gd name="T78" fmla="*/ 8 w 2391"/>
              <a:gd name="T79" fmla="*/ 851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91" h="1358">
                <a:moveTo>
                  <a:pt x="8" y="851"/>
                </a:moveTo>
                <a:cubicBezTo>
                  <a:pt x="11" y="806"/>
                  <a:pt x="8" y="761"/>
                  <a:pt x="16" y="717"/>
                </a:cubicBezTo>
                <a:cubicBezTo>
                  <a:pt x="22" y="687"/>
                  <a:pt x="96" y="648"/>
                  <a:pt x="103" y="638"/>
                </a:cubicBezTo>
                <a:cubicBezTo>
                  <a:pt x="194" y="511"/>
                  <a:pt x="413" y="504"/>
                  <a:pt x="552" y="488"/>
                </a:cubicBezTo>
                <a:cubicBezTo>
                  <a:pt x="603" y="475"/>
                  <a:pt x="656" y="468"/>
                  <a:pt x="702" y="441"/>
                </a:cubicBezTo>
                <a:cubicBezTo>
                  <a:pt x="719" y="431"/>
                  <a:pt x="735" y="421"/>
                  <a:pt x="750" y="409"/>
                </a:cubicBezTo>
                <a:cubicBezTo>
                  <a:pt x="763" y="398"/>
                  <a:pt x="775" y="386"/>
                  <a:pt x="789" y="377"/>
                </a:cubicBezTo>
                <a:cubicBezTo>
                  <a:pt x="839" y="346"/>
                  <a:pt x="907" y="348"/>
                  <a:pt x="955" y="314"/>
                </a:cubicBezTo>
                <a:cubicBezTo>
                  <a:pt x="1031" y="260"/>
                  <a:pt x="1052" y="232"/>
                  <a:pt x="1136" y="204"/>
                </a:cubicBezTo>
                <a:cubicBezTo>
                  <a:pt x="1151" y="199"/>
                  <a:pt x="1162" y="187"/>
                  <a:pt x="1176" y="180"/>
                </a:cubicBezTo>
                <a:cubicBezTo>
                  <a:pt x="1213" y="161"/>
                  <a:pt x="1216" y="164"/>
                  <a:pt x="1255" y="157"/>
                </a:cubicBezTo>
                <a:cubicBezTo>
                  <a:pt x="1338" y="123"/>
                  <a:pt x="1418" y="118"/>
                  <a:pt x="1507" y="109"/>
                </a:cubicBezTo>
                <a:cubicBezTo>
                  <a:pt x="1565" y="90"/>
                  <a:pt x="1539" y="97"/>
                  <a:pt x="1586" y="86"/>
                </a:cubicBezTo>
                <a:cubicBezTo>
                  <a:pt x="1701" y="0"/>
                  <a:pt x="1852" y="26"/>
                  <a:pt x="1989" y="15"/>
                </a:cubicBezTo>
                <a:cubicBezTo>
                  <a:pt x="2014" y="17"/>
                  <a:pt x="2068" y="15"/>
                  <a:pt x="2099" y="30"/>
                </a:cubicBezTo>
                <a:cubicBezTo>
                  <a:pt x="2135" y="48"/>
                  <a:pt x="2149" y="77"/>
                  <a:pt x="2170" y="109"/>
                </a:cubicBezTo>
                <a:cubicBezTo>
                  <a:pt x="2266" y="251"/>
                  <a:pt x="2294" y="288"/>
                  <a:pt x="2336" y="488"/>
                </a:cubicBezTo>
                <a:cubicBezTo>
                  <a:pt x="2362" y="611"/>
                  <a:pt x="2337" y="568"/>
                  <a:pt x="2383" y="630"/>
                </a:cubicBezTo>
                <a:cubicBezTo>
                  <a:pt x="2386" y="643"/>
                  <a:pt x="2391" y="656"/>
                  <a:pt x="2391" y="669"/>
                </a:cubicBezTo>
                <a:cubicBezTo>
                  <a:pt x="2391" y="731"/>
                  <a:pt x="2331" y="737"/>
                  <a:pt x="2296" y="772"/>
                </a:cubicBezTo>
                <a:cubicBezTo>
                  <a:pt x="2274" y="794"/>
                  <a:pt x="2253" y="827"/>
                  <a:pt x="2225" y="843"/>
                </a:cubicBezTo>
                <a:cubicBezTo>
                  <a:pt x="2216" y="848"/>
                  <a:pt x="2204" y="847"/>
                  <a:pt x="2194" y="851"/>
                </a:cubicBezTo>
                <a:cubicBezTo>
                  <a:pt x="2164" y="863"/>
                  <a:pt x="2136" y="883"/>
                  <a:pt x="2107" y="898"/>
                </a:cubicBezTo>
                <a:cubicBezTo>
                  <a:pt x="2049" y="971"/>
                  <a:pt x="1951" y="1006"/>
                  <a:pt x="1862" y="1032"/>
                </a:cubicBezTo>
                <a:cubicBezTo>
                  <a:pt x="1684" y="1156"/>
                  <a:pt x="1442" y="1178"/>
                  <a:pt x="1231" y="1206"/>
                </a:cubicBezTo>
                <a:cubicBezTo>
                  <a:pt x="1063" y="1228"/>
                  <a:pt x="896" y="1257"/>
                  <a:pt x="726" y="1269"/>
                </a:cubicBezTo>
                <a:cubicBezTo>
                  <a:pt x="703" y="1277"/>
                  <a:pt x="672" y="1289"/>
                  <a:pt x="647" y="1293"/>
                </a:cubicBezTo>
                <a:cubicBezTo>
                  <a:pt x="610" y="1299"/>
                  <a:pt x="537" y="1309"/>
                  <a:pt x="537" y="1309"/>
                </a:cubicBezTo>
                <a:cubicBezTo>
                  <a:pt x="505" y="1329"/>
                  <a:pt x="470" y="1347"/>
                  <a:pt x="434" y="1356"/>
                </a:cubicBezTo>
                <a:cubicBezTo>
                  <a:pt x="402" y="1352"/>
                  <a:pt x="366" y="1358"/>
                  <a:pt x="339" y="1340"/>
                </a:cubicBezTo>
                <a:cubicBezTo>
                  <a:pt x="313" y="1322"/>
                  <a:pt x="319" y="1314"/>
                  <a:pt x="300" y="1293"/>
                </a:cubicBezTo>
                <a:cubicBezTo>
                  <a:pt x="228" y="1215"/>
                  <a:pt x="261" y="1247"/>
                  <a:pt x="197" y="1206"/>
                </a:cubicBezTo>
                <a:cubicBezTo>
                  <a:pt x="181" y="1196"/>
                  <a:pt x="166" y="1184"/>
                  <a:pt x="150" y="1174"/>
                </a:cubicBezTo>
                <a:cubicBezTo>
                  <a:pt x="142" y="1169"/>
                  <a:pt x="134" y="1164"/>
                  <a:pt x="126" y="1159"/>
                </a:cubicBezTo>
                <a:cubicBezTo>
                  <a:pt x="112" y="1150"/>
                  <a:pt x="79" y="1143"/>
                  <a:pt x="79" y="1143"/>
                </a:cubicBezTo>
                <a:cubicBezTo>
                  <a:pt x="45" y="1109"/>
                  <a:pt x="53" y="1091"/>
                  <a:pt x="40" y="1048"/>
                </a:cubicBezTo>
                <a:cubicBezTo>
                  <a:pt x="37" y="1019"/>
                  <a:pt x="38" y="989"/>
                  <a:pt x="32" y="961"/>
                </a:cubicBezTo>
                <a:cubicBezTo>
                  <a:pt x="30" y="952"/>
                  <a:pt x="20" y="947"/>
                  <a:pt x="16" y="938"/>
                </a:cubicBezTo>
                <a:cubicBezTo>
                  <a:pt x="9" y="923"/>
                  <a:pt x="0" y="890"/>
                  <a:pt x="0" y="890"/>
                </a:cubicBezTo>
                <a:cubicBezTo>
                  <a:pt x="9" y="856"/>
                  <a:pt x="8" y="870"/>
                  <a:pt x="8" y="851"/>
                </a:cubicBez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89796" name="Text Box 4"/>
          <p:cNvSpPr txBox="1">
            <a:spLocks noChangeArrowheads="1"/>
          </p:cNvSpPr>
          <p:nvPr/>
        </p:nvSpPr>
        <p:spPr bwMode="auto">
          <a:xfrm>
            <a:off x="3581400" y="2286000"/>
            <a:ext cx="304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altLang="zh-CN" sz="2400">
                <a:latin typeface="Times New Roman" charset="0"/>
              </a:rPr>
              <a:t>x</a:t>
            </a:r>
          </a:p>
        </p:txBody>
      </p:sp>
      <p:sp>
        <p:nvSpPr>
          <p:cNvPr id="289797" name="Text Box 5"/>
          <p:cNvSpPr txBox="1">
            <a:spLocks noChangeArrowheads="1"/>
          </p:cNvSpPr>
          <p:nvPr/>
        </p:nvSpPr>
        <p:spPr bwMode="auto">
          <a:xfrm>
            <a:off x="4495800" y="2133600"/>
            <a:ext cx="304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altLang="zh-CN" sz="2400">
                <a:latin typeface="Times New Roman" charset="0"/>
              </a:rPr>
              <a:t>x</a:t>
            </a:r>
          </a:p>
        </p:txBody>
      </p:sp>
      <p:sp>
        <p:nvSpPr>
          <p:cNvPr id="289798" name="Text Box 6"/>
          <p:cNvSpPr txBox="1">
            <a:spLocks noChangeArrowheads="1"/>
          </p:cNvSpPr>
          <p:nvPr/>
        </p:nvSpPr>
        <p:spPr bwMode="auto">
          <a:xfrm>
            <a:off x="4800600" y="2895600"/>
            <a:ext cx="304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altLang="zh-CN" sz="2400">
                <a:latin typeface="Times New Roman" charset="0"/>
              </a:rPr>
              <a:t>x</a:t>
            </a:r>
          </a:p>
        </p:txBody>
      </p:sp>
      <p:sp>
        <p:nvSpPr>
          <p:cNvPr id="289799" name="Text Box 7"/>
          <p:cNvSpPr txBox="1">
            <a:spLocks noChangeArrowheads="1"/>
          </p:cNvSpPr>
          <p:nvPr/>
        </p:nvSpPr>
        <p:spPr bwMode="auto">
          <a:xfrm>
            <a:off x="2133600" y="3124200"/>
            <a:ext cx="304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altLang="zh-CN" sz="2400">
                <a:latin typeface="Times New Roman" charset="0"/>
              </a:rPr>
              <a:t>x</a:t>
            </a:r>
          </a:p>
        </p:txBody>
      </p:sp>
      <p:sp>
        <p:nvSpPr>
          <p:cNvPr id="289800" name="Text Box 8"/>
          <p:cNvSpPr txBox="1">
            <a:spLocks noChangeArrowheads="1"/>
          </p:cNvSpPr>
          <p:nvPr/>
        </p:nvSpPr>
        <p:spPr bwMode="auto">
          <a:xfrm>
            <a:off x="2667000" y="3505200"/>
            <a:ext cx="609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altLang="zh-CN" sz="2400">
                <a:latin typeface="Times New Roman" charset="0"/>
              </a:rPr>
              <a:t>x</a:t>
            </a:r>
          </a:p>
        </p:txBody>
      </p:sp>
      <p:sp>
        <p:nvSpPr>
          <p:cNvPr id="289801" name="Text Box 9"/>
          <p:cNvSpPr txBox="1">
            <a:spLocks noChangeArrowheads="1"/>
          </p:cNvSpPr>
          <p:nvPr/>
        </p:nvSpPr>
        <p:spPr bwMode="auto">
          <a:xfrm>
            <a:off x="3657600" y="3276600"/>
            <a:ext cx="609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altLang="zh-CN" sz="2400">
                <a:latin typeface="Times New Roman" charset="0"/>
              </a:rPr>
              <a:t>x</a:t>
            </a:r>
          </a:p>
        </p:txBody>
      </p:sp>
      <p:sp>
        <p:nvSpPr>
          <p:cNvPr id="289802" name="Text Box 10"/>
          <p:cNvSpPr txBox="1">
            <a:spLocks noChangeArrowheads="1"/>
          </p:cNvSpPr>
          <p:nvPr/>
        </p:nvSpPr>
        <p:spPr bwMode="auto">
          <a:xfrm>
            <a:off x="2971800" y="2743200"/>
            <a:ext cx="609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altLang="zh-CN" sz="2400">
                <a:latin typeface="Times New Roman" charset="0"/>
              </a:rPr>
              <a:t>x</a:t>
            </a:r>
          </a:p>
        </p:txBody>
      </p:sp>
      <p:sp>
        <p:nvSpPr>
          <p:cNvPr id="289803" name="Text Box 11"/>
          <p:cNvSpPr txBox="1">
            <a:spLocks noChangeArrowheads="1"/>
          </p:cNvSpPr>
          <p:nvPr/>
        </p:nvSpPr>
        <p:spPr bwMode="auto">
          <a:xfrm>
            <a:off x="3962400" y="2743200"/>
            <a:ext cx="457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altLang="zh-CN">
                <a:latin typeface="Times New Roman" charset="0"/>
                <a:sym typeface="Symbol" charset="0"/>
              </a:rPr>
              <a:t></a:t>
            </a:r>
            <a:endParaRPr lang="en-US" altLang="zh-CN">
              <a:latin typeface="Times New Roman" charset="0"/>
            </a:endParaRPr>
          </a:p>
        </p:txBody>
      </p:sp>
      <p:sp>
        <p:nvSpPr>
          <p:cNvPr id="289804" name="Text Box 12"/>
          <p:cNvSpPr txBox="1">
            <a:spLocks noChangeArrowheads="1"/>
          </p:cNvSpPr>
          <p:nvPr/>
        </p:nvSpPr>
        <p:spPr bwMode="auto">
          <a:xfrm>
            <a:off x="6096000" y="2286000"/>
            <a:ext cx="175260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altLang="zh-CN" sz="2400">
                <a:latin typeface="Times New Roman" charset="0"/>
              </a:rPr>
              <a:t>hits from  search</a:t>
            </a:r>
          </a:p>
        </p:txBody>
      </p:sp>
      <p:sp>
        <p:nvSpPr>
          <p:cNvPr id="289805" name="Line 13"/>
          <p:cNvSpPr>
            <a:spLocks noChangeShapeType="1"/>
          </p:cNvSpPr>
          <p:nvPr/>
        </p:nvSpPr>
        <p:spPr bwMode="auto">
          <a:xfrm flipH="1">
            <a:off x="5638800" y="2667000"/>
            <a:ext cx="457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89806" name="Text Box 14"/>
          <p:cNvSpPr txBox="1">
            <a:spLocks noChangeArrowheads="1"/>
          </p:cNvSpPr>
          <p:nvPr/>
        </p:nvSpPr>
        <p:spPr bwMode="auto">
          <a:xfrm>
            <a:off x="1600200" y="4343400"/>
            <a:ext cx="5029200" cy="1662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endParaRPr lang="en-US" altLang="zh-CN" sz="2400">
              <a:latin typeface="Times New Roman" charset="0"/>
            </a:endParaRPr>
          </a:p>
          <a:p>
            <a:pPr algn="l" eaLnBrk="0" hangingPunct="0">
              <a:spcBef>
                <a:spcPct val="10000"/>
              </a:spcBef>
            </a:pPr>
            <a:r>
              <a:rPr lang="en-US" altLang="zh-CN" sz="2400">
                <a:latin typeface="Times New Roman" charset="0"/>
              </a:rPr>
              <a:t>x  documents found by search</a:t>
            </a:r>
          </a:p>
          <a:p>
            <a:pPr algn="l" eaLnBrk="0" hangingPunct="0">
              <a:spcBef>
                <a:spcPct val="10000"/>
              </a:spcBef>
            </a:pPr>
            <a:r>
              <a:rPr lang="en-US" altLang="zh-CN">
                <a:latin typeface="Times New Roman" charset="0"/>
                <a:sym typeface="Symbol" charset="0"/>
              </a:rPr>
              <a:t> </a:t>
            </a:r>
            <a:r>
              <a:rPr lang="en-US" altLang="zh-CN" sz="2400">
                <a:latin typeface="Times New Roman" charset="0"/>
                <a:sym typeface="Symbol" charset="0"/>
              </a:rPr>
              <a:t> query</a:t>
            </a:r>
          </a:p>
          <a:p>
            <a:pPr algn="l" eaLnBrk="0" hangingPunct="0">
              <a:spcBef>
                <a:spcPct val="10000"/>
              </a:spcBef>
            </a:pPr>
            <a:r>
              <a:rPr lang="en-US" altLang="zh-CN" sz="2400">
                <a:latin typeface="Times New Roman" charset="0"/>
                <a:sym typeface="Symbol" charset="0"/>
              </a:rPr>
              <a:t>  </a:t>
            </a: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2"/>
          <p:cNvSpPr>
            <a:spLocks noGrp="1"/>
          </p:cNvSpPr>
          <p:nvPr>
            <p:ph type="ftr" sz="quarter" idx="10"/>
          </p:nvPr>
        </p:nvSpPr>
        <p:spPr/>
        <p:txBody>
          <a:bodyPr/>
          <a:lstStyle/>
          <a:p>
            <a:r>
              <a:rPr lang="en-US" altLang="zh-CN"/>
              <a:t>Lecture 6 Index</a:t>
            </a:r>
          </a:p>
        </p:txBody>
      </p:sp>
      <p:sp>
        <p:nvSpPr>
          <p:cNvPr id="5" name="幻灯片编号占位符 3"/>
          <p:cNvSpPr>
            <a:spLocks noGrp="1"/>
          </p:cNvSpPr>
          <p:nvPr>
            <p:ph type="sldNum" sz="quarter" idx="11"/>
          </p:nvPr>
        </p:nvSpPr>
        <p:spPr/>
        <p:txBody>
          <a:bodyPr/>
          <a:lstStyle/>
          <a:p>
            <a:fld id="{A3BB564A-4D0D-BE4A-B1E5-A99830377669}" type="slidenum">
              <a:rPr lang="en-US" altLang="zh-CN"/>
              <a:pPr/>
              <a:t>40</a:t>
            </a:fld>
            <a:endParaRPr lang="en-US" altLang="zh-CN"/>
          </a:p>
        </p:txBody>
      </p:sp>
      <p:sp>
        <p:nvSpPr>
          <p:cNvPr id="311298" name="Rectangle 2"/>
          <p:cNvSpPr>
            <a:spLocks noGrp="1" noChangeArrowheads="1"/>
          </p:cNvSpPr>
          <p:nvPr>
            <p:ph type="title"/>
          </p:nvPr>
        </p:nvSpPr>
        <p:spPr/>
        <p:txBody>
          <a:bodyPr/>
          <a:lstStyle/>
          <a:p>
            <a:r>
              <a:rPr lang="en-US" altLang="zh-CN">
                <a:latin typeface="Times New Roman" charset="0"/>
              </a:rPr>
              <a:t>Binary Tree</a:t>
            </a:r>
          </a:p>
        </p:txBody>
      </p:sp>
      <p:sp>
        <p:nvSpPr>
          <p:cNvPr id="311299" name="Text Box 3"/>
          <p:cNvSpPr txBox="1">
            <a:spLocks noChangeArrowheads="1"/>
          </p:cNvSpPr>
          <p:nvPr/>
        </p:nvSpPr>
        <p:spPr bwMode="auto">
          <a:xfrm>
            <a:off x="838200" y="1600200"/>
            <a:ext cx="7010400" cy="4284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altLang="zh-CN" b="1">
                <a:solidFill>
                  <a:srgbClr val="0000CC"/>
                </a:solidFill>
                <a:latin typeface="Times New Roman" charset="0"/>
              </a:rPr>
              <a:t>Advantages</a:t>
            </a:r>
          </a:p>
          <a:p>
            <a:pPr algn="l" eaLnBrk="0" hangingPunct="0">
              <a:spcBef>
                <a:spcPct val="50000"/>
              </a:spcBef>
            </a:pPr>
            <a:r>
              <a:rPr lang="en-US" altLang="zh-CN">
                <a:latin typeface="Times New Roman" charset="0"/>
              </a:rPr>
              <a:t>	Can be searched quickly</a:t>
            </a:r>
          </a:p>
          <a:p>
            <a:pPr algn="l" eaLnBrk="0" hangingPunct="0">
              <a:spcBef>
                <a:spcPct val="15000"/>
              </a:spcBef>
            </a:pPr>
            <a:r>
              <a:rPr lang="en-US" altLang="zh-CN">
                <a:latin typeface="Times New Roman" charset="0"/>
              </a:rPr>
              <a:t>	Convenient for batch updating</a:t>
            </a:r>
          </a:p>
          <a:p>
            <a:pPr algn="l" eaLnBrk="0" hangingPunct="0">
              <a:spcBef>
                <a:spcPct val="15000"/>
              </a:spcBef>
            </a:pPr>
            <a:r>
              <a:rPr lang="en-US" altLang="zh-CN">
                <a:latin typeface="Times New Roman" charset="0"/>
              </a:rPr>
              <a:t>	Easy to add an extra term</a:t>
            </a:r>
          </a:p>
          <a:p>
            <a:pPr algn="l" eaLnBrk="0" hangingPunct="0">
              <a:spcBef>
                <a:spcPct val="15000"/>
              </a:spcBef>
            </a:pPr>
            <a:r>
              <a:rPr lang="en-US" altLang="zh-CN">
                <a:latin typeface="Times New Roman" charset="0"/>
              </a:rPr>
              <a:t>	Economical use of storage</a:t>
            </a:r>
          </a:p>
          <a:p>
            <a:pPr algn="l" eaLnBrk="0" hangingPunct="0">
              <a:spcBef>
                <a:spcPct val="50000"/>
              </a:spcBef>
            </a:pPr>
            <a:r>
              <a:rPr lang="en-US" altLang="zh-CN" b="1">
                <a:solidFill>
                  <a:srgbClr val="0000CC"/>
                </a:solidFill>
                <a:latin typeface="Times New Roman" charset="0"/>
              </a:rPr>
              <a:t>Disadvantages</a:t>
            </a:r>
            <a:endParaRPr lang="en-US" altLang="zh-CN">
              <a:latin typeface="Times New Roman" charset="0"/>
            </a:endParaRPr>
          </a:p>
          <a:p>
            <a:pPr algn="l" eaLnBrk="0" hangingPunct="0">
              <a:spcBef>
                <a:spcPct val="50000"/>
              </a:spcBef>
            </a:pPr>
            <a:r>
              <a:rPr lang="en-US" altLang="zh-CN">
                <a:latin typeface="Times New Roman" charset="0"/>
              </a:rPr>
              <a:t>	Less good for lexicographic processing, e.g., </a:t>
            </a:r>
            <a:r>
              <a:rPr lang="en-US" altLang="zh-CN" i="1">
                <a:latin typeface="Times New Roman" charset="0"/>
              </a:rPr>
              <a:t>comp</a:t>
            </a:r>
            <a:r>
              <a:rPr lang="en-US" altLang="zh-CN">
                <a:latin typeface="Times New Roman" charset="0"/>
              </a:rPr>
              <a:t>*</a:t>
            </a:r>
          </a:p>
          <a:p>
            <a:pPr algn="l" eaLnBrk="0" hangingPunct="0">
              <a:spcBef>
                <a:spcPct val="15000"/>
              </a:spcBef>
            </a:pPr>
            <a:r>
              <a:rPr lang="en-US" altLang="zh-CN">
                <a:latin typeface="Times New Roman" charset="0"/>
              </a:rPr>
              <a:t>	Tree tends to become unbalanced</a:t>
            </a:r>
          </a:p>
          <a:p>
            <a:pPr algn="l" eaLnBrk="0" hangingPunct="0">
              <a:spcBef>
                <a:spcPct val="15000"/>
              </a:spcBef>
            </a:pPr>
            <a:r>
              <a:rPr lang="en-US" altLang="zh-CN">
                <a:latin typeface="Times New Roman" charset="0"/>
              </a:rPr>
              <a:t>	If the index is held on disk, important to optimize </a:t>
            </a:r>
          </a:p>
          <a:p>
            <a:pPr algn="l" eaLnBrk="0" hangingPunct="0"/>
            <a:r>
              <a:rPr lang="en-US" altLang="zh-CN">
                <a:latin typeface="Times New Roman" charset="0"/>
              </a:rPr>
              <a:t>                     the number of disk accesses</a:t>
            </a:r>
          </a:p>
          <a:p>
            <a:pPr algn="l" eaLnBrk="0" hangingPunct="0">
              <a:spcBef>
                <a:spcPct val="50000"/>
              </a:spcBef>
            </a:pPr>
            <a:endParaRPr lang="en-US" altLang="zh-CN">
              <a:latin typeface="Times New Roman"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2"/>
          <p:cNvSpPr>
            <a:spLocks noGrp="1"/>
          </p:cNvSpPr>
          <p:nvPr>
            <p:ph type="ftr" sz="quarter" idx="10"/>
          </p:nvPr>
        </p:nvSpPr>
        <p:spPr/>
        <p:txBody>
          <a:bodyPr/>
          <a:lstStyle/>
          <a:p>
            <a:r>
              <a:rPr lang="en-US" altLang="zh-CN"/>
              <a:t>Lecture 6 Index</a:t>
            </a:r>
          </a:p>
        </p:txBody>
      </p:sp>
      <p:sp>
        <p:nvSpPr>
          <p:cNvPr id="6" name="幻灯片编号占位符 3"/>
          <p:cNvSpPr>
            <a:spLocks noGrp="1"/>
          </p:cNvSpPr>
          <p:nvPr>
            <p:ph type="sldNum" sz="quarter" idx="11"/>
          </p:nvPr>
        </p:nvSpPr>
        <p:spPr/>
        <p:txBody>
          <a:bodyPr/>
          <a:lstStyle/>
          <a:p>
            <a:fld id="{7293E62F-BF74-DF4F-BB9A-1DCAEED21F30}" type="slidenum">
              <a:rPr lang="en-US" altLang="zh-CN"/>
              <a:pPr/>
              <a:t>41</a:t>
            </a:fld>
            <a:endParaRPr lang="en-US" altLang="zh-CN"/>
          </a:p>
        </p:txBody>
      </p:sp>
      <p:sp>
        <p:nvSpPr>
          <p:cNvPr id="312322" name="Rectangle 2"/>
          <p:cNvSpPr>
            <a:spLocks noGrp="1" noChangeArrowheads="1"/>
          </p:cNvSpPr>
          <p:nvPr>
            <p:ph type="title"/>
          </p:nvPr>
        </p:nvSpPr>
        <p:spPr/>
        <p:txBody>
          <a:bodyPr/>
          <a:lstStyle/>
          <a:p>
            <a:r>
              <a:rPr lang="en-US" altLang="zh-CN">
                <a:latin typeface="Times New Roman" charset="0"/>
              </a:rPr>
              <a:t>Binary Tree</a:t>
            </a:r>
          </a:p>
        </p:txBody>
      </p:sp>
      <p:sp>
        <p:nvSpPr>
          <p:cNvPr id="312323" name="Text Box 3"/>
          <p:cNvSpPr txBox="1">
            <a:spLocks noChangeArrowheads="1"/>
          </p:cNvSpPr>
          <p:nvPr/>
        </p:nvSpPr>
        <p:spPr bwMode="auto">
          <a:xfrm>
            <a:off x="838200" y="1981200"/>
            <a:ext cx="7696200" cy="3743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altLang="zh-CN" sz="2400" b="1" i="1">
                <a:latin typeface="Times New Roman" charset="0"/>
              </a:rPr>
              <a:t>Calculation of maximum depth of tree.</a:t>
            </a:r>
          </a:p>
          <a:p>
            <a:pPr algn="l" eaLnBrk="0" hangingPunct="0">
              <a:spcBef>
                <a:spcPct val="50000"/>
              </a:spcBef>
            </a:pPr>
            <a:endParaRPr lang="en-US" altLang="zh-CN" sz="2400">
              <a:latin typeface="Times New Roman" charset="0"/>
            </a:endParaRPr>
          </a:p>
          <a:p>
            <a:pPr algn="l" eaLnBrk="0" hangingPunct="0">
              <a:spcBef>
                <a:spcPct val="50000"/>
              </a:spcBef>
            </a:pPr>
            <a:endParaRPr lang="en-US" altLang="zh-CN" sz="2400">
              <a:latin typeface="Times New Roman" charset="0"/>
            </a:endParaRPr>
          </a:p>
          <a:p>
            <a:pPr algn="l" eaLnBrk="0" hangingPunct="0">
              <a:spcBef>
                <a:spcPct val="50000"/>
              </a:spcBef>
            </a:pPr>
            <a:endParaRPr lang="en-US" altLang="zh-CN" sz="2400">
              <a:latin typeface="Times New Roman" charset="0"/>
            </a:endParaRPr>
          </a:p>
          <a:p>
            <a:pPr algn="l" eaLnBrk="0" hangingPunct="0">
              <a:spcBef>
                <a:spcPct val="50000"/>
              </a:spcBef>
            </a:pPr>
            <a:endParaRPr lang="en-US" altLang="zh-CN" sz="2400">
              <a:latin typeface="Times New Roman" charset="0"/>
            </a:endParaRPr>
          </a:p>
          <a:p>
            <a:pPr algn="l" eaLnBrk="0" hangingPunct="0">
              <a:spcBef>
                <a:spcPct val="50000"/>
              </a:spcBef>
            </a:pPr>
            <a:endParaRPr lang="en-US" altLang="zh-CN" sz="2400">
              <a:latin typeface="Times New Roman" charset="0"/>
            </a:endParaRPr>
          </a:p>
          <a:p>
            <a:pPr algn="l" eaLnBrk="0" hangingPunct="0">
              <a:spcBef>
                <a:spcPct val="50000"/>
              </a:spcBef>
            </a:pPr>
            <a:r>
              <a:rPr lang="en-US" altLang="zh-CN" sz="2400">
                <a:latin typeface="Times New Roman" charset="0"/>
              </a:rPr>
              <a:t>Illustrates importance of balanced trees.</a:t>
            </a:r>
          </a:p>
        </p:txBody>
      </p:sp>
      <p:sp>
        <p:nvSpPr>
          <p:cNvPr id="312324" name="Text Box 4"/>
          <p:cNvSpPr txBox="1">
            <a:spLocks noChangeArrowheads="1"/>
          </p:cNvSpPr>
          <p:nvPr/>
        </p:nvSpPr>
        <p:spPr bwMode="auto">
          <a:xfrm>
            <a:off x="1042988" y="2667000"/>
            <a:ext cx="6958012" cy="2647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altLang="zh-CN" sz="2400">
                <a:latin typeface="Times New Roman" charset="0"/>
              </a:rPr>
              <a:t>Worst case: depth = </a:t>
            </a:r>
            <a:r>
              <a:rPr lang="en-US" altLang="zh-CN" sz="2400" i="1">
                <a:latin typeface="Times New Roman" charset="0"/>
              </a:rPr>
              <a:t>n</a:t>
            </a:r>
          </a:p>
          <a:p>
            <a:pPr algn="l" eaLnBrk="0" hangingPunct="0">
              <a:spcBef>
                <a:spcPct val="50000"/>
              </a:spcBef>
            </a:pPr>
            <a:r>
              <a:rPr lang="en-US" altLang="zh-CN" sz="2400" i="1">
                <a:latin typeface="Times New Roman" charset="0"/>
              </a:rPr>
              <a:t>                             O</a:t>
            </a:r>
            <a:r>
              <a:rPr lang="en-US" altLang="zh-CN" sz="2400">
                <a:latin typeface="Times New Roman" charset="0"/>
              </a:rPr>
              <a:t>(</a:t>
            </a:r>
            <a:r>
              <a:rPr lang="en-US" altLang="zh-CN" sz="2400" i="1">
                <a:latin typeface="Times New Roman" charset="0"/>
              </a:rPr>
              <a:t>n</a:t>
            </a:r>
            <a:r>
              <a:rPr lang="en-US" altLang="zh-CN" sz="2400">
                <a:latin typeface="Times New Roman" charset="0"/>
              </a:rPr>
              <a:t>)</a:t>
            </a:r>
            <a:endParaRPr lang="en-US" altLang="zh-CN" sz="2400" i="1">
              <a:latin typeface="Times New Roman" charset="0"/>
            </a:endParaRPr>
          </a:p>
          <a:p>
            <a:pPr algn="l" eaLnBrk="0" hangingPunct="0">
              <a:spcBef>
                <a:spcPct val="50000"/>
              </a:spcBef>
            </a:pPr>
            <a:r>
              <a:rPr lang="en-US" altLang="zh-CN" sz="2400">
                <a:latin typeface="Times New Roman" charset="0"/>
              </a:rPr>
              <a:t>Ideal case (Balanced tree): depth = log(</a:t>
            </a:r>
            <a:r>
              <a:rPr lang="en-US" altLang="zh-CN" sz="2400" i="1">
                <a:latin typeface="Times New Roman" charset="0"/>
              </a:rPr>
              <a:t>n</a:t>
            </a:r>
            <a:r>
              <a:rPr lang="en-US" altLang="zh-CN" sz="2400">
                <a:latin typeface="Times New Roman" charset="0"/>
              </a:rPr>
              <a:t> + 1)/log 2 </a:t>
            </a:r>
          </a:p>
          <a:p>
            <a:pPr algn="l" eaLnBrk="0" hangingPunct="0">
              <a:spcBef>
                <a:spcPct val="50000"/>
              </a:spcBef>
            </a:pPr>
            <a:r>
              <a:rPr lang="en-US" altLang="zh-CN" sz="2400">
                <a:latin typeface="Times New Roman" charset="0"/>
              </a:rPr>
              <a:t>                             </a:t>
            </a:r>
            <a:r>
              <a:rPr lang="en-US" altLang="zh-CN" sz="2400" i="1">
                <a:latin typeface="Times New Roman" charset="0"/>
              </a:rPr>
              <a:t>O</a:t>
            </a:r>
            <a:r>
              <a:rPr lang="en-US" altLang="zh-CN" sz="2400">
                <a:latin typeface="Times New Roman" charset="0"/>
              </a:rPr>
              <a:t>(log </a:t>
            </a:r>
            <a:r>
              <a:rPr lang="en-US" altLang="zh-CN" sz="2400" i="1">
                <a:latin typeface="Times New Roman" charset="0"/>
              </a:rPr>
              <a:t>n</a:t>
            </a:r>
            <a:r>
              <a:rPr lang="en-US" altLang="zh-CN" sz="2400">
                <a:latin typeface="Times New Roman" charset="0"/>
              </a:rPr>
              <a:t>)</a:t>
            </a:r>
          </a:p>
          <a:p>
            <a:pPr algn="l" eaLnBrk="0" hangingPunct="0">
              <a:spcBef>
                <a:spcPct val="50000"/>
              </a:spcBef>
            </a:pPr>
            <a:endParaRPr lang="zh-CN" altLang="en-US" sz="2400">
              <a:latin typeface="Times New Roman"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2"/>
          <p:cNvSpPr>
            <a:spLocks noGrp="1"/>
          </p:cNvSpPr>
          <p:nvPr>
            <p:ph type="ftr" sz="quarter" idx="10"/>
          </p:nvPr>
        </p:nvSpPr>
        <p:spPr/>
        <p:txBody>
          <a:bodyPr/>
          <a:lstStyle/>
          <a:p>
            <a:r>
              <a:rPr lang="en-US" altLang="zh-CN"/>
              <a:t>Lecture 6 Index</a:t>
            </a:r>
          </a:p>
        </p:txBody>
      </p:sp>
      <p:sp>
        <p:nvSpPr>
          <p:cNvPr id="6" name="幻灯片编号占位符 3"/>
          <p:cNvSpPr>
            <a:spLocks noGrp="1"/>
          </p:cNvSpPr>
          <p:nvPr>
            <p:ph type="sldNum" sz="quarter" idx="11"/>
          </p:nvPr>
        </p:nvSpPr>
        <p:spPr/>
        <p:txBody>
          <a:bodyPr/>
          <a:lstStyle/>
          <a:p>
            <a:fld id="{48D8E2C0-9814-6045-ADBA-B85AE075A680}" type="slidenum">
              <a:rPr lang="en-US" altLang="zh-CN"/>
              <a:pPr/>
              <a:t>42</a:t>
            </a:fld>
            <a:endParaRPr lang="en-US" altLang="zh-CN"/>
          </a:p>
        </p:txBody>
      </p:sp>
      <p:sp>
        <p:nvSpPr>
          <p:cNvPr id="313346" name="Rectangle 2"/>
          <p:cNvSpPr>
            <a:spLocks noGrp="1" noChangeArrowheads="1"/>
          </p:cNvSpPr>
          <p:nvPr>
            <p:ph type="title"/>
          </p:nvPr>
        </p:nvSpPr>
        <p:spPr/>
        <p:txBody>
          <a:bodyPr/>
          <a:lstStyle/>
          <a:p>
            <a:r>
              <a:rPr lang="en-US" altLang="zh-CN" dirty="0">
                <a:latin typeface="Times New Roman" charset="0"/>
              </a:rPr>
              <a:t>Right Threaded Binary Tree</a:t>
            </a:r>
            <a:br>
              <a:rPr lang="en-US" altLang="zh-CN" dirty="0">
                <a:latin typeface="Times New Roman" charset="0"/>
              </a:rPr>
            </a:br>
            <a:r>
              <a:rPr lang="zh-CN" altLang="en-US" dirty="0">
                <a:latin typeface="Times New Roman" charset="0"/>
              </a:rPr>
              <a:t>（右索二叉树）</a:t>
            </a:r>
            <a:endParaRPr lang="en-US" altLang="zh-CN" dirty="0">
              <a:latin typeface="Times New Roman" charset="0"/>
            </a:endParaRPr>
          </a:p>
        </p:txBody>
      </p:sp>
      <p:sp>
        <p:nvSpPr>
          <p:cNvPr id="313347" name="Text Box 3"/>
          <p:cNvSpPr txBox="1">
            <a:spLocks noChangeArrowheads="1"/>
          </p:cNvSpPr>
          <p:nvPr/>
        </p:nvSpPr>
        <p:spPr bwMode="auto">
          <a:xfrm>
            <a:off x="838200" y="1766888"/>
            <a:ext cx="7162800" cy="3749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altLang="zh-CN" b="1">
                <a:solidFill>
                  <a:srgbClr val="0000CC"/>
                </a:solidFill>
                <a:latin typeface="Times New Roman" charset="0"/>
              </a:rPr>
              <a:t>Threaded tree:</a:t>
            </a:r>
          </a:p>
          <a:p>
            <a:pPr algn="l" eaLnBrk="0" hangingPunct="0">
              <a:spcBef>
                <a:spcPct val="50000"/>
              </a:spcBef>
            </a:pPr>
            <a:r>
              <a:rPr lang="en-US" altLang="zh-CN">
                <a:latin typeface="Times New Roman" charset="0"/>
              </a:rPr>
              <a:t>A binary search tree in which each node uses an otherwise-empty left child link to refer to the node</a:t>
            </a:r>
            <a:r>
              <a:rPr lang="zh-CN" altLang="en-US">
                <a:latin typeface="Times New Roman" charset="0"/>
              </a:rPr>
              <a:t>‘</a:t>
            </a:r>
            <a:r>
              <a:rPr lang="en-US" altLang="zh-CN">
                <a:latin typeface="Times New Roman" charset="0"/>
              </a:rPr>
              <a:t>s in-order predecessor (</a:t>
            </a:r>
            <a:r>
              <a:rPr lang="zh-CN" altLang="en-US">
                <a:latin typeface="Times New Roman" charset="0"/>
              </a:rPr>
              <a:t>前导节点</a:t>
            </a:r>
            <a:r>
              <a:rPr lang="en-US" altLang="zh-CN">
                <a:latin typeface="Times New Roman" charset="0"/>
              </a:rPr>
              <a:t>) and an empty right child link to refer to its in-order successor(</a:t>
            </a:r>
            <a:r>
              <a:rPr lang="zh-CN" altLang="en-US">
                <a:latin typeface="Times New Roman" charset="0"/>
              </a:rPr>
              <a:t>后续节点</a:t>
            </a:r>
            <a:r>
              <a:rPr lang="en-US" altLang="zh-CN">
                <a:latin typeface="Times New Roman" charset="0"/>
              </a:rPr>
              <a:t>). </a:t>
            </a:r>
          </a:p>
          <a:p>
            <a:pPr algn="l" eaLnBrk="0" hangingPunct="0">
              <a:spcBef>
                <a:spcPct val="50000"/>
              </a:spcBef>
            </a:pPr>
            <a:r>
              <a:rPr lang="en-US" altLang="zh-CN" b="1">
                <a:solidFill>
                  <a:srgbClr val="0000CC"/>
                </a:solidFill>
                <a:latin typeface="Times New Roman" charset="0"/>
              </a:rPr>
              <a:t>Right-threaded tree:</a:t>
            </a:r>
          </a:p>
          <a:p>
            <a:pPr algn="l" eaLnBrk="0" hangingPunct="0">
              <a:spcBef>
                <a:spcPct val="50000"/>
              </a:spcBef>
            </a:pPr>
            <a:r>
              <a:rPr lang="en-US" altLang="zh-CN">
                <a:latin typeface="Times New Roman" charset="0"/>
              </a:rPr>
              <a:t>A variant of a threaded tree in which only the right thread, i.e. link to the successor, of each node is maintained.  Can be used for lexicographic processing.</a:t>
            </a:r>
          </a:p>
          <a:p>
            <a:pPr algn="l" eaLnBrk="0" hangingPunct="0">
              <a:spcBef>
                <a:spcPct val="50000"/>
              </a:spcBef>
            </a:pPr>
            <a:r>
              <a:rPr lang="en-US" altLang="zh-CN" b="1" i="1">
                <a:solidFill>
                  <a:srgbClr val="0000CC"/>
                </a:solidFill>
                <a:latin typeface="Times New Roman" charset="0"/>
              </a:rPr>
              <a:t>A good data structure when index held in memory</a:t>
            </a:r>
            <a:endParaRPr lang="en-US" altLang="zh-CN" sz="2400">
              <a:latin typeface="Times New Roman" charset="0"/>
            </a:endParaRPr>
          </a:p>
        </p:txBody>
      </p:sp>
      <p:sp>
        <p:nvSpPr>
          <p:cNvPr id="313348" name="Text Box 4"/>
          <p:cNvSpPr txBox="1">
            <a:spLocks noChangeArrowheads="1"/>
          </p:cNvSpPr>
          <p:nvPr/>
        </p:nvSpPr>
        <p:spPr bwMode="auto">
          <a:xfrm>
            <a:off x="4800600" y="6019800"/>
            <a:ext cx="41148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altLang="zh-CN" sz="1600" i="1">
                <a:latin typeface="Times New Roman" charset="0"/>
              </a:rPr>
              <a:t>Knuth vol 1, 2.3.1, page 325.</a:t>
            </a:r>
            <a:endParaRPr lang="en-US" altLang="zh-CN" sz="2400" i="1">
              <a:latin typeface="Times New Roman"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页脚占位符 2"/>
          <p:cNvSpPr>
            <a:spLocks noGrp="1"/>
          </p:cNvSpPr>
          <p:nvPr>
            <p:ph type="ftr" sz="quarter" idx="10"/>
          </p:nvPr>
        </p:nvSpPr>
        <p:spPr/>
        <p:txBody>
          <a:bodyPr/>
          <a:lstStyle/>
          <a:p>
            <a:r>
              <a:rPr lang="en-US" altLang="zh-CN"/>
              <a:t>Lecture 6 Index</a:t>
            </a:r>
          </a:p>
        </p:txBody>
      </p:sp>
      <p:sp>
        <p:nvSpPr>
          <p:cNvPr id="12" name="幻灯片编号占位符 3"/>
          <p:cNvSpPr>
            <a:spLocks noGrp="1"/>
          </p:cNvSpPr>
          <p:nvPr>
            <p:ph type="sldNum" sz="quarter" idx="11"/>
          </p:nvPr>
        </p:nvSpPr>
        <p:spPr/>
        <p:txBody>
          <a:bodyPr/>
          <a:lstStyle/>
          <a:p>
            <a:fld id="{0DA9AE4D-A7DA-934F-837A-84F155DBE687}" type="slidenum">
              <a:rPr lang="en-US" altLang="zh-CN"/>
              <a:pPr/>
              <a:t>43</a:t>
            </a:fld>
            <a:endParaRPr lang="en-US" altLang="zh-CN"/>
          </a:p>
        </p:txBody>
      </p:sp>
      <p:sp>
        <p:nvSpPr>
          <p:cNvPr id="314370" name="Rectangle 2"/>
          <p:cNvSpPr>
            <a:spLocks noGrp="1" noChangeArrowheads="1"/>
          </p:cNvSpPr>
          <p:nvPr>
            <p:ph type="title"/>
          </p:nvPr>
        </p:nvSpPr>
        <p:spPr/>
        <p:txBody>
          <a:bodyPr/>
          <a:lstStyle/>
          <a:p>
            <a:r>
              <a:rPr lang="en-US" altLang="zh-CN">
                <a:latin typeface="Times New Roman" charset="0"/>
              </a:rPr>
              <a:t>Right Threaded Binary Tree</a:t>
            </a:r>
          </a:p>
        </p:txBody>
      </p:sp>
      <p:pic>
        <p:nvPicPr>
          <p:cNvPr id="314371" name="Picture 3" descr="threads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793875"/>
            <a:ext cx="5867400" cy="4683125"/>
          </a:xfrm>
          <a:prstGeom prst="rect">
            <a:avLst/>
          </a:prstGeom>
          <a:noFill/>
          <a:extLst>
            <a:ext uri="{909E8E84-426E-40dd-AFC4-6F175D3DCCD1}">
              <a14:hiddenFill xmlns:a14="http://schemas.microsoft.com/office/drawing/2010/main" xmlns="">
                <a:solidFill>
                  <a:srgbClr val="FFFFFF"/>
                </a:solidFill>
              </a14:hiddenFill>
            </a:ext>
          </a:extLst>
        </p:spPr>
      </p:pic>
      <p:sp>
        <p:nvSpPr>
          <p:cNvPr id="314372" name="Line 4"/>
          <p:cNvSpPr>
            <a:spLocks noChangeShapeType="1"/>
          </p:cNvSpPr>
          <p:nvPr/>
        </p:nvSpPr>
        <p:spPr bwMode="auto">
          <a:xfrm>
            <a:off x="228600" y="1295400"/>
            <a:ext cx="8686800"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14373" name="Line 5"/>
          <p:cNvSpPr>
            <a:spLocks noChangeShapeType="1"/>
          </p:cNvSpPr>
          <p:nvPr/>
        </p:nvSpPr>
        <p:spPr bwMode="auto">
          <a:xfrm>
            <a:off x="368300" y="1357313"/>
            <a:ext cx="8686800" cy="0"/>
          </a:xfrm>
          <a:prstGeom prst="line">
            <a:avLst/>
          </a:prstGeom>
          <a:noFill/>
          <a:ln w="571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14374" name="Rectangle 6"/>
          <p:cNvSpPr>
            <a:spLocks noChangeArrowheads="1"/>
          </p:cNvSpPr>
          <p:nvPr/>
        </p:nvSpPr>
        <p:spPr bwMode="auto">
          <a:xfrm>
            <a:off x="1905000" y="5761038"/>
            <a:ext cx="1833563"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altLang="zh-CN" sz="1400" i="1">
                <a:latin typeface="Times New Roman" charset="0"/>
              </a:rPr>
              <a:t>From: Robert F. Rossa</a:t>
            </a:r>
            <a:endParaRPr lang="en-US" altLang="zh-CN" sz="1400">
              <a:latin typeface="Times New Roman" charset="0"/>
            </a:endParaRPr>
          </a:p>
        </p:txBody>
      </p:sp>
      <p:sp>
        <p:nvSpPr>
          <p:cNvPr id="314375" name="Freeform 7"/>
          <p:cNvSpPr>
            <a:spLocks/>
          </p:cNvSpPr>
          <p:nvPr/>
        </p:nvSpPr>
        <p:spPr bwMode="auto">
          <a:xfrm>
            <a:off x="2603500" y="3789363"/>
            <a:ext cx="455613" cy="660400"/>
          </a:xfrm>
          <a:custGeom>
            <a:avLst/>
            <a:gdLst>
              <a:gd name="T0" fmla="*/ 0 w 287"/>
              <a:gd name="T1" fmla="*/ 363 h 416"/>
              <a:gd name="T2" fmla="*/ 136 w 287"/>
              <a:gd name="T3" fmla="*/ 408 h 416"/>
              <a:gd name="T4" fmla="*/ 272 w 287"/>
              <a:gd name="T5" fmla="*/ 317 h 416"/>
              <a:gd name="T6" fmla="*/ 227 w 287"/>
              <a:gd name="T7" fmla="*/ 0 h 416"/>
            </a:gdLst>
            <a:ahLst/>
            <a:cxnLst>
              <a:cxn ang="0">
                <a:pos x="T0" y="T1"/>
              </a:cxn>
              <a:cxn ang="0">
                <a:pos x="T2" y="T3"/>
              </a:cxn>
              <a:cxn ang="0">
                <a:pos x="T4" y="T5"/>
              </a:cxn>
              <a:cxn ang="0">
                <a:pos x="T6" y="T7"/>
              </a:cxn>
            </a:cxnLst>
            <a:rect l="0" t="0" r="r" b="b"/>
            <a:pathLst>
              <a:path w="287" h="416">
                <a:moveTo>
                  <a:pt x="0" y="363"/>
                </a:moveTo>
                <a:cubicBezTo>
                  <a:pt x="45" y="389"/>
                  <a:pt x="91" y="416"/>
                  <a:pt x="136" y="408"/>
                </a:cubicBezTo>
                <a:cubicBezTo>
                  <a:pt x="181" y="400"/>
                  <a:pt x="257" y="385"/>
                  <a:pt x="272" y="317"/>
                </a:cubicBezTo>
                <a:cubicBezTo>
                  <a:pt x="287" y="249"/>
                  <a:pt x="257" y="124"/>
                  <a:pt x="227" y="0"/>
                </a:cubicBezTo>
              </a:path>
            </a:pathLst>
          </a:custGeom>
          <a:noFill/>
          <a:ln w="38100" cmpd="sng">
            <a:solidFill>
              <a:srgbClr val="FF0000"/>
            </a:solidFill>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14376" name="Freeform 8"/>
          <p:cNvSpPr>
            <a:spLocks/>
          </p:cNvSpPr>
          <p:nvPr/>
        </p:nvSpPr>
        <p:spPr bwMode="auto">
          <a:xfrm>
            <a:off x="3995738" y="2708275"/>
            <a:ext cx="373062" cy="1597025"/>
          </a:xfrm>
          <a:custGeom>
            <a:avLst/>
            <a:gdLst>
              <a:gd name="T0" fmla="*/ 45 w 235"/>
              <a:gd name="T1" fmla="*/ 998 h 1006"/>
              <a:gd name="T2" fmla="*/ 182 w 235"/>
              <a:gd name="T3" fmla="*/ 953 h 1006"/>
              <a:gd name="T4" fmla="*/ 227 w 235"/>
              <a:gd name="T5" fmla="*/ 681 h 1006"/>
              <a:gd name="T6" fmla="*/ 136 w 235"/>
              <a:gd name="T7" fmla="*/ 227 h 1006"/>
              <a:gd name="T8" fmla="*/ 0 w 235"/>
              <a:gd name="T9" fmla="*/ 0 h 1006"/>
            </a:gdLst>
            <a:ahLst/>
            <a:cxnLst>
              <a:cxn ang="0">
                <a:pos x="T0" y="T1"/>
              </a:cxn>
              <a:cxn ang="0">
                <a:pos x="T2" y="T3"/>
              </a:cxn>
              <a:cxn ang="0">
                <a:pos x="T4" y="T5"/>
              </a:cxn>
              <a:cxn ang="0">
                <a:pos x="T6" y="T7"/>
              </a:cxn>
              <a:cxn ang="0">
                <a:pos x="T8" y="T9"/>
              </a:cxn>
            </a:cxnLst>
            <a:rect l="0" t="0" r="r" b="b"/>
            <a:pathLst>
              <a:path w="235" h="1006">
                <a:moveTo>
                  <a:pt x="45" y="998"/>
                </a:moveTo>
                <a:cubicBezTo>
                  <a:pt x="98" y="1002"/>
                  <a:pt x="152" y="1006"/>
                  <a:pt x="182" y="953"/>
                </a:cubicBezTo>
                <a:cubicBezTo>
                  <a:pt x="212" y="900"/>
                  <a:pt x="235" y="802"/>
                  <a:pt x="227" y="681"/>
                </a:cubicBezTo>
                <a:cubicBezTo>
                  <a:pt x="219" y="560"/>
                  <a:pt x="174" y="341"/>
                  <a:pt x="136" y="227"/>
                </a:cubicBezTo>
                <a:cubicBezTo>
                  <a:pt x="98" y="113"/>
                  <a:pt x="49" y="56"/>
                  <a:pt x="0" y="0"/>
                </a:cubicBez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a:lstStyle/>
          <a:p>
            <a:endParaRPr lang="zh-CN" altLang="en-US"/>
          </a:p>
        </p:txBody>
      </p:sp>
      <p:sp>
        <p:nvSpPr>
          <p:cNvPr id="314377" name="Freeform 9"/>
          <p:cNvSpPr>
            <a:spLocks/>
          </p:cNvSpPr>
          <p:nvPr/>
        </p:nvSpPr>
        <p:spPr bwMode="auto">
          <a:xfrm>
            <a:off x="6011863" y="3789363"/>
            <a:ext cx="144462" cy="1079500"/>
          </a:xfrm>
          <a:custGeom>
            <a:avLst/>
            <a:gdLst>
              <a:gd name="T0" fmla="*/ 0 w 91"/>
              <a:gd name="T1" fmla="*/ 680 h 680"/>
              <a:gd name="T2" fmla="*/ 91 w 91"/>
              <a:gd name="T3" fmla="*/ 272 h 680"/>
              <a:gd name="T4" fmla="*/ 0 w 91"/>
              <a:gd name="T5" fmla="*/ 0 h 680"/>
            </a:gdLst>
            <a:ahLst/>
            <a:cxnLst>
              <a:cxn ang="0">
                <a:pos x="T0" y="T1"/>
              </a:cxn>
              <a:cxn ang="0">
                <a:pos x="T2" y="T3"/>
              </a:cxn>
              <a:cxn ang="0">
                <a:pos x="T4" y="T5"/>
              </a:cxn>
            </a:cxnLst>
            <a:rect l="0" t="0" r="r" b="b"/>
            <a:pathLst>
              <a:path w="91" h="680">
                <a:moveTo>
                  <a:pt x="0" y="680"/>
                </a:moveTo>
                <a:cubicBezTo>
                  <a:pt x="45" y="532"/>
                  <a:pt x="91" y="385"/>
                  <a:pt x="91" y="272"/>
                </a:cubicBezTo>
                <a:cubicBezTo>
                  <a:pt x="91" y="159"/>
                  <a:pt x="45" y="79"/>
                  <a:pt x="0" y="0"/>
                </a:cubicBez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a:lstStyle/>
          <a:p>
            <a:endParaRPr lang="zh-CN" altLang="en-US"/>
          </a:p>
        </p:txBody>
      </p:sp>
      <p:sp>
        <p:nvSpPr>
          <p:cNvPr id="314380" name="Freeform 12"/>
          <p:cNvSpPr>
            <a:spLocks/>
          </p:cNvSpPr>
          <p:nvPr/>
        </p:nvSpPr>
        <p:spPr bwMode="auto">
          <a:xfrm>
            <a:off x="6804025" y="4581525"/>
            <a:ext cx="1588" cy="360363"/>
          </a:xfrm>
          <a:custGeom>
            <a:avLst/>
            <a:gdLst>
              <a:gd name="T0" fmla="*/ 0 w 1"/>
              <a:gd name="T1" fmla="*/ 0 h 227"/>
              <a:gd name="T2" fmla="*/ 0 w 1"/>
              <a:gd name="T3" fmla="*/ 136 h 227"/>
              <a:gd name="T4" fmla="*/ 0 w 1"/>
              <a:gd name="T5" fmla="*/ 227 h 227"/>
            </a:gdLst>
            <a:ahLst/>
            <a:cxnLst>
              <a:cxn ang="0">
                <a:pos x="T0" y="T1"/>
              </a:cxn>
              <a:cxn ang="0">
                <a:pos x="T2" y="T3"/>
              </a:cxn>
              <a:cxn ang="0">
                <a:pos x="T4" y="T5"/>
              </a:cxn>
            </a:cxnLst>
            <a:rect l="0" t="0" r="r" b="b"/>
            <a:pathLst>
              <a:path w="1" h="227">
                <a:moveTo>
                  <a:pt x="0" y="0"/>
                </a:moveTo>
                <a:cubicBezTo>
                  <a:pt x="0" y="49"/>
                  <a:pt x="0" y="98"/>
                  <a:pt x="0" y="136"/>
                </a:cubicBezTo>
                <a:cubicBezTo>
                  <a:pt x="0" y="174"/>
                  <a:pt x="0" y="200"/>
                  <a:pt x="0" y="227"/>
                </a:cubicBezTo>
              </a:path>
            </a:pathLst>
          </a:custGeom>
          <a:noFill/>
          <a:ln w="38100" cmpd="sng">
            <a:solidFill>
              <a:srgbClr val="FF0000"/>
            </a:solidFill>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14375"/>
                                        </p:tgtEl>
                                        <p:attrNameLst>
                                          <p:attrName>style.visibility</p:attrName>
                                        </p:attrNameLst>
                                      </p:cBhvr>
                                      <p:to>
                                        <p:strVal val="visible"/>
                                      </p:to>
                                    </p:set>
                                    <p:animEffect transition="in" filter="wipe(down)">
                                      <p:cBhvr>
                                        <p:cTn id="7" dur="500"/>
                                        <p:tgtEl>
                                          <p:spTgt spid="3143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14376"/>
                                        </p:tgtEl>
                                        <p:attrNameLst>
                                          <p:attrName>style.visibility</p:attrName>
                                        </p:attrNameLst>
                                      </p:cBhvr>
                                      <p:to>
                                        <p:strVal val="visible"/>
                                      </p:to>
                                    </p:set>
                                    <p:animEffect transition="in" filter="wipe(down)">
                                      <p:cBhvr>
                                        <p:cTn id="12" dur="500"/>
                                        <p:tgtEl>
                                          <p:spTgt spid="3143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14377"/>
                                        </p:tgtEl>
                                        <p:attrNameLst>
                                          <p:attrName>style.visibility</p:attrName>
                                        </p:attrNameLst>
                                      </p:cBhvr>
                                      <p:to>
                                        <p:strVal val="visible"/>
                                      </p:to>
                                    </p:set>
                                    <p:animEffect transition="in" filter="wipe(down)">
                                      <p:cBhvr>
                                        <p:cTn id="17" dur="500"/>
                                        <p:tgtEl>
                                          <p:spTgt spid="3143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14380"/>
                                        </p:tgtEl>
                                        <p:attrNameLst>
                                          <p:attrName>style.visibility</p:attrName>
                                        </p:attrNameLst>
                                      </p:cBhvr>
                                      <p:to>
                                        <p:strVal val="visible"/>
                                      </p:to>
                                    </p:set>
                                    <p:animEffect transition="in" filter="wipe(up)">
                                      <p:cBhvr>
                                        <p:cTn id="22" dur="500"/>
                                        <p:tgtEl>
                                          <p:spTgt spid="314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5" grpId="0" animBg="1"/>
      <p:bldP spid="314376" grpId="0" animBg="1"/>
      <p:bldP spid="314377" grpId="0" animBg="1"/>
      <p:bldP spid="31438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2"/>
          <p:cNvSpPr>
            <a:spLocks noGrp="1"/>
          </p:cNvSpPr>
          <p:nvPr>
            <p:ph type="ftr" sz="quarter" idx="10"/>
          </p:nvPr>
        </p:nvSpPr>
        <p:spPr/>
        <p:txBody>
          <a:bodyPr/>
          <a:lstStyle/>
          <a:p>
            <a:r>
              <a:rPr lang="en-US" altLang="zh-CN"/>
              <a:t>Lecture 6 Index</a:t>
            </a:r>
          </a:p>
        </p:txBody>
      </p:sp>
      <p:sp>
        <p:nvSpPr>
          <p:cNvPr id="5" name="幻灯片编号占位符 3"/>
          <p:cNvSpPr>
            <a:spLocks noGrp="1"/>
          </p:cNvSpPr>
          <p:nvPr>
            <p:ph type="sldNum" sz="quarter" idx="11"/>
          </p:nvPr>
        </p:nvSpPr>
        <p:spPr/>
        <p:txBody>
          <a:bodyPr/>
          <a:lstStyle/>
          <a:p>
            <a:fld id="{65AB8D37-4893-7241-BA8C-B7B840B6CACA}" type="slidenum">
              <a:rPr lang="en-US" altLang="zh-CN"/>
              <a:pPr/>
              <a:t>44</a:t>
            </a:fld>
            <a:endParaRPr lang="en-US" altLang="zh-CN"/>
          </a:p>
        </p:txBody>
      </p:sp>
      <p:sp>
        <p:nvSpPr>
          <p:cNvPr id="315394" name="Rectangle 2"/>
          <p:cNvSpPr>
            <a:spLocks noGrp="1" noChangeArrowheads="1"/>
          </p:cNvSpPr>
          <p:nvPr>
            <p:ph type="title"/>
          </p:nvPr>
        </p:nvSpPr>
        <p:spPr/>
        <p:txBody>
          <a:bodyPr/>
          <a:lstStyle/>
          <a:p>
            <a:r>
              <a:rPr lang="en-US" altLang="zh-CN">
                <a:latin typeface="Times New Roman" charset="0"/>
              </a:rPr>
              <a:t>B-trees</a:t>
            </a:r>
          </a:p>
        </p:txBody>
      </p:sp>
      <p:sp>
        <p:nvSpPr>
          <p:cNvPr id="315395" name="Text Box 3"/>
          <p:cNvSpPr txBox="1">
            <a:spLocks noChangeArrowheads="1"/>
          </p:cNvSpPr>
          <p:nvPr/>
        </p:nvSpPr>
        <p:spPr bwMode="auto">
          <a:xfrm>
            <a:off x="1219200" y="1447800"/>
            <a:ext cx="7315200" cy="4546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altLang="zh-CN" sz="2400" b="1">
                <a:solidFill>
                  <a:srgbClr val="0000CC"/>
                </a:solidFill>
                <a:latin typeface="Times New Roman" charset="0"/>
              </a:rPr>
              <a:t>B-tree of order m:</a:t>
            </a:r>
          </a:p>
          <a:p>
            <a:pPr algn="l" eaLnBrk="0" hangingPunct="0">
              <a:spcBef>
                <a:spcPct val="50000"/>
              </a:spcBef>
            </a:pPr>
            <a:r>
              <a:rPr lang="en-US" altLang="zh-CN" sz="2400">
                <a:latin typeface="Times New Roman" charset="0"/>
              </a:rPr>
              <a:t>A </a:t>
            </a:r>
            <a:r>
              <a:rPr lang="en-US" altLang="zh-CN" sz="2400" u="sng">
                <a:latin typeface="Times New Roman" charset="0"/>
              </a:rPr>
              <a:t>balanced</a:t>
            </a:r>
            <a:r>
              <a:rPr lang="en-US" altLang="zh-CN" sz="2400">
                <a:latin typeface="Times New Roman" charset="0"/>
              </a:rPr>
              <a:t>, </a:t>
            </a:r>
            <a:r>
              <a:rPr lang="en-US" altLang="zh-CN" sz="2400" u="sng">
                <a:latin typeface="Times New Roman" charset="0"/>
              </a:rPr>
              <a:t>multiway</a:t>
            </a:r>
            <a:r>
              <a:rPr lang="en-US" altLang="zh-CN" sz="2400">
                <a:latin typeface="Times New Roman" charset="0"/>
              </a:rPr>
              <a:t> search tree (</a:t>
            </a:r>
            <a:r>
              <a:rPr lang="zh-CN" altLang="en-US" sz="2400">
                <a:latin typeface="Times New Roman" charset="0"/>
              </a:rPr>
              <a:t>均衡、多道搜索树</a:t>
            </a:r>
            <a:r>
              <a:rPr lang="en-US" altLang="zh-CN" sz="2400">
                <a:latin typeface="Times New Roman" charset="0"/>
              </a:rPr>
              <a:t>):</a:t>
            </a:r>
          </a:p>
          <a:p>
            <a:pPr algn="l" eaLnBrk="0" hangingPunct="0">
              <a:spcBef>
                <a:spcPct val="50000"/>
              </a:spcBef>
            </a:pPr>
            <a:r>
              <a:rPr lang="en-US" altLang="zh-CN" sz="2400">
                <a:latin typeface="Times New Roman" charset="0"/>
                <a:cs typeface="Times New Roman" charset="0"/>
              </a:rPr>
              <a:t>  Each node stores many keys</a:t>
            </a:r>
          </a:p>
          <a:p>
            <a:pPr algn="l" eaLnBrk="0" hangingPunct="0">
              <a:spcBef>
                <a:spcPct val="50000"/>
              </a:spcBef>
            </a:pPr>
            <a:r>
              <a:rPr lang="en-US" altLang="zh-CN" sz="2400">
                <a:latin typeface="Times New Roman" charset="0"/>
                <a:cs typeface="Times New Roman" charset="0"/>
              </a:rPr>
              <a:t>  Root has between 1 and 2</a:t>
            </a:r>
            <a:r>
              <a:rPr lang="en-US" altLang="zh-CN" sz="2400" i="1">
                <a:latin typeface="Times New Roman" charset="0"/>
                <a:cs typeface="Times New Roman" charset="0"/>
              </a:rPr>
              <a:t>m</a:t>
            </a:r>
            <a:r>
              <a:rPr lang="en-US" altLang="zh-CN" sz="2400">
                <a:latin typeface="Times New Roman" charset="0"/>
                <a:cs typeface="Times New Roman" charset="0"/>
              </a:rPr>
              <a:t> keys.  </a:t>
            </a:r>
          </a:p>
          <a:p>
            <a:pPr algn="l" eaLnBrk="0" hangingPunct="0">
              <a:spcBef>
                <a:spcPct val="10000"/>
              </a:spcBef>
            </a:pPr>
            <a:r>
              <a:rPr lang="en-US" altLang="zh-CN" sz="2400">
                <a:latin typeface="Times New Roman" charset="0"/>
                <a:cs typeface="Times New Roman" charset="0"/>
              </a:rPr>
              <a:t>  All other internal nodes have between </a:t>
            </a:r>
            <a:r>
              <a:rPr lang="en-US" altLang="zh-CN" sz="2400" i="1">
                <a:latin typeface="Times New Roman" charset="0"/>
                <a:cs typeface="Times New Roman" charset="0"/>
              </a:rPr>
              <a:t>m</a:t>
            </a:r>
            <a:r>
              <a:rPr lang="en-US" altLang="zh-CN" sz="2400">
                <a:latin typeface="Times New Roman" charset="0"/>
                <a:cs typeface="Times New Roman" charset="0"/>
              </a:rPr>
              <a:t> and 2</a:t>
            </a:r>
            <a:r>
              <a:rPr lang="en-US" altLang="zh-CN" sz="2400" i="1">
                <a:latin typeface="Times New Roman" charset="0"/>
                <a:cs typeface="Times New Roman" charset="0"/>
              </a:rPr>
              <a:t>m</a:t>
            </a:r>
            <a:r>
              <a:rPr lang="en-US" altLang="zh-CN" sz="2400">
                <a:latin typeface="Times New Roman" charset="0"/>
                <a:cs typeface="Times New Roman" charset="0"/>
              </a:rPr>
              <a:t> keys.</a:t>
            </a:r>
          </a:p>
          <a:p>
            <a:pPr algn="l" eaLnBrk="0" hangingPunct="0">
              <a:spcBef>
                <a:spcPct val="50000"/>
              </a:spcBef>
            </a:pPr>
            <a:r>
              <a:rPr lang="en-US" altLang="zh-CN" sz="2400">
                <a:latin typeface="Times New Roman" charset="0"/>
                <a:cs typeface="Times New Roman" charset="0"/>
              </a:rPr>
              <a:t>  </a:t>
            </a:r>
            <a:r>
              <a:rPr lang="en-US" altLang="zh-CN" sz="2400">
                <a:latin typeface="Times New Roman" charset="0"/>
              </a:rPr>
              <a:t>If </a:t>
            </a:r>
            <a:r>
              <a:rPr lang="en-US" altLang="zh-CN" sz="2400" i="1">
                <a:latin typeface="Times New Roman" charset="0"/>
              </a:rPr>
              <a:t>k</a:t>
            </a:r>
            <a:r>
              <a:rPr lang="en-US" altLang="zh-CN" sz="2400" i="1" baseline="-25000">
                <a:latin typeface="Times New Roman" charset="0"/>
              </a:rPr>
              <a:t>i</a:t>
            </a:r>
            <a:r>
              <a:rPr lang="en-US" altLang="zh-CN" sz="2400">
                <a:latin typeface="Times New Roman" charset="0"/>
              </a:rPr>
              <a:t> is the </a:t>
            </a:r>
            <a:r>
              <a:rPr lang="en-US" altLang="zh-CN" sz="2400" i="1">
                <a:latin typeface="Times New Roman" charset="0"/>
              </a:rPr>
              <a:t>i</a:t>
            </a:r>
            <a:r>
              <a:rPr lang="en-US" altLang="zh-CN" sz="2400" baseline="20000">
                <a:latin typeface="Times New Roman" charset="0"/>
              </a:rPr>
              <a:t>th</a:t>
            </a:r>
            <a:r>
              <a:rPr lang="en-US" altLang="zh-CN" sz="2400">
                <a:latin typeface="Times New Roman" charset="0"/>
              </a:rPr>
              <a:t> key in a given internal node, then</a:t>
            </a:r>
          </a:p>
          <a:p>
            <a:pPr algn="l" eaLnBrk="0" hangingPunct="0">
              <a:spcBef>
                <a:spcPct val="50000"/>
              </a:spcBef>
            </a:pPr>
            <a:r>
              <a:rPr lang="en-US" altLang="zh-CN" sz="2400">
                <a:latin typeface="Times New Roman" charset="0"/>
              </a:rPr>
              <a:t>	-&gt; all keys in the (</a:t>
            </a:r>
            <a:r>
              <a:rPr lang="en-US" altLang="zh-CN" sz="2400" i="1">
                <a:latin typeface="Times New Roman" charset="0"/>
              </a:rPr>
              <a:t>i</a:t>
            </a:r>
            <a:r>
              <a:rPr lang="en-US" altLang="zh-CN" sz="2400">
                <a:latin typeface="Times New Roman" charset="0"/>
              </a:rPr>
              <a:t>-1)</a:t>
            </a:r>
            <a:r>
              <a:rPr lang="en-US" altLang="zh-CN" sz="2400" baseline="20000">
                <a:latin typeface="Times New Roman" charset="0"/>
              </a:rPr>
              <a:t>th</a:t>
            </a:r>
            <a:r>
              <a:rPr lang="en-US" altLang="zh-CN" sz="2400">
                <a:latin typeface="Times New Roman" charset="0"/>
              </a:rPr>
              <a:t> child are smaller than </a:t>
            </a:r>
            <a:r>
              <a:rPr lang="en-US" altLang="zh-CN" sz="2400" i="1">
                <a:latin typeface="Times New Roman" charset="0"/>
              </a:rPr>
              <a:t>k</a:t>
            </a:r>
            <a:r>
              <a:rPr lang="en-US" altLang="zh-CN" sz="2400" i="1" baseline="-25000">
                <a:latin typeface="Times New Roman" charset="0"/>
              </a:rPr>
              <a:t>i</a:t>
            </a:r>
            <a:r>
              <a:rPr lang="en-US" altLang="zh-CN" sz="2400">
                <a:latin typeface="Times New Roman" charset="0"/>
              </a:rPr>
              <a:t> </a:t>
            </a:r>
          </a:p>
          <a:p>
            <a:pPr algn="l" eaLnBrk="0" hangingPunct="0">
              <a:spcBef>
                <a:spcPct val="10000"/>
              </a:spcBef>
            </a:pPr>
            <a:r>
              <a:rPr lang="en-US" altLang="zh-CN" sz="2400">
                <a:latin typeface="Times New Roman" charset="0"/>
              </a:rPr>
              <a:t>	-&gt; all keys in the </a:t>
            </a:r>
            <a:r>
              <a:rPr lang="en-US" altLang="zh-CN" sz="2400" i="1">
                <a:latin typeface="Times New Roman" charset="0"/>
              </a:rPr>
              <a:t>i</a:t>
            </a:r>
            <a:r>
              <a:rPr lang="en-US" altLang="zh-CN" sz="2400" baseline="20000">
                <a:latin typeface="Times New Roman" charset="0"/>
              </a:rPr>
              <a:t>th</a:t>
            </a:r>
            <a:r>
              <a:rPr lang="en-US" altLang="zh-CN" sz="2400">
                <a:latin typeface="Times New Roman" charset="0"/>
              </a:rPr>
              <a:t> child are bigger than </a:t>
            </a:r>
            <a:r>
              <a:rPr lang="en-US" altLang="zh-CN" sz="2400" i="1">
                <a:latin typeface="Times New Roman" charset="0"/>
              </a:rPr>
              <a:t>k</a:t>
            </a:r>
            <a:r>
              <a:rPr lang="en-US" altLang="zh-CN" sz="2400" i="1" baseline="-25000">
                <a:latin typeface="Times New Roman" charset="0"/>
              </a:rPr>
              <a:t>i</a:t>
            </a:r>
            <a:r>
              <a:rPr lang="en-US" altLang="zh-CN" sz="2400">
                <a:latin typeface="Times New Roman" charset="0"/>
              </a:rPr>
              <a:t> </a:t>
            </a:r>
          </a:p>
          <a:p>
            <a:pPr algn="l" eaLnBrk="0" hangingPunct="0">
              <a:spcBef>
                <a:spcPct val="50000"/>
              </a:spcBef>
            </a:pPr>
            <a:r>
              <a:rPr lang="en-US" altLang="zh-CN" sz="2400">
                <a:latin typeface="Times New Roman" charset="0"/>
              </a:rPr>
              <a:t>  All leaves are at the same depth</a:t>
            </a:r>
          </a:p>
        </p:txBody>
      </p:sp>
    </p:spTree>
    <p:extLst>
      <p:ext uri="{BB962C8B-B14F-4D97-AF65-F5344CB8AC3E}">
        <p14:creationId xmlns:p14="http://schemas.microsoft.com/office/powerpoint/2010/main" val="5251863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15395">
                                            <p:txEl>
                                              <p:pRg st="2" end="2"/>
                                            </p:txEl>
                                          </p:spTgt>
                                        </p:tgtEl>
                                        <p:attrNameLst>
                                          <p:attrName>style.visibility</p:attrName>
                                        </p:attrNameLst>
                                      </p:cBhvr>
                                      <p:to>
                                        <p:strVal val="visible"/>
                                      </p:to>
                                    </p:set>
                                    <p:anim calcmode="lin" valueType="num">
                                      <p:cBhvr additive="base">
                                        <p:cTn id="7" dur="500" fill="hold"/>
                                        <p:tgtEl>
                                          <p:spTgt spid="31539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53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15395">
                                            <p:txEl>
                                              <p:pRg st="3" end="3"/>
                                            </p:txEl>
                                          </p:spTgt>
                                        </p:tgtEl>
                                        <p:attrNameLst>
                                          <p:attrName>style.visibility</p:attrName>
                                        </p:attrNameLst>
                                      </p:cBhvr>
                                      <p:to>
                                        <p:strVal val="visible"/>
                                      </p:to>
                                    </p:set>
                                    <p:anim calcmode="lin" valueType="num">
                                      <p:cBhvr additive="base">
                                        <p:cTn id="13" dur="500" fill="hold"/>
                                        <p:tgtEl>
                                          <p:spTgt spid="31539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53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15395">
                                            <p:txEl>
                                              <p:pRg st="4" end="4"/>
                                            </p:txEl>
                                          </p:spTgt>
                                        </p:tgtEl>
                                        <p:attrNameLst>
                                          <p:attrName>style.visibility</p:attrName>
                                        </p:attrNameLst>
                                      </p:cBhvr>
                                      <p:to>
                                        <p:strVal val="visible"/>
                                      </p:to>
                                    </p:set>
                                    <p:anim calcmode="lin" valueType="num">
                                      <p:cBhvr additive="base">
                                        <p:cTn id="19" dur="500" fill="hold"/>
                                        <p:tgtEl>
                                          <p:spTgt spid="31539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53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15395">
                                            <p:txEl>
                                              <p:pRg st="5" end="5"/>
                                            </p:txEl>
                                          </p:spTgt>
                                        </p:tgtEl>
                                        <p:attrNameLst>
                                          <p:attrName>style.visibility</p:attrName>
                                        </p:attrNameLst>
                                      </p:cBhvr>
                                      <p:to>
                                        <p:strVal val="visible"/>
                                      </p:to>
                                    </p:set>
                                    <p:anim calcmode="lin" valueType="num">
                                      <p:cBhvr additive="base">
                                        <p:cTn id="25" dur="500" fill="hold"/>
                                        <p:tgtEl>
                                          <p:spTgt spid="31539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153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15395">
                                            <p:txEl>
                                              <p:pRg st="6" end="6"/>
                                            </p:txEl>
                                          </p:spTgt>
                                        </p:tgtEl>
                                        <p:attrNameLst>
                                          <p:attrName>style.visibility</p:attrName>
                                        </p:attrNameLst>
                                      </p:cBhvr>
                                      <p:to>
                                        <p:strVal val="visible"/>
                                      </p:to>
                                    </p:set>
                                    <p:anim calcmode="lin" valueType="num">
                                      <p:cBhvr additive="base">
                                        <p:cTn id="31" dur="500" fill="hold"/>
                                        <p:tgtEl>
                                          <p:spTgt spid="31539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1539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15395">
                                            <p:txEl>
                                              <p:pRg st="7" end="7"/>
                                            </p:txEl>
                                          </p:spTgt>
                                        </p:tgtEl>
                                        <p:attrNameLst>
                                          <p:attrName>style.visibility</p:attrName>
                                        </p:attrNameLst>
                                      </p:cBhvr>
                                      <p:to>
                                        <p:strVal val="visible"/>
                                      </p:to>
                                    </p:set>
                                    <p:anim calcmode="lin" valueType="num">
                                      <p:cBhvr additive="base">
                                        <p:cTn id="37" dur="500" fill="hold"/>
                                        <p:tgtEl>
                                          <p:spTgt spid="31539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1539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15395">
                                            <p:txEl>
                                              <p:pRg st="8" end="8"/>
                                            </p:txEl>
                                          </p:spTgt>
                                        </p:tgtEl>
                                        <p:attrNameLst>
                                          <p:attrName>style.visibility</p:attrName>
                                        </p:attrNameLst>
                                      </p:cBhvr>
                                      <p:to>
                                        <p:strVal val="visible"/>
                                      </p:to>
                                    </p:set>
                                    <p:anim calcmode="lin" valueType="num">
                                      <p:cBhvr additive="base">
                                        <p:cTn id="43" dur="500" fill="hold"/>
                                        <p:tgtEl>
                                          <p:spTgt spid="31539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1539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页脚占位符 3"/>
          <p:cNvSpPr>
            <a:spLocks noGrp="1"/>
          </p:cNvSpPr>
          <p:nvPr>
            <p:ph type="ftr" sz="quarter" idx="10"/>
          </p:nvPr>
        </p:nvSpPr>
        <p:spPr/>
        <p:txBody>
          <a:bodyPr/>
          <a:lstStyle/>
          <a:p>
            <a:r>
              <a:rPr lang="en-US" altLang="zh-CN"/>
              <a:t>Lecture 6 Index</a:t>
            </a:r>
          </a:p>
        </p:txBody>
      </p:sp>
      <p:sp>
        <p:nvSpPr>
          <p:cNvPr id="11" name="幻灯片编号占位符 4"/>
          <p:cNvSpPr>
            <a:spLocks noGrp="1"/>
          </p:cNvSpPr>
          <p:nvPr>
            <p:ph type="sldNum" sz="quarter" idx="11"/>
          </p:nvPr>
        </p:nvSpPr>
        <p:spPr/>
        <p:txBody>
          <a:bodyPr/>
          <a:lstStyle/>
          <a:p>
            <a:fld id="{C1A4D567-A681-7B42-BA3E-DA92D5F087D9}" type="slidenum">
              <a:rPr lang="en-US" altLang="zh-CN"/>
              <a:pPr/>
              <a:t>45</a:t>
            </a:fld>
            <a:endParaRPr lang="en-US" altLang="zh-CN"/>
          </a:p>
        </p:txBody>
      </p:sp>
      <p:sp>
        <p:nvSpPr>
          <p:cNvPr id="316422" name="Rectangle 6"/>
          <p:cNvSpPr>
            <a:spLocks noGrp="1" noChangeArrowheads="1"/>
          </p:cNvSpPr>
          <p:nvPr>
            <p:ph type="title"/>
          </p:nvPr>
        </p:nvSpPr>
        <p:spPr/>
        <p:txBody>
          <a:bodyPr/>
          <a:lstStyle/>
          <a:p>
            <a:r>
              <a:rPr lang="en-US" altLang="zh-CN">
                <a:latin typeface="Times New Roman" charset="0"/>
              </a:rPr>
              <a:t>B-trees </a:t>
            </a:r>
          </a:p>
        </p:txBody>
      </p:sp>
      <p:sp>
        <p:nvSpPr>
          <p:cNvPr id="316423" name="Text Box 7"/>
          <p:cNvSpPr txBox="1">
            <a:spLocks noChangeArrowheads="1"/>
          </p:cNvSpPr>
          <p:nvPr/>
        </p:nvSpPr>
        <p:spPr bwMode="auto">
          <a:xfrm>
            <a:off x="762000" y="1447800"/>
            <a:ext cx="7543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altLang="zh-CN" sz="2400" b="1">
                <a:solidFill>
                  <a:srgbClr val="0000CC"/>
                </a:solidFill>
                <a:latin typeface="Times New Roman" charset="0"/>
                <a:cs typeface="Times New Roman" charset="0"/>
              </a:rPr>
              <a:t>B-tree example (order 2)</a:t>
            </a:r>
          </a:p>
        </p:txBody>
      </p:sp>
      <p:sp>
        <p:nvSpPr>
          <p:cNvPr id="316454" name="Text Box 38"/>
          <p:cNvSpPr txBox="1">
            <a:spLocks noChangeArrowheads="1"/>
          </p:cNvSpPr>
          <p:nvPr/>
        </p:nvSpPr>
        <p:spPr bwMode="auto">
          <a:xfrm>
            <a:off x="1828800" y="5670550"/>
            <a:ext cx="67818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altLang="zh-CN" sz="1800">
                <a:latin typeface="Times New Roman" charset="0"/>
              </a:rPr>
              <a:t>Every arrow points to a node containing between 2 and 4 keys.</a:t>
            </a:r>
          </a:p>
          <a:p>
            <a:pPr algn="l" eaLnBrk="0" hangingPunct="0"/>
            <a:r>
              <a:rPr lang="en-US" altLang="zh-CN" sz="1800">
                <a:latin typeface="Times New Roman" charset="0"/>
              </a:rPr>
              <a:t>A node with </a:t>
            </a:r>
            <a:r>
              <a:rPr lang="en-US" altLang="zh-CN" sz="1800" i="1">
                <a:latin typeface="Times New Roman" charset="0"/>
              </a:rPr>
              <a:t>k</a:t>
            </a:r>
            <a:r>
              <a:rPr lang="en-US" altLang="zh-CN" sz="1800">
                <a:latin typeface="Times New Roman" charset="0"/>
              </a:rPr>
              <a:t> keys has </a:t>
            </a:r>
            <a:r>
              <a:rPr lang="en-US" altLang="zh-CN" sz="1800" i="1">
                <a:latin typeface="Times New Roman" charset="0"/>
              </a:rPr>
              <a:t>k</a:t>
            </a:r>
            <a:r>
              <a:rPr lang="en-US" altLang="zh-CN" sz="1800">
                <a:latin typeface="Times New Roman" charset="0"/>
              </a:rPr>
              <a:t> + 1 pointers.</a:t>
            </a:r>
          </a:p>
        </p:txBody>
      </p:sp>
      <p:sp>
        <p:nvSpPr>
          <p:cNvPr id="316457" name="Rectangle 41"/>
          <p:cNvSpPr>
            <a:spLocks noChangeArrowheads="1"/>
          </p:cNvSpPr>
          <p:nvPr/>
        </p:nvSpPr>
        <p:spPr bwMode="auto">
          <a:xfrm>
            <a:off x="1017588" y="1949450"/>
            <a:ext cx="311150" cy="915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l"/>
            <a:br>
              <a:rPr lang="en-US" altLang="zh-CN" sz="1800"/>
            </a:br>
            <a:br>
              <a:rPr lang="en-US" altLang="zh-CN" sz="1800"/>
            </a:br>
            <a:r>
              <a:rPr lang="en-US" altLang="zh-CN" sz="1800">
                <a:solidFill>
                  <a:srgbClr val="FF0000"/>
                </a:solidFill>
              </a:rPr>
              <a:t>  </a:t>
            </a:r>
            <a:endParaRPr lang="en-US" altLang="zh-CN" sz="1800"/>
          </a:p>
        </p:txBody>
      </p:sp>
      <p:graphicFrame>
        <p:nvGraphicFramePr>
          <p:cNvPr id="316462" name="Object 46"/>
          <p:cNvGraphicFramePr>
            <a:graphicFrameLocks noGrp="1" noChangeAspect="1"/>
          </p:cNvGraphicFramePr>
          <p:nvPr>
            <p:ph idx="1"/>
          </p:nvPr>
        </p:nvGraphicFramePr>
        <p:xfrm>
          <a:off x="539750" y="2276475"/>
          <a:ext cx="7848600" cy="3271838"/>
        </p:xfrm>
        <a:graphic>
          <a:graphicData uri="http://schemas.openxmlformats.org/presentationml/2006/ole">
            <mc:AlternateContent xmlns:mc="http://schemas.openxmlformats.org/markup-compatibility/2006">
              <mc:Choice xmlns:v="urn:schemas-microsoft-com:vml" Requires="v">
                <p:oleObj name="Image" r:id="rId2" imgW="7107348" imgH="2961910" progId="Photoshop.Image.7">
                  <p:embed/>
                </p:oleObj>
              </mc:Choice>
              <mc:Fallback>
                <p:oleObj name="Image" r:id="rId2" imgW="7107348" imgH="2961910" progId="Photoshop.Image.7">
                  <p:embed/>
                  <p:pic>
                    <p:nvPicPr>
                      <p:cNvPr id="0" name="Object 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276475"/>
                        <a:ext cx="7848600" cy="32718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16464" name="Line 48"/>
          <p:cNvSpPr>
            <a:spLocks noChangeShapeType="1"/>
          </p:cNvSpPr>
          <p:nvPr/>
        </p:nvSpPr>
        <p:spPr bwMode="auto">
          <a:xfrm>
            <a:off x="4787900" y="3284538"/>
            <a:ext cx="1439863" cy="431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16465" name="Line 49"/>
          <p:cNvSpPr>
            <a:spLocks noChangeShapeType="1"/>
          </p:cNvSpPr>
          <p:nvPr/>
        </p:nvSpPr>
        <p:spPr bwMode="auto">
          <a:xfrm flipH="1">
            <a:off x="5435600" y="4005263"/>
            <a:ext cx="576263" cy="6477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16466" name="Line 50"/>
          <p:cNvSpPr>
            <a:spLocks noChangeShapeType="1"/>
          </p:cNvSpPr>
          <p:nvPr/>
        </p:nvSpPr>
        <p:spPr bwMode="auto">
          <a:xfrm flipH="1">
            <a:off x="4427538" y="4005263"/>
            <a:ext cx="1008062" cy="6477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6464"/>
                                        </p:tgtEl>
                                        <p:attrNameLst>
                                          <p:attrName>style.visibility</p:attrName>
                                        </p:attrNameLst>
                                      </p:cBhvr>
                                      <p:to>
                                        <p:strVal val="visible"/>
                                      </p:to>
                                    </p:set>
                                    <p:animEffect transition="in" filter="wipe(up)">
                                      <p:cBhvr>
                                        <p:cTn id="7" dur="500"/>
                                        <p:tgtEl>
                                          <p:spTgt spid="3164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16466"/>
                                        </p:tgtEl>
                                        <p:attrNameLst>
                                          <p:attrName>style.visibility</p:attrName>
                                        </p:attrNameLst>
                                      </p:cBhvr>
                                      <p:to>
                                        <p:strVal val="visible"/>
                                      </p:to>
                                    </p:set>
                                    <p:animEffect transition="in" filter="wipe(up)">
                                      <p:cBhvr>
                                        <p:cTn id="12" dur="500"/>
                                        <p:tgtEl>
                                          <p:spTgt spid="3164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16465"/>
                                        </p:tgtEl>
                                        <p:attrNameLst>
                                          <p:attrName>style.visibility</p:attrName>
                                        </p:attrNameLst>
                                      </p:cBhvr>
                                      <p:to>
                                        <p:strVal val="visible"/>
                                      </p:to>
                                    </p:set>
                                    <p:animEffect transition="in" filter="wipe(up)">
                                      <p:cBhvr>
                                        <p:cTn id="17" dur="500"/>
                                        <p:tgtEl>
                                          <p:spTgt spid="3164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64" grpId="0" animBg="1"/>
      <p:bldP spid="316465" grpId="0" animBg="1"/>
      <p:bldP spid="31646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页脚占位符 2"/>
          <p:cNvSpPr>
            <a:spLocks noGrp="1"/>
          </p:cNvSpPr>
          <p:nvPr>
            <p:ph type="ftr" sz="quarter" idx="10"/>
          </p:nvPr>
        </p:nvSpPr>
        <p:spPr/>
        <p:txBody>
          <a:bodyPr/>
          <a:lstStyle/>
          <a:p>
            <a:r>
              <a:rPr lang="en-US" altLang="zh-CN"/>
              <a:t>Lecture 6 Index</a:t>
            </a:r>
          </a:p>
        </p:txBody>
      </p:sp>
      <p:sp>
        <p:nvSpPr>
          <p:cNvPr id="31" name="幻灯片编号占位符 3"/>
          <p:cNvSpPr>
            <a:spLocks noGrp="1"/>
          </p:cNvSpPr>
          <p:nvPr>
            <p:ph type="sldNum" sz="quarter" idx="11"/>
          </p:nvPr>
        </p:nvSpPr>
        <p:spPr/>
        <p:txBody>
          <a:bodyPr/>
          <a:lstStyle/>
          <a:p>
            <a:fld id="{3E79DB5C-D531-2149-AD65-70AE18D7C026}" type="slidenum">
              <a:rPr lang="en-US" altLang="zh-CN"/>
              <a:pPr/>
              <a:t>46</a:t>
            </a:fld>
            <a:endParaRPr lang="en-US" altLang="zh-CN"/>
          </a:p>
        </p:txBody>
      </p:sp>
      <p:sp>
        <p:nvSpPr>
          <p:cNvPr id="317442" name="Line 2"/>
          <p:cNvSpPr>
            <a:spLocks noChangeShapeType="1"/>
          </p:cNvSpPr>
          <p:nvPr/>
        </p:nvSpPr>
        <p:spPr bwMode="auto">
          <a:xfrm>
            <a:off x="7315200" y="4419600"/>
            <a:ext cx="838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17443" name="Line 3"/>
          <p:cNvSpPr>
            <a:spLocks noChangeShapeType="1"/>
          </p:cNvSpPr>
          <p:nvPr/>
        </p:nvSpPr>
        <p:spPr bwMode="auto">
          <a:xfrm>
            <a:off x="7772400" y="4343400"/>
            <a:ext cx="8382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17444" name="Line 4"/>
          <p:cNvSpPr>
            <a:spLocks noChangeShapeType="1"/>
          </p:cNvSpPr>
          <p:nvPr/>
        </p:nvSpPr>
        <p:spPr bwMode="auto">
          <a:xfrm flipH="1">
            <a:off x="3733800" y="4419600"/>
            <a:ext cx="4572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17445" name="Line 5"/>
          <p:cNvSpPr>
            <a:spLocks noChangeShapeType="1"/>
          </p:cNvSpPr>
          <p:nvPr/>
        </p:nvSpPr>
        <p:spPr bwMode="auto">
          <a:xfrm>
            <a:off x="4800600" y="4419600"/>
            <a:ext cx="76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17446" name="Line 6"/>
          <p:cNvSpPr>
            <a:spLocks noChangeShapeType="1"/>
          </p:cNvSpPr>
          <p:nvPr/>
        </p:nvSpPr>
        <p:spPr bwMode="auto">
          <a:xfrm>
            <a:off x="5105400" y="4419600"/>
            <a:ext cx="2286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17447" name="Line 7"/>
          <p:cNvSpPr>
            <a:spLocks noChangeShapeType="1"/>
          </p:cNvSpPr>
          <p:nvPr/>
        </p:nvSpPr>
        <p:spPr bwMode="auto">
          <a:xfrm flipH="1">
            <a:off x="1066800" y="4419600"/>
            <a:ext cx="5334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17448" name="Line 8"/>
          <p:cNvSpPr>
            <a:spLocks noChangeShapeType="1"/>
          </p:cNvSpPr>
          <p:nvPr/>
        </p:nvSpPr>
        <p:spPr bwMode="auto">
          <a:xfrm>
            <a:off x="4267200" y="3581400"/>
            <a:ext cx="152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17449" name="Rectangle 9"/>
          <p:cNvSpPr>
            <a:spLocks noGrp="1" noChangeArrowheads="1"/>
          </p:cNvSpPr>
          <p:nvPr>
            <p:ph type="title"/>
          </p:nvPr>
        </p:nvSpPr>
        <p:spPr/>
        <p:txBody>
          <a:bodyPr/>
          <a:lstStyle/>
          <a:p>
            <a:r>
              <a:rPr lang="en-US" altLang="zh-CN">
                <a:latin typeface="Times New Roman" charset="0"/>
              </a:rPr>
              <a:t>B</a:t>
            </a:r>
            <a:r>
              <a:rPr lang="en-US" altLang="zh-CN" baseline="30000">
                <a:latin typeface="Times New Roman" charset="0"/>
              </a:rPr>
              <a:t>+</a:t>
            </a:r>
            <a:r>
              <a:rPr lang="en-US" altLang="zh-CN">
                <a:latin typeface="Times New Roman" charset="0"/>
              </a:rPr>
              <a:t>-tree</a:t>
            </a:r>
          </a:p>
        </p:txBody>
      </p:sp>
      <p:sp>
        <p:nvSpPr>
          <p:cNvPr id="317450" name="Text Box 10"/>
          <p:cNvSpPr txBox="1">
            <a:spLocks noChangeArrowheads="1"/>
          </p:cNvSpPr>
          <p:nvPr/>
        </p:nvSpPr>
        <p:spPr bwMode="auto">
          <a:xfrm>
            <a:off x="762000" y="1447800"/>
            <a:ext cx="7543800" cy="155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endParaRPr lang="en-US" altLang="zh-CN" sz="2400" b="1">
              <a:solidFill>
                <a:srgbClr val="0000CC"/>
              </a:solidFill>
              <a:latin typeface="Times New Roman" charset="0"/>
              <a:cs typeface="Times New Roman" charset="0"/>
            </a:endParaRPr>
          </a:p>
          <a:p>
            <a:pPr algn="l" eaLnBrk="0" hangingPunct="0">
              <a:spcBef>
                <a:spcPct val="50000"/>
              </a:spcBef>
            </a:pPr>
            <a:r>
              <a:rPr lang="en-US" altLang="zh-CN" sz="2400">
                <a:latin typeface="Times New Roman" charset="0"/>
                <a:cs typeface="Times New Roman" charset="0"/>
              </a:rPr>
              <a:t>  A B-tree is used as an index</a:t>
            </a:r>
          </a:p>
          <a:p>
            <a:pPr algn="l" eaLnBrk="0" hangingPunct="0">
              <a:spcBef>
                <a:spcPct val="50000"/>
              </a:spcBef>
            </a:pPr>
            <a:r>
              <a:rPr lang="en-US" altLang="zh-CN" sz="2400">
                <a:latin typeface="Times New Roman" charset="0"/>
                <a:cs typeface="Times New Roman" charset="0"/>
              </a:rPr>
              <a:t>  Data is stored in the leaves of the tree, known as </a:t>
            </a:r>
            <a:r>
              <a:rPr lang="en-US" altLang="zh-CN" sz="2400" i="1">
                <a:latin typeface="Times New Roman" charset="0"/>
                <a:cs typeface="Times New Roman" charset="0"/>
              </a:rPr>
              <a:t>buckets</a:t>
            </a:r>
          </a:p>
        </p:txBody>
      </p:sp>
      <p:sp>
        <p:nvSpPr>
          <p:cNvPr id="317451" name="AutoShape 11"/>
          <p:cNvSpPr>
            <a:spLocks noChangeArrowheads="1"/>
          </p:cNvSpPr>
          <p:nvPr/>
        </p:nvSpPr>
        <p:spPr bwMode="auto">
          <a:xfrm>
            <a:off x="3517900" y="3232150"/>
            <a:ext cx="1447800" cy="381000"/>
          </a:xfrm>
          <a:prstGeom prst="roundRect">
            <a:avLst>
              <a:gd name="adj" fmla="val 39583"/>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17452" name="Text Box 12"/>
          <p:cNvSpPr txBox="1">
            <a:spLocks noChangeArrowheads="1"/>
          </p:cNvSpPr>
          <p:nvPr/>
        </p:nvSpPr>
        <p:spPr bwMode="auto">
          <a:xfrm>
            <a:off x="3810000" y="3200400"/>
            <a:ext cx="1066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altLang="zh-CN" sz="2400">
                <a:latin typeface="Times New Roman" charset="0"/>
              </a:rPr>
              <a:t>50  65</a:t>
            </a:r>
          </a:p>
        </p:txBody>
      </p:sp>
      <p:sp>
        <p:nvSpPr>
          <p:cNvPr id="317453" name="AutoShape 13"/>
          <p:cNvSpPr>
            <a:spLocks noChangeArrowheads="1"/>
          </p:cNvSpPr>
          <p:nvPr/>
        </p:nvSpPr>
        <p:spPr bwMode="auto">
          <a:xfrm>
            <a:off x="1460500" y="4070350"/>
            <a:ext cx="1447800" cy="381000"/>
          </a:xfrm>
          <a:prstGeom prst="roundRect">
            <a:avLst>
              <a:gd name="adj" fmla="val 39583"/>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17454" name="Text Box 14"/>
          <p:cNvSpPr txBox="1">
            <a:spLocks noChangeArrowheads="1"/>
          </p:cNvSpPr>
          <p:nvPr/>
        </p:nvSpPr>
        <p:spPr bwMode="auto">
          <a:xfrm>
            <a:off x="1752600" y="4038600"/>
            <a:ext cx="1066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altLang="zh-CN" sz="2400">
                <a:latin typeface="Times New Roman" charset="0"/>
              </a:rPr>
              <a:t>10  25</a:t>
            </a:r>
          </a:p>
        </p:txBody>
      </p:sp>
      <p:sp>
        <p:nvSpPr>
          <p:cNvPr id="317455" name="AutoShape 15"/>
          <p:cNvSpPr>
            <a:spLocks noChangeArrowheads="1"/>
          </p:cNvSpPr>
          <p:nvPr/>
        </p:nvSpPr>
        <p:spPr bwMode="auto">
          <a:xfrm>
            <a:off x="3975100" y="4070350"/>
            <a:ext cx="1447800" cy="381000"/>
          </a:xfrm>
          <a:prstGeom prst="roundRect">
            <a:avLst>
              <a:gd name="adj" fmla="val 39583"/>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17456" name="Text Box 16"/>
          <p:cNvSpPr txBox="1">
            <a:spLocks noChangeArrowheads="1"/>
          </p:cNvSpPr>
          <p:nvPr/>
        </p:nvSpPr>
        <p:spPr bwMode="auto">
          <a:xfrm>
            <a:off x="4267200" y="4038600"/>
            <a:ext cx="1066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altLang="zh-CN" sz="2400">
                <a:latin typeface="Times New Roman" charset="0"/>
              </a:rPr>
              <a:t>55  59</a:t>
            </a:r>
          </a:p>
        </p:txBody>
      </p:sp>
      <p:sp>
        <p:nvSpPr>
          <p:cNvPr id="317457" name="AutoShape 17"/>
          <p:cNvSpPr>
            <a:spLocks noChangeArrowheads="1"/>
          </p:cNvSpPr>
          <p:nvPr/>
        </p:nvSpPr>
        <p:spPr bwMode="auto">
          <a:xfrm>
            <a:off x="6337300" y="4070350"/>
            <a:ext cx="1447800" cy="381000"/>
          </a:xfrm>
          <a:prstGeom prst="roundRect">
            <a:avLst>
              <a:gd name="adj" fmla="val 39583"/>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17458" name="Text Box 18"/>
          <p:cNvSpPr txBox="1">
            <a:spLocks noChangeArrowheads="1"/>
          </p:cNvSpPr>
          <p:nvPr/>
        </p:nvSpPr>
        <p:spPr bwMode="auto">
          <a:xfrm>
            <a:off x="6477000" y="4038600"/>
            <a:ext cx="1371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altLang="zh-CN" sz="2400">
                <a:latin typeface="Times New Roman" charset="0"/>
              </a:rPr>
              <a:t>70 81 90</a:t>
            </a:r>
          </a:p>
        </p:txBody>
      </p:sp>
      <p:sp>
        <p:nvSpPr>
          <p:cNvPr id="317459" name="Text Box 19"/>
          <p:cNvSpPr txBox="1">
            <a:spLocks noChangeArrowheads="1"/>
          </p:cNvSpPr>
          <p:nvPr/>
        </p:nvSpPr>
        <p:spPr bwMode="auto">
          <a:xfrm>
            <a:off x="609600" y="5181600"/>
            <a:ext cx="1447800" cy="4667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altLang="zh-CN" sz="2400">
                <a:latin typeface="Times New Roman" charset="0"/>
              </a:rPr>
              <a:t>    ...  D</a:t>
            </a:r>
            <a:r>
              <a:rPr lang="en-US" altLang="zh-CN" sz="2400" baseline="-25000">
                <a:latin typeface="Times New Roman" charset="0"/>
              </a:rPr>
              <a:t>9</a:t>
            </a:r>
          </a:p>
        </p:txBody>
      </p:sp>
      <p:sp>
        <p:nvSpPr>
          <p:cNvPr id="317460" name="Text Box 20"/>
          <p:cNvSpPr txBox="1">
            <a:spLocks noChangeArrowheads="1"/>
          </p:cNvSpPr>
          <p:nvPr/>
        </p:nvSpPr>
        <p:spPr bwMode="auto">
          <a:xfrm>
            <a:off x="3276600" y="5181600"/>
            <a:ext cx="1447800" cy="4667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altLang="zh-CN" sz="2400">
                <a:latin typeface="Times New Roman" charset="0"/>
              </a:rPr>
              <a:t>D</a:t>
            </a:r>
            <a:r>
              <a:rPr lang="en-US" altLang="zh-CN" sz="2400" baseline="-25000">
                <a:latin typeface="Times New Roman" charset="0"/>
              </a:rPr>
              <a:t>51</a:t>
            </a:r>
            <a:r>
              <a:rPr lang="en-US" altLang="zh-CN" sz="2400">
                <a:latin typeface="Times New Roman" charset="0"/>
              </a:rPr>
              <a:t> ... D</a:t>
            </a:r>
            <a:r>
              <a:rPr lang="en-US" altLang="zh-CN" sz="2400" baseline="-25000">
                <a:latin typeface="Times New Roman" charset="0"/>
              </a:rPr>
              <a:t>54</a:t>
            </a:r>
          </a:p>
        </p:txBody>
      </p:sp>
      <p:sp>
        <p:nvSpPr>
          <p:cNvPr id="317461" name="Text Box 21"/>
          <p:cNvSpPr txBox="1">
            <a:spLocks noChangeArrowheads="1"/>
          </p:cNvSpPr>
          <p:nvPr/>
        </p:nvSpPr>
        <p:spPr bwMode="auto">
          <a:xfrm>
            <a:off x="5638800" y="5181600"/>
            <a:ext cx="1447800" cy="4667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altLang="zh-CN" sz="2400">
                <a:latin typeface="Times New Roman" charset="0"/>
              </a:rPr>
              <a:t>   D</a:t>
            </a:r>
            <a:r>
              <a:rPr lang="en-US" altLang="zh-CN" sz="2400" baseline="-25000">
                <a:latin typeface="Times New Roman" charset="0"/>
              </a:rPr>
              <a:t>66</a:t>
            </a:r>
            <a:r>
              <a:rPr lang="en-US" altLang="zh-CN" sz="2400">
                <a:latin typeface="Times New Roman" charset="0"/>
              </a:rPr>
              <a:t>... </a:t>
            </a:r>
            <a:endParaRPr lang="en-US" altLang="zh-CN" sz="2400" baseline="-25000">
              <a:latin typeface="Times New Roman" charset="0"/>
            </a:endParaRPr>
          </a:p>
        </p:txBody>
      </p:sp>
      <p:sp>
        <p:nvSpPr>
          <p:cNvPr id="317462" name="Text Box 22"/>
          <p:cNvSpPr txBox="1">
            <a:spLocks noChangeArrowheads="1"/>
          </p:cNvSpPr>
          <p:nvPr/>
        </p:nvSpPr>
        <p:spPr bwMode="auto">
          <a:xfrm>
            <a:off x="7467600" y="5181600"/>
            <a:ext cx="1447800" cy="4667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altLang="zh-CN" sz="2400">
                <a:latin typeface="Times New Roman" charset="0"/>
              </a:rPr>
              <a:t>   D</a:t>
            </a:r>
            <a:r>
              <a:rPr lang="en-US" altLang="zh-CN" sz="2400" baseline="-25000">
                <a:latin typeface="Times New Roman" charset="0"/>
              </a:rPr>
              <a:t>81</a:t>
            </a:r>
            <a:r>
              <a:rPr lang="en-US" altLang="zh-CN" sz="2400">
                <a:latin typeface="Times New Roman" charset="0"/>
              </a:rPr>
              <a:t> ... </a:t>
            </a:r>
            <a:endParaRPr lang="en-US" altLang="zh-CN" sz="2400" baseline="-25000">
              <a:latin typeface="Times New Roman" charset="0"/>
            </a:endParaRPr>
          </a:p>
        </p:txBody>
      </p:sp>
      <p:sp>
        <p:nvSpPr>
          <p:cNvPr id="317463" name="Line 23"/>
          <p:cNvSpPr>
            <a:spLocks noChangeShapeType="1"/>
          </p:cNvSpPr>
          <p:nvPr/>
        </p:nvSpPr>
        <p:spPr bwMode="auto">
          <a:xfrm flipH="1">
            <a:off x="2514600" y="3581400"/>
            <a:ext cx="1066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17464" name="Line 24"/>
          <p:cNvSpPr>
            <a:spLocks noChangeShapeType="1"/>
          </p:cNvSpPr>
          <p:nvPr/>
        </p:nvSpPr>
        <p:spPr bwMode="auto">
          <a:xfrm>
            <a:off x="4953000" y="3505200"/>
            <a:ext cx="1447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17465" name="Line 25"/>
          <p:cNvSpPr>
            <a:spLocks noChangeShapeType="1"/>
          </p:cNvSpPr>
          <p:nvPr/>
        </p:nvSpPr>
        <p:spPr bwMode="auto">
          <a:xfrm>
            <a:off x="2209800" y="4457700"/>
            <a:ext cx="1524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17466" name="Line 26"/>
          <p:cNvSpPr>
            <a:spLocks noChangeShapeType="1"/>
          </p:cNvSpPr>
          <p:nvPr/>
        </p:nvSpPr>
        <p:spPr bwMode="auto">
          <a:xfrm>
            <a:off x="2590800" y="4419600"/>
            <a:ext cx="3810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17467" name="Line 27"/>
          <p:cNvSpPr>
            <a:spLocks noChangeShapeType="1"/>
          </p:cNvSpPr>
          <p:nvPr/>
        </p:nvSpPr>
        <p:spPr bwMode="auto">
          <a:xfrm flipH="1">
            <a:off x="6019800" y="4419600"/>
            <a:ext cx="3810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17468" name="Line 28"/>
          <p:cNvSpPr>
            <a:spLocks noChangeShapeType="1"/>
          </p:cNvSpPr>
          <p:nvPr/>
        </p:nvSpPr>
        <p:spPr bwMode="auto">
          <a:xfrm>
            <a:off x="6858000" y="4495800"/>
            <a:ext cx="228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17469" name="Text Box 29"/>
          <p:cNvSpPr txBox="1">
            <a:spLocks noChangeArrowheads="1"/>
          </p:cNvSpPr>
          <p:nvPr/>
        </p:nvSpPr>
        <p:spPr bwMode="auto">
          <a:xfrm>
            <a:off x="1066800" y="1447800"/>
            <a:ext cx="7924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altLang="zh-CN" sz="2400" b="1">
                <a:solidFill>
                  <a:srgbClr val="0000CC"/>
                </a:solidFill>
                <a:latin typeface="Times New Roman" charset="0"/>
              </a:rPr>
              <a:t>Example: B</a:t>
            </a:r>
            <a:r>
              <a:rPr lang="en-US" altLang="zh-CN" sz="2400" b="1" baseline="30000">
                <a:solidFill>
                  <a:srgbClr val="0000CC"/>
                </a:solidFill>
                <a:latin typeface="Times New Roman" charset="0"/>
              </a:rPr>
              <a:t>+</a:t>
            </a:r>
            <a:r>
              <a:rPr lang="en-US" altLang="zh-CN" sz="2400" b="1">
                <a:solidFill>
                  <a:srgbClr val="0000CC"/>
                </a:solidFill>
                <a:latin typeface="Times New Roman" charset="0"/>
              </a:rPr>
              <a:t>-tree of order 2, bucket size 4</a:t>
            </a:r>
            <a:endParaRPr lang="en-US" altLang="zh-CN" sz="2400">
              <a:latin typeface="Times New Roman"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2"/>
          <p:cNvSpPr>
            <a:spLocks noGrp="1"/>
          </p:cNvSpPr>
          <p:nvPr>
            <p:ph type="dt" sz="half" idx="10"/>
          </p:nvPr>
        </p:nvSpPr>
        <p:spPr/>
        <p:txBody>
          <a:bodyPr/>
          <a:lstStyle/>
          <a:p>
            <a:fld id="{F954BA8A-3396-DC43-A57D-775106B7CA72}" type="datetime1">
              <a:rPr lang="zh-CN" altLang="en-US"/>
              <a:pPr/>
              <a:t>2021/7/19</a:t>
            </a:fld>
            <a:endParaRPr lang="en-US" altLang="zh-CN"/>
          </a:p>
        </p:txBody>
      </p:sp>
      <p:sp>
        <p:nvSpPr>
          <p:cNvPr id="6" name="幻灯片编号占位符 4"/>
          <p:cNvSpPr>
            <a:spLocks noGrp="1"/>
          </p:cNvSpPr>
          <p:nvPr>
            <p:ph type="sldNum" sz="quarter" idx="4294967295"/>
          </p:nvPr>
        </p:nvSpPr>
        <p:spPr>
          <a:xfrm>
            <a:off x="6553200" y="6245225"/>
            <a:ext cx="2289175" cy="476250"/>
          </a:xfrm>
          <a:prstGeom prst="rect">
            <a:avLst/>
          </a:prstGeom>
        </p:spPr>
        <p:txBody>
          <a:bodyPr/>
          <a:lstStyle/>
          <a:p>
            <a:fld id="{B5E94D2C-A261-954C-A75B-3953A888D981}" type="slidenum">
              <a:rPr lang="en-US" altLang="zh-CN"/>
              <a:pPr/>
              <a:t>47</a:t>
            </a:fld>
            <a:endParaRPr lang="en-US" altLang="zh-CN"/>
          </a:p>
        </p:txBody>
      </p:sp>
      <p:sp>
        <p:nvSpPr>
          <p:cNvPr id="344066" name="Rectangle 2"/>
          <p:cNvSpPr>
            <a:spLocks noGrp="1" noRot="1" noChangeArrowheads="1"/>
          </p:cNvSpPr>
          <p:nvPr>
            <p:ph type="title"/>
          </p:nvPr>
        </p:nvSpPr>
        <p:spPr/>
        <p:txBody>
          <a:bodyPr/>
          <a:lstStyle/>
          <a:p>
            <a:r>
              <a:rPr lang="en-US" altLang="zh-CN" dirty="0"/>
              <a:t>Tries:</a:t>
            </a:r>
            <a:r>
              <a:rPr lang="zh-CN" altLang="en-US" dirty="0"/>
              <a:t> </a:t>
            </a:r>
            <a:r>
              <a:rPr lang="en-US" altLang="zh-CN" dirty="0"/>
              <a:t>Search for Substring</a:t>
            </a:r>
          </a:p>
        </p:txBody>
      </p:sp>
      <p:sp>
        <p:nvSpPr>
          <p:cNvPr id="344067" name="Text Box 3"/>
          <p:cNvSpPr txBox="1">
            <a:spLocks noChangeArrowheads="1"/>
          </p:cNvSpPr>
          <p:nvPr/>
        </p:nvSpPr>
        <p:spPr bwMode="auto">
          <a:xfrm>
            <a:off x="685800" y="1752600"/>
            <a:ext cx="7696200" cy="21236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altLang="zh-CN" sz="2400" dirty="0">
                <a:latin typeface="Times New Roman" charset="0"/>
              </a:rPr>
              <a:t>In some information retrieval applications, any substring can be a search term.</a:t>
            </a:r>
          </a:p>
          <a:p>
            <a:pPr algn="l" eaLnBrk="0" hangingPunct="0">
              <a:spcBef>
                <a:spcPct val="50000"/>
              </a:spcBef>
            </a:pPr>
            <a:r>
              <a:rPr lang="en-US" altLang="zh-CN" sz="2400" b="1" dirty="0">
                <a:solidFill>
                  <a:srgbClr val="0000CC"/>
                </a:solidFill>
                <a:latin typeface="Times New Roman" charset="0"/>
              </a:rPr>
              <a:t>Tries (</a:t>
            </a:r>
            <a:r>
              <a:rPr lang="en-US" altLang="zh-CN" sz="2400" b="1" dirty="0" err="1">
                <a:solidFill>
                  <a:srgbClr val="0000CC"/>
                </a:solidFill>
                <a:latin typeface="Times New Roman" charset="0"/>
              </a:rPr>
              <a:t>Re</a:t>
            </a:r>
            <a:r>
              <a:rPr lang="en-US" altLang="zh-CN" sz="2400" b="1" dirty="0" err="1">
                <a:solidFill>
                  <a:srgbClr val="FF0000"/>
                </a:solidFill>
                <a:latin typeface="Times New Roman" charset="0"/>
              </a:rPr>
              <a:t>Trie</a:t>
            </a:r>
            <a:r>
              <a:rPr lang="en-US" altLang="zh-CN" sz="2400" b="1" dirty="0" err="1">
                <a:solidFill>
                  <a:srgbClr val="0000CC"/>
                </a:solidFill>
                <a:latin typeface="Times New Roman" charset="0"/>
              </a:rPr>
              <a:t>val</a:t>
            </a:r>
            <a:r>
              <a:rPr lang="en-US" altLang="zh-CN" sz="2400" b="1" dirty="0">
                <a:solidFill>
                  <a:srgbClr val="0000CC"/>
                </a:solidFill>
                <a:latin typeface="Times New Roman" charset="0"/>
              </a:rPr>
              <a:t>) (</a:t>
            </a:r>
            <a:r>
              <a:rPr lang="zh-CN" altLang="en-US" sz="2400" b="1" dirty="0">
                <a:solidFill>
                  <a:srgbClr val="0000CC"/>
                </a:solidFill>
                <a:latin typeface="Times New Roman" charset="0"/>
              </a:rPr>
              <a:t>搜索树</a:t>
            </a:r>
            <a:r>
              <a:rPr lang="en-US" altLang="zh-CN" sz="2400" b="1" dirty="0">
                <a:solidFill>
                  <a:srgbClr val="0000CC"/>
                </a:solidFill>
                <a:latin typeface="Times New Roman" charset="0"/>
              </a:rPr>
              <a:t>)</a:t>
            </a:r>
            <a:r>
              <a:rPr lang="en-US" altLang="zh-CN" sz="2400" dirty="0">
                <a:solidFill>
                  <a:schemeClr val="tx2"/>
                </a:solidFill>
                <a:latin typeface="Times New Roman" charset="0"/>
              </a:rPr>
              <a:t>, using</a:t>
            </a:r>
            <a:r>
              <a:rPr lang="en-US" altLang="zh-CN" sz="2400" dirty="0">
                <a:latin typeface="Times New Roman" charset="0"/>
              </a:rPr>
              <a:t> </a:t>
            </a:r>
            <a:r>
              <a:rPr lang="en-US" altLang="zh-CN" sz="2400" b="1" dirty="0">
                <a:solidFill>
                  <a:srgbClr val="0000CC"/>
                </a:solidFill>
                <a:latin typeface="Times New Roman" charset="0"/>
              </a:rPr>
              <a:t>suffix trees</a:t>
            </a:r>
            <a:r>
              <a:rPr lang="en-US" altLang="zh-CN" sz="2400" dirty="0">
                <a:solidFill>
                  <a:schemeClr val="tx2"/>
                </a:solidFill>
                <a:latin typeface="Times New Roman" charset="0"/>
              </a:rPr>
              <a:t>,</a:t>
            </a:r>
            <a:r>
              <a:rPr lang="en-US" altLang="zh-CN" sz="2400" dirty="0">
                <a:latin typeface="Times New Roman" charset="0"/>
              </a:rPr>
              <a:t> provide lexicographical indexes for all the substrings in a document or set of documents.</a:t>
            </a:r>
          </a:p>
        </p:txBody>
      </p:sp>
    </p:spTree>
    <p:extLst>
      <p:ext uri="{BB962C8B-B14F-4D97-AF65-F5344CB8AC3E}">
        <p14:creationId xmlns:p14="http://schemas.microsoft.com/office/powerpoint/2010/main" val="37445230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2"/>
          <p:cNvSpPr>
            <a:spLocks noGrp="1"/>
          </p:cNvSpPr>
          <p:nvPr>
            <p:ph type="dt" sz="half" idx="10"/>
          </p:nvPr>
        </p:nvSpPr>
        <p:spPr/>
        <p:txBody>
          <a:bodyPr/>
          <a:lstStyle/>
          <a:p>
            <a:fld id="{F954BA8A-3396-DC43-A57D-775106B7CA72}" type="datetime1">
              <a:rPr lang="zh-CN" altLang="en-US"/>
              <a:pPr/>
              <a:t>2021/7/19</a:t>
            </a:fld>
            <a:endParaRPr lang="en-US" altLang="zh-CN"/>
          </a:p>
        </p:txBody>
      </p:sp>
      <p:sp>
        <p:nvSpPr>
          <p:cNvPr id="6" name="幻灯片编号占位符 4"/>
          <p:cNvSpPr>
            <a:spLocks noGrp="1"/>
          </p:cNvSpPr>
          <p:nvPr>
            <p:ph type="sldNum" sz="quarter" idx="4294967295"/>
          </p:nvPr>
        </p:nvSpPr>
        <p:spPr>
          <a:xfrm>
            <a:off x="6553200" y="6245225"/>
            <a:ext cx="2289175" cy="476250"/>
          </a:xfrm>
          <a:prstGeom prst="rect">
            <a:avLst/>
          </a:prstGeom>
        </p:spPr>
        <p:txBody>
          <a:bodyPr/>
          <a:lstStyle/>
          <a:p>
            <a:fld id="{1180C2E0-19D0-0D4B-8E01-D83F0354F11F}" type="slidenum">
              <a:rPr lang="en-US" altLang="zh-CN"/>
              <a:pPr/>
              <a:t>48</a:t>
            </a:fld>
            <a:endParaRPr lang="en-US" altLang="zh-CN"/>
          </a:p>
        </p:txBody>
      </p:sp>
      <p:sp>
        <p:nvSpPr>
          <p:cNvPr id="343042" name="Rectangle 2"/>
          <p:cNvSpPr>
            <a:spLocks noGrp="1" noRot="1" noChangeArrowheads="1"/>
          </p:cNvSpPr>
          <p:nvPr>
            <p:ph type="title"/>
          </p:nvPr>
        </p:nvSpPr>
        <p:spPr/>
        <p:txBody>
          <a:bodyPr/>
          <a:lstStyle/>
          <a:p>
            <a:r>
              <a:rPr lang="en-US" altLang="zh-CN"/>
              <a:t>String Matching</a:t>
            </a:r>
          </a:p>
        </p:txBody>
      </p:sp>
      <p:sp>
        <p:nvSpPr>
          <p:cNvPr id="343043" name="Text Box 3"/>
          <p:cNvSpPr txBox="1">
            <a:spLocks noChangeArrowheads="1"/>
          </p:cNvSpPr>
          <p:nvPr/>
        </p:nvSpPr>
        <p:spPr bwMode="auto">
          <a:xfrm>
            <a:off x="914400" y="1196975"/>
            <a:ext cx="7620000" cy="50967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altLang="zh-CN" sz="2400" b="1" dirty="0">
                <a:latin typeface="Times New Roman" charset="0"/>
              </a:rPr>
              <a:t>Find File</a:t>
            </a:r>
            <a:r>
              <a:rPr lang="en-US" altLang="zh-CN" sz="2400" dirty="0">
                <a:latin typeface="Times New Roman" charset="0"/>
              </a:rPr>
              <a:t>: Find all files whose name includes the string </a:t>
            </a:r>
            <a:r>
              <a:rPr lang="en-US" altLang="zh-CN" sz="2400" b="1" dirty="0">
                <a:solidFill>
                  <a:srgbClr val="0000CC"/>
                </a:solidFill>
                <a:latin typeface="Times New Roman" charset="0"/>
              </a:rPr>
              <a:t>q</a:t>
            </a:r>
            <a:r>
              <a:rPr lang="en-US" altLang="zh-CN" sz="2400" dirty="0">
                <a:latin typeface="Times New Roman" charset="0"/>
              </a:rPr>
              <a:t>.</a:t>
            </a:r>
          </a:p>
          <a:p>
            <a:pPr algn="l" eaLnBrk="0" hangingPunct="0">
              <a:spcBef>
                <a:spcPct val="35000"/>
              </a:spcBef>
            </a:pPr>
            <a:r>
              <a:rPr lang="en-US" altLang="zh-CN" sz="2400" b="1" dirty="0">
                <a:latin typeface="Times New Roman" charset="0"/>
              </a:rPr>
              <a:t>Simple algorithm:</a:t>
            </a:r>
            <a:r>
              <a:rPr lang="en-US" altLang="zh-CN" sz="2400" dirty="0">
                <a:latin typeface="Times New Roman" charset="0"/>
              </a:rPr>
              <a:t>  Build an inverted index of all substrings of the file names of the form </a:t>
            </a:r>
            <a:r>
              <a:rPr lang="en-US" altLang="zh-CN" sz="2400" b="1" dirty="0">
                <a:solidFill>
                  <a:srgbClr val="0000CC"/>
                </a:solidFill>
                <a:latin typeface="Times New Roman" charset="0"/>
              </a:rPr>
              <a:t>*f</a:t>
            </a:r>
            <a:r>
              <a:rPr lang="en-US" altLang="zh-CN" sz="2400" dirty="0">
                <a:latin typeface="Times New Roman" charset="0"/>
              </a:rPr>
              <a:t>, </a:t>
            </a:r>
          </a:p>
          <a:p>
            <a:pPr algn="l" eaLnBrk="0" hangingPunct="0">
              <a:spcBef>
                <a:spcPct val="35000"/>
              </a:spcBef>
            </a:pPr>
            <a:r>
              <a:rPr lang="en-US" altLang="zh-CN" sz="2400" b="1" dirty="0">
                <a:latin typeface="Times New Roman" charset="0"/>
              </a:rPr>
              <a:t>Example:</a:t>
            </a:r>
            <a:r>
              <a:rPr lang="en-US" altLang="zh-CN" sz="2400" dirty="0">
                <a:latin typeface="Times New Roman" charset="0"/>
              </a:rPr>
              <a:t> if the file name is </a:t>
            </a:r>
            <a:r>
              <a:rPr lang="en-US" altLang="zh-CN" sz="2400" dirty="0" err="1">
                <a:solidFill>
                  <a:srgbClr val="FF0000"/>
                </a:solidFill>
                <a:latin typeface="Times New Roman" charset="0"/>
              </a:rPr>
              <a:t>foo.txt</a:t>
            </a:r>
            <a:r>
              <a:rPr lang="en-US" altLang="zh-CN" sz="2400" dirty="0">
                <a:latin typeface="Times New Roman" charset="0"/>
              </a:rPr>
              <a:t>, search terms are:</a:t>
            </a:r>
          </a:p>
          <a:p>
            <a:pPr algn="l" eaLnBrk="0" hangingPunct="0">
              <a:spcBef>
                <a:spcPct val="35000"/>
              </a:spcBef>
            </a:pPr>
            <a:r>
              <a:rPr lang="en-US" altLang="zh-CN" sz="2400" dirty="0">
                <a:latin typeface="Times New Roman" charset="0"/>
              </a:rPr>
              <a:t>	</a:t>
            </a:r>
            <a:r>
              <a:rPr lang="en-US" altLang="zh-CN" sz="2400" dirty="0" err="1">
                <a:solidFill>
                  <a:srgbClr val="FF0000"/>
                </a:solidFill>
                <a:latin typeface="Times New Roman" charset="0"/>
              </a:rPr>
              <a:t>foo.txt</a:t>
            </a:r>
            <a:endParaRPr lang="en-US" altLang="zh-CN" sz="2400" dirty="0">
              <a:solidFill>
                <a:srgbClr val="FF0000"/>
              </a:solidFill>
              <a:latin typeface="Times New Roman" charset="0"/>
            </a:endParaRPr>
          </a:p>
          <a:p>
            <a:pPr algn="l" eaLnBrk="0" hangingPunct="0"/>
            <a:r>
              <a:rPr lang="en-US" altLang="zh-CN" sz="2400" dirty="0">
                <a:solidFill>
                  <a:srgbClr val="FF0000"/>
                </a:solidFill>
                <a:latin typeface="Times New Roman" charset="0"/>
              </a:rPr>
              <a:t>	</a:t>
            </a:r>
            <a:r>
              <a:rPr lang="en-US" altLang="zh-CN" sz="2400" dirty="0" err="1">
                <a:solidFill>
                  <a:srgbClr val="FF0000"/>
                </a:solidFill>
                <a:latin typeface="Times New Roman" charset="0"/>
              </a:rPr>
              <a:t>oo.txt</a:t>
            </a:r>
            <a:endParaRPr lang="en-US" altLang="zh-CN" sz="2400" dirty="0">
              <a:solidFill>
                <a:srgbClr val="FF0000"/>
              </a:solidFill>
              <a:latin typeface="Times New Roman" charset="0"/>
            </a:endParaRPr>
          </a:p>
          <a:p>
            <a:pPr algn="l" eaLnBrk="0" hangingPunct="0"/>
            <a:r>
              <a:rPr lang="en-US" altLang="zh-CN" sz="2400" dirty="0">
                <a:solidFill>
                  <a:srgbClr val="FF0000"/>
                </a:solidFill>
                <a:latin typeface="Times New Roman" charset="0"/>
              </a:rPr>
              <a:t>	</a:t>
            </a:r>
            <a:r>
              <a:rPr lang="en-US" altLang="zh-CN" sz="2400" dirty="0" err="1">
                <a:solidFill>
                  <a:srgbClr val="FF0000"/>
                </a:solidFill>
                <a:latin typeface="Times New Roman" charset="0"/>
              </a:rPr>
              <a:t>o.txt</a:t>
            </a:r>
            <a:endParaRPr lang="en-US" altLang="zh-CN" sz="2400" dirty="0">
              <a:solidFill>
                <a:srgbClr val="FF0000"/>
              </a:solidFill>
              <a:latin typeface="Times New Roman" charset="0"/>
            </a:endParaRPr>
          </a:p>
          <a:p>
            <a:pPr algn="l" eaLnBrk="0" hangingPunct="0"/>
            <a:r>
              <a:rPr lang="en-US" altLang="zh-CN" sz="2400" dirty="0">
                <a:solidFill>
                  <a:srgbClr val="FF0000"/>
                </a:solidFill>
                <a:latin typeface="Times New Roman" charset="0"/>
              </a:rPr>
              <a:t>	.txt</a:t>
            </a:r>
          </a:p>
          <a:p>
            <a:pPr algn="l" eaLnBrk="0" hangingPunct="0"/>
            <a:r>
              <a:rPr lang="en-US" altLang="zh-CN" sz="2400" dirty="0">
                <a:solidFill>
                  <a:srgbClr val="FF0000"/>
                </a:solidFill>
                <a:latin typeface="Times New Roman" charset="0"/>
              </a:rPr>
              <a:t>	txt</a:t>
            </a:r>
          </a:p>
          <a:p>
            <a:pPr algn="l" eaLnBrk="0" hangingPunct="0"/>
            <a:r>
              <a:rPr lang="en-US" altLang="zh-CN" sz="2400" dirty="0">
                <a:solidFill>
                  <a:srgbClr val="FF0000"/>
                </a:solidFill>
                <a:latin typeface="Times New Roman" charset="0"/>
              </a:rPr>
              <a:t>	</a:t>
            </a:r>
            <a:r>
              <a:rPr lang="en-US" altLang="zh-CN" sz="2400" dirty="0" err="1">
                <a:solidFill>
                  <a:srgbClr val="FF0000"/>
                </a:solidFill>
                <a:latin typeface="Times New Roman" charset="0"/>
              </a:rPr>
              <a:t>xt</a:t>
            </a:r>
            <a:endParaRPr lang="en-US" altLang="zh-CN" sz="2400" dirty="0">
              <a:solidFill>
                <a:srgbClr val="FF0000"/>
              </a:solidFill>
              <a:latin typeface="Times New Roman" charset="0"/>
            </a:endParaRPr>
          </a:p>
          <a:p>
            <a:pPr algn="l" eaLnBrk="0" hangingPunct="0"/>
            <a:r>
              <a:rPr lang="en-US" altLang="zh-CN" sz="2400" dirty="0">
                <a:solidFill>
                  <a:srgbClr val="FF0000"/>
                </a:solidFill>
                <a:latin typeface="Times New Roman" charset="0"/>
              </a:rPr>
              <a:t>	t</a:t>
            </a:r>
            <a:endParaRPr lang="en-US" altLang="zh-CN" sz="2400" dirty="0">
              <a:latin typeface="Times New Roman" charset="0"/>
            </a:endParaRPr>
          </a:p>
          <a:p>
            <a:pPr algn="l" eaLnBrk="0" hangingPunct="0">
              <a:spcBef>
                <a:spcPct val="50000"/>
              </a:spcBef>
            </a:pPr>
            <a:r>
              <a:rPr lang="en-US" altLang="zh-CN" sz="2400" dirty="0">
                <a:latin typeface="Times New Roman" charset="0"/>
              </a:rPr>
              <a:t>Lexicographic processing allows searching by any </a:t>
            </a:r>
            <a:r>
              <a:rPr lang="en-US" altLang="zh-CN" sz="2400" b="1" dirty="0">
                <a:solidFill>
                  <a:srgbClr val="0000CC"/>
                </a:solidFill>
                <a:latin typeface="Times New Roman" charset="0"/>
              </a:rPr>
              <a:t>q</a:t>
            </a:r>
            <a:r>
              <a:rPr lang="en-US" altLang="zh-CN" sz="2400" dirty="0">
                <a:latin typeface="Times New Roman" charset="0"/>
              </a:rPr>
              <a:t>.</a:t>
            </a:r>
          </a:p>
        </p:txBody>
      </p:sp>
    </p:spTree>
    <p:extLst>
      <p:ext uri="{BB962C8B-B14F-4D97-AF65-F5344CB8AC3E}">
        <p14:creationId xmlns:p14="http://schemas.microsoft.com/office/powerpoint/2010/main" val="149329978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3043">
                                            <p:txEl>
                                              <p:pRg st="1" end="1"/>
                                            </p:txEl>
                                          </p:spTgt>
                                        </p:tgtEl>
                                        <p:attrNameLst>
                                          <p:attrName>style.visibility</p:attrName>
                                        </p:attrNameLst>
                                      </p:cBhvr>
                                      <p:to>
                                        <p:strVal val="visible"/>
                                      </p:to>
                                    </p:set>
                                    <p:animEffect transition="in" filter="blinds(horizontal)">
                                      <p:cBhvr>
                                        <p:cTn id="7" dur="500"/>
                                        <p:tgtEl>
                                          <p:spTgt spid="3430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43043">
                                            <p:txEl>
                                              <p:pRg st="2" end="2"/>
                                            </p:txEl>
                                          </p:spTgt>
                                        </p:tgtEl>
                                        <p:attrNameLst>
                                          <p:attrName>style.visibility</p:attrName>
                                        </p:attrNameLst>
                                      </p:cBhvr>
                                      <p:to>
                                        <p:strVal val="visible"/>
                                      </p:to>
                                    </p:set>
                                    <p:animEffect transition="in" filter="blinds(horizontal)">
                                      <p:cBhvr>
                                        <p:cTn id="12" dur="500"/>
                                        <p:tgtEl>
                                          <p:spTgt spid="34304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43043">
                                            <p:txEl>
                                              <p:pRg st="3" end="3"/>
                                            </p:txEl>
                                          </p:spTgt>
                                        </p:tgtEl>
                                        <p:attrNameLst>
                                          <p:attrName>style.visibility</p:attrName>
                                        </p:attrNameLst>
                                      </p:cBhvr>
                                      <p:to>
                                        <p:strVal val="visible"/>
                                      </p:to>
                                    </p:set>
                                    <p:animEffect transition="in" filter="blinds(horizontal)">
                                      <p:cBhvr>
                                        <p:cTn id="15" dur="500"/>
                                        <p:tgtEl>
                                          <p:spTgt spid="34304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43043">
                                            <p:txEl>
                                              <p:pRg st="4" end="4"/>
                                            </p:txEl>
                                          </p:spTgt>
                                        </p:tgtEl>
                                        <p:attrNameLst>
                                          <p:attrName>style.visibility</p:attrName>
                                        </p:attrNameLst>
                                      </p:cBhvr>
                                      <p:to>
                                        <p:strVal val="visible"/>
                                      </p:to>
                                    </p:set>
                                    <p:animEffect transition="in" filter="blinds(horizontal)">
                                      <p:cBhvr>
                                        <p:cTn id="18" dur="500"/>
                                        <p:tgtEl>
                                          <p:spTgt spid="34304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43043">
                                            <p:txEl>
                                              <p:pRg st="5" end="5"/>
                                            </p:txEl>
                                          </p:spTgt>
                                        </p:tgtEl>
                                        <p:attrNameLst>
                                          <p:attrName>style.visibility</p:attrName>
                                        </p:attrNameLst>
                                      </p:cBhvr>
                                      <p:to>
                                        <p:strVal val="visible"/>
                                      </p:to>
                                    </p:set>
                                    <p:animEffect transition="in" filter="blinds(horizontal)">
                                      <p:cBhvr>
                                        <p:cTn id="21" dur="500"/>
                                        <p:tgtEl>
                                          <p:spTgt spid="34304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43043">
                                            <p:txEl>
                                              <p:pRg st="6" end="6"/>
                                            </p:txEl>
                                          </p:spTgt>
                                        </p:tgtEl>
                                        <p:attrNameLst>
                                          <p:attrName>style.visibility</p:attrName>
                                        </p:attrNameLst>
                                      </p:cBhvr>
                                      <p:to>
                                        <p:strVal val="visible"/>
                                      </p:to>
                                    </p:set>
                                    <p:animEffect transition="in" filter="blinds(horizontal)">
                                      <p:cBhvr>
                                        <p:cTn id="24" dur="500"/>
                                        <p:tgtEl>
                                          <p:spTgt spid="343043">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43043">
                                            <p:txEl>
                                              <p:pRg st="7" end="7"/>
                                            </p:txEl>
                                          </p:spTgt>
                                        </p:tgtEl>
                                        <p:attrNameLst>
                                          <p:attrName>style.visibility</p:attrName>
                                        </p:attrNameLst>
                                      </p:cBhvr>
                                      <p:to>
                                        <p:strVal val="visible"/>
                                      </p:to>
                                    </p:set>
                                    <p:animEffect transition="in" filter="blinds(horizontal)">
                                      <p:cBhvr>
                                        <p:cTn id="27" dur="500"/>
                                        <p:tgtEl>
                                          <p:spTgt spid="343043">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43043">
                                            <p:txEl>
                                              <p:pRg st="8" end="8"/>
                                            </p:txEl>
                                          </p:spTgt>
                                        </p:tgtEl>
                                        <p:attrNameLst>
                                          <p:attrName>style.visibility</p:attrName>
                                        </p:attrNameLst>
                                      </p:cBhvr>
                                      <p:to>
                                        <p:strVal val="visible"/>
                                      </p:to>
                                    </p:set>
                                    <p:animEffect transition="in" filter="blinds(horizontal)">
                                      <p:cBhvr>
                                        <p:cTn id="30" dur="500"/>
                                        <p:tgtEl>
                                          <p:spTgt spid="343043">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43043">
                                            <p:txEl>
                                              <p:pRg st="9" end="9"/>
                                            </p:txEl>
                                          </p:spTgt>
                                        </p:tgtEl>
                                        <p:attrNameLst>
                                          <p:attrName>style.visibility</p:attrName>
                                        </p:attrNameLst>
                                      </p:cBhvr>
                                      <p:to>
                                        <p:strVal val="visible"/>
                                      </p:to>
                                    </p:set>
                                    <p:animEffect transition="in" filter="blinds(horizontal)">
                                      <p:cBhvr>
                                        <p:cTn id="33" dur="500"/>
                                        <p:tgtEl>
                                          <p:spTgt spid="343043">
                                            <p:txEl>
                                              <p:pRg st="9" end="9"/>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343043">
                                            <p:txEl>
                                              <p:pRg st="10" end="10"/>
                                            </p:txEl>
                                          </p:spTgt>
                                        </p:tgtEl>
                                        <p:attrNameLst>
                                          <p:attrName>style.visibility</p:attrName>
                                        </p:attrNameLst>
                                      </p:cBhvr>
                                      <p:to>
                                        <p:strVal val="visible"/>
                                      </p:to>
                                    </p:set>
                                    <p:animEffect transition="in" filter="blinds(horizontal)">
                                      <p:cBhvr>
                                        <p:cTn id="38" dur="500"/>
                                        <p:tgtEl>
                                          <p:spTgt spid="34304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954BA8A-3396-DC43-A57D-775106B7CA72}" type="datetime1">
              <a:rPr lang="zh-CN" altLang="en-US"/>
              <a:pPr/>
              <a:t>2021/7/19</a:t>
            </a:fld>
            <a:endParaRPr lang="en-US" altLang="zh-CN"/>
          </a:p>
        </p:txBody>
      </p:sp>
      <p:sp>
        <p:nvSpPr>
          <p:cNvPr id="6" name="幻灯片编号占位符 5"/>
          <p:cNvSpPr>
            <a:spLocks noGrp="1"/>
          </p:cNvSpPr>
          <p:nvPr>
            <p:ph type="sldNum" sz="quarter" idx="4294967295"/>
          </p:nvPr>
        </p:nvSpPr>
        <p:spPr>
          <a:xfrm>
            <a:off x="6553200" y="6245225"/>
            <a:ext cx="2289175" cy="476250"/>
          </a:xfrm>
          <a:prstGeom prst="rect">
            <a:avLst/>
          </a:prstGeom>
        </p:spPr>
        <p:txBody>
          <a:bodyPr/>
          <a:lstStyle/>
          <a:p>
            <a:fld id="{DD593A30-D44D-2C4D-8E23-1F5C2E5D6E28}" type="slidenum">
              <a:rPr lang="en-US" altLang="zh-CN"/>
              <a:pPr/>
              <a:t>49</a:t>
            </a:fld>
            <a:endParaRPr lang="en-US" altLang="zh-CN"/>
          </a:p>
        </p:txBody>
      </p:sp>
      <p:sp>
        <p:nvSpPr>
          <p:cNvPr id="437250" name="Rectangle 2"/>
          <p:cNvSpPr>
            <a:spLocks noGrp="1" noRot="1" noChangeArrowheads="1"/>
          </p:cNvSpPr>
          <p:nvPr>
            <p:ph type="title"/>
          </p:nvPr>
        </p:nvSpPr>
        <p:spPr/>
        <p:txBody>
          <a:bodyPr/>
          <a:lstStyle/>
          <a:p>
            <a:r>
              <a:rPr lang="en-US" altLang="zh-CN"/>
              <a:t>Tries: Search for Substring</a:t>
            </a:r>
          </a:p>
        </p:txBody>
      </p:sp>
      <p:sp>
        <p:nvSpPr>
          <p:cNvPr id="437251" name="Rectangle 3"/>
          <p:cNvSpPr>
            <a:spLocks noGrp="1" noRot="1" noChangeArrowheads="1"/>
          </p:cNvSpPr>
          <p:nvPr>
            <p:ph type="body" idx="1"/>
          </p:nvPr>
        </p:nvSpPr>
        <p:spPr/>
        <p:txBody>
          <a:bodyPr/>
          <a:lstStyle/>
          <a:p>
            <a:pPr>
              <a:lnSpc>
                <a:spcPct val="80000"/>
              </a:lnSpc>
            </a:pPr>
            <a:r>
              <a:rPr lang="en-US" altLang="zh-CN" sz="2800" b="1" dirty="0">
                <a:solidFill>
                  <a:srgbClr val="0000CC"/>
                </a:solidFill>
              </a:rPr>
              <a:t>Concept</a:t>
            </a:r>
          </a:p>
          <a:p>
            <a:pPr>
              <a:lnSpc>
                <a:spcPct val="80000"/>
              </a:lnSpc>
            </a:pPr>
            <a:r>
              <a:rPr lang="en-US" altLang="zh-CN" sz="2800" dirty="0"/>
              <a:t>semi-infinite strings, or </a:t>
            </a:r>
            <a:r>
              <a:rPr lang="en-US" altLang="zh-CN" sz="2800" b="1" dirty="0" err="1">
                <a:solidFill>
                  <a:srgbClr val="0000CC"/>
                </a:solidFill>
              </a:rPr>
              <a:t>sistrings</a:t>
            </a:r>
            <a:r>
              <a:rPr lang="en-US" altLang="zh-CN" sz="2800" b="1" dirty="0">
                <a:solidFill>
                  <a:srgbClr val="0000CC"/>
                </a:solidFill>
              </a:rPr>
              <a:t> (</a:t>
            </a:r>
            <a:r>
              <a:rPr lang="zh-CN" altLang="en-US" sz="2800" b="1" dirty="0"/>
              <a:t>半无限长字串</a:t>
            </a:r>
            <a:r>
              <a:rPr lang="en-US" altLang="zh-CN" sz="2800" dirty="0"/>
              <a:t> )</a:t>
            </a:r>
          </a:p>
          <a:p>
            <a:pPr lvl="1">
              <a:lnSpc>
                <a:spcPct val="80000"/>
              </a:lnSpc>
            </a:pPr>
            <a:r>
              <a:rPr lang="en-US" altLang="zh-CN" sz="2400" dirty="0"/>
              <a:t>Each </a:t>
            </a:r>
            <a:r>
              <a:rPr lang="en-US" altLang="zh-CN" sz="2400" dirty="0" err="1"/>
              <a:t>sistring</a:t>
            </a:r>
            <a:r>
              <a:rPr lang="en-US" altLang="zh-CN" sz="2400" dirty="0"/>
              <a:t> has a starting position in the text, and continues to the right until it is unique. </a:t>
            </a:r>
          </a:p>
          <a:p>
            <a:pPr lvl="1">
              <a:lnSpc>
                <a:spcPct val="80000"/>
              </a:lnSpc>
            </a:pPr>
            <a:r>
              <a:rPr lang="en-US" altLang="zh-CN" sz="2400" dirty="0"/>
              <a:t>The </a:t>
            </a:r>
            <a:r>
              <a:rPr lang="en-US" altLang="zh-CN" sz="2400" dirty="0" err="1"/>
              <a:t>sistrings</a:t>
            </a:r>
            <a:r>
              <a:rPr lang="en-US" altLang="zh-CN" sz="2400" dirty="0"/>
              <a:t> are stored in (the leaves of) a tree, the </a:t>
            </a:r>
            <a:r>
              <a:rPr lang="en-US" altLang="zh-CN" sz="2400" b="1" dirty="0">
                <a:solidFill>
                  <a:srgbClr val="0000CC"/>
                </a:solidFill>
              </a:rPr>
              <a:t>suffix tree</a:t>
            </a:r>
            <a:r>
              <a:rPr lang="en-US" altLang="zh-CN" sz="2400" dirty="0"/>
              <a:t>. Common parts are stored only once. </a:t>
            </a:r>
          </a:p>
          <a:p>
            <a:pPr lvl="1">
              <a:lnSpc>
                <a:spcPct val="80000"/>
              </a:lnSpc>
            </a:pPr>
            <a:r>
              <a:rPr lang="en-US" altLang="zh-CN" sz="2400" dirty="0"/>
              <a:t>Each </a:t>
            </a:r>
            <a:r>
              <a:rPr lang="en-US" altLang="zh-CN" sz="2400" dirty="0" err="1"/>
              <a:t>sistring</a:t>
            </a:r>
            <a:r>
              <a:rPr lang="en-US" altLang="zh-CN" sz="2400" dirty="0"/>
              <a:t> can be associated with a location within a document where the </a:t>
            </a:r>
            <a:r>
              <a:rPr lang="en-US" altLang="zh-CN" sz="2400" dirty="0" err="1"/>
              <a:t>sistring</a:t>
            </a:r>
            <a:r>
              <a:rPr lang="en-US" altLang="zh-CN" sz="2400" dirty="0"/>
              <a:t> occurs. </a:t>
            </a:r>
          </a:p>
          <a:p>
            <a:pPr lvl="1">
              <a:lnSpc>
                <a:spcPct val="80000"/>
              </a:lnSpc>
            </a:pPr>
            <a:r>
              <a:rPr lang="en-US" altLang="zh-CN" sz="2400" dirty="0" err="1"/>
              <a:t>Subtrees</a:t>
            </a:r>
            <a:r>
              <a:rPr lang="en-US" altLang="zh-CN" sz="2400" dirty="0"/>
              <a:t> below a certain node represent all occurrences of the substring represented by that node. </a:t>
            </a:r>
          </a:p>
          <a:p>
            <a:pPr>
              <a:lnSpc>
                <a:spcPct val="80000"/>
              </a:lnSpc>
            </a:pPr>
            <a:r>
              <a:rPr lang="en-US" altLang="zh-CN" sz="2800" dirty="0"/>
              <a:t>Suffix trees have a size of the same order of magnitude as the input documents. </a:t>
            </a:r>
          </a:p>
          <a:p>
            <a:pPr>
              <a:lnSpc>
                <a:spcPct val="80000"/>
              </a:lnSpc>
            </a:pPr>
            <a:endParaRPr lang="zh-CN" altLang="en-US" sz="2800" dirty="0"/>
          </a:p>
        </p:txBody>
      </p:sp>
    </p:spTree>
    <p:extLst>
      <p:ext uri="{BB962C8B-B14F-4D97-AF65-F5344CB8AC3E}">
        <p14:creationId xmlns:p14="http://schemas.microsoft.com/office/powerpoint/2010/main" val="1998188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2"/>
          <p:cNvSpPr>
            <a:spLocks noGrp="1"/>
          </p:cNvSpPr>
          <p:nvPr>
            <p:ph type="ftr" sz="quarter" idx="10"/>
          </p:nvPr>
        </p:nvSpPr>
        <p:spPr/>
        <p:txBody>
          <a:bodyPr/>
          <a:lstStyle/>
          <a:p>
            <a:r>
              <a:rPr lang="en-US" altLang="zh-CN"/>
              <a:t>Lecture 6 Index</a:t>
            </a:r>
          </a:p>
        </p:txBody>
      </p:sp>
      <p:sp>
        <p:nvSpPr>
          <p:cNvPr id="6" name="幻灯片编号占位符 3"/>
          <p:cNvSpPr>
            <a:spLocks noGrp="1"/>
          </p:cNvSpPr>
          <p:nvPr>
            <p:ph type="sldNum" sz="quarter" idx="11"/>
          </p:nvPr>
        </p:nvSpPr>
        <p:spPr/>
        <p:txBody>
          <a:bodyPr/>
          <a:lstStyle/>
          <a:p>
            <a:fld id="{6510544D-E0F7-B841-87A2-3A9148B1CBA3}" type="slidenum">
              <a:rPr lang="en-US" altLang="zh-CN"/>
              <a:pPr/>
              <a:t>5</a:t>
            </a:fld>
            <a:endParaRPr lang="en-US" altLang="zh-CN"/>
          </a:p>
        </p:txBody>
      </p:sp>
      <p:sp>
        <p:nvSpPr>
          <p:cNvPr id="292866" name="Rectangle 2"/>
          <p:cNvSpPr>
            <a:spLocks noGrp="1" noChangeArrowheads="1"/>
          </p:cNvSpPr>
          <p:nvPr>
            <p:ph type="title"/>
          </p:nvPr>
        </p:nvSpPr>
        <p:spPr/>
        <p:txBody>
          <a:bodyPr/>
          <a:lstStyle/>
          <a:p>
            <a:r>
              <a:rPr lang="en-US" altLang="zh-CN" dirty="0">
                <a:latin typeface="Times New Roman" charset="0"/>
              </a:rPr>
              <a:t>Use of Inverted Files for Calculating Similarities</a:t>
            </a:r>
          </a:p>
        </p:txBody>
      </p:sp>
      <p:sp>
        <p:nvSpPr>
          <p:cNvPr id="292867" name="Text Box 3"/>
          <p:cNvSpPr txBox="1">
            <a:spLocks noChangeArrowheads="1"/>
          </p:cNvSpPr>
          <p:nvPr/>
        </p:nvSpPr>
        <p:spPr bwMode="auto">
          <a:xfrm>
            <a:off x="685800" y="1752600"/>
            <a:ext cx="8229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endParaRPr lang="zh-CN" altLang="en-US" sz="2400">
              <a:latin typeface="Times New Roman" charset="0"/>
            </a:endParaRPr>
          </a:p>
        </p:txBody>
      </p:sp>
      <p:sp>
        <p:nvSpPr>
          <p:cNvPr id="292868" name="Text Box 4"/>
          <p:cNvSpPr txBox="1">
            <a:spLocks noChangeArrowheads="1"/>
          </p:cNvSpPr>
          <p:nvPr/>
        </p:nvSpPr>
        <p:spPr bwMode="auto">
          <a:xfrm>
            <a:off x="533400" y="1752600"/>
            <a:ext cx="8305800" cy="5021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marL="396875" indent="-396875" algn="l">
              <a:defRPr>
                <a:solidFill>
                  <a:schemeClr val="tx1"/>
                </a:solidFill>
                <a:latin typeface="Arial" charset="0"/>
                <a:ea typeface="宋体" charset="0"/>
                <a:cs typeface="宋体" charset="0"/>
              </a:defRPr>
            </a:lvl1pPr>
            <a:lvl2pPr marL="571500" algn="l">
              <a:defRPr>
                <a:solidFill>
                  <a:schemeClr val="tx1"/>
                </a:solidFill>
                <a:latin typeface="Arial" charset="0"/>
                <a:ea typeface="宋体" charset="0"/>
              </a:defRPr>
            </a:lvl2pPr>
            <a:lvl3pPr algn="l">
              <a:defRPr>
                <a:solidFill>
                  <a:schemeClr val="tx1"/>
                </a:solidFill>
                <a:latin typeface="Arial" charset="0"/>
                <a:ea typeface="宋体" charset="0"/>
              </a:defRPr>
            </a:lvl3pPr>
            <a:lvl4pPr algn="l">
              <a:defRPr>
                <a:solidFill>
                  <a:schemeClr val="tx1"/>
                </a:solidFill>
                <a:latin typeface="Arial" charset="0"/>
                <a:ea typeface="宋体" charset="0"/>
              </a:defRPr>
            </a:lvl4pPr>
            <a:lvl5pPr algn="l">
              <a:defRPr>
                <a:solidFill>
                  <a:schemeClr val="tx1"/>
                </a:solidFill>
                <a:latin typeface="Arial" charset="0"/>
                <a:ea typeface="宋体" charset="0"/>
              </a:defRPr>
            </a:lvl5pPr>
            <a:lvl6pPr fontAlgn="base">
              <a:spcBef>
                <a:spcPct val="0"/>
              </a:spcBef>
              <a:spcAft>
                <a:spcPct val="0"/>
              </a:spcAft>
              <a:defRPr>
                <a:solidFill>
                  <a:schemeClr val="tx1"/>
                </a:solidFill>
                <a:latin typeface="Arial" charset="0"/>
                <a:ea typeface="宋体" charset="0"/>
              </a:defRPr>
            </a:lvl6pPr>
            <a:lvl7pPr fontAlgn="base">
              <a:spcBef>
                <a:spcPct val="0"/>
              </a:spcBef>
              <a:spcAft>
                <a:spcPct val="0"/>
              </a:spcAft>
              <a:defRPr>
                <a:solidFill>
                  <a:schemeClr val="tx1"/>
                </a:solidFill>
                <a:latin typeface="Arial" charset="0"/>
                <a:ea typeface="宋体" charset="0"/>
              </a:defRPr>
            </a:lvl7pPr>
            <a:lvl8pPr fontAlgn="base">
              <a:spcBef>
                <a:spcPct val="0"/>
              </a:spcBef>
              <a:spcAft>
                <a:spcPct val="0"/>
              </a:spcAft>
              <a:defRPr>
                <a:solidFill>
                  <a:schemeClr val="tx1"/>
                </a:solidFill>
                <a:latin typeface="Arial" charset="0"/>
                <a:ea typeface="宋体" charset="0"/>
              </a:defRPr>
            </a:lvl8pPr>
            <a:lvl9pPr fontAlgn="base">
              <a:spcBef>
                <a:spcPct val="0"/>
              </a:spcBef>
              <a:spcAft>
                <a:spcPct val="0"/>
              </a:spcAft>
              <a:defRPr>
                <a:solidFill>
                  <a:schemeClr val="tx1"/>
                </a:solidFill>
                <a:latin typeface="Arial" charset="0"/>
                <a:ea typeface="宋体" charset="0"/>
              </a:defRPr>
            </a:lvl9pPr>
          </a:lstStyle>
          <a:p>
            <a:pPr eaLnBrk="0" hangingPunct="0">
              <a:spcBef>
                <a:spcPct val="50000"/>
              </a:spcBef>
            </a:pPr>
            <a:r>
              <a:rPr lang="en-US" altLang="zh-CN" sz="2400" dirty="0">
                <a:latin typeface="Times New Roman" charset="0"/>
              </a:rPr>
              <a:t>In the term vector space, if </a:t>
            </a:r>
            <a:r>
              <a:rPr lang="en-US" altLang="zh-CN" sz="2400" b="1" dirty="0">
                <a:latin typeface="Times New Roman" charset="0"/>
              </a:rPr>
              <a:t>q</a:t>
            </a:r>
            <a:r>
              <a:rPr lang="en-US" altLang="zh-CN" sz="2400" dirty="0">
                <a:latin typeface="Times New Roman" charset="0"/>
              </a:rPr>
              <a:t> is query and </a:t>
            </a:r>
            <a:r>
              <a:rPr lang="en-US" altLang="zh-CN" sz="2400" b="1" dirty="0" err="1">
                <a:latin typeface="Times New Roman" charset="0"/>
              </a:rPr>
              <a:t>d</a:t>
            </a:r>
            <a:r>
              <a:rPr lang="en-US" altLang="zh-CN" sz="2400" i="1" baseline="-25000" dirty="0" err="1">
                <a:latin typeface="Times New Roman" charset="0"/>
              </a:rPr>
              <a:t>j</a:t>
            </a:r>
            <a:r>
              <a:rPr lang="en-US" altLang="zh-CN" sz="2400" dirty="0">
                <a:latin typeface="Times New Roman" charset="0"/>
              </a:rPr>
              <a:t> a document, </a:t>
            </a:r>
          </a:p>
          <a:p>
            <a:pPr eaLnBrk="0" hangingPunct="0"/>
            <a:r>
              <a:rPr lang="en-US" altLang="zh-CN" sz="2400" dirty="0">
                <a:latin typeface="Times New Roman" charset="0"/>
              </a:rPr>
              <a:t>then </a:t>
            </a:r>
            <a:r>
              <a:rPr lang="en-US" altLang="zh-CN" sz="2400" b="1" dirty="0">
                <a:latin typeface="Times New Roman" charset="0"/>
              </a:rPr>
              <a:t>q</a:t>
            </a:r>
            <a:r>
              <a:rPr lang="en-US" altLang="zh-CN" sz="2400" dirty="0">
                <a:latin typeface="Times New Roman" charset="0"/>
              </a:rPr>
              <a:t> and </a:t>
            </a:r>
            <a:r>
              <a:rPr lang="en-US" altLang="zh-CN" sz="2400" b="1" dirty="0" err="1">
                <a:latin typeface="Times New Roman" charset="0"/>
              </a:rPr>
              <a:t>d</a:t>
            </a:r>
            <a:r>
              <a:rPr lang="en-US" altLang="zh-CN" sz="2400" i="1" baseline="-25000" dirty="0" err="1">
                <a:latin typeface="Times New Roman" charset="0"/>
              </a:rPr>
              <a:t>j</a:t>
            </a:r>
            <a:r>
              <a:rPr lang="en-US" altLang="zh-CN" sz="2400" dirty="0">
                <a:latin typeface="Times New Roman" charset="0"/>
              </a:rPr>
              <a:t> have no terms in common </a:t>
            </a:r>
            <a:r>
              <a:rPr lang="en-US" altLang="zh-CN" sz="2400" dirty="0" err="1">
                <a:latin typeface="Times New Roman" charset="0"/>
              </a:rPr>
              <a:t>iff</a:t>
            </a:r>
            <a:r>
              <a:rPr lang="en-US" altLang="zh-CN" sz="2400" dirty="0">
                <a:latin typeface="Times New Roman" charset="0"/>
              </a:rPr>
              <a:t> </a:t>
            </a:r>
            <a:r>
              <a:rPr lang="en-US" altLang="zh-CN" sz="2400" b="1" dirty="0" err="1">
                <a:latin typeface="Times New Roman" charset="0"/>
              </a:rPr>
              <a:t>q.d</a:t>
            </a:r>
            <a:r>
              <a:rPr lang="en-US" altLang="zh-CN" sz="2400" i="1" baseline="-25000" dirty="0" err="1">
                <a:latin typeface="Times New Roman" charset="0"/>
              </a:rPr>
              <a:t>j</a:t>
            </a:r>
            <a:r>
              <a:rPr lang="en-US" altLang="zh-CN" sz="2400" dirty="0">
                <a:latin typeface="Times New Roman" charset="0"/>
              </a:rPr>
              <a:t> = 0, so we don</a:t>
            </a:r>
            <a:r>
              <a:rPr lang="zh-CN" altLang="en-US" sz="2400" dirty="0">
                <a:latin typeface="Times New Roman" charset="0"/>
              </a:rPr>
              <a:t>’</a:t>
            </a:r>
            <a:r>
              <a:rPr lang="en-US" altLang="zh-CN" sz="2400" dirty="0">
                <a:latin typeface="Times New Roman" charset="0"/>
              </a:rPr>
              <a:t>t need to waste resource on these documents.</a:t>
            </a:r>
          </a:p>
          <a:p>
            <a:pPr eaLnBrk="0" hangingPunct="0">
              <a:spcBef>
                <a:spcPct val="50000"/>
              </a:spcBef>
            </a:pPr>
            <a:r>
              <a:rPr lang="en-US" altLang="zh-CN" sz="2400" dirty="0">
                <a:latin typeface="Times New Roman" charset="0"/>
              </a:rPr>
              <a:t>1.  To calculate all the </a:t>
            </a:r>
            <a:r>
              <a:rPr lang="en-US" altLang="zh-CN" sz="2400" b="1" dirty="0">
                <a:solidFill>
                  <a:srgbClr val="0000CC"/>
                </a:solidFill>
                <a:latin typeface="Times New Roman" charset="0"/>
              </a:rPr>
              <a:t>non-zero similarities</a:t>
            </a:r>
            <a:r>
              <a:rPr lang="en-US" altLang="zh-CN" sz="2400" dirty="0">
                <a:latin typeface="Times New Roman" charset="0"/>
              </a:rPr>
              <a:t>, find all the documents, </a:t>
            </a:r>
            <a:r>
              <a:rPr lang="en-US" altLang="zh-CN" sz="2400" b="1" dirty="0" err="1">
                <a:latin typeface="Times New Roman" charset="0"/>
              </a:rPr>
              <a:t>d</a:t>
            </a:r>
            <a:r>
              <a:rPr lang="en-US" altLang="zh-CN" sz="2400" i="1" baseline="-25000" dirty="0" err="1">
                <a:latin typeface="Times New Roman" charset="0"/>
              </a:rPr>
              <a:t>j</a:t>
            </a:r>
            <a:r>
              <a:rPr lang="en-US" altLang="zh-CN" sz="2400" dirty="0">
                <a:latin typeface="Times New Roman" charset="0"/>
              </a:rPr>
              <a:t>, that contain </a:t>
            </a:r>
            <a:r>
              <a:rPr lang="en-US" altLang="zh-CN" sz="2400" b="1" dirty="0">
                <a:solidFill>
                  <a:srgbClr val="0000CC"/>
                </a:solidFill>
                <a:latin typeface="Times New Roman" charset="0"/>
              </a:rPr>
              <a:t>at least one term</a:t>
            </a:r>
            <a:r>
              <a:rPr lang="en-US" altLang="zh-CN" sz="2400" dirty="0">
                <a:latin typeface="Times New Roman" charset="0"/>
              </a:rPr>
              <a:t> in the query: </a:t>
            </a:r>
          </a:p>
          <a:p>
            <a:pPr eaLnBrk="0" hangingPunct="0">
              <a:spcBef>
                <a:spcPct val="50000"/>
              </a:spcBef>
            </a:pPr>
            <a:r>
              <a:rPr lang="en-US" altLang="zh-CN" sz="2400" dirty="0">
                <a:latin typeface="Times New Roman" charset="0"/>
                <a:cs typeface="Times New Roman" charset="0"/>
              </a:rPr>
              <a:t>   </a:t>
            </a:r>
            <a:r>
              <a:rPr lang="en-US" altLang="zh-CN" sz="2400" dirty="0">
                <a:latin typeface="Times New Roman" charset="0"/>
              </a:rPr>
              <a:t>Merge the inverted lists for each term </a:t>
            </a:r>
            <a:r>
              <a:rPr lang="en-US" altLang="zh-CN" sz="2400" i="1" dirty="0" err="1">
                <a:latin typeface="Times New Roman" charset="0"/>
              </a:rPr>
              <a:t>t</a:t>
            </a:r>
            <a:r>
              <a:rPr lang="en-US" altLang="zh-CN" sz="2400" i="1" baseline="-25000" dirty="0" err="1">
                <a:latin typeface="Times New Roman" charset="0"/>
              </a:rPr>
              <a:t>i</a:t>
            </a:r>
            <a:r>
              <a:rPr lang="en-US" altLang="zh-CN" sz="2400" dirty="0">
                <a:latin typeface="Times New Roman" charset="0"/>
              </a:rPr>
              <a:t> in the query, with a logical </a:t>
            </a:r>
            <a:r>
              <a:rPr lang="en-US" altLang="zh-CN" sz="2400" i="1" dirty="0">
                <a:latin typeface="Times New Roman" charset="0"/>
              </a:rPr>
              <a:t>OR</a:t>
            </a:r>
            <a:r>
              <a:rPr lang="en-US" altLang="zh-CN" sz="2400" dirty="0">
                <a:latin typeface="Times New Roman" charset="0"/>
              </a:rPr>
              <a:t>, to establish a set of hits, </a:t>
            </a:r>
            <a:r>
              <a:rPr lang="en-US" altLang="zh-CN" sz="2400" i="1" dirty="0">
                <a:latin typeface="Times New Roman" charset="0"/>
              </a:rPr>
              <a:t>R</a:t>
            </a:r>
            <a:r>
              <a:rPr lang="en-US" altLang="zh-CN" sz="2400" dirty="0">
                <a:latin typeface="Times New Roman" charset="0"/>
              </a:rPr>
              <a:t>.</a:t>
            </a:r>
          </a:p>
          <a:p>
            <a:pPr eaLnBrk="0" hangingPunct="0">
              <a:spcBef>
                <a:spcPct val="50000"/>
              </a:spcBef>
            </a:pPr>
            <a:r>
              <a:rPr lang="en-US" altLang="zh-CN" sz="2400" dirty="0">
                <a:latin typeface="Times New Roman" charset="0"/>
              </a:rPr>
              <a:t>   For each </a:t>
            </a:r>
            <a:r>
              <a:rPr lang="en-US" altLang="zh-CN" sz="2400" b="1" dirty="0" err="1">
                <a:latin typeface="Times New Roman" charset="0"/>
              </a:rPr>
              <a:t>d</a:t>
            </a:r>
            <a:r>
              <a:rPr lang="en-US" altLang="zh-CN" sz="2400" i="1" baseline="-25000" dirty="0" err="1">
                <a:latin typeface="Times New Roman" charset="0"/>
              </a:rPr>
              <a:t>j</a:t>
            </a:r>
            <a:r>
              <a:rPr lang="en-US" altLang="zh-CN" sz="2400" dirty="0">
                <a:latin typeface="Times New Roman" charset="0"/>
              </a:rPr>
              <a:t> </a:t>
            </a:r>
            <a:r>
              <a:rPr lang="en-US" altLang="zh-CN" sz="2400" dirty="0">
                <a:latin typeface="Times New Roman" charset="0"/>
                <a:sym typeface="Symbol" charset="0"/>
              </a:rPr>
              <a:t> </a:t>
            </a:r>
            <a:r>
              <a:rPr lang="en-US" altLang="zh-CN" sz="2400" i="1" dirty="0">
                <a:latin typeface="Times New Roman" charset="0"/>
                <a:sym typeface="Symbol" charset="0"/>
              </a:rPr>
              <a:t>R</a:t>
            </a:r>
            <a:r>
              <a:rPr lang="en-US" altLang="zh-CN" sz="2400" dirty="0">
                <a:latin typeface="Times New Roman" charset="0"/>
                <a:sym typeface="Symbol" charset="0"/>
              </a:rPr>
              <a:t>, calculate </a:t>
            </a:r>
            <a:r>
              <a:rPr lang="en-US" altLang="zh-CN" sz="2400" i="1" dirty="0">
                <a:latin typeface="Times New Roman" charset="0"/>
                <a:sym typeface="Symbol" charset="0"/>
              </a:rPr>
              <a:t>Similarity</a:t>
            </a:r>
            <a:r>
              <a:rPr lang="en-US" altLang="zh-CN" sz="2400" dirty="0">
                <a:latin typeface="Times New Roman" charset="0"/>
                <a:sym typeface="Symbol" charset="0"/>
              </a:rPr>
              <a:t>(q, </a:t>
            </a:r>
            <a:r>
              <a:rPr lang="en-US" altLang="zh-CN" sz="2400" b="1" dirty="0" err="1">
                <a:latin typeface="Times New Roman" charset="0"/>
              </a:rPr>
              <a:t>d</a:t>
            </a:r>
            <a:r>
              <a:rPr lang="en-US" altLang="zh-CN" sz="2400" i="1" baseline="-25000" dirty="0" err="1">
                <a:latin typeface="Times New Roman" charset="0"/>
              </a:rPr>
              <a:t>j</a:t>
            </a:r>
            <a:r>
              <a:rPr lang="en-US" altLang="zh-CN" sz="2400" dirty="0">
                <a:latin typeface="Times New Roman" charset="0"/>
                <a:sym typeface="Symbol" charset="0"/>
              </a:rPr>
              <a:t>), using appropriate weights.</a:t>
            </a:r>
          </a:p>
          <a:p>
            <a:pPr eaLnBrk="0" hangingPunct="0">
              <a:spcBef>
                <a:spcPct val="50000"/>
              </a:spcBef>
            </a:pPr>
            <a:r>
              <a:rPr lang="en-US" altLang="zh-CN" sz="2400" dirty="0">
                <a:latin typeface="Times New Roman" charset="0"/>
              </a:rPr>
              <a:t>2.  Return the elements of </a:t>
            </a:r>
            <a:r>
              <a:rPr lang="en-US" altLang="zh-CN" sz="2400" i="1" dirty="0">
                <a:latin typeface="Times New Roman" charset="0"/>
              </a:rPr>
              <a:t>R</a:t>
            </a:r>
            <a:r>
              <a:rPr lang="en-US" altLang="zh-CN" sz="2400" dirty="0">
                <a:latin typeface="Times New Roman" charset="0"/>
              </a:rPr>
              <a:t> in ranked order.</a:t>
            </a:r>
          </a:p>
          <a:p>
            <a:pPr eaLnBrk="0" hangingPunct="0">
              <a:spcBef>
                <a:spcPct val="50000"/>
              </a:spcBef>
            </a:pPr>
            <a:endParaRPr lang="zh-CN" altLang="en-US" sz="2400" dirty="0">
              <a:latin typeface="Times New Roman"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2"/>
          <p:cNvSpPr>
            <a:spLocks noGrp="1"/>
          </p:cNvSpPr>
          <p:nvPr>
            <p:ph type="dt" sz="half" idx="10"/>
          </p:nvPr>
        </p:nvSpPr>
        <p:spPr/>
        <p:txBody>
          <a:bodyPr/>
          <a:lstStyle/>
          <a:p>
            <a:fld id="{F954BA8A-3396-DC43-A57D-775106B7CA72}" type="datetime1">
              <a:rPr lang="zh-CN" altLang="en-US"/>
              <a:pPr/>
              <a:t>2021/7/19</a:t>
            </a:fld>
            <a:endParaRPr lang="en-US" altLang="zh-CN"/>
          </a:p>
        </p:txBody>
      </p:sp>
      <p:sp>
        <p:nvSpPr>
          <p:cNvPr id="14" name="幻灯片编号占位符 4"/>
          <p:cNvSpPr>
            <a:spLocks noGrp="1"/>
          </p:cNvSpPr>
          <p:nvPr>
            <p:ph type="sldNum" sz="quarter" idx="4294967295"/>
          </p:nvPr>
        </p:nvSpPr>
        <p:spPr>
          <a:xfrm>
            <a:off x="6553200" y="6245225"/>
            <a:ext cx="2289175" cy="476250"/>
          </a:xfrm>
          <a:prstGeom prst="rect">
            <a:avLst/>
          </a:prstGeom>
        </p:spPr>
        <p:txBody>
          <a:bodyPr/>
          <a:lstStyle/>
          <a:p>
            <a:fld id="{5C7FE4E9-B28C-C142-8661-EE96E0A1F65B}" type="slidenum">
              <a:rPr lang="en-US" altLang="zh-CN"/>
              <a:pPr/>
              <a:t>50</a:t>
            </a:fld>
            <a:endParaRPr lang="en-US" altLang="zh-CN"/>
          </a:p>
        </p:txBody>
      </p:sp>
      <p:sp>
        <p:nvSpPr>
          <p:cNvPr id="347138" name="Rectangle 2"/>
          <p:cNvSpPr>
            <a:spLocks noGrp="1" noRot="1" noChangeArrowheads="1"/>
          </p:cNvSpPr>
          <p:nvPr>
            <p:ph type="title"/>
          </p:nvPr>
        </p:nvSpPr>
        <p:spPr/>
        <p:txBody>
          <a:bodyPr/>
          <a:lstStyle/>
          <a:p>
            <a:r>
              <a:rPr lang="en-US" altLang="zh-CN"/>
              <a:t>Tries: Sistrings</a:t>
            </a:r>
          </a:p>
        </p:txBody>
      </p:sp>
      <p:sp>
        <p:nvSpPr>
          <p:cNvPr id="347139" name="Text Box 3"/>
          <p:cNvSpPr txBox="1">
            <a:spLocks noChangeArrowheads="1"/>
          </p:cNvSpPr>
          <p:nvPr/>
        </p:nvSpPr>
        <p:spPr bwMode="auto">
          <a:xfrm>
            <a:off x="395288" y="1628775"/>
            <a:ext cx="7391400" cy="49675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altLang="zh-CN" sz="2400" b="1" dirty="0">
                <a:solidFill>
                  <a:srgbClr val="0000CC"/>
                </a:solidFill>
                <a:latin typeface="Times New Roman" charset="0"/>
              </a:rPr>
              <a:t>A binary example</a:t>
            </a:r>
          </a:p>
          <a:p>
            <a:pPr algn="l" eaLnBrk="0" hangingPunct="0">
              <a:spcBef>
                <a:spcPct val="50000"/>
              </a:spcBef>
            </a:pPr>
            <a:r>
              <a:rPr lang="en-US" altLang="zh-CN" sz="2400" dirty="0">
                <a:latin typeface="Times New Roman" charset="0"/>
              </a:rPr>
              <a:t>String:			01 100 100 010 111</a:t>
            </a:r>
          </a:p>
          <a:p>
            <a:pPr algn="l" eaLnBrk="0" hangingPunct="0">
              <a:spcBef>
                <a:spcPct val="50000"/>
              </a:spcBef>
            </a:pPr>
            <a:r>
              <a:rPr lang="en-US" altLang="zh-CN" sz="2400" dirty="0" err="1">
                <a:latin typeface="Times New Roman" charset="0"/>
              </a:rPr>
              <a:t>Sistrings</a:t>
            </a:r>
            <a:r>
              <a:rPr lang="en-US" altLang="zh-CN" sz="2400" dirty="0">
                <a:latin typeface="Times New Roman" charset="0"/>
              </a:rPr>
              <a:t>:	</a:t>
            </a:r>
            <a:r>
              <a:rPr lang="en-US" altLang="zh-CN" sz="2400" i="1" dirty="0">
                <a:latin typeface="Times New Roman" charset="0"/>
              </a:rPr>
              <a:t>1	</a:t>
            </a:r>
            <a:r>
              <a:rPr lang="en-US" altLang="zh-CN" sz="2400" dirty="0">
                <a:latin typeface="Times New Roman" charset="0"/>
              </a:rPr>
              <a:t>01 100 100 010 111</a:t>
            </a:r>
          </a:p>
          <a:p>
            <a:pPr algn="l" eaLnBrk="0" hangingPunct="0">
              <a:spcBef>
                <a:spcPct val="10000"/>
              </a:spcBef>
            </a:pPr>
            <a:r>
              <a:rPr lang="en-US" altLang="zh-CN" sz="2400" dirty="0">
                <a:latin typeface="Times New Roman" charset="0"/>
              </a:rPr>
              <a:t>		</a:t>
            </a:r>
            <a:r>
              <a:rPr lang="en-US" altLang="zh-CN" sz="2400" i="1" dirty="0">
                <a:latin typeface="Times New Roman" charset="0"/>
              </a:rPr>
              <a:t>2	</a:t>
            </a:r>
            <a:r>
              <a:rPr lang="en-US" altLang="zh-CN" sz="2400" dirty="0">
                <a:latin typeface="Times New Roman" charset="0"/>
              </a:rPr>
              <a:t>11 001 000 101 11</a:t>
            </a:r>
          </a:p>
          <a:p>
            <a:pPr algn="l" eaLnBrk="0" hangingPunct="0">
              <a:spcBef>
                <a:spcPct val="10000"/>
              </a:spcBef>
            </a:pPr>
            <a:r>
              <a:rPr lang="en-US" altLang="zh-CN" sz="2400" dirty="0">
                <a:latin typeface="Times New Roman" charset="0"/>
              </a:rPr>
              <a:t>		</a:t>
            </a:r>
            <a:r>
              <a:rPr lang="en-US" altLang="zh-CN" sz="2400" i="1" dirty="0">
                <a:latin typeface="Times New Roman" charset="0"/>
              </a:rPr>
              <a:t>3	</a:t>
            </a:r>
            <a:r>
              <a:rPr lang="en-US" altLang="zh-CN" sz="2400" dirty="0">
                <a:latin typeface="Times New Roman" charset="0"/>
              </a:rPr>
              <a:t>10 010 001 011 1</a:t>
            </a:r>
          </a:p>
          <a:p>
            <a:pPr algn="l" eaLnBrk="0" hangingPunct="0">
              <a:spcBef>
                <a:spcPct val="10000"/>
              </a:spcBef>
            </a:pPr>
            <a:r>
              <a:rPr lang="en-US" altLang="zh-CN" sz="2400" dirty="0">
                <a:latin typeface="Times New Roman" charset="0"/>
              </a:rPr>
              <a:t>		</a:t>
            </a:r>
            <a:r>
              <a:rPr lang="en-US" altLang="zh-CN" sz="2400" i="1" dirty="0">
                <a:latin typeface="Times New Roman" charset="0"/>
              </a:rPr>
              <a:t>4	</a:t>
            </a:r>
            <a:r>
              <a:rPr lang="en-US" altLang="zh-CN" sz="2400" dirty="0">
                <a:latin typeface="Times New Roman" charset="0"/>
              </a:rPr>
              <a:t>00 100 010 111</a:t>
            </a:r>
          </a:p>
          <a:p>
            <a:pPr algn="l" eaLnBrk="0" hangingPunct="0">
              <a:spcBef>
                <a:spcPct val="10000"/>
              </a:spcBef>
            </a:pPr>
            <a:r>
              <a:rPr lang="en-US" altLang="zh-CN" sz="2400" dirty="0">
                <a:latin typeface="Times New Roman" charset="0"/>
              </a:rPr>
              <a:t>		</a:t>
            </a:r>
            <a:r>
              <a:rPr lang="en-US" altLang="zh-CN" sz="2400" i="1" dirty="0">
                <a:latin typeface="Times New Roman" charset="0"/>
              </a:rPr>
              <a:t>5	</a:t>
            </a:r>
            <a:r>
              <a:rPr lang="en-US" altLang="zh-CN" sz="2400" dirty="0">
                <a:latin typeface="Times New Roman" charset="0"/>
              </a:rPr>
              <a:t>01 000 101 11</a:t>
            </a:r>
          </a:p>
          <a:p>
            <a:pPr algn="l" eaLnBrk="0" hangingPunct="0">
              <a:spcBef>
                <a:spcPct val="10000"/>
              </a:spcBef>
            </a:pPr>
            <a:r>
              <a:rPr lang="en-US" altLang="zh-CN" sz="2400" dirty="0">
                <a:latin typeface="Times New Roman" charset="0"/>
              </a:rPr>
              <a:t>	  	</a:t>
            </a:r>
            <a:r>
              <a:rPr lang="en-US" altLang="zh-CN" sz="2400" i="1" dirty="0">
                <a:latin typeface="Times New Roman" charset="0"/>
              </a:rPr>
              <a:t>6	</a:t>
            </a:r>
            <a:r>
              <a:rPr lang="en-US" altLang="zh-CN" sz="2400" dirty="0">
                <a:latin typeface="Times New Roman" charset="0"/>
              </a:rPr>
              <a:t>10 001 011 1</a:t>
            </a:r>
          </a:p>
          <a:p>
            <a:pPr algn="l" eaLnBrk="0" hangingPunct="0">
              <a:spcBef>
                <a:spcPct val="10000"/>
              </a:spcBef>
            </a:pPr>
            <a:r>
              <a:rPr lang="en-US" altLang="zh-CN" sz="2400" dirty="0">
                <a:latin typeface="Times New Roman" charset="0"/>
              </a:rPr>
              <a:t>		</a:t>
            </a:r>
            <a:r>
              <a:rPr lang="en-US" altLang="zh-CN" sz="2400" i="1" dirty="0">
                <a:latin typeface="Times New Roman" charset="0"/>
              </a:rPr>
              <a:t>7	</a:t>
            </a:r>
            <a:r>
              <a:rPr lang="en-US" altLang="zh-CN" sz="2400" dirty="0">
                <a:latin typeface="Times New Roman" charset="0"/>
              </a:rPr>
              <a:t>00 010 111</a:t>
            </a:r>
          </a:p>
          <a:p>
            <a:pPr algn="l" eaLnBrk="0" hangingPunct="0">
              <a:spcBef>
                <a:spcPct val="10000"/>
              </a:spcBef>
            </a:pPr>
            <a:r>
              <a:rPr lang="en-US" altLang="zh-CN" sz="2400" dirty="0">
                <a:latin typeface="Times New Roman" charset="0"/>
              </a:rPr>
              <a:t>		</a:t>
            </a:r>
            <a:r>
              <a:rPr lang="en-US" altLang="zh-CN" sz="2400" i="1" dirty="0">
                <a:latin typeface="Times New Roman" charset="0"/>
              </a:rPr>
              <a:t>8	</a:t>
            </a:r>
            <a:r>
              <a:rPr lang="en-US" altLang="zh-CN" sz="2400" dirty="0">
                <a:latin typeface="Times New Roman" charset="0"/>
              </a:rPr>
              <a:t>00 101 11</a:t>
            </a:r>
          </a:p>
          <a:p>
            <a:pPr algn="l" eaLnBrk="0" hangingPunct="0">
              <a:spcBef>
                <a:spcPct val="50000"/>
              </a:spcBef>
            </a:pPr>
            <a:r>
              <a:rPr lang="en-US" altLang="zh-CN" sz="2400" dirty="0">
                <a:latin typeface="Times New Roman" charset="0"/>
              </a:rPr>
              <a:t>	</a:t>
            </a:r>
            <a:endParaRPr lang="en-US" altLang="zh-CN" sz="2400" i="1" dirty="0">
              <a:latin typeface="Times New Roman" charset="0"/>
            </a:endParaRPr>
          </a:p>
        </p:txBody>
      </p:sp>
      <p:sp>
        <p:nvSpPr>
          <p:cNvPr id="347140" name="Rectangle 4"/>
          <p:cNvSpPr>
            <a:spLocks noChangeArrowheads="1"/>
          </p:cNvSpPr>
          <p:nvPr/>
        </p:nvSpPr>
        <p:spPr bwMode="auto">
          <a:xfrm>
            <a:off x="2209800" y="2743200"/>
            <a:ext cx="320675" cy="3254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47141" name="Rectangle 5"/>
          <p:cNvSpPr>
            <a:spLocks noChangeArrowheads="1"/>
          </p:cNvSpPr>
          <p:nvPr/>
        </p:nvSpPr>
        <p:spPr bwMode="auto">
          <a:xfrm>
            <a:off x="2198688" y="3171825"/>
            <a:ext cx="320675" cy="3254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47142" name="Rectangle 6"/>
          <p:cNvSpPr>
            <a:spLocks noChangeArrowheads="1"/>
          </p:cNvSpPr>
          <p:nvPr/>
        </p:nvSpPr>
        <p:spPr bwMode="auto">
          <a:xfrm>
            <a:off x="2236788" y="3575050"/>
            <a:ext cx="320675" cy="3254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47143" name="Rectangle 7"/>
          <p:cNvSpPr>
            <a:spLocks noChangeArrowheads="1"/>
          </p:cNvSpPr>
          <p:nvPr/>
        </p:nvSpPr>
        <p:spPr bwMode="auto">
          <a:xfrm>
            <a:off x="2225675" y="3978275"/>
            <a:ext cx="320675" cy="3254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47144" name="Rectangle 8"/>
          <p:cNvSpPr>
            <a:spLocks noChangeArrowheads="1"/>
          </p:cNvSpPr>
          <p:nvPr/>
        </p:nvSpPr>
        <p:spPr bwMode="auto">
          <a:xfrm>
            <a:off x="2216150" y="4381500"/>
            <a:ext cx="320675" cy="3254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47145" name="Rectangle 9"/>
          <p:cNvSpPr>
            <a:spLocks noChangeArrowheads="1"/>
          </p:cNvSpPr>
          <p:nvPr/>
        </p:nvSpPr>
        <p:spPr bwMode="auto">
          <a:xfrm>
            <a:off x="2206625" y="4784725"/>
            <a:ext cx="320675" cy="3254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47146" name="Rectangle 10"/>
          <p:cNvSpPr>
            <a:spLocks noChangeArrowheads="1"/>
          </p:cNvSpPr>
          <p:nvPr/>
        </p:nvSpPr>
        <p:spPr bwMode="auto">
          <a:xfrm>
            <a:off x="2197100" y="5187950"/>
            <a:ext cx="320675" cy="3254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47147" name="Rectangle 11"/>
          <p:cNvSpPr>
            <a:spLocks noChangeArrowheads="1"/>
          </p:cNvSpPr>
          <p:nvPr/>
        </p:nvSpPr>
        <p:spPr bwMode="auto">
          <a:xfrm>
            <a:off x="2187575" y="5591175"/>
            <a:ext cx="320675" cy="3254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9998075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2"/>
          <p:cNvSpPr>
            <a:spLocks noGrp="1"/>
          </p:cNvSpPr>
          <p:nvPr>
            <p:ph type="dt" sz="half" idx="10"/>
          </p:nvPr>
        </p:nvSpPr>
        <p:spPr/>
        <p:txBody>
          <a:bodyPr/>
          <a:lstStyle/>
          <a:p>
            <a:fld id="{F954BA8A-3396-DC43-A57D-775106B7CA72}" type="datetime1">
              <a:rPr lang="zh-CN" altLang="en-US"/>
              <a:pPr/>
              <a:t>2021/7/19</a:t>
            </a:fld>
            <a:endParaRPr lang="en-US" altLang="zh-CN"/>
          </a:p>
        </p:txBody>
      </p:sp>
      <p:sp>
        <p:nvSpPr>
          <p:cNvPr id="15" name="幻灯片编号占位符 4"/>
          <p:cNvSpPr>
            <a:spLocks noGrp="1"/>
          </p:cNvSpPr>
          <p:nvPr>
            <p:ph type="sldNum" sz="quarter" idx="4294967295"/>
          </p:nvPr>
        </p:nvSpPr>
        <p:spPr>
          <a:xfrm>
            <a:off x="6553200" y="6245225"/>
            <a:ext cx="2289175" cy="476250"/>
          </a:xfrm>
          <a:prstGeom prst="rect">
            <a:avLst/>
          </a:prstGeom>
        </p:spPr>
        <p:txBody>
          <a:bodyPr/>
          <a:lstStyle/>
          <a:p>
            <a:fld id="{3FF7F001-A946-AF46-8973-C49DD3000FDB}" type="slidenum">
              <a:rPr lang="en-US" altLang="zh-CN"/>
              <a:pPr/>
              <a:t>51</a:t>
            </a:fld>
            <a:endParaRPr lang="en-US" altLang="zh-CN"/>
          </a:p>
        </p:txBody>
      </p:sp>
      <p:sp>
        <p:nvSpPr>
          <p:cNvPr id="348162" name="Rectangle 2"/>
          <p:cNvSpPr>
            <a:spLocks noGrp="1" noRot="1" noChangeArrowheads="1"/>
          </p:cNvSpPr>
          <p:nvPr>
            <p:ph type="title"/>
          </p:nvPr>
        </p:nvSpPr>
        <p:spPr/>
        <p:txBody>
          <a:bodyPr/>
          <a:lstStyle/>
          <a:p>
            <a:r>
              <a:rPr lang="en-US" altLang="zh-CN"/>
              <a:t>Tries: Lexical Ordering</a:t>
            </a:r>
          </a:p>
        </p:txBody>
      </p:sp>
      <p:sp>
        <p:nvSpPr>
          <p:cNvPr id="348163" name="Text Box 3"/>
          <p:cNvSpPr txBox="1">
            <a:spLocks noChangeArrowheads="1"/>
          </p:cNvSpPr>
          <p:nvPr/>
        </p:nvSpPr>
        <p:spPr bwMode="auto">
          <a:xfrm>
            <a:off x="0" y="914400"/>
            <a:ext cx="7391400" cy="49675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altLang="zh-CN" sz="2400" b="1">
                <a:solidFill>
                  <a:srgbClr val="0000CC"/>
                </a:solidFill>
                <a:latin typeface="Times New Roman" charset="0"/>
              </a:rPr>
              <a:t> </a:t>
            </a:r>
          </a:p>
          <a:p>
            <a:pPr algn="l" eaLnBrk="0" hangingPunct="0">
              <a:spcBef>
                <a:spcPct val="50000"/>
              </a:spcBef>
            </a:pPr>
            <a:r>
              <a:rPr lang="en-US" altLang="zh-CN" sz="2400">
                <a:latin typeface="Times New Roman" charset="0"/>
              </a:rPr>
              <a:t> </a:t>
            </a:r>
          </a:p>
          <a:p>
            <a:pPr algn="l" eaLnBrk="0" hangingPunct="0">
              <a:spcBef>
                <a:spcPct val="50000"/>
              </a:spcBef>
            </a:pPr>
            <a:r>
              <a:rPr lang="en-US" altLang="zh-CN" sz="2400">
                <a:latin typeface="Times New Roman" charset="0"/>
              </a:rPr>
              <a:t> 		</a:t>
            </a:r>
            <a:r>
              <a:rPr lang="en-US" altLang="zh-CN" sz="2400" i="1">
                <a:latin typeface="Times New Roman" charset="0"/>
              </a:rPr>
              <a:t>7	</a:t>
            </a:r>
            <a:r>
              <a:rPr lang="en-US" altLang="zh-CN" sz="2400">
                <a:solidFill>
                  <a:srgbClr val="0000CC"/>
                </a:solidFill>
                <a:latin typeface="Times New Roman" charset="0"/>
              </a:rPr>
              <a:t>00 0</a:t>
            </a:r>
            <a:r>
              <a:rPr lang="en-US" altLang="zh-CN" sz="2400">
                <a:solidFill>
                  <a:srgbClr val="FF0000"/>
                </a:solidFill>
                <a:latin typeface="Times New Roman" charset="0"/>
              </a:rPr>
              <a:t>10 111</a:t>
            </a:r>
          </a:p>
          <a:p>
            <a:pPr algn="l" eaLnBrk="0" hangingPunct="0">
              <a:spcBef>
                <a:spcPct val="10000"/>
              </a:spcBef>
            </a:pPr>
            <a:r>
              <a:rPr lang="en-US" altLang="zh-CN" sz="2400">
                <a:latin typeface="Times New Roman" charset="0"/>
              </a:rPr>
              <a:t>		</a:t>
            </a:r>
            <a:r>
              <a:rPr lang="en-US" altLang="zh-CN" sz="2400" i="1">
                <a:latin typeface="Times New Roman" charset="0"/>
              </a:rPr>
              <a:t>4	</a:t>
            </a:r>
            <a:r>
              <a:rPr lang="en-US" altLang="zh-CN" sz="2400">
                <a:solidFill>
                  <a:srgbClr val="0000CC"/>
                </a:solidFill>
                <a:latin typeface="Times New Roman" charset="0"/>
              </a:rPr>
              <a:t>00 100</a:t>
            </a:r>
            <a:r>
              <a:rPr lang="en-US" altLang="zh-CN" sz="2400">
                <a:solidFill>
                  <a:srgbClr val="FF0000"/>
                </a:solidFill>
                <a:latin typeface="Times New Roman" charset="0"/>
              </a:rPr>
              <a:t> 010 111</a:t>
            </a:r>
          </a:p>
          <a:p>
            <a:pPr algn="l" eaLnBrk="0" hangingPunct="0">
              <a:spcBef>
                <a:spcPct val="10000"/>
              </a:spcBef>
            </a:pPr>
            <a:r>
              <a:rPr lang="en-US" altLang="zh-CN" sz="2400">
                <a:latin typeface="Times New Roman" charset="0"/>
              </a:rPr>
              <a:t>		</a:t>
            </a:r>
            <a:r>
              <a:rPr lang="en-US" altLang="zh-CN" sz="2400" i="1">
                <a:latin typeface="Times New Roman" charset="0"/>
              </a:rPr>
              <a:t>8	</a:t>
            </a:r>
            <a:r>
              <a:rPr lang="en-US" altLang="zh-CN" sz="2400">
                <a:solidFill>
                  <a:srgbClr val="0000CC"/>
                </a:solidFill>
                <a:latin typeface="Times New Roman" charset="0"/>
              </a:rPr>
              <a:t>00 101</a:t>
            </a:r>
            <a:r>
              <a:rPr lang="en-US" altLang="zh-CN" sz="2400">
                <a:solidFill>
                  <a:srgbClr val="FF0000"/>
                </a:solidFill>
                <a:latin typeface="Times New Roman" charset="0"/>
              </a:rPr>
              <a:t> 11</a:t>
            </a:r>
          </a:p>
          <a:p>
            <a:pPr algn="l" eaLnBrk="0" hangingPunct="0">
              <a:spcBef>
                <a:spcPct val="10000"/>
              </a:spcBef>
            </a:pPr>
            <a:r>
              <a:rPr lang="en-US" altLang="zh-CN" sz="2400">
                <a:latin typeface="Times New Roman" charset="0"/>
              </a:rPr>
              <a:t>		</a:t>
            </a:r>
            <a:r>
              <a:rPr lang="en-US" altLang="zh-CN" sz="2400" i="1">
                <a:latin typeface="Times New Roman" charset="0"/>
              </a:rPr>
              <a:t>5	</a:t>
            </a:r>
            <a:r>
              <a:rPr lang="en-US" altLang="zh-CN" sz="2400">
                <a:solidFill>
                  <a:srgbClr val="0000CC"/>
                </a:solidFill>
                <a:latin typeface="Times New Roman" charset="0"/>
              </a:rPr>
              <a:t>01 0</a:t>
            </a:r>
            <a:r>
              <a:rPr lang="en-US" altLang="zh-CN" sz="2400">
                <a:solidFill>
                  <a:srgbClr val="FF0000"/>
                </a:solidFill>
                <a:latin typeface="Times New Roman" charset="0"/>
              </a:rPr>
              <a:t>00 101 11</a:t>
            </a:r>
          </a:p>
          <a:p>
            <a:pPr algn="l" eaLnBrk="0" hangingPunct="0">
              <a:spcBef>
                <a:spcPct val="10000"/>
              </a:spcBef>
            </a:pPr>
            <a:r>
              <a:rPr lang="en-US" altLang="zh-CN" sz="2400">
                <a:latin typeface="Times New Roman" charset="0"/>
              </a:rPr>
              <a:t>		</a:t>
            </a:r>
            <a:r>
              <a:rPr lang="en-US" altLang="zh-CN" sz="2400" i="1">
                <a:latin typeface="Times New Roman" charset="0"/>
              </a:rPr>
              <a:t>1	</a:t>
            </a:r>
            <a:r>
              <a:rPr lang="en-US" altLang="zh-CN" sz="2400">
                <a:solidFill>
                  <a:srgbClr val="0000CC"/>
                </a:solidFill>
                <a:latin typeface="Times New Roman" charset="0"/>
              </a:rPr>
              <a:t>01 1</a:t>
            </a:r>
            <a:r>
              <a:rPr lang="en-US" altLang="zh-CN" sz="2400">
                <a:solidFill>
                  <a:srgbClr val="FF0000"/>
                </a:solidFill>
                <a:latin typeface="Times New Roman" charset="0"/>
              </a:rPr>
              <a:t>00 100 010 111</a:t>
            </a:r>
          </a:p>
          <a:p>
            <a:pPr algn="l" eaLnBrk="0" hangingPunct="0">
              <a:spcBef>
                <a:spcPct val="10000"/>
              </a:spcBef>
            </a:pPr>
            <a:r>
              <a:rPr lang="en-US" altLang="zh-CN" sz="2400">
                <a:latin typeface="Times New Roman" charset="0"/>
              </a:rPr>
              <a:t>	  	</a:t>
            </a:r>
            <a:r>
              <a:rPr lang="en-US" altLang="zh-CN" sz="2400" i="1">
                <a:latin typeface="Times New Roman" charset="0"/>
              </a:rPr>
              <a:t>6	</a:t>
            </a:r>
            <a:r>
              <a:rPr lang="en-US" altLang="zh-CN" sz="2400">
                <a:solidFill>
                  <a:srgbClr val="0000CC"/>
                </a:solidFill>
                <a:latin typeface="Times New Roman" charset="0"/>
              </a:rPr>
              <a:t>10 00</a:t>
            </a:r>
            <a:r>
              <a:rPr lang="en-US" altLang="zh-CN" sz="2400">
                <a:solidFill>
                  <a:srgbClr val="FF0000"/>
                </a:solidFill>
                <a:latin typeface="Times New Roman" charset="0"/>
              </a:rPr>
              <a:t>1 011 1</a:t>
            </a:r>
          </a:p>
          <a:p>
            <a:pPr algn="l" eaLnBrk="0" hangingPunct="0">
              <a:spcBef>
                <a:spcPct val="10000"/>
              </a:spcBef>
            </a:pPr>
            <a:r>
              <a:rPr lang="en-US" altLang="zh-CN" sz="2400">
                <a:latin typeface="Times New Roman" charset="0"/>
              </a:rPr>
              <a:t>		</a:t>
            </a:r>
            <a:r>
              <a:rPr lang="en-US" altLang="zh-CN" sz="2400" i="1">
                <a:latin typeface="Times New Roman" charset="0"/>
              </a:rPr>
              <a:t>3	</a:t>
            </a:r>
            <a:r>
              <a:rPr lang="en-US" altLang="zh-CN" sz="2400">
                <a:solidFill>
                  <a:srgbClr val="0000CC"/>
                </a:solidFill>
                <a:latin typeface="Times New Roman" charset="0"/>
              </a:rPr>
              <a:t>10 01</a:t>
            </a:r>
            <a:r>
              <a:rPr lang="en-US" altLang="zh-CN" sz="2400">
                <a:solidFill>
                  <a:srgbClr val="FF0000"/>
                </a:solidFill>
                <a:latin typeface="Times New Roman" charset="0"/>
              </a:rPr>
              <a:t>0 001 011 1</a:t>
            </a:r>
          </a:p>
          <a:p>
            <a:pPr algn="l" eaLnBrk="0" hangingPunct="0">
              <a:spcBef>
                <a:spcPct val="10000"/>
              </a:spcBef>
            </a:pPr>
            <a:r>
              <a:rPr lang="en-US" altLang="zh-CN" sz="2400">
                <a:latin typeface="Times New Roman" charset="0"/>
              </a:rPr>
              <a:t>		</a:t>
            </a:r>
            <a:r>
              <a:rPr lang="en-US" altLang="zh-CN" sz="2400" i="1">
                <a:latin typeface="Times New Roman" charset="0"/>
              </a:rPr>
              <a:t>2	</a:t>
            </a:r>
            <a:r>
              <a:rPr lang="en-US" altLang="zh-CN" sz="2400">
                <a:solidFill>
                  <a:srgbClr val="0000CC"/>
                </a:solidFill>
                <a:latin typeface="Times New Roman" charset="0"/>
              </a:rPr>
              <a:t>11</a:t>
            </a:r>
            <a:r>
              <a:rPr lang="en-US" altLang="zh-CN" sz="2400">
                <a:latin typeface="Times New Roman" charset="0"/>
              </a:rPr>
              <a:t> </a:t>
            </a:r>
            <a:r>
              <a:rPr lang="en-US" altLang="zh-CN" sz="2400">
                <a:solidFill>
                  <a:srgbClr val="FF0000"/>
                </a:solidFill>
                <a:latin typeface="Times New Roman" charset="0"/>
              </a:rPr>
              <a:t>001 000 101 11</a:t>
            </a:r>
          </a:p>
          <a:p>
            <a:pPr algn="l" eaLnBrk="0" hangingPunct="0">
              <a:spcBef>
                <a:spcPct val="50000"/>
              </a:spcBef>
            </a:pPr>
            <a:r>
              <a:rPr lang="en-US" altLang="zh-CN" sz="2400">
                <a:latin typeface="Times New Roman" charset="0"/>
              </a:rPr>
              <a:t>	</a:t>
            </a:r>
          </a:p>
        </p:txBody>
      </p:sp>
      <p:sp>
        <p:nvSpPr>
          <p:cNvPr id="348164" name="Rectangle 4"/>
          <p:cNvSpPr>
            <a:spLocks noChangeArrowheads="1"/>
          </p:cNvSpPr>
          <p:nvPr/>
        </p:nvSpPr>
        <p:spPr bwMode="auto">
          <a:xfrm>
            <a:off x="1828800" y="2057400"/>
            <a:ext cx="320675" cy="3254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48165" name="Rectangle 5"/>
          <p:cNvSpPr>
            <a:spLocks noChangeArrowheads="1"/>
          </p:cNvSpPr>
          <p:nvPr/>
        </p:nvSpPr>
        <p:spPr bwMode="auto">
          <a:xfrm>
            <a:off x="1817688" y="2486025"/>
            <a:ext cx="320675" cy="3254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48166" name="Rectangle 6"/>
          <p:cNvSpPr>
            <a:spLocks noChangeArrowheads="1"/>
          </p:cNvSpPr>
          <p:nvPr/>
        </p:nvSpPr>
        <p:spPr bwMode="auto">
          <a:xfrm>
            <a:off x="1855788" y="2889250"/>
            <a:ext cx="320675" cy="3254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48167" name="Rectangle 7"/>
          <p:cNvSpPr>
            <a:spLocks noChangeArrowheads="1"/>
          </p:cNvSpPr>
          <p:nvPr/>
        </p:nvSpPr>
        <p:spPr bwMode="auto">
          <a:xfrm>
            <a:off x="1844675" y="3292475"/>
            <a:ext cx="320675" cy="3254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48168" name="Rectangle 8"/>
          <p:cNvSpPr>
            <a:spLocks noChangeArrowheads="1"/>
          </p:cNvSpPr>
          <p:nvPr/>
        </p:nvSpPr>
        <p:spPr bwMode="auto">
          <a:xfrm>
            <a:off x="1835150" y="3695700"/>
            <a:ext cx="320675" cy="3254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48169" name="Rectangle 9"/>
          <p:cNvSpPr>
            <a:spLocks noChangeArrowheads="1"/>
          </p:cNvSpPr>
          <p:nvPr/>
        </p:nvSpPr>
        <p:spPr bwMode="auto">
          <a:xfrm>
            <a:off x="1825625" y="4098925"/>
            <a:ext cx="320675" cy="3254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48170" name="Rectangle 10"/>
          <p:cNvSpPr>
            <a:spLocks noChangeArrowheads="1"/>
          </p:cNvSpPr>
          <p:nvPr/>
        </p:nvSpPr>
        <p:spPr bwMode="auto">
          <a:xfrm>
            <a:off x="1816100" y="4502150"/>
            <a:ext cx="320675" cy="3254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48171" name="Rectangle 11"/>
          <p:cNvSpPr>
            <a:spLocks noChangeArrowheads="1"/>
          </p:cNvSpPr>
          <p:nvPr/>
        </p:nvSpPr>
        <p:spPr bwMode="auto">
          <a:xfrm>
            <a:off x="1806575" y="4905375"/>
            <a:ext cx="320675" cy="3254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48172" name="Text Box 12"/>
          <p:cNvSpPr txBox="1">
            <a:spLocks noChangeArrowheads="1"/>
          </p:cNvSpPr>
          <p:nvPr/>
        </p:nvSpPr>
        <p:spPr bwMode="auto">
          <a:xfrm>
            <a:off x="1371600" y="5410200"/>
            <a:ext cx="678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zh-CN" sz="2400">
                <a:latin typeface="Times New Roman" charset="0"/>
              </a:rPr>
              <a:t>Unique string indicated in </a:t>
            </a:r>
            <a:r>
              <a:rPr lang="en-US" altLang="zh-CN" sz="2400">
                <a:solidFill>
                  <a:srgbClr val="0000CC"/>
                </a:solidFill>
                <a:latin typeface="Times New Roman" charset="0"/>
              </a:rPr>
              <a:t>blue</a:t>
            </a:r>
          </a:p>
        </p:txBody>
      </p:sp>
    </p:spTree>
    <p:extLst>
      <p:ext uri="{BB962C8B-B14F-4D97-AF65-F5344CB8AC3E}">
        <p14:creationId xmlns:p14="http://schemas.microsoft.com/office/powerpoint/2010/main" val="34651289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日期占位符 2"/>
          <p:cNvSpPr>
            <a:spLocks noGrp="1"/>
          </p:cNvSpPr>
          <p:nvPr>
            <p:ph type="dt" sz="half" idx="10"/>
          </p:nvPr>
        </p:nvSpPr>
        <p:spPr/>
        <p:txBody>
          <a:bodyPr/>
          <a:lstStyle/>
          <a:p>
            <a:fld id="{F954BA8A-3396-DC43-A57D-775106B7CA72}" type="datetime1">
              <a:rPr lang="zh-CN" altLang="en-US"/>
              <a:pPr/>
              <a:t>2021/7/19</a:t>
            </a:fld>
            <a:endParaRPr lang="en-US" altLang="zh-CN"/>
          </a:p>
        </p:txBody>
      </p:sp>
      <p:sp>
        <p:nvSpPr>
          <p:cNvPr id="54" name="幻灯片编号占位符 4"/>
          <p:cNvSpPr>
            <a:spLocks noGrp="1"/>
          </p:cNvSpPr>
          <p:nvPr>
            <p:ph type="sldNum" sz="quarter" idx="4294967295"/>
          </p:nvPr>
        </p:nvSpPr>
        <p:spPr>
          <a:xfrm>
            <a:off x="6553200" y="6245225"/>
            <a:ext cx="2289175" cy="476250"/>
          </a:xfrm>
          <a:prstGeom prst="rect">
            <a:avLst/>
          </a:prstGeom>
        </p:spPr>
        <p:txBody>
          <a:bodyPr/>
          <a:lstStyle/>
          <a:p>
            <a:fld id="{058C515D-D59B-BC44-88F2-B9D0E57F621C}" type="slidenum">
              <a:rPr lang="en-US" altLang="zh-CN"/>
              <a:pPr/>
              <a:t>52</a:t>
            </a:fld>
            <a:endParaRPr lang="en-US" altLang="zh-CN"/>
          </a:p>
        </p:txBody>
      </p:sp>
      <p:sp>
        <p:nvSpPr>
          <p:cNvPr id="349186" name="Rectangle 2"/>
          <p:cNvSpPr>
            <a:spLocks noGrp="1" noRot="1" noChangeArrowheads="1"/>
          </p:cNvSpPr>
          <p:nvPr>
            <p:ph type="title"/>
          </p:nvPr>
        </p:nvSpPr>
        <p:spPr/>
        <p:txBody>
          <a:bodyPr/>
          <a:lstStyle/>
          <a:p>
            <a:r>
              <a:rPr lang="en-US" altLang="zh-CN"/>
              <a:t>Trie: Basic Concept</a:t>
            </a:r>
          </a:p>
        </p:txBody>
      </p:sp>
      <p:sp>
        <p:nvSpPr>
          <p:cNvPr id="349187" name="Oval 3"/>
          <p:cNvSpPr>
            <a:spLocks noChangeArrowheads="1"/>
          </p:cNvSpPr>
          <p:nvPr/>
        </p:nvSpPr>
        <p:spPr bwMode="auto">
          <a:xfrm>
            <a:off x="4495800" y="1676400"/>
            <a:ext cx="228600" cy="2286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49188" name="Oval 4"/>
          <p:cNvSpPr>
            <a:spLocks noChangeArrowheads="1"/>
          </p:cNvSpPr>
          <p:nvPr/>
        </p:nvSpPr>
        <p:spPr bwMode="auto">
          <a:xfrm>
            <a:off x="2590800" y="2590800"/>
            <a:ext cx="228600" cy="2286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49189" name="Oval 5"/>
          <p:cNvSpPr>
            <a:spLocks noChangeArrowheads="1"/>
          </p:cNvSpPr>
          <p:nvPr/>
        </p:nvSpPr>
        <p:spPr bwMode="auto">
          <a:xfrm>
            <a:off x="1295400" y="3505200"/>
            <a:ext cx="228600" cy="2286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49190" name="Oval 6"/>
          <p:cNvSpPr>
            <a:spLocks noChangeArrowheads="1"/>
          </p:cNvSpPr>
          <p:nvPr/>
        </p:nvSpPr>
        <p:spPr bwMode="auto">
          <a:xfrm>
            <a:off x="6858000" y="2590800"/>
            <a:ext cx="228600" cy="2286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49191" name="Oval 7"/>
          <p:cNvSpPr>
            <a:spLocks noChangeArrowheads="1"/>
          </p:cNvSpPr>
          <p:nvPr/>
        </p:nvSpPr>
        <p:spPr bwMode="auto">
          <a:xfrm>
            <a:off x="3733800" y="3505200"/>
            <a:ext cx="228600" cy="2286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49192" name="Oval 8"/>
          <p:cNvSpPr>
            <a:spLocks noChangeArrowheads="1"/>
          </p:cNvSpPr>
          <p:nvPr/>
        </p:nvSpPr>
        <p:spPr bwMode="auto">
          <a:xfrm>
            <a:off x="2514600" y="4419600"/>
            <a:ext cx="228600" cy="2286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49193" name="Oval 9"/>
          <p:cNvSpPr>
            <a:spLocks noChangeArrowheads="1"/>
          </p:cNvSpPr>
          <p:nvPr/>
        </p:nvSpPr>
        <p:spPr bwMode="auto">
          <a:xfrm>
            <a:off x="1676400" y="5334000"/>
            <a:ext cx="228600" cy="2286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49194" name="Oval 10"/>
          <p:cNvSpPr>
            <a:spLocks noChangeArrowheads="1"/>
          </p:cNvSpPr>
          <p:nvPr/>
        </p:nvSpPr>
        <p:spPr bwMode="auto">
          <a:xfrm>
            <a:off x="6324600" y="3505200"/>
            <a:ext cx="228600" cy="2286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49195" name="Oval 11"/>
          <p:cNvSpPr>
            <a:spLocks noChangeArrowheads="1"/>
          </p:cNvSpPr>
          <p:nvPr/>
        </p:nvSpPr>
        <p:spPr bwMode="auto">
          <a:xfrm>
            <a:off x="5867400" y="4419600"/>
            <a:ext cx="228600" cy="2286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49196" name="Text Box 12"/>
          <p:cNvSpPr txBox="1">
            <a:spLocks noChangeArrowheads="1"/>
          </p:cNvSpPr>
          <p:nvPr/>
        </p:nvSpPr>
        <p:spPr bwMode="auto">
          <a:xfrm>
            <a:off x="596900" y="4179888"/>
            <a:ext cx="381000" cy="46672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zh-CN" sz="2400" i="1">
                <a:latin typeface="Times New Roman" charset="0"/>
              </a:rPr>
              <a:t>7</a:t>
            </a:r>
          </a:p>
        </p:txBody>
      </p:sp>
      <p:sp>
        <p:nvSpPr>
          <p:cNvPr id="349197" name="Text Box 13"/>
          <p:cNvSpPr txBox="1">
            <a:spLocks noChangeArrowheads="1"/>
          </p:cNvSpPr>
          <p:nvPr/>
        </p:nvSpPr>
        <p:spPr bwMode="auto">
          <a:xfrm>
            <a:off x="762000" y="6019800"/>
            <a:ext cx="381000" cy="46672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zh-CN" sz="2400" i="1">
                <a:latin typeface="Times New Roman" charset="0"/>
              </a:rPr>
              <a:t>4</a:t>
            </a:r>
          </a:p>
        </p:txBody>
      </p:sp>
      <p:sp>
        <p:nvSpPr>
          <p:cNvPr id="349198" name="Text Box 14"/>
          <p:cNvSpPr txBox="1">
            <a:spLocks noChangeArrowheads="1"/>
          </p:cNvSpPr>
          <p:nvPr/>
        </p:nvSpPr>
        <p:spPr bwMode="auto">
          <a:xfrm>
            <a:off x="2286000" y="6019800"/>
            <a:ext cx="381000" cy="46672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zh-CN" sz="2400" i="1">
                <a:latin typeface="Times New Roman" charset="0"/>
              </a:rPr>
              <a:t>8</a:t>
            </a:r>
          </a:p>
        </p:txBody>
      </p:sp>
      <p:sp>
        <p:nvSpPr>
          <p:cNvPr id="349199" name="Text Box 15"/>
          <p:cNvSpPr txBox="1">
            <a:spLocks noChangeArrowheads="1"/>
          </p:cNvSpPr>
          <p:nvPr/>
        </p:nvSpPr>
        <p:spPr bwMode="auto">
          <a:xfrm>
            <a:off x="3200400" y="4191000"/>
            <a:ext cx="381000" cy="46672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zh-CN" sz="2400" i="1">
                <a:latin typeface="Times New Roman" charset="0"/>
              </a:rPr>
              <a:t>5</a:t>
            </a:r>
          </a:p>
        </p:txBody>
      </p:sp>
      <p:sp>
        <p:nvSpPr>
          <p:cNvPr id="349200" name="Text Box 16"/>
          <p:cNvSpPr txBox="1">
            <a:spLocks noChangeArrowheads="1"/>
          </p:cNvSpPr>
          <p:nvPr/>
        </p:nvSpPr>
        <p:spPr bwMode="auto">
          <a:xfrm>
            <a:off x="4191000" y="4191000"/>
            <a:ext cx="381000" cy="46672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zh-CN" sz="2400" i="1">
                <a:latin typeface="Times New Roman" charset="0"/>
              </a:rPr>
              <a:t>1</a:t>
            </a:r>
          </a:p>
        </p:txBody>
      </p:sp>
      <p:sp>
        <p:nvSpPr>
          <p:cNvPr id="349201" name="Text Box 17"/>
          <p:cNvSpPr txBox="1">
            <a:spLocks noChangeArrowheads="1"/>
          </p:cNvSpPr>
          <p:nvPr/>
        </p:nvSpPr>
        <p:spPr bwMode="auto">
          <a:xfrm>
            <a:off x="7467600" y="3276600"/>
            <a:ext cx="381000" cy="46672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zh-CN" sz="2400" i="1">
                <a:latin typeface="Times New Roman" charset="0"/>
              </a:rPr>
              <a:t>2</a:t>
            </a:r>
          </a:p>
        </p:txBody>
      </p:sp>
      <p:sp>
        <p:nvSpPr>
          <p:cNvPr id="349202" name="Text Box 18"/>
          <p:cNvSpPr txBox="1">
            <a:spLocks noChangeArrowheads="1"/>
          </p:cNvSpPr>
          <p:nvPr/>
        </p:nvSpPr>
        <p:spPr bwMode="auto">
          <a:xfrm>
            <a:off x="5181600" y="5105400"/>
            <a:ext cx="381000" cy="46672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zh-CN" sz="2400" i="1">
                <a:latin typeface="Times New Roman" charset="0"/>
              </a:rPr>
              <a:t>6</a:t>
            </a:r>
          </a:p>
        </p:txBody>
      </p:sp>
      <p:sp>
        <p:nvSpPr>
          <p:cNvPr id="349203" name="Text Box 19"/>
          <p:cNvSpPr txBox="1">
            <a:spLocks noChangeArrowheads="1"/>
          </p:cNvSpPr>
          <p:nvPr/>
        </p:nvSpPr>
        <p:spPr bwMode="auto">
          <a:xfrm>
            <a:off x="6553200" y="5105400"/>
            <a:ext cx="381000" cy="46672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zh-CN" sz="2400" i="1">
                <a:latin typeface="Times New Roman" charset="0"/>
              </a:rPr>
              <a:t>3</a:t>
            </a:r>
          </a:p>
        </p:txBody>
      </p:sp>
      <p:sp>
        <p:nvSpPr>
          <p:cNvPr id="349204" name="Line 20"/>
          <p:cNvSpPr>
            <a:spLocks noChangeShapeType="1"/>
          </p:cNvSpPr>
          <p:nvPr/>
        </p:nvSpPr>
        <p:spPr bwMode="auto">
          <a:xfrm flipH="1">
            <a:off x="2819400" y="1828800"/>
            <a:ext cx="16764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49205" name="Line 21"/>
          <p:cNvSpPr>
            <a:spLocks noChangeShapeType="1"/>
          </p:cNvSpPr>
          <p:nvPr/>
        </p:nvSpPr>
        <p:spPr bwMode="auto">
          <a:xfrm flipH="1">
            <a:off x="1524000" y="2743200"/>
            <a:ext cx="1066800" cy="762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49206" name="Line 22"/>
          <p:cNvSpPr>
            <a:spLocks noChangeShapeType="1"/>
          </p:cNvSpPr>
          <p:nvPr/>
        </p:nvSpPr>
        <p:spPr bwMode="auto">
          <a:xfrm flipH="1">
            <a:off x="838200" y="36576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49207" name="Line 23"/>
          <p:cNvSpPr>
            <a:spLocks noChangeShapeType="1"/>
          </p:cNvSpPr>
          <p:nvPr/>
        </p:nvSpPr>
        <p:spPr bwMode="auto">
          <a:xfrm>
            <a:off x="1524000" y="3657600"/>
            <a:ext cx="9906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49208" name="Line 24"/>
          <p:cNvSpPr>
            <a:spLocks noChangeShapeType="1"/>
          </p:cNvSpPr>
          <p:nvPr/>
        </p:nvSpPr>
        <p:spPr bwMode="auto">
          <a:xfrm flipH="1">
            <a:off x="1905000" y="4648200"/>
            <a:ext cx="6096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49209" name="Line 25"/>
          <p:cNvSpPr>
            <a:spLocks noChangeShapeType="1"/>
          </p:cNvSpPr>
          <p:nvPr/>
        </p:nvSpPr>
        <p:spPr bwMode="auto">
          <a:xfrm flipH="1">
            <a:off x="990600" y="5486400"/>
            <a:ext cx="685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49210" name="Line 26"/>
          <p:cNvSpPr>
            <a:spLocks noChangeShapeType="1"/>
          </p:cNvSpPr>
          <p:nvPr/>
        </p:nvSpPr>
        <p:spPr bwMode="auto">
          <a:xfrm>
            <a:off x="1905000" y="55626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49211" name="Line 27"/>
          <p:cNvSpPr>
            <a:spLocks noChangeShapeType="1"/>
          </p:cNvSpPr>
          <p:nvPr/>
        </p:nvSpPr>
        <p:spPr bwMode="auto">
          <a:xfrm>
            <a:off x="2819400" y="2743200"/>
            <a:ext cx="914400" cy="762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49212" name="Line 28"/>
          <p:cNvSpPr>
            <a:spLocks noChangeShapeType="1"/>
          </p:cNvSpPr>
          <p:nvPr/>
        </p:nvSpPr>
        <p:spPr bwMode="auto">
          <a:xfrm flipH="1">
            <a:off x="3429000" y="365760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49213" name="Line 29"/>
          <p:cNvSpPr>
            <a:spLocks noChangeShapeType="1"/>
          </p:cNvSpPr>
          <p:nvPr/>
        </p:nvSpPr>
        <p:spPr bwMode="auto">
          <a:xfrm>
            <a:off x="3962400" y="36576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49214" name="Line 30"/>
          <p:cNvSpPr>
            <a:spLocks noChangeShapeType="1"/>
          </p:cNvSpPr>
          <p:nvPr/>
        </p:nvSpPr>
        <p:spPr bwMode="auto">
          <a:xfrm>
            <a:off x="4724400" y="1828800"/>
            <a:ext cx="21336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49215" name="Line 31"/>
          <p:cNvSpPr>
            <a:spLocks noChangeShapeType="1"/>
          </p:cNvSpPr>
          <p:nvPr/>
        </p:nvSpPr>
        <p:spPr bwMode="auto">
          <a:xfrm flipH="1">
            <a:off x="6477000" y="2819400"/>
            <a:ext cx="4572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49216" name="Line 32"/>
          <p:cNvSpPr>
            <a:spLocks noChangeShapeType="1"/>
          </p:cNvSpPr>
          <p:nvPr/>
        </p:nvSpPr>
        <p:spPr bwMode="auto">
          <a:xfrm flipH="1">
            <a:off x="6019800" y="3733800"/>
            <a:ext cx="3810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49217" name="Line 33"/>
          <p:cNvSpPr>
            <a:spLocks noChangeShapeType="1"/>
          </p:cNvSpPr>
          <p:nvPr/>
        </p:nvSpPr>
        <p:spPr bwMode="auto">
          <a:xfrm flipH="1">
            <a:off x="5410200" y="46482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49218" name="Line 34"/>
          <p:cNvSpPr>
            <a:spLocks noChangeShapeType="1"/>
          </p:cNvSpPr>
          <p:nvPr/>
        </p:nvSpPr>
        <p:spPr bwMode="auto">
          <a:xfrm>
            <a:off x="6096000" y="4572000"/>
            <a:ext cx="685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49219" name="Line 35"/>
          <p:cNvSpPr>
            <a:spLocks noChangeShapeType="1"/>
          </p:cNvSpPr>
          <p:nvPr/>
        </p:nvSpPr>
        <p:spPr bwMode="auto">
          <a:xfrm>
            <a:off x="7086600" y="2743200"/>
            <a:ext cx="5334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49220" name="Text Box 36"/>
          <p:cNvSpPr txBox="1">
            <a:spLocks noChangeArrowheads="1"/>
          </p:cNvSpPr>
          <p:nvPr/>
        </p:nvSpPr>
        <p:spPr bwMode="auto">
          <a:xfrm>
            <a:off x="1752600" y="2743200"/>
            <a:ext cx="381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zh-CN" sz="2400">
                <a:latin typeface="Times New Roman" charset="0"/>
              </a:rPr>
              <a:t>0</a:t>
            </a:r>
          </a:p>
        </p:txBody>
      </p:sp>
      <p:sp>
        <p:nvSpPr>
          <p:cNvPr id="349221" name="Text Box 37"/>
          <p:cNvSpPr txBox="1">
            <a:spLocks noChangeArrowheads="1"/>
          </p:cNvSpPr>
          <p:nvPr/>
        </p:nvSpPr>
        <p:spPr bwMode="auto">
          <a:xfrm>
            <a:off x="3352800" y="1905000"/>
            <a:ext cx="381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zh-CN" sz="2400">
                <a:latin typeface="Times New Roman" charset="0"/>
              </a:rPr>
              <a:t>0</a:t>
            </a:r>
          </a:p>
        </p:txBody>
      </p:sp>
      <p:sp>
        <p:nvSpPr>
          <p:cNvPr id="349222" name="Text Box 38"/>
          <p:cNvSpPr txBox="1">
            <a:spLocks noChangeArrowheads="1"/>
          </p:cNvSpPr>
          <p:nvPr/>
        </p:nvSpPr>
        <p:spPr bwMode="auto">
          <a:xfrm>
            <a:off x="5410200" y="4495800"/>
            <a:ext cx="381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zh-CN" sz="2400">
                <a:latin typeface="Times New Roman" charset="0"/>
              </a:rPr>
              <a:t>0</a:t>
            </a:r>
          </a:p>
        </p:txBody>
      </p:sp>
      <p:sp>
        <p:nvSpPr>
          <p:cNvPr id="349223" name="Text Box 39"/>
          <p:cNvSpPr txBox="1">
            <a:spLocks noChangeArrowheads="1"/>
          </p:cNvSpPr>
          <p:nvPr/>
        </p:nvSpPr>
        <p:spPr bwMode="auto">
          <a:xfrm>
            <a:off x="5943600" y="3733800"/>
            <a:ext cx="381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zh-CN" sz="2400">
                <a:latin typeface="Times New Roman" charset="0"/>
              </a:rPr>
              <a:t>0</a:t>
            </a:r>
          </a:p>
        </p:txBody>
      </p:sp>
      <p:sp>
        <p:nvSpPr>
          <p:cNvPr id="349224" name="Text Box 40"/>
          <p:cNvSpPr txBox="1">
            <a:spLocks noChangeArrowheads="1"/>
          </p:cNvSpPr>
          <p:nvPr/>
        </p:nvSpPr>
        <p:spPr bwMode="auto">
          <a:xfrm>
            <a:off x="6324600" y="2895600"/>
            <a:ext cx="381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zh-CN" sz="2400">
                <a:latin typeface="Times New Roman" charset="0"/>
              </a:rPr>
              <a:t>0</a:t>
            </a:r>
          </a:p>
        </p:txBody>
      </p:sp>
      <p:sp>
        <p:nvSpPr>
          <p:cNvPr id="349225" name="Text Box 41"/>
          <p:cNvSpPr txBox="1">
            <a:spLocks noChangeArrowheads="1"/>
          </p:cNvSpPr>
          <p:nvPr/>
        </p:nvSpPr>
        <p:spPr bwMode="auto">
          <a:xfrm>
            <a:off x="838200" y="3581400"/>
            <a:ext cx="381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zh-CN" sz="2400">
                <a:latin typeface="Times New Roman" charset="0"/>
              </a:rPr>
              <a:t>0</a:t>
            </a:r>
          </a:p>
        </p:txBody>
      </p:sp>
      <p:sp>
        <p:nvSpPr>
          <p:cNvPr id="349226" name="Text Box 42"/>
          <p:cNvSpPr txBox="1">
            <a:spLocks noChangeArrowheads="1"/>
          </p:cNvSpPr>
          <p:nvPr/>
        </p:nvSpPr>
        <p:spPr bwMode="auto">
          <a:xfrm>
            <a:off x="1905000" y="4648200"/>
            <a:ext cx="381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zh-CN" sz="2400">
                <a:latin typeface="Times New Roman" charset="0"/>
              </a:rPr>
              <a:t>0</a:t>
            </a:r>
          </a:p>
        </p:txBody>
      </p:sp>
      <p:sp>
        <p:nvSpPr>
          <p:cNvPr id="349227" name="Text Box 43"/>
          <p:cNvSpPr txBox="1">
            <a:spLocks noChangeArrowheads="1"/>
          </p:cNvSpPr>
          <p:nvPr/>
        </p:nvSpPr>
        <p:spPr bwMode="auto">
          <a:xfrm>
            <a:off x="1143000" y="5257800"/>
            <a:ext cx="381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zh-CN" sz="2400">
                <a:latin typeface="Times New Roman" charset="0"/>
              </a:rPr>
              <a:t>0</a:t>
            </a:r>
          </a:p>
        </p:txBody>
      </p:sp>
      <p:sp>
        <p:nvSpPr>
          <p:cNvPr id="349228" name="Text Box 44"/>
          <p:cNvSpPr txBox="1">
            <a:spLocks noChangeArrowheads="1"/>
          </p:cNvSpPr>
          <p:nvPr/>
        </p:nvSpPr>
        <p:spPr bwMode="auto">
          <a:xfrm>
            <a:off x="3276600" y="3657600"/>
            <a:ext cx="381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zh-CN" sz="2400">
                <a:latin typeface="Times New Roman" charset="0"/>
              </a:rPr>
              <a:t>0</a:t>
            </a:r>
          </a:p>
        </p:txBody>
      </p:sp>
      <p:sp>
        <p:nvSpPr>
          <p:cNvPr id="349229" name="Text Box 45"/>
          <p:cNvSpPr txBox="1">
            <a:spLocks noChangeArrowheads="1"/>
          </p:cNvSpPr>
          <p:nvPr/>
        </p:nvSpPr>
        <p:spPr bwMode="auto">
          <a:xfrm>
            <a:off x="3276600" y="2743200"/>
            <a:ext cx="304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zh-CN" sz="2400">
                <a:latin typeface="Times New Roman" charset="0"/>
              </a:rPr>
              <a:t>1</a:t>
            </a:r>
          </a:p>
        </p:txBody>
      </p:sp>
      <p:sp>
        <p:nvSpPr>
          <p:cNvPr id="349230" name="Text Box 46"/>
          <p:cNvSpPr txBox="1">
            <a:spLocks noChangeArrowheads="1"/>
          </p:cNvSpPr>
          <p:nvPr/>
        </p:nvSpPr>
        <p:spPr bwMode="auto">
          <a:xfrm>
            <a:off x="5562600" y="1828800"/>
            <a:ext cx="304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zh-CN" sz="2400">
                <a:latin typeface="Times New Roman" charset="0"/>
              </a:rPr>
              <a:t>1</a:t>
            </a:r>
          </a:p>
        </p:txBody>
      </p:sp>
      <p:sp>
        <p:nvSpPr>
          <p:cNvPr id="349231" name="Text Box 47"/>
          <p:cNvSpPr txBox="1">
            <a:spLocks noChangeArrowheads="1"/>
          </p:cNvSpPr>
          <p:nvPr/>
        </p:nvSpPr>
        <p:spPr bwMode="auto">
          <a:xfrm>
            <a:off x="2057400" y="5486400"/>
            <a:ext cx="304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zh-CN" sz="2400">
                <a:latin typeface="Times New Roman" charset="0"/>
              </a:rPr>
              <a:t>1</a:t>
            </a:r>
          </a:p>
        </p:txBody>
      </p:sp>
      <p:sp>
        <p:nvSpPr>
          <p:cNvPr id="349232" name="Text Box 48"/>
          <p:cNvSpPr txBox="1">
            <a:spLocks noChangeArrowheads="1"/>
          </p:cNvSpPr>
          <p:nvPr/>
        </p:nvSpPr>
        <p:spPr bwMode="auto">
          <a:xfrm>
            <a:off x="4114800" y="3581400"/>
            <a:ext cx="304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zh-CN" sz="2400">
                <a:latin typeface="Times New Roman" charset="0"/>
              </a:rPr>
              <a:t>1</a:t>
            </a:r>
          </a:p>
        </p:txBody>
      </p:sp>
      <p:sp>
        <p:nvSpPr>
          <p:cNvPr id="349233" name="Text Box 49"/>
          <p:cNvSpPr txBox="1">
            <a:spLocks noChangeArrowheads="1"/>
          </p:cNvSpPr>
          <p:nvPr/>
        </p:nvSpPr>
        <p:spPr bwMode="auto">
          <a:xfrm>
            <a:off x="1905000" y="3733800"/>
            <a:ext cx="304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zh-CN" sz="2400">
                <a:latin typeface="Times New Roman" charset="0"/>
              </a:rPr>
              <a:t>1</a:t>
            </a:r>
          </a:p>
        </p:txBody>
      </p:sp>
      <p:sp>
        <p:nvSpPr>
          <p:cNvPr id="349234" name="Text Box 50"/>
          <p:cNvSpPr txBox="1">
            <a:spLocks noChangeArrowheads="1"/>
          </p:cNvSpPr>
          <p:nvPr/>
        </p:nvSpPr>
        <p:spPr bwMode="auto">
          <a:xfrm>
            <a:off x="6248400" y="4419600"/>
            <a:ext cx="304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zh-CN" sz="2400">
                <a:latin typeface="Times New Roman" charset="0"/>
              </a:rPr>
              <a:t>1</a:t>
            </a:r>
          </a:p>
        </p:txBody>
      </p:sp>
      <p:sp>
        <p:nvSpPr>
          <p:cNvPr id="349235" name="Text Box 51"/>
          <p:cNvSpPr txBox="1">
            <a:spLocks noChangeArrowheads="1"/>
          </p:cNvSpPr>
          <p:nvPr/>
        </p:nvSpPr>
        <p:spPr bwMode="auto">
          <a:xfrm>
            <a:off x="7239000" y="2590800"/>
            <a:ext cx="304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zh-CN" sz="2400">
                <a:latin typeface="Times New Roman" charset="0"/>
              </a:rPr>
              <a:t>1</a:t>
            </a:r>
          </a:p>
        </p:txBody>
      </p:sp>
    </p:spTree>
    <p:extLst>
      <p:ext uri="{BB962C8B-B14F-4D97-AF65-F5344CB8AC3E}">
        <p14:creationId xmlns:p14="http://schemas.microsoft.com/office/powerpoint/2010/main" val="7498069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954BA8A-3396-DC43-A57D-775106B7CA72}" type="datetime1">
              <a:rPr lang="zh-CN" altLang="en-US"/>
              <a:pPr/>
              <a:t>2021/7/19</a:t>
            </a:fld>
            <a:endParaRPr lang="en-US" altLang="zh-CN"/>
          </a:p>
        </p:txBody>
      </p:sp>
      <p:sp>
        <p:nvSpPr>
          <p:cNvPr id="6" name="幻灯片编号占位符 5"/>
          <p:cNvSpPr>
            <a:spLocks noGrp="1"/>
          </p:cNvSpPr>
          <p:nvPr>
            <p:ph type="sldNum" sz="quarter" idx="4294967295"/>
          </p:nvPr>
        </p:nvSpPr>
        <p:spPr>
          <a:xfrm>
            <a:off x="6553200" y="6245225"/>
            <a:ext cx="2289175" cy="476250"/>
          </a:xfrm>
          <a:prstGeom prst="rect">
            <a:avLst/>
          </a:prstGeom>
        </p:spPr>
        <p:txBody>
          <a:bodyPr/>
          <a:lstStyle/>
          <a:p>
            <a:fld id="{D4730945-10E0-424A-BA4B-BFADAE06F341}" type="slidenum">
              <a:rPr lang="en-US" altLang="zh-CN"/>
              <a:pPr/>
              <a:t>53</a:t>
            </a:fld>
            <a:endParaRPr lang="en-US" altLang="zh-CN"/>
          </a:p>
        </p:txBody>
      </p:sp>
      <p:sp>
        <p:nvSpPr>
          <p:cNvPr id="438274" name="Rectangle 2"/>
          <p:cNvSpPr>
            <a:spLocks noGrp="1" noRot="1" noChangeArrowheads="1"/>
          </p:cNvSpPr>
          <p:nvPr>
            <p:ph type="title"/>
          </p:nvPr>
        </p:nvSpPr>
        <p:spPr/>
        <p:txBody>
          <a:bodyPr/>
          <a:lstStyle/>
          <a:p>
            <a:r>
              <a:rPr lang="en-US" altLang="zh-CN"/>
              <a:t>Trie: Exercise</a:t>
            </a:r>
          </a:p>
        </p:txBody>
      </p:sp>
      <p:sp>
        <p:nvSpPr>
          <p:cNvPr id="438275" name="Rectangle 3"/>
          <p:cNvSpPr>
            <a:spLocks noGrp="1" noRot="1" noChangeArrowheads="1"/>
          </p:cNvSpPr>
          <p:nvPr>
            <p:ph type="body" idx="1"/>
          </p:nvPr>
        </p:nvSpPr>
        <p:spPr/>
        <p:txBody>
          <a:bodyPr/>
          <a:lstStyle/>
          <a:p>
            <a:r>
              <a:rPr lang="en-US" altLang="zh-CN" dirty="0"/>
              <a:t>Build the </a:t>
            </a:r>
            <a:r>
              <a:rPr lang="en-US" altLang="zh-CN" dirty="0" err="1"/>
              <a:t>Trie</a:t>
            </a:r>
            <a:r>
              <a:rPr lang="en-US" altLang="zh-CN" dirty="0"/>
              <a:t> of below string, the minimum length of a suffix is 6 characters(5 Minutes):</a:t>
            </a:r>
          </a:p>
          <a:p>
            <a:pPr lvl="1"/>
            <a:r>
              <a:rPr lang="en-US" altLang="zh-CN" dirty="0"/>
              <a:t>SFDSSSRTFSGEP</a:t>
            </a:r>
          </a:p>
        </p:txBody>
      </p:sp>
    </p:spTree>
    <p:extLst>
      <p:ext uri="{BB962C8B-B14F-4D97-AF65-F5344CB8AC3E}">
        <p14:creationId xmlns:p14="http://schemas.microsoft.com/office/powerpoint/2010/main" val="23601032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954BA8A-3396-DC43-A57D-775106B7CA72}" type="datetime1">
              <a:rPr lang="zh-CN" altLang="en-US"/>
              <a:pPr/>
              <a:t>2021/7/19</a:t>
            </a:fld>
            <a:endParaRPr lang="en-US" altLang="zh-CN"/>
          </a:p>
        </p:txBody>
      </p:sp>
      <p:sp>
        <p:nvSpPr>
          <p:cNvPr id="6" name="幻灯片编号占位符 5"/>
          <p:cNvSpPr>
            <a:spLocks noGrp="1"/>
          </p:cNvSpPr>
          <p:nvPr>
            <p:ph type="sldNum" sz="quarter" idx="4294967295"/>
          </p:nvPr>
        </p:nvSpPr>
        <p:spPr>
          <a:xfrm>
            <a:off x="6553200" y="6245225"/>
            <a:ext cx="2289175" cy="476250"/>
          </a:xfrm>
          <a:prstGeom prst="rect">
            <a:avLst/>
          </a:prstGeom>
        </p:spPr>
        <p:txBody>
          <a:bodyPr/>
          <a:lstStyle/>
          <a:p>
            <a:fld id="{4705D9C9-2578-3E45-9696-2E52A6F41A73}" type="slidenum">
              <a:rPr lang="en-US" altLang="zh-CN"/>
              <a:pPr/>
              <a:t>54</a:t>
            </a:fld>
            <a:endParaRPr lang="en-US" altLang="zh-CN"/>
          </a:p>
        </p:txBody>
      </p:sp>
      <p:sp>
        <p:nvSpPr>
          <p:cNvPr id="417794" name="Rectangle 2"/>
          <p:cNvSpPr>
            <a:spLocks noGrp="1" noRot="1" noChangeArrowheads="1"/>
          </p:cNvSpPr>
          <p:nvPr>
            <p:ph type="title"/>
          </p:nvPr>
        </p:nvSpPr>
        <p:spPr/>
        <p:txBody>
          <a:bodyPr/>
          <a:lstStyle/>
          <a:p>
            <a:r>
              <a:rPr lang="en-US" altLang="zh-CN"/>
              <a:t>Suffix tree properties</a:t>
            </a:r>
          </a:p>
        </p:txBody>
      </p:sp>
      <p:sp>
        <p:nvSpPr>
          <p:cNvPr id="417795" name="Rectangle 3"/>
          <p:cNvSpPr>
            <a:spLocks noGrp="1" noRot="1" noChangeArrowheads="1"/>
          </p:cNvSpPr>
          <p:nvPr>
            <p:ph type="body" idx="1"/>
          </p:nvPr>
        </p:nvSpPr>
        <p:spPr/>
        <p:txBody>
          <a:bodyPr/>
          <a:lstStyle/>
          <a:p>
            <a:pPr>
              <a:lnSpc>
                <a:spcPct val="90000"/>
              </a:lnSpc>
            </a:pPr>
            <a:r>
              <a:rPr lang="en-US" altLang="zh-CN"/>
              <a:t>For a string </a:t>
            </a:r>
            <a:r>
              <a:rPr lang="en-US" altLang="zh-CN">
                <a:solidFill>
                  <a:srgbClr val="FF0000"/>
                </a:solidFill>
              </a:rPr>
              <a:t>S</a:t>
            </a:r>
            <a:r>
              <a:rPr lang="en-US" altLang="zh-CN"/>
              <a:t> of length </a:t>
            </a:r>
            <a:r>
              <a:rPr lang="en-US" altLang="zh-CN" i="1">
                <a:solidFill>
                  <a:srgbClr val="FF0000"/>
                </a:solidFill>
              </a:rPr>
              <a:t>n</a:t>
            </a:r>
            <a:r>
              <a:rPr lang="en-US" altLang="zh-CN"/>
              <a:t>, there are </a:t>
            </a:r>
            <a:r>
              <a:rPr lang="en-US" altLang="zh-CN" i="1">
                <a:solidFill>
                  <a:srgbClr val="FF0000"/>
                </a:solidFill>
              </a:rPr>
              <a:t>n</a:t>
            </a:r>
            <a:r>
              <a:rPr lang="en-US" altLang="zh-CN"/>
              <a:t> leaves and at most </a:t>
            </a:r>
            <a:r>
              <a:rPr lang="en-US" altLang="zh-CN" i="1">
                <a:solidFill>
                  <a:srgbClr val="FF0000"/>
                </a:solidFill>
              </a:rPr>
              <a:t>n</a:t>
            </a:r>
            <a:r>
              <a:rPr lang="en-US" altLang="zh-CN"/>
              <a:t> internal nodes.</a:t>
            </a:r>
          </a:p>
          <a:p>
            <a:pPr lvl="1">
              <a:lnSpc>
                <a:spcPct val="90000"/>
              </a:lnSpc>
            </a:pPr>
            <a:r>
              <a:rPr lang="en-US" altLang="zh-CN"/>
              <a:t>therefore requires only linear space</a:t>
            </a:r>
          </a:p>
          <a:p>
            <a:pPr>
              <a:lnSpc>
                <a:spcPct val="90000"/>
              </a:lnSpc>
            </a:pPr>
            <a:r>
              <a:rPr lang="en-US" altLang="zh-CN"/>
              <a:t>Each leaf represents a unique suffix.</a:t>
            </a:r>
          </a:p>
          <a:p>
            <a:pPr>
              <a:lnSpc>
                <a:spcPct val="90000"/>
              </a:lnSpc>
            </a:pPr>
            <a:r>
              <a:rPr lang="en-US" altLang="zh-CN"/>
              <a:t>Concatenation of edge labels from root to a leaf spells out the suffix.</a:t>
            </a:r>
          </a:p>
          <a:p>
            <a:pPr>
              <a:lnSpc>
                <a:spcPct val="90000"/>
              </a:lnSpc>
            </a:pPr>
            <a:r>
              <a:rPr lang="en-US" altLang="zh-CN"/>
              <a:t>Each </a:t>
            </a:r>
            <a:r>
              <a:rPr lang="en-US" altLang="zh-CN" u="sng"/>
              <a:t>internal node</a:t>
            </a:r>
            <a:r>
              <a:rPr lang="en-US" altLang="zh-CN"/>
              <a:t> represents a distinct common </a:t>
            </a:r>
            <a:r>
              <a:rPr lang="en-US" altLang="zh-CN">
                <a:solidFill>
                  <a:srgbClr val="FF0000"/>
                </a:solidFill>
              </a:rPr>
              <a:t>prefix</a:t>
            </a:r>
            <a:r>
              <a:rPr lang="en-US" altLang="zh-CN"/>
              <a:t> to at least two suffixes.</a:t>
            </a:r>
          </a:p>
        </p:txBody>
      </p:sp>
    </p:spTree>
    <p:extLst>
      <p:ext uri="{BB962C8B-B14F-4D97-AF65-F5344CB8AC3E}">
        <p14:creationId xmlns:p14="http://schemas.microsoft.com/office/powerpoint/2010/main" val="33382680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954BA8A-3396-DC43-A57D-775106B7CA72}" type="datetime1">
              <a:rPr lang="zh-CN" altLang="en-US"/>
              <a:pPr/>
              <a:t>2021/7/19</a:t>
            </a:fld>
            <a:endParaRPr lang="en-US" altLang="zh-CN"/>
          </a:p>
        </p:txBody>
      </p:sp>
      <p:sp>
        <p:nvSpPr>
          <p:cNvPr id="6" name="幻灯片编号占位符 5"/>
          <p:cNvSpPr>
            <a:spLocks noGrp="1"/>
          </p:cNvSpPr>
          <p:nvPr>
            <p:ph type="sldNum" sz="quarter" idx="4294967295"/>
          </p:nvPr>
        </p:nvSpPr>
        <p:spPr>
          <a:xfrm>
            <a:off x="6553200" y="6245225"/>
            <a:ext cx="2289175" cy="476250"/>
          </a:xfrm>
          <a:prstGeom prst="rect">
            <a:avLst/>
          </a:prstGeom>
        </p:spPr>
        <p:txBody>
          <a:bodyPr/>
          <a:lstStyle/>
          <a:p>
            <a:fld id="{C3F48CCE-8ED9-C04F-AD76-A3FAB4B0FC35}" type="slidenum">
              <a:rPr lang="en-US" altLang="zh-CN"/>
              <a:pPr/>
              <a:t>55</a:t>
            </a:fld>
            <a:endParaRPr lang="en-US" altLang="zh-CN"/>
          </a:p>
        </p:txBody>
      </p:sp>
      <p:sp>
        <p:nvSpPr>
          <p:cNvPr id="418818" name="Rectangle 2"/>
          <p:cNvSpPr>
            <a:spLocks noGrp="1" noRot="1" noChangeArrowheads="1"/>
          </p:cNvSpPr>
          <p:nvPr>
            <p:ph type="title"/>
          </p:nvPr>
        </p:nvSpPr>
        <p:spPr/>
        <p:txBody>
          <a:bodyPr/>
          <a:lstStyle/>
          <a:p>
            <a:r>
              <a:rPr lang="en-US" altLang="zh-CN"/>
              <a:t>Tries: Implementation</a:t>
            </a:r>
          </a:p>
        </p:txBody>
      </p:sp>
      <p:sp>
        <p:nvSpPr>
          <p:cNvPr id="418819" name="Rectangle 3"/>
          <p:cNvSpPr>
            <a:spLocks noGrp="1" noRot="1" noChangeArrowheads="1"/>
          </p:cNvSpPr>
          <p:nvPr>
            <p:ph type="body" idx="1"/>
          </p:nvPr>
        </p:nvSpPr>
        <p:spPr/>
        <p:txBody>
          <a:bodyPr/>
          <a:lstStyle/>
          <a:p>
            <a:r>
              <a:rPr lang="en-US" altLang="zh-CN" dirty="0"/>
              <a:t>Double Array </a:t>
            </a:r>
            <a:r>
              <a:rPr lang="en-US" altLang="zh-CN" dirty="0" err="1"/>
              <a:t>Trie</a:t>
            </a:r>
            <a:endParaRPr lang="en-US" altLang="zh-CN" dirty="0"/>
          </a:p>
          <a:p>
            <a:pPr lvl="1"/>
            <a:r>
              <a:rPr lang="en-US" altLang="zh-CN" sz="1800" dirty="0" err="1"/>
              <a:t>Theppitak</a:t>
            </a:r>
            <a:r>
              <a:rPr lang="en-US" altLang="zh-CN" sz="1800" dirty="0"/>
              <a:t> </a:t>
            </a:r>
            <a:r>
              <a:rPr lang="en-US" altLang="zh-CN" sz="1800" dirty="0" err="1"/>
              <a:t>Karoonboonyanan</a:t>
            </a:r>
            <a:r>
              <a:rPr lang="en-US" altLang="zh-CN" sz="1800" b="1" dirty="0"/>
              <a:t>. </a:t>
            </a:r>
            <a:r>
              <a:rPr lang="en-US" altLang="zh-CN" sz="1800" b="1" i="1" dirty="0"/>
              <a:t>An Implementation of Double-Array </a:t>
            </a:r>
            <a:r>
              <a:rPr lang="en-US" altLang="zh-CN" sz="1800" b="1" i="1" dirty="0" err="1"/>
              <a:t>Trie</a:t>
            </a:r>
            <a:r>
              <a:rPr lang="en-US" altLang="zh-CN" sz="1800" b="1" i="1" dirty="0"/>
              <a:t>.</a:t>
            </a:r>
          </a:p>
          <a:p>
            <a:pPr lvl="1"/>
            <a:r>
              <a:rPr lang="en-US" altLang="zh-CN" dirty="0">
                <a:hlinkClick r:id="rId2"/>
              </a:rPr>
              <a:t>http://linux.thai.net/~thep/datrie/datrie.html</a:t>
            </a:r>
            <a:r>
              <a:rPr lang="en-US" altLang="zh-CN"/>
              <a:t> </a:t>
            </a:r>
            <a:endParaRPr lang="en-US" altLang="zh-CN" dirty="0"/>
          </a:p>
        </p:txBody>
      </p:sp>
    </p:spTree>
    <p:extLst>
      <p:ext uri="{BB962C8B-B14F-4D97-AF65-F5344CB8AC3E}">
        <p14:creationId xmlns:p14="http://schemas.microsoft.com/office/powerpoint/2010/main" val="6117424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a:t>Lecture 6 Index</a:t>
            </a:r>
          </a:p>
        </p:txBody>
      </p:sp>
      <p:sp>
        <p:nvSpPr>
          <p:cNvPr id="5" name="幻灯片编号占位符 4"/>
          <p:cNvSpPr>
            <a:spLocks noGrp="1"/>
          </p:cNvSpPr>
          <p:nvPr>
            <p:ph type="sldNum" sz="quarter" idx="11"/>
          </p:nvPr>
        </p:nvSpPr>
        <p:spPr/>
        <p:txBody>
          <a:bodyPr/>
          <a:lstStyle/>
          <a:p>
            <a:fld id="{005F0406-F8D1-A84F-89DC-9A0CA623B88F}" type="slidenum">
              <a:rPr lang="en-US" altLang="zh-CN"/>
              <a:pPr/>
              <a:t>56</a:t>
            </a:fld>
            <a:endParaRPr lang="en-US" altLang="zh-CN"/>
          </a:p>
        </p:txBody>
      </p:sp>
      <p:sp>
        <p:nvSpPr>
          <p:cNvPr id="322562" name="Rectangle 2"/>
          <p:cNvSpPr>
            <a:spLocks noGrp="1" noChangeArrowheads="1"/>
          </p:cNvSpPr>
          <p:nvPr>
            <p:ph type="title"/>
          </p:nvPr>
        </p:nvSpPr>
        <p:spPr/>
        <p:txBody>
          <a:bodyPr/>
          <a:lstStyle/>
          <a:p>
            <a:r>
              <a:rPr lang="en-US" altLang="zh-CN"/>
              <a:t>Content</a:t>
            </a:r>
          </a:p>
        </p:txBody>
      </p:sp>
      <p:sp>
        <p:nvSpPr>
          <p:cNvPr id="322563" name="Rectangle 3"/>
          <p:cNvSpPr>
            <a:spLocks noGrp="1" noChangeArrowheads="1"/>
          </p:cNvSpPr>
          <p:nvPr>
            <p:ph type="body" idx="1"/>
          </p:nvPr>
        </p:nvSpPr>
        <p:spPr/>
        <p:txBody>
          <a:bodyPr/>
          <a:lstStyle/>
          <a:p>
            <a:r>
              <a:rPr lang="en-US" altLang="zh-CN" i="1" dirty="0">
                <a:solidFill>
                  <a:schemeClr val="bg2"/>
                </a:solidFill>
              </a:rPr>
              <a:t>Brief Review of Vector Space Model</a:t>
            </a:r>
          </a:p>
          <a:p>
            <a:r>
              <a:rPr lang="en-US" altLang="zh-CN" i="1" dirty="0">
                <a:solidFill>
                  <a:schemeClr val="bg2"/>
                </a:solidFill>
              </a:rPr>
              <a:t>Inverted Files</a:t>
            </a:r>
          </a:p>
          <a:p>
            <a:r>
              <a:rPr lang="zh-CN" altLang="en-US" dirty="0"/>
              <a:t>* </a:t>
            </a:r>
            <a:r>
              <a:rPr lang="en-US" altLang="zh-CN" dirty="0"/>
              <a:t>Index Models (Feature Selection)</a:t>
            </a:r>
            <a:r>
              <a:rPr lang="zh-CN" altLang="en-US" dirty="0"/>
              <a:t>  </a:t>
            </a:r>
            <a:r>
              <a:rPr lang="en-US" altLang="zh-CN" dirty="0"/>
              <a:t>(self</a:t>
            </a:r>
            <a:r>
              <a:rPr lang="zh-CN" altLang="en-US" dirty="0"/>
              <a:t> </a:t>
            </a:r>
            <a:r>
              <a:rPr lang="en-US" altLang="zh-CN"/>
              <a:t>study)</a:t>
            </a:r>
            <a:endParaRPr lang="en-US" altLang="zh-CN" dirty="0"/>
          </a:p>
          <a:p>
            <a:endParaRPr lang="en-US" altLang="zh-CN" dirty="0"/>
          </a:p>
          <a:p>
            <a:endParaRPr lang="en-US" altLang="zh-CN" dirty="0"/>
          </a:p>
          <a:p>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a:t>Lecture 6 Index</a:t>
            </a:r>
          </a:p>
        </p:txBody>
      </p:sp>
      <p:sp>
        <p:nvSpPr>
          <p:cNvPr id="5" name="幻灯片编号占位符 4"/>
          <p:cNvSpPr>
            <a:spLocks noGrp="1"/>
          </p:cNvSpPr>
          <p:nvPr>
            <p:ph type="sldNum" sz="quarter" idx="11"/>
          </p:nvPr>
        </p:nvSpPr>
        <p:spPr/>
        <p:txBody>
          <a:bodyPr/>
          <a:lstStyle/>
          <a:p>
            <a:fld id="{5121DBE0-ABC3-4546-A1FE-7384784BC7A6}" type="slidenum">
              <a:rPr lang="en-US" altLang="zh-CN"/>
              <a:pPr/>
              <a:t>57</a:t>
            </a:fld>
            <a:endParaRPr lang="en-US" altLang="zh-CN"/>
          </a:p>
        </p:txBody>
      </p:sp>
      <p:sp>
        <p:nvSpPr>
          <p:cNvPr id="324610" name="Rectangle 2"/>
          <p:cNvSpPr>
            <a:spLocks noGrp="1" noChangeArrowheads="1"/>
          </p:cNvSpPr>
          <p:nvPr>
            <p:ph type="title"/>
          </p:nvPr>
        </p:nvSpPr>
        <p:spPr/>
        <p:txBody>
          <a:bodyPr/>
          <a:lstStyle/>
          <a:p>
            <a:r>
              <a:rPr lang="en-US" altLang="zh-CN"/>
              <a:t>Feature Selection (indexing model)</a:t>
            </a:r>
          </a:p>
        </p:txBody>
      </p:sp>
      <p:sp>
        <p:nvSpPr>
          <p:cNvPr id="324611" name="Rectangle 3"/>
          <p:cNvSpPr>
            <a:spLocks noGrp="1" noChangeArrowheads="1"/>
          </p:cNvSpPr>
          <p:nvPr>
            <p:ph type="body" idx="1"/>
          </p:nvPr>
        </p:nvSpPr>
        <p:spPr/>
        <p:txBody>
          <a:bodyPr/>
          <a:lstStyle/>
          <a:p>
            <a:pPr>
              <a:lnSpc>
                <a:spcPct val="90000"/>
              </a:lnSpc>
            </a:pPr>
            <a:r>
              <a:rPr lang="en-US" altLang="zh-CN" sz="2800" dirty="0"/>
              <a:t>Basic Issue: Which terms should be used to index (describe) a document?</a:t>
            </a:r>
          </a:p>
          <a:p>
            <a:pPr>
              <a:lnSpc>
                <a:spcPct val="90000"/>
              </a:lnSpc>
            </a:pPr>
            <a:r>
              <a:rPr lang="en-US" altLang="zh-CN" sz="2800" dirty="0"/>
              <a:t>Different focus than retrieval model, but related</a:t>
            </a:r>
          </a:p>
          <a:p>
            <a:pPr>
              <a:lnSpc>
                <a:spcPct val="90000"/>
              </a:lnSpc>
            </a:pPr>
            <a:r>
              <a:rPr lang="en-US" altLang="zh-CN" sz="2800" dirty="0"/>
              <a:t>Sometimes seen as </a:t>
            </a:r>
            <a:r>
              <a:rPr lang="en-US" altLang="zh-CN" sz="2800" i="1" dirty="0"/>
              <a:t>term weighting</a:t>
            </a:r>
          </a:p>
          <a:p>
            <a:pPr>
              <a:lnSpc>
                <a:spcPct val="90000"/>
              </a:lnSpc>
            </a:pPr>
            <a:r>
              <a:rPr lang="en-US" altLang="zh-CN" sz="2800" dirty="0"/>
              <a:t>Some approaches</a:t>
            </a:r>
          </a:p>
          <a:p>
            <a:pPr lvl="1">
              <a:lnSpc>
                <a:spcPct val="90000"/>
              </a:lnSpc>
            </a:pPr>
            <a:r>
              <a:rPr lang="en-US" altLang="zh-CN" sz="2400" dirty="0"/>
              <a:t>TF·IDF</a:t>
            </a:r>
          </a:p>
          <a:p>
            <a:pPr lvl="1">
              <a:lnSpc>
                <a:spcPct val="90000"/>
              </a:lnSpc>
            </a:pPr>
            <a:r>
              <a:rPr lang="en-US" altLang="zh-CN" sz="2400" dirty="0"/>
              <a:t>Term Discrimination model</a:t>
            </a:r>
          </a:p>
          <a:p>
            <a:pPr lvl="1">
              <a:lnSpc>
                <a:spcPct val="90000"/>
              </a:lnSpc>
            </a:pPr>
            <a:r>
              <a:rPr lang="en-US" altLang="zh-CN" sz="2400" dirty="0"/>
              <a:t>2-Poisson model</a:t>
            </a:r>
          </a:p>
          <a:p>
            <a:pPr lvl="1">
              <a:lnSpc>
                <a:spcPct val="90000"/>
              </a:lnSpc>
            </a:pPr>
            <a:r>
              <a:rPr lang="en-US" altLang="zh-CN" sz="2400" dirty="0"/>
              <a:t>Clumping model</a:t>
            </a:r>
          </a:p>
          <a:p>
            <a:pPr lvl="1">
              <a:lnSpc>
                <a:spcPct val="90000"/>
              </a:lnSpc>
            </a:pPr>
            <a:r>
              <a:rPr lang="en-US" altLang="zh-CN" sz="2400" dirty="0"/>
              <a:t>Language models</a:t>
            </a:r>
          </a:p>
          <a:p>
            <a:pPr>
              <a:lnSpc>
                <a:spcPct val="90000"/>
              </a:lnSpc>
            </a:pPr>
            <a:endParaRPr lang="zh-CN" altLang="en-US" sz="28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r>
              <a:rPr lang="en-US" altLang="zh-CN"/>
              <a:t>Lecture 6 Index</a:t>
            </a:r>
          </a:p>
        </p:txBody>
      </p:sp>
      <p:sp>
        <p:nvSpPr>
          <p:cNvPr id="6" name="幻灯片编号占位符 4"/>
          <p:cNvSpPr>
            <a:spLocks noGrp="1"/>
          </p:cNvSpPr>
          <p:nvPr>
            <p:ph type="sldNum" sz="quarter" idx="11"/>
          </p:nvPr>
        </p:nvSpPr>
        <p:spPr/>
        <p:txBody>
          <a:bodyPr/>
          <a:lstStyle/>
          <a:p>
            <a:fld id="{3C37960F-C691-F84A-A3C9-D7063D0ABDA8}" type="slidenum">
              <a:rPr lang="en-US" altLang="zh-CN"/>
              <a:pPr/>
              <a:t>58</a:t>
            </a:fld>
            <a:endParaRPr lang="en-US" altLang="zh-CN"/>
          </a:p>
        </p:txBody>
      </p:sp>
      <p:sp>
        <p:nvSpPr>
          <p:cNvPr id="325634" name="Rectangle 2"/>
          <p:cNvSpPr>
            <a:spLocks noGrp="1" noChangeArrowheads="1"/>
          </p:cNvSpPr>
          <p:nvPr>
            <p:ph type="title"/>
          </p:nvPr>
        </p:nvSpPr>
        <p:spPr/>
        <p:txBody>
          <a:bodyPr/>
          <a:lstStyle/>
          <a:p>
            <a:r>
              <a:rPr lang="en-US" altLang="zh-CN"/>
              <a:t>Index models</a:t>
            </a:r>
          </a:p>
        </p:txBody>
      </p:sp>
      <p:sp>
        <p:nvSpPr>
          <p:cNvPr id="325635" name="Rectangle 3"/>
          <p:cNvSpPr>
            <a:spLocks noGrp="1" noChangeArrowheads="1"/>
          </p:cNvSpPr>
          <p:nvPr>
            <p:ph type="body" idx="1"/>
          </p:nvPr>
        </p:nvSpPr>
        <p:spPr/>
        <p:txBody>
          <a:bodyPr/>
          <a:lstStyle/>
          <a:p>
            <a:r>
              <a:rPr lang="en-US" altLang="zh-CN"/>
              <a:t>What makes a term good for indexing?</a:t>
            </a:r>
          </a:p>
          <a:p>
            <a:pPr lvl="1"/>
            <a:r>
              <a:rPr lang="en-US" altLang="zh-CN"/>
              <a:t>Trying to represent </a:t>
            </a:r>
            <a:r>
              <a:rPr lang="zh-CN" altLang="en-US"/>
              <a:t>“</a:t>
            </a:r>
            <a:r>
              <a:rPr lang="en-US" altLang="zh-CN"/>
              <a:t>key</a:t>
            </a:r>
            <a:r>
              <a:rPr lang="zh-CN" altLang="en-US"/>
              <a:t>”</a:t>
            </a:r>
            <a:r>
              <a:rPr lang="en-US" altLang="zh-CN"/>
              <a:t> concepts in a document</a:t>
            </a:r>
          </a:p>
          <a:p>
            <a:r>
              <a:rPr lang="en-US" altLang="zh-CN"/>
              <a:t>What makes an index term good for a query?</a:t>
            </a:r>
          </a:p>
          <a:p>
            <a:endParaRPr lang="zh-CN" altLang="en-US"/>
          </a:p>
        </p:txBody>
      </p:sp>
      <p:sp>
        <p:nvSpPr>
          <p:cNvPr id="325636" name="Rectangle 4"/>
          <p:cNvSpPr>
            <a:spLocks noChangeArrowheads="1"/>
          </p:cNvSpPr>
          <p:nvPr/>
        </p:nvSpPr>
        <p:spPr bwMode="auto">
          <a:xfrm>
            <a:off x="3779838" y="1125538"/>
            <a:ext cx="17208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a:solidFill>
                  <a:srgbClr val="FF3300"/>
                </a:solidFill>
              </a:rPr>
              <a:t>Think for a bit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a:t>Lecture 6 Index</a:t>
            </a:r>
          </a:p>
        </p:txBody>
      </p:sp>
      <p:sp>
        <p:nvSpPr>
          <p:cNvPr id="5" name="幻灯片编号占位符 4"/>
          <p:cNvSpPr>
            <a:spLocks noGrp="1"/>
          </p:cNvSpPr>
          <p:nvPr>
            <p:ph type="sldNum" sz="quarter" idx="11"/>
          </p:nvPr>
        </p:nvSpPr>
        <p:spPr/>
        <p:txBody>
          <a:bodyPr/>
          <a:lstStyle/>
          <a:p>
            <a:fld id="{30CB7317-0D1B-854B-AFFA-B4650E92138B}" type="slidenum">
              <a:rPr lang="en-US" altLang="zh-CN"/>
              <a:pPr/>
              <a:t>59</a:t>
            </a:fld>
            <a:endParaRPr lang="en-US" altLang="zh-CN"/>
          </a:p>
        </p:txBody>
      </p:sp>
      <p:sp>
        <p:nvSpPr>
          <p:cNvPr id="348162" name="Rectangle 2"/>
          <p:cNvSpPr>
            <a:spLocks noGrp="1" noChangeArrowheads="1"/>
          </p:cNvSpPr>
          <p:nvPr>
            <p:ph type="title"/>
          </p:nvPr>
        </p:nvSpPr>
        <p:spPr/>
        <p:txBody>
          <a:bodyPr/>
          <a:lstStyle/>
          <a:p>
            <a:r>
              <a:rPr lang="en-US" altLang="zh-CN"/>
              <a:t>TF·IDF, just TF</a:t>
            </a:r>
          </a:p>
        </p:txBody>
      </p:sp>
      <p:sp>
        <p:nvSpPr>
          <p:cNvPr id="348163" name="Rectangle 3"/>
          <p:cNvSpPr>
            <a:spLocks noGrp="1" noChangeArrowheads="1"/>
          </p:cNvSpPr>
          <p:nvPr>
            <p:ph type="body" idx="1"/>
          </p:nvPr>
        </p:nvSpPr>
        <p:spPr/>
        <p:txBody>
          <a:bodyPr/>
          <a:lstStyle/>
          <a:p>
            <a:r>
              <a:rPr lang="en-US" altLang="zh-CN"/>
              <a:t>Standard weighting approach for many IR systems</a:t>
            </a:r>
          </a:p>
          <a:p>
            <a:pPr lvl="1"/>
            <a:r>
              <a:rPr lang="en-US" altLang="zh-CN"/>
              <a:t>many different variations of exactly how it is calculated</a:t>
            </a:r>
          </a:p>
          <a:p>
            <a:r>
              <a:rPr lang="en-US" altLang="zh-CN"/>
              <a:t>TF component - the more often a term occurs in a document, the more important it is in describing that document ?</a:t>
            </a:r>
          </a:p>
          <a:p>
            <a:endParaRPr lang="en-US" altLang="zh-CN"/>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a:t>Lecture 6 Index</a:t>
            </a:r>
          </a:p>
        </p:txBody>
      </p:sp>
      <p:sp>
        <p:nvSpPr>
          <p:cNvPr id="5" name="幻灯片编号占位符 4"/>
          <p:cNvSpPr>
            <a:spLocks noGrp="1"/>
          </p:cNvSpPr>
          <p:nvPr>
            <p:ph type="sldNum" sz="quarter" idx="11"/>
          </p:nvPr>
        </p:nvSpPr>
        <p:spPr/>
        <p:txBody>
          <a:bodyPr/>
          <a:lstStyle/>
          <a:p>
            <a:fld id="{E1A3D3A7-B1D9-1847-8A7F-CE62B784A7E1}" type="slidenum">
              <a:rPr lang="en-US" altLang="zh-CN"/>
              <a:pPr/>
              <a:t>6</a:t>
            </a:fld>
            <a:endParaRPr lang="en-US" altLang="zh-CN"/>
          </a:p>
        </p:txBody>
      </p:sp>
      <p:sp>
        <p:nvSpPr>
          <p:cNvPr id="321538" name="Rectangle 2"/>
          <p:cNvSpPr>
            <a:spLocks noGrp="1" noChangeArrowheads="1"/>
          </p:cNvSpPr>
          <p:nvPr>
            <p:ph type="title"/>
          </p:nvPr>
        </p:nvSpPr>
        <p:spPr/>
        <p:txBody>
          <a:bodyPr/>
          <a:lstStyle/>
          <a:p>
            <a:r>
              <a:rPr lang="en-US" altLang="zh-CN"/>
              <a:t>Content</a:t>
            </a:r>
          </a:p>
        </p:txBody>
      </p:sp>
      <p:sp>
        <p:nvSpPr>
          <p:cNvPr id="321539" name="Rectangle 3"/>
          <p:cNvSpPr>
            <a:spLocks noGrp="1" noChangeArrowheads="1"/>
          </p:cNvSpPr>
          <p:nvPr>
            <p:ph type="body" idx="1"/>
          </p:nvPr>
        </p:nvSpPr>
        <p:spPr/>
        <p:txBody>
          <a:bodyPr/>
          <a:lstStyle/>
          <a:p>
            <a:r>
              <a:rPr lang="en-US" altLang="zh-CN" i="1" dirty="0">
                <a:solidFill>
                  <a:schemeClr val="bg2"/>
                </a:solidFill>
              </a:rPr>
              <a:t>Brief Review of Vector Space Model</a:t>
            </a:r>
          </a:p>
          <a:p>
            <a:r>
              <a:rPr lang="en-US" altLang="zh-CN" dirty="0"/>
              <a:t>Inverted Files</a:t>
            </a:r>
          </a:p>
          <a:p>
            <a:r>
              <a:rPr lang="en-US" altLang="zh-CN" dirty="0"/>
              <a:t>Index Models (Feature Selection)</a:t>
            </a:r>
          </a:p>
          <a:p>
            <a:endParaRPr lang="en-US" altLang="zh-CN" dirty="0"/>
          </a:p>
          <a:p>
            <a:endParaRPr lang="en-US" altLang="zh-CN" dirty="0"/>
          </a:p>
          <a:p>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3"/>
          <p:cNvSpPr>
            <a:spLocks noGrp="1"/>
          </p:cNvSpPr>
          <p:nvPr>
            <p:ph type="ftr" sz="quarter" idx="10"/>
          </p:nvPr>
        </p:nvSpPr>
        <p:spPr/>
        <p:txBody>
          <a:bodyPr/>
          <a:lstStyle/>
          <a:p>
            <a:r>
              <a:rPr lang="en-US" altLang="zh-CN"/>
              <a:t>Lecture 6 Index</a:t>
            </a:r>
          </a:p>
        </p:txBody>
      </p:sp>
      <p:sp>
        <p:nvSpPr>
          <p:cNvPr id="7" name="幻灯片编号占位符 4"/>
          <p:cNvSpPr>
            <a:spLocks noGrp="1"/>
          </p:cNvSpPr>
          <p:nvPr>
            <p:ph type="sldNum" sz="quarter" idx="11"/>
          </p:nvPr>
        </p:nvSpPr>
        <p:spPr/>
        <p:txBody>
          <a:bodyPr/>
          <a:lstStyle/>
          <a:p>
            <a:fld id="{107B8F7C-FD3D-C046-9643-F9FB2783C7EA}" type="slidenum">
              <a:rPr lang="en-US" altLang="zh-CN"/>
              <a:pPr/>
              <a:t>60</a:t>
            </a:fld>
            <a:endParaRPr lang="en-US" altLang="zh-CN"/>
          </a:p>
        </p:txBody>
      </p:sp>
      <p:sp>
        <p:nvSpPr>
          <p:cNvPr id="346114" name="Rectangle 2"/>
          <p:cNvSpPr>
            <a:spLocks noGrp="1" noChangeArrowheads="1"/>
          </p:cNvSpPr>
          <p:nvPr>
            <p:ph type="title"/>
          </p:nvPr>
        </p:nvSpPr>
        <p:spPr/>
        <p:txBody>
          <a:bodyPr/>
          <a:lstStyle/>
          <a:p>
            <a:r>
              <a:rPr lang="en-US" altLang="zh-CN" sz="3200"/>
              <a:t>Zipf</a:t>
            </a:r>
            <a:r>
              <a:rPr lang="zh-CN" altLang="en-US" sz="3200"/>
              <a:t>’</a:t>
            </a:r>
            <a:r>
              <a:rPr lang="en-US" altLang="zh-CN" sz="3200"/>
              <a:t>s Law (1949)</a:t>
            </a:r>
            <a:br>
              <a:rPr lang="en-US" altLang="zh-CN" sz="3200"/>
            </a:br>
            <a:r>
              <a:rPr lang="en-US" altLang="zh-CN" sz="3200"/>
              <a:t>Word Frequency vs. Rank</a:t>
            </a:r>
          </a:p>
        </p:txBody>
      </p:sp>
      <p:sp>
        <p:nvSpPr>
          <p:cNvPr id="346115" name="Rectangle 3"/>
          <p:cNvSpPr>
            <a:spLocks noGrp="1" noChangeArrowheads="1"/>
          </p:cNvSpPr>
          <p:nvPr>
            <p:ph type="body" idx="1"/>
          </p:nvPr>
        </p:nvSpPr>
        <p:spPr>
          <a:xfrm>
            <a:off x="5867400" y="1989138"/>
            <a:ext cx="3097213" cy="4137025"/>
          </a:xfrm>
        </p:spPr>
        <p:txBody>
          <a:bodyPr/>
          <a:lstStyle/>
          <a:p>
            <a:pPr>
              <a:lnSpc>
                <a:spcPct val="90000"/>
              </a:lnSpc>
            </a:pPr>
            <a:r>
              <a:rPr lang="en-US" altLang="zh-CN" sz="2800"/>
              <a:t>Pro and Con</a:t>
            </a:r>
          </a:p>
          <a:p>
            <a:pPr lvl="1">
              <a:lnSpc>
                <a:spcPct val="90000"/>
              </a:lnSpc>
            </a:pPr>
            <a:r>
              <a:rPr lang="en-US" altLang="zh-CN" sz="2400"/>
              <a:t>Remove stop words can greatly decrease the size of Inverted File</a:t>
            </a:r>
          </a:p>
          <a:p>
            <a:pPr lvl="1">
              <a:lnSpc>
                <a:spcPct val="90000"/>
              </a:lnSpc>
            </a:pPr>
            <a:r>
              <a:rPr lang="en-US" altLang="zh-CN" sz="2400"/>
              <a:t>The most useful words are not occurred  very frequently</a:t>
            </a:r>
          </a:p>
          <a:p>
            <a:pPr>
              <a:lnSpc>
                <a:spcPct val="90000"/>
              </a:lnSpc>
            </a:pPr>
            <a:endParaRPr lang="zh-CN" altLang="en-US" sz="2800"/>
          </a:p>
        </p:txBody>
      </p:sp>
      <p:pic>
        <p:nvPicPr>
          <p:cNvPr id="3461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205038"/>
            <a:ext cx="5103812" cy="3562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3461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484313"/>
            <a:ext cx="4829175" cy="619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6115">
                                            <p:txEl>
                                              <p:pRg st="0" end="0"/>
                                            </p:txEl>
                                          </p:spTgt>
                                        </p:tgtEl>
                                        <p:attrNameLst>
                                          <p:attrName>style.visibility</p:attrName>
                                        </p:attrNameLst>
                                      </p:cBhvr>
                                      <p:to>
                                        <p:strVal val="visible"/>
                                      </p:to>
                                    </p:set>
                                    <p:animEffect transition="in" filter="blinds(horizontal)">
                                      <p:cBhvr>
                                        <p:cTn id="7" dur="500"/>
                                        <p:tgtEl>
                                          <p:spTgt spid="34611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46115">
                                            <p:txEl>
                                              <p:pRg st="1" end="1"/>
                                            </p:txEl>
                                          </p:spTgt>
                                        </p:tgtEl>
                                        <p:attrNameLst>
                                          <p:attrName>style.visibility</p:attrName>
                                        </p:attrNameLst>
                                      </p:cBhvr>
                                      <p:to>
                                        <p:strVal val="visible"/>
                                      </p:to>
                                    </p:set>
                                    <p:animEffect transition="in" filter="blinds(horizontal)">
                                      <p:cBhvr>
                                        <p:cTn id="10" dur="500"/>
                                        <p:tgtEl>
                                          <p:spTgt spid="34611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46115">
                                            <p:txEl>
                                              <p:pRg st="2" end="2"/>
                                            </p:txEl>
                                          </p:spTgt>
                                        </p:tgtEl>
                                        <p:attrNameLst>
                                          <p:attrName>style.visibility</p:attrName>
                                        </p:attrNameLst>
                                      </p:cBhvr>
                                      <p:to>
                                        <p:strVal val="visible"/>
                                      </p:to>
                                    </p:set>
                                    <p:animEffect transition="in" filter="blinds(horizontal)">
                                      <p:cBhvr>
                                        <p:cTn id="13" dur="500"/>
                                        <p:tgtEl>
                                          <p:spTgt spid="3461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5"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Zipf’s</a:t>
            </a:r>
            <a:r>
              <a:rPr kumimoji="1" lang="en-US" altLang="zh-CN" dirty="0"/>
              <a:t> Law in Music (2011)</a:t>
            </a:r>
            <a:br>
              <a:rPr kumimoji="1" lang="en-US" altLang="zh-CN" dirty="0"/>
            </a:br>
            <a:r>
              <a:rPr kumimoji="1" lang="en-US" altLang="zh-CN" sz="1200" dirty="0"/>
              <a:t>XH Yang, QC Chen, XL Wang, A Dictionary Based Indexing Approach for Music Information Retrieval, IJCPL, 2011.05</a:t>
            </a:r>
            <a:endParaRPr kumimoji="1" lang="zh-CN" altLang="en-US" sz="1200" dirty="0"/>
          </a:p>
        </p:txBody>
      </p:sp>
      <p:pic>
        <p:nvPicPr>
          <p:cNvPr id="6" name="内容占位符 5"/>
          <p:cNvPicPr>
            <a:picLocks noGrp="1" noChangeAspect="1"/>
          </p:cNvPicPr>
          <p:nvPr>
            <p:ph idx="1"/>
          </p:nvPr>
        </p:nvPicPr>
        <p:blipFill>
          <a:blip r:embed="rId3"/>
          <a:srcRect l="377" r="377"/>
          <a:stretch>
            <a:fillRect/>
          </a:stretch>
        </p:blipFill>
        <p:spPr/>
      </p:pic>
      <p:sp>
        <p:nvSpPr>
          <p:cNvPr id="4" name="页脚占位符 3"/>
          <p:cNvSpPr>
            <a:spLocks noGrp="1"/>
          </p:cNvSpPr>
          <p:nvPr>
            <p:ph type="ftr" sz="quarter" idx="10"/>
          </p:nvPr>
        </p:nvSpPr>
        <p:spPr/>
        <p:txBody>
          <a:bodyPr/>
          <a:lstStyle/>
          <a:p>
            <a:r>
              <a:rPr lang="en-US" altLang="zh-CN" dirty="0"/>
              <a:t>Lecture 6 Index</a:t>
            </a:r>
          </a:p>
        </p:txBody>
      </p:sp>
      <p:sp>
        <p:nvSpPr>
          <p:cNvPr id="5" name="幻灯片编号占位符 4"/>
          <p:cNvSpPr>
            <a:spLocks noGrp="1"/>
          </p:cNvSpPr>
          <p:nvPr>
            <p:ph type="sldNum" sz="quarter" idx="11"/>
          </p:nvPr>
        </p:nvSpPr>
        <p:spPr/>
        <p:txBody>
          <a:bodyPr/>
          <a:lstStyle/>
          <a:p>
            <a:fld id="{FBF58A38-D4E7-DB48-9361-F5A850BBCC06}" type="slidenum">
              <a:rPr lang="en-US" altLang="zh-CN" smtClean="0"/>
              <a:pPr/>
              <a:t>61</a:t>
            </a:fld>
            <a:endParaRPr lang="en-US" altLang="zh-CN"/>
          </a:p>
        </p:txBody>
      </p:sp>
    </p:spTree>
    <p:extLst>
      <p:ext uri="{BB962C8B-B14F-4D97-AF65-F5344CB8AC3E}">
        <p14:creationId xmlns:p14="http://schemas.microsoft.com/office/powerpoint/2010/main" val="24519088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r>
              <a:rPr lang="en-US" altLang="zh-CN"/>
              <a:t>Lecture 6 Index</a:t>
            </a:r>
          </a:p>
        </p:txBody>
      </p:sp>
      <p:sp>
        <p:nvSpPr>
          <p:cNvPr id="6" name="幻灯片编号占位符 4"/>
          <p:cNvSpPr>
            <a:spLocks noGrp="1"/>
          </p:cNvSpPr>
          <p:nvPr>
            <p:ph type="sldNum" sz="quarter" idx="11"/>
          </p:nvPr>
        </p:nvSpPr>
        <p:spPr/>
        <p:txBody>
          <a:bodyPr/>
          <a:lstStyle/>
          <a:p>
            <a:fld id="{D9D944F3-9CE4-154F-9BAF-D7CFFA0D52A0}" type="slidenum">
              <a:rPr lang="en-US" altLang="zh-CN"/>
              <a:pPr/>
              <a:t>62</a:t>
            </a:fld>
            <a:endParaRPr lang="en-US" altLang="zh-CN"/>
          </a:p>
        </p:txBody>
      </p:sp>
      <p:sp>
        <p:nvSpPr>
          <p:cNvPr id="326658" name="Rectangle 2"/>
          <p:cNvSpPr>
            <a:spLocks noGrp="1" noChangeArrowheads="1"/>
          </p:cNvSpPr>
          <p:nvPr>
            <p:ph type="title"/>
          </p:nvPr>
        </p:nvSpPr>
        <p:spPr/>
        <p:txBody>
          <a:bodyPr/>
          <a:lstStyle/>
          <a:p>
            <a:r>
              <a:rPr lang="en-US" altLang="zh-CN" sz="3200"/>
              <a:t>Term Frequency and Indexing Significance</a:t>
            </a:r>
          </a:p>
        </p:txBody>
      </p:sp>
      <p:sp>
        <p:nvSpPr>
          <p:cNvPr id="326659" name="Rectangle 3"/>
          <p:cNvSpPr>
            <a:spLocks noGrp="1" noChangeArrowheads="1"/>
          </p:cNvSpPr>
          <p:nvPr>
            <p:ph type="body" idx="1"/>
          </p:nvPr>
        </p:nvSpPr>
        <p:spPr/>
        <p:txBody>
          <a:bodyPr/>
          <a:lstStyle/>
          <a:p>
            <a:pPr algn="ctr">
              <a:lnSpc>
                <a:spcPct val="80000"/>
              </a:lnSpc>
            </a:pPr>
            <a:r>
              <a:rPr lang="en-US" altLang="zh-CN" sz="1600" dirty="0" err="1">
                <a:solidFill>
                  <a:srgbClr val="FF0000"/>
                </a:solidFill>
              </a:rPr>
              <a:t>Luhn</a:t>
            </a:r>
            <a:r>
              <a:rPr lang="en-US" altLang="zh-CN" sz="1600" dirty="0">
                <a:solidFill>
                  <a:srgbClr val="FF0000"/>
                </a:solidFill>
              </a:rPr>
              <a:t>: term frequency is useful for determining significance for retrieval.</a:t>
            </a:r>
          </a:p>
          <a:p>
            <a:pPr>
              <a:lnSpc>
                <a:spcPct val="80000"/>
              </a:lnSpc>
            </a:pPr>
            <a:endParaRPr lang="en-US" altLang="zh-CN" sz="1600" dirty="0">
              <a:solidFill>
                <a:srgbClr val="FF0000"/>
              </a:solidFill>
            </a:endParaRPr>
          </a:p>
          <a:p>
            <a:pPr>
              <a:lnSpc>
                <a:spcPct val="80000"/>
              </a:lnSpc>
            </a:pPr>
            <a:endParaRPr lang="en-US" altLang="zh-CN" sz="1600" dirty="0"/>
          </a:p>
          <a:p>
            <a:pPr>
              <a:lnSpc>
                <a:spcPct val="80000"/>
              </a:lnSpc>
            </a:pPr>
            <a:endParaRPr lang="en-US" altLang="zh-CN" sz="1600" dirty="0"/>
          </a:p>
          <a:p>
            <a:pPr>
              <a:lnSpc>
                <a:spcPct val="80000"/>
              </a:lnSpc>
            </a:pPr>
            <a:endParaRPr lang="en-US" altLang="zh-CN" sz="1600" dirty="0"/>
          </a:p>
          <a:p>
            <a:pPr>
              <a:lnSpc>
                <a:spcPct val="80000"/>
              </a:lnSpc>
            </a:pPr>
            <a:endParaRPr lang="en-US" altLang="zh-CN" sz="1600" dirty="0"/>
          </a:p>
          <a:p>
            <a:pPr>
              <a:lnSpc>
                <a:spcPct val="80000"/>
              </a:lnSpc>
            </a:pPr>
            <a:endParaRPr lang="en-US" altLang="zh-CN" sz="1600" dirty="0"/>
          </a:p>
          <a:p>
            <a:pPr>
              <a:lnSpc>
                <a:spcPct val="80000"/>
              </a:lnSpc>
            </a:pPr>
            <a:endParaRPr lang="en-US" altLang="zh-CN" sz="1600" dirty="0"/>
          </a:p>
          <a:p>
            <a:pPr>
              <a:lnSpc>
                <a:spcPct val="80000"/>
              </a:lnSpc>
            </a:pPr>
            <a:endParaRPr lang="en-US" altLang="zh-CN" sz="1600" dirty="0"/>
          </a:p>
          <a:p>
            <a:pPr>
              <a:lnSpc>
                <a:spcPct val="80000"/>
              </a:lnSpc>
            </a:pPr>
            <a:endParaRPr lang="en-US" altLang="zh-CN" sz="1600" dirty="0"/>
          </a:p>
          <a:p>
            <a:pPr>
              <a:lnSpc>
                <a:spcPct val="80000"/>
              </a:lnSpc>
            </a:pPr>
            <a:endParaRPr lang="en-US" altLang="zh-CN" sz="1600" dirty="0"/>
          </a:p>
          <a:p>
            <a:pPr>
              <a:lnSpc>
                <a:spcPct val="80000"/>
              </a:lnSpc>
            </a:pPr>
            <a:endParaRPr lang="en-US" altLang="zh-CN" sz="1600" dirty="0"/>
          </a:p>
          <a:p>
            <a:pPr>
              <a:lnSpc>
                <a:spcPct val="80000"/>
              </a:lnSpc>
            </a:pPr>
            <a:endParaRPr lang="en-US" altLang="zh-CN" sz="1600" dirty="0"/>
          </a:p>
          <a:p>
            <a:pPr>
              <a:lnSpc>
                <a:spcPct val="80000"/>
              </a:lnSpc>
            </a:pPr>
            <a:endParaRPr lang="en-US" altLang="zh-CN" sz="1600" dirty="0"/>
          </a:p>
          <a:p>
            <a:pPr>
              <a:lnSpc>
                <a:spcPct val="80000"/>
              </a:lnSpc>
            </a:pPr>
            <a:endParaRPr lang="en-US" altLang="zh-CN" sz="1600" dirty="0"/>
          </a:p>
          <a:p>
            <a:pPr>
              <a:lnSpc>
                <a:spcPct val="80000"/>
              </a:lnSpc>
            </a:pPr>
            <a:endParaRPr lang="en-US" altLang="zh-CN" sz="1600" dirty="0"/>
          </a:p>
          <a:p>
            <a:pPr>
              <a:lnSpc>
                <a:spcPct val="80000"/>
              </a:lnSpc>
            </a:pPr>
            <a:endParaRPr lang="en-US" altLang="zh-CN" sz="1600" dirty="0"/>
          </a:p>
          <a:p>
            <a:pPr algn="ctr">
              <a:lnSpc>
                <a:spcPct val="80000"/>
              </a:lnSpc>
            </a:pPr>
            <a:r>
              <a:rPr lang="en-US" altLang="zh-CN" sz="1600" dirty="0"/>
              <a:t>from </a:t>
            </a:r>
            <a:r>
              <a:rPr lang="en-US" altLang="zh-CN" sz="1600" dirty="0">
                <a:hlinkClick r:id="rId2"/>
              </a:rPr>
              <a:t>Chapter 2 of Information Retrieval, C.J. van Rijsbergen</a:t>
            </a:r>
            <a:r>
              <a:rPr lang="en-US" altLang="zh-CN" sz="1600" dirty="0"/>
              <a:t> </a:t>
            </a:r>
          </a:p>
          <a:p>
            <a:pPr>
              <a:lnSpc>
                <a:spcPct val="80000"/>
              </a:lnSpc>
            </a:pPr>
            <a:endParaRPr lang="zh-CN" altLang="en-US" sz="1600" dirty="0"/>
          </a:p>
        </p:txBody>
      </p:sp>
      <p:pic>
        <p:nvPicPr>
          <p:cNvPr id="3266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1989138"/>
            <a:ext cx="5616575" cy="3636962"/>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6659">
                                            <p:txEl>
                                              <p:pRg st="0" end="0"/>
                                            </p:txEl>
                                          </p:spTgt>
                                        </p:tgtEl>
                                        <p:attrNameLst>
                                          <p:attrName>style.visibility</p:attrName>
                                        </p:attrNameLst>
                                      </p:cBhvr>
                                      <p:to>
                                        <p:strVal val="visible"/>
                                      </p:to>
                                    </p:set>
                                    <p:animEffect transition="in" filter="blinds(horizontal)">
                                      <p:cBhvr>
                                        <p:cTn id="7" dur="500"/>
                                        <p:tgtEl>
                                          <p:spTgt spid="326659">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26661"/>
                                        </p:tgtEl>
                                        <p:attrNameLst>
                                          <p:attrName>style.visibility</p:attrName>
                                        </p:attrNameLst>
                                      </p:cBhvr>
                                      <p:to>
                                        <p:strVal val="visible"/>
                                      </p:to>
                                    </p:set>
                                    <p:animEffect transition="in" filter="box(in)">
                                      <p:cBhvr>
                                        <p:cTn id="10" dur="500"/>
                                        <p:tgtEl>
                                          <p:spTgt spid="32666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26659">
                                            <p:txEl>
                                              <p:pRg st="17" end="17"/>
                                            </p:txEl>
                                          </p:spTgt>
                                        </p:tgtEl>
                                        <p:attrNameLst>
                                          <p:attrName>style.visibility</p:attrName>
                                        </p:attrNameLst>
                                      </p:cBhvr>
                                      <p:to>
                                        <p:strVal val="visible"/>
                                      </p:to>
                                    </p:set>
                                    <p:animEffect transition="in" filter="blinds(horizontal)">
                                      <p:cBhvr>
                                        <p:cTn id="15" dur="500"/>
                                        <p:tgtEl>
                                          <p:spTgt spid="326659">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a:t>Lecture 6 Index</a:t>
            </a:r>
          </a:p>
        </p:txBody>
      </p:sp>
      <p:sp>
        <p:nvSpPr>
          <p:cNvPr id="5" name="幻灯片编号占位符 4"/>
          <p:cNvSpPr>
            <a:spLocks noGrp="1"/>
          </p:cNvSpPr>
          <p:nvPr>
            <p:ph type="sldNum" sz="quarter" idx="11"/>
          </p:nvPr>
        </p:nvSpPr>
        <p:spPr/>
        <p:txBody>
          <a:bodyPr/>
          <a:lstStyle/>
          <a:p>
            <a:fld id="{C00B051A-94FD-544F-8999-EBC850D7D5B3}" type="slidenum">
              <a:rPr lang="en-US" altLang="zh-CN"/>
              <a:pPr/>
              <a:t>63</a:t>
            </a:fld>
            <a:endParaRPr lang="en-US" altLang="zh-CN"/>
          </a:p>
        </p:txBody>
      </p:sp>
      <p:sp>
        <p:nvSpPr>
          <p:cNvPr id="392194" name="Rectangle 2"/>
          <p:cNvSpPr>
            <a:spLocks noGrp="1" noChangeArrowheads="1"/>
          </p:cNvSpPr>
          <p:nvPr>
            <p:ph type="title"/>
          </p:nvPr>
        </p:nvSpPr>
        <p:spPr/>
        <p:txBody>
          <a:bodyPr/>
          <a:lstStyle/>
          <a:p>
            <a:r>
              <a:rPr lang="en-US" altLang="zh-CN"/>
              <a:t>A question for estimation index scale</a:t>
            </a:r>
          </a:p>
        </p:txBody>
      </p:sp>
      <p:sp>
        <p:nvSpPr>
          <p:cNvPr id="392195" name="Rectangle 3"/>
          <p:cNvSpPr>
            <a:spLocks noGrp="1" noChangeArrowheads="1"/>
          </p:cNvSpPr>
          <p:nvPr>
            <p:ph type="body" idx="1"/>
          </p:nvPr>
        </p:nvSpPr>
        <p:spPr/>
        <p:txBody>
          <a:bodyPr/>
          <a:lstStyle/>
          <a:p>
            <a:r>
              <a:rPr lang="en-US" altLang="zh-CN"/>
              <a:t>How many terms we may get for a given scale document collection?</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3"/>
          <p:cNvSpPr>
            <a:spLocks noGrp="1"/>
          </p:cNvSpPr>
          <p:nvPr>
            <p:ph type="ftr" sz="quarter" idx="10"/>
          </p:nvPr>
        </p:nvSpPr>
        <p:spPr/>
        <p:txBody>
          <a:bodyPr/>
          <a:lstStyle/>
          <a:p>
            <a:r>
              <a:rPr lang="en-US" altLang="zh-CN"/>
              <a:t>Lecture 6 Index</a:t>
            </a:r>
          </a:p>
        </p:txBody>
      </p:sp>
      <p:sp>
        <p:nvSpPr>
          <p:cNvPr id="9" name="幻灯片编号占位符 4"/>
          <p:cNvSpPr>
            <a:spLocks noGrp="1"/>
          </p:cNvSpPr>
          <p:nvPr>
            <p:ph type="sldNum" sz="quarter" idx="11"/>
          </p:nvPr>
        </p:nvSpPr>
        <p:spPr/>
        <p:txBody>
          <a:bodyPr/>
          <a:lstStyle/>
          <a:p>
            <a:fld id="{45CCCADE-7A26-C745-9245-C1141A4426B6}" type="slidenum">
              <a:rPr lang="en-US" altLang="zh-CN"/>
              <a:pPr/>
              <a:t>64</a:t>
            </a:fld>
            <a:endParaRPr lang="en-US" altLang="zh-CN"/>
          </a:p>
        </p:txBody>
      </p:sp>
      <p:sp>
        <p:nvSpPr>
          <p:cNvPr id="347138" name="Rectangle 2"/>
          <p:cNvSpPr>
            <a:spLocks noGrp="1" noChangeArrowheads="1"/>
          </p:cNvSpPr>
          <p:nvPr>
            <p:ph type="title"/>
          </p:nvPr>
        </p:nvSpPr>
        <p:spPr/>
        <p:txBody>
          <a:bodyPr/>
          <a:lstStyle/>
          <a:p>
            <a:r>
              <a:rPr lang="en-US" altLang="zh-CN" sz="3200"/>
              <a:t>Heap</a:t>
            </a:r>
            <a:r>
              <a:rPr lang="zh-CN" altLang="en-US" sz="3200"/>
              <a:t>’</a:t>
            </a:r>
            <a:r>
              <a:rPr lang="en-US" altLang="zh-CN" sz="3200"/>
              <a:t>s Law</a:t>
            </a:r>
            <a:br>
              <a:rPr lang="en-US" altLang="zh-CN" sz="3200"/>
            </a:br>
            <a:r>
              <a:rPr lang="en-US" altLang="zh-CN" sz="3200"/>
              <a:t>Lexicon Size vs. Document Collection Size</a:t>
            </a:r>
          </a:p>
        </p:txBody>
      </p:sp>
      <p:sp>
        <p:nvSpPr>
          <p:cNvPr id="347139" name="Rectangle 3"/>
          <p:cNvSpPr>
            <a:spLocks noGrp="1" noChangeArrowheads="1"/>
          </p:cNvSpPr>
          <p:nvPr>
            <p:ph type="body" idx="1"/>
          </p:nvPr>
        </p:nvSpPr>
        <p:spPr>
          <a:xfrm>
            <a:off x="250825" y="2276475"/>
            <a:ext cx="2952750" cy="2333625"/>
          </a:xfrm>
        </p:spPr>
        <p:txBody>
          <a:bodyPr/>
          <a:lstStyle/>
          <a:p>
            <a:pPr>
              <a:lnSpc>
                <a:spcPct val="90000"/>
              </a:lnSpc>
            </a:pPr>
            <a:endParaRPr lang="en-US" altLang="zh-CN" sz="2400"/>
          </a:p>
          <a:p>
            <a:pPr>
              <a:lnSpc>
                <a:spcPct val="90000"/>
              </a:lnSpc>
            </a:pPr>
            <a:r>
              <a:rPr lang="en-US" altLang="zh-CN" sz="2400"/>
              <a:t>Typical constants</a:t>
            </a:r>
          </a:p>
          <a:p>
            <a:pPr lvl="1">
              <a:lnSpc>
                <a:spcPct val="90000"/>
              </a:lnSpc>
            </a:pPr>
            <a:r>
              <a:rPr lang="en-US" altLang="zh-CN" sz="2000"/>
              <a:t>K≈ 10−100</a:t>
            </a:r>
          </a:p>
          <a:p>
            <a:pPr lvl="1">
              <a:lnSpc>
                <a:spcPct val="90000"/>
              </a:lnSpc>
            </a:pPr>
            <a:r>
              <a:rPr lang="en-US" altLang="zh-CN" sz="2000"/>
              <a:t>β ≈ 0.4−0.6 (approx. square-root)</a:t>
            </a:r>
          </a:p>
          <a:p>
            <a:pPr>
              <a:lnSpc>
                <a:spcPct val="90000"/>
              </a:lnSpc>
            </a:pPr>
            <a:endParaRPr lang="en-US" altLang="zh-CN" sz="2400"/>
          </a:p>
          <a:p>
            <a:pPr>
              <a:lnSpc>
                <a:spcPct val="90000"/>
              </a:lnSpc>
            </a:pPr>
            <a:endParaRPr lang="zh-CN" altLang="en-US" sz="2400"/>
          </a:p>
        </p:txBody>
      </p:sp>
      <p:pic>
        <p:nvPicPr>
          <p:cNvPr id="3471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575" y="2565400"/>
            <a:ext cx="5567363" cy="3286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347143" name="Rectangle 7"/>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graphicFrame>
        <p:nvGraphicFramePr>
          <p:cNvPr id="347142" name="Object 6"/>
          <p:cNvGraphicFramePr>
            <a:graphicFrameLocks noChangeAspect="1"/>
          </p:cNvGraphicFramePr>
          <p:nvPr/>
        </p:nvGraphicFramePr>
        <p:xfrm>
          <a:off x="1258888" y="1557338"/>
          <a:ext cx="2808287" cy="736600"/>
        </p:xfrm>
        <a:graphic>
          <a:graphicData uri="http://schemas.openxmlformats.org/presentationml/2006/ole">
            <mc:AlternateContent xmlns:mc="http://schemas.openxmlformats.org/markup-compatibility/2006">
              <mc:Choice xmlns:v="urn:schemas-microsoft-com:vml" Requires="v">
                <p:oleObj name="公式" r:id="rId3" imgW="977476" imgH="253890" progId="Equation.3">
                  <p:embed/>
                </p:oleObj>
              </mc:Choice>
              <mc:Fallback>
                <p:oleObj name="公式" r:id="rId3" imgW="977476" imgH="25389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557338"/>
                        <a:ext cx="2808287" cy="736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pic>
        <p:nvPicPr>
          <p:cNvPr id="34714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0200" y="1628775"/>
            <a:ext cx="3781425" cy="504825"/>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3"/>
          <p:cNvSpPr>
            <a:spLocks noGrp="1"/>
          </p:cNvSpPr>
          <p:nvPr>
            <p:ph type="ftr" sz="quarter" idx="10"/>
          </p:nvPr>
        </p:nvSpPr>
        <p:spPr/>
        <p:txBody>
          <a:bodyPr/>
          <a:lstStyle/>
          <a:p>
            <a:r>
              <a:rPr lang="en-US" altLang="zh-CN"/>
              <a:t>Lecture 6 Index</a:t>
            </a:r>
          </a:p>
        </p:txBody>
      </p:sp>
      <p:sp>
        <p:nvSpPr>
          <p:cNvPr id="8" name="幻灯片编号占位符 4"/>
          <p:cNvSpPr>
            <a:spLocks noGrp="1"/>
          </p:cNvSpPr>
          <p:nvPr>
            <p:ph type="sldNum" sz="quarter" idx="11"/>
          </p:nvPr>
        </p:nvSpPr>
        <p:spPr/>
        <p:txBody>
          <a:bodyPr/>
          <a:lstStyle/>
          <a:p>
            <a:fld id="{AE528216-8AFA-8D4F-9BF9-043755676355}" type="slidenum">
              <a:rPr lang="en-US" altLang="zh-CN"/>
              <a:pPr/>
              <a:t>65</a:t>
            </a:fld>
            <a:endParaRPr lang="en-US" altLang="zh-CN"/>
          </a:p>
        </p:txBody>
      </p:sp>
      <p:sp>
        <p:nvSpPr>
          <p:cNvPr id="327682" name="Rectangle 2"/>
          <p:cNvSpPr>
            <a:spLocks noGrp="1" noChangeArrowheads="1"/>
          </p:cNvSpPr>
          <p:nvPr>
            <p:ph type="title"/>
          </p:nvPr>
        </p:nvSpPr>
        <p:spPr/>
        <p:txBody>
          <a:bodyPr/>
          <a:lstStyle/>
          <a:p>
            <a:r>
              <a:rPr lang="en-US" altLang="zh-CN" dirty="0"/>
              <a:t>Robertson TF weight</a:t>
            </a:r>
          </a:p>
        </p:txBody>
      </p:sp>
      <p:sp>
        <p:nvSpPr>
          <p:cNvPr id="327683" name="Rectangle 3"/>
          <p:cNvSpPr>
            <a:spLocks noGrp="1" noChangeArrowheads="1"/>
          </p:cNvSpPr>
          <p:nvPr>
            <p:ph type="body" idx="1"/>
          </p:nvPr>
        </p:nvSpPr>
        <p:spPr>
          <a:xfrm>
            <a:off x="457200" y="1600200"/>
            <a:ext cx="8147050" cy="2836863"/>
          </a:xfrm>
        </p:spPr>
        <p:txBody>
          <a:bodyPr/>
          <a:lstStyle/>
          <a:p>
            <a:pPr>
              <a:lnSpc>
                <a:spcPct val="80000"/>
              </a:lnSpc>
            </a:pPr>
            <a:r>
              <a:rPr lang="en-US" altLang="zh-CN" sz="2000"/>
              <a:t>Often called </a:t>
            </a:r>
            <a:r>
              <a:rPr lang="zh-CN" altLang="en-US" sz="2000"/>
              <a:t>“</a:t>
            </a:r>
            <a:r>
              <a:rPr lang="en-US" altLang="zh-CN" sz="2000"/>
              <a:t>Okapi TF</a:t>
            </a:r>
            <a:r>
              <a:rPr lang="zh-CN" altLang="en-US" sz="2000"/>
              <a:t>”</a:t>
            </a:r>
            <a:endParaRPr lang="en-US" altLang="zh-CN" sz="2000"/>
          </a:p>
          <a:p>
            <a:pPr>
              <a:lnSpc>
                <a:spcPct val="80000"/>
              </a:lnSpc>
            </a:pPr>
            <a:r>
              <a:rPr lang="en-US" altLang="zh-CN" sz="2000"/>
              <a:t>Based on a set of simple criteria loosely connected to the 2-Poisson model</a:t>
            </a:r>
            <a:r>
              <a:rPr lang="en-US" altLang="zh-CN" sz="2000" baseline="30000"/>
              <a:t>1</a:t>
            </a:r>
          </a:p>
          <a:p>
            <a:pPr>
              <a:lnSpc>
                <a:spcPct val="80000"/>
              </a:lnSpc>
            </a:pPr>
            <a:r>
              <a:rPr lang="en-US" altLang="zh-CN" sz="2000"/>
              <a:t>Basic formula is </a:t>
            </a:r>
            <a:r>
              <a:rPr lang="en-US" altLang="zh-CN" sz="2000" i="1"/>
              <a:t>tf/</a:t>
            </a:r>
            <a:r>
              <a:rPr lang="en-US" altLang="zh-CN" sz="2000"/>
              <a:t>(</a:t>
            </a:r>
            <a:r>
              <a:rPr lang="en-US" altLang="zh-CN" sz="2000" i="1"/>
              <a:t>k</a:t>
            </a:r>
            <a:r>
              <a:rPr lang="en-US" altLang="zh-CN" sz="2000"/>
              <a:t>+</a:t>
            </a:r>
            <a:r>
              <a:rPr lang="en-US" altLang="zh-CN" sz="2000" i="1"/>
              <a:t>tf</a:t>
            </a:r>
            <a:r>
              <a:rPr lang="en-US" altLang="zh-CN" sz="2000"/>
              <a:t>) where </a:t>
            </a:r>
            <a:r>
              <a:rPr lang="en-US" altLang="zh-CN" sz="2000" i="1"/>
              <a:t>k </a:t>
            </a:r>
            <a:r>
              <a:rPr lang="en-US" altLang="zh-CN" sz="2000"/>
              <a:t>is a constant (approx. 1-2)</a:t>
            </a:r>
          </a:p>
          <a:p>
            <a:pPr>
              <a:lnSpc>
                <a:spcPct val="80000"/>
              </a:lnSpc>
            </a:pPr>
            <a:r>
              <a:rPr lang="en-US" altLang="zh-CN" sz="2000"/>
              <a:t>Document length introduced as a </a:t>
            </a:r>
            <a:r>
              <a:rPr lang="en-US" altLang="zh-CN" sz="2000" i="1"/>
              <a:t>verbosity </a:t>
            </a:r>
            <a:r>
              <a:rPr lang="en-US" altLang="zh-CN" sz="2000"/>
              <a:t>factor (</a:t>
            </a:r>
            <a:r>
              <a:rPr lang="zh-CN" altLang="en-US" sz="2000"/>
              <a:t>冗长因子</a:t>
            </a:r>
            <a:r>
              <a:rPr lang="en-US" altLang="zh-CN" sz="2000"/>
              <a:t>)</a:t>
            </a:r>
          </a:p>
          <a:p>
            <a:pPr lvl="1">
              <a:lnSpc>
                <a:spcPct val="80000"/>
              </a:lnSpc>
            </a:pPr>
            <a:r>
              <a:rPr lang="en-US" altLang="zh-CN" sz="1800"/>
              <a:t>same topic but more words</a:t>
            </a:r>
          </a:p>
          <a:p>
            <a:pPr lvl="1">
              <a:lnSpc>
                <a:spcPct val="80000"/>
              </a:lnSpc>
            </a:pPr>
            <a:r>
              <a:rPr lang="en-US" altLang="zh-CN" sz="1800"/>
              <a:t>e.g. function used in INQUERY:</a:t>
            </a:r>
          </a:p>
          <a:p>
            <a:pPr>
              <a:lnSpc>
                <a:spcPct val="80000"/>
              </a:lnSpc>
            </a:pPr>
            <a:endParaRPr lang="zh-CN" altLang="en-US" sz="2000"/>
          </a:p>
        </p:txBody>
      </p:sp>
      <p:pic>
        <p:nvPicPr>
          <p:cNvPr id="3276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3860800"/>
            <a:ext cx="4032250" cy="1455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327685" name="Rectangle 5"/>
          <p:cNvSpPr>
            <a:spLocks noChangeArrowheads="1"/>
          </p:cNvSpPr>
          <p:nvPr/>
        </p:nvSpPr>
        <p:spPr bwMode="auto">
          <a:xfrm>
            <a:off x="900113" y="5713413"/>
            <a:ext cx="7345362"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lgn="l"/>
            <a:r>
              <a:rPr lang="en-US" altLang="zh-CN" sz="1200" baseline="30000"/>
              <a:t>1</a:t>
            </a:r>
            <a:r>
              <a:rPr lang="en-US" altLang="zh-CN" sz="1200"/>
              <a:t>S.E. Robertson, S. Walker. </a:t>
            </a:r>
            <a:r>
              <a:rPr lang="en-US" altLang="zh-CN" sz="1200">
                <a:hlinkClick r:id="rId3"/>
              </a:rPr>
              <a:t>Some simple effective approximations to the 2-Poisson model for probabilistic weighted retrieval</a:t>
            </a:r>
            <a:r>
              <a:rPr lang="en-US" altLang="zh-CN" sz="1200"/>
              <a:t>. In Proceedings of SIGIR-94, pages 232--241, 1994</a:t>
            </a:r>
            <a:r>
              <a:rPr lang="en-US" altLang="zh-CN" sz="1200" b="1"/>
              <a:t>.</a:t>
            </a:r>
            <a:br>
              <a:rPr lang="en-US" altLang="zh-CN" sz="1200"/>
            </a:br>
            <a:r>
              <a:rPr lang="en-US" altLang="zh-CN"/>
              <a:t> </a:t>
            </a:r>
          </a:p>
        </p:txBody>
      </p:sp>
      <p:sp>
        <p:nvSpPr>
          <p:cNvPr id="327686" name="Freeform 6"/>
          <p:cNvSpPr>
            <a:spLocks/>
          </p:cNvSpPr>
          <p:nvPr/>
        </p:nvSpPr>
        <p:spPr bwMode="auto">
          <a:xfrm>
            <a:off x="4008438" y="4292600"/>
            <a:ext cx="2147887" cy="949325"/>
          </a:xfrm>
          <a:custGeom>
            <a:avLst/>
            <a:gdLst>
              <a:gd name="T0" fmla="*/ 1262 w 1308"/>
              <a:gd name="T1" fmla="*/ 393 h 582"/>
              <a:gd name="T2" fmla="*/ 1217 w 1308"/>
              <a:gd name="T3" fmla="*/ 75 h 582"/>
              <a:gd name="T4" fmla="*/ 1126 w 1308"/>
              <a:gd name="T5" fmla="*/ 30 h 582"/>
              <a:gd name="T6" fmla="*/ 174 w 1308"/>
              <a:gd name="T7" fmla="*/ 75 h 582"/>
              <a:gd name="T8" fmla="*/ 83 w 1308"/>
              <a:gd name="T9" fmla="*/ 483 h 582"/>
              <a:gd name="T10" fmla="*/ 673 w 1308"/>
              <a:gd name="T11" fmla="*/ 574 h 582"/>
              <a:gd name="T12" fmla="*/ 1308 w 1308"/>
              <a:gd name="T13" fmla="*/ 438 h 582"/>
            </a:gdLst>
            <a:ahLst/>
            <a:cxnLst>
              <a:cxn ang="0">
                <a:pos x="T0" y="T1"/>
              </a:cxn>
              <a:cxn ang="0">
                <a:pos x="T2" y="T3"/>
              </a:cxn>
              <a:cxn ang="0">
                <a:pos x="T4" y="T5"/>
              </a:cxn>
              <a:cxn ang="0">
                <a:pos x="T6" y="T7"/>
              </a:cxn>
              <a:cxn ang="0">
                <a:pos x="T8" y="T9"/>
              </a:cxn>
              <a:cxn ang="0">
                <a:pos x="T10" y="T11"/>
              </a:cxn>
              <a:cxn ang="0">
                <a:pos x="T12" y="T13"/>
              </a:cxn>
            </a:cxnLst>
            <a:rect l="0" t="0" r="r" b="b"/>
            <a:pathLst>
              <a:path w="1308" h="582">
                <a:moveTo>
                  <a:pt x="1262" y="393"/>
                </a:moveTo>
                <a:cubicBezTo>
                  <a:pt x="1251" y="264"/>
                  <a:pt x="1240" y="136"/>
                  <a:pt x="1217" y="75"/>
                </a:cubicBezTo>
                <a:cubicBezTo>
                  <a:pt x="1194" y="14"/>
                  <a:pt x="1300" y="30"/>
                  <a:pt x="1126" y="30"/>
                </a:cubicBezTo>
                <a:cubicBezTo>
                  <a:pt x="952" y="30"/>
                  <a:pt x="348" y="0"/>
                  <a:pt x="174" y="75"/>
                </a:cubicBezTo>
                <a:cubicBezTo>
                  <a:pt x="0" y="150"/>
                  <a:pt x="0" y="400"/>
                  <a:pt x="83" y="483"/>
                </a:cubicBezTo>
                <a:cubicBezTo>
                  <a:pt x="166" y="566"/>
                  <a:pt x="469" y="582"/>
                  <a:pt x="673" y="574"/>
                </a:cubicBezTo>
                <a:cubicBezTo>
                  <a:pt x="877" y="566"/>
                  <a:pt x="1202" y="468"/>
                  <a:pt x="1308" y="438"/>
                </a:cubicBezTo>
              </a:path>
            </a:pathLst>
          </a:custGeom>
          <a:noFill/>
          <a:ln w="381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27686"/>
                                        </p:tgtEl>
                                        <p:attrNameLst>
                                          <p:attrName>style.visibility</p:attrName>
                                        </p:attrNameLst>
                                      </p:cBhvr>
                                      <p:to>
                                        <p:strVal val="visible"/>
                                      </p:to>
                                    </p:set>
                                    <p:animEffect transition="in" filter="wipe(down)">
                                      <p:cBhvr>
                                        <p:cTn id="7" dur="500"/>
                                        <p:tgtEl>
                                          <p:spTgt spid="327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a:t>Lecture 6 Index</a:t>
            </a:r>
          </a:p>
        </p:txBody>
      </p:sp>
      <p:sp>
        <p:nvSpPr>
          <p:cNvPr id="5" name="幻灯片编号占位符 4"/>
          <p:cNvSpPr>
            <a:spLocks noGrp="1"/>
          </p:cNvSpPr>
          <p:nvPr>
            <p:ph type="sldNum" sz="quarter" idx="11"/>
          </p:nvPr>
        </p:nvSpPr>
        <p:spPr/>
        <p:txBody>
          <a:bodyPr/>
          <a:lstStyle/>
          <a:p>
            <a:fld id="{F940DBD1-95FF-0441-9507-EF6DCB5BD73F}" type="slidenum">
              <a:rPr lang="en-US" altLang="zh-CN"/>
              <a:pPr/>
              <a:t>66</a:t>
            </a:fld>
            <a:endParaRPr lang="en-US" altLang="zh-CN"/>
          </a:p>
        </p:txBody>
      </p:sp>
      <p:sp>
        <p:nvSpPr>
          <p:cNvPr id="328706" name="Rectangle 2"/>
          <p:cNvSpPr>
            <a:spLocks noGrp="1" noChangeArrowheads="1"/>
          </p:cNvSpPr>
          <p:nvPr>
            <p:ph type="title"/>
          </p:nvPr>
        </p:nvSpPr>
        <p:spPr/>
        <p:txBody>
          <a:bodyPr/>
          <a:lstStyle/>
          <a:p>
            <a:r>
              <a:rPr lang="en-US" altLang="zh-CN"/>
              <a:t>Robertson TF weight (Cont</a:t>
            </a:r>
            <a:r>
              <a:rPr lang="zh-CN" altLang="en-US"/>
              <a:t>’</a:t>
            </a:r>
            <a:r>
              <a:rPr lang="en-US" altLang="zh-CN"/>
              <a:t>d)</a:t>
            </a:r>
          </a:p>
        </p:txBody>
      </p:sp>
      <p:pic>
        <p:nvPicPr>
          <p:cNvPr id="3287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844675"/>
            <a:ext cx="6480175" cy="3883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r>
              <a:rPr lang="en-US" altLang="zh-CN"/>
              <a:t>Lecture 6 Index</a:t>
            </a:r>
          </a:p>
        </p:txBody>
      </p:sp>
      <p:sp>
        <p:nvSpPr>
          <p:cNvPr id="6" name="幻灯片编号占位符 4"/>
          <p:cNvSpPr>
            <a:spLocks noGrp="1"/>
          </p:cNvSpPr>
          <p:nvPr>
            <p:ph type="sldNum" sz="quarter" idx="11"/>
          </p:nvPr>
        </p:nvSpPr>
        <p:spPr/>
        <p:txBody>
          <a:bodyPr/>
          <a:lstStyle/>
          <a:p>
            <a:fld id="{5B127C22-49F8-1649-B7C3-26F8AE137569}" type="slidenum">
              <a:rPr lang="en-US" altLang="zh-CN"/>
              <a:pPr/>
              <a:t>67</a:t>
            </a:fld>
            <a:endParaRPr lang="en-US" altLang="zh-CN"/>
          </a:p>
        </p:txBody>
      </p:sp>
      <p:sp>
        <p:nvSpPr>
          <p:cNvPr id="329730" name="Rectangle 2"/>
          <p:cNvSpPr>
            <a:spLocks noGrp="1" noChangeArrowheads="1"/>
          </p:cNvSpPr>
          <p:nvPr>
            <p:ph type="title"/>
          </p:nvPr>
        </p:nvSpPr>
        <p:spPr/>
        <p:txBody>
          <a:bodyPr/>
          <a:lstStyle/>
          <a:p>
            <a:r>
              <a:rPr lang="en-US" altLang="zh-CN"/>
              <a:t>TF·IDF</a:t>
            </a:r>
          </a:p>
        </p:txBody>
      </p:sp>
      <p:sp>
        <p:nvSpPr>
          <p:cNvPr id="329731" name="Rectangle 3"/>
          <p:cNvSpPr>
            <a:spLocks noGrp="1" noChangeArrowheads="1"/>
          </p:cNvSpPr>
          <p:nvPr>
            <p:ph type="body" idx="1"/>
          </p:nvPr>
        </p:nvSpPr>
        <p:spPr>
          <a:xfrm>
            <a:off x="457200" y="1600200"/>
            <a:ext cx="8229600" cy="4708525"/>
          </a:xfrm>
        </p:spPr>
        <p:txBody>
          <a:bodyPr/>
          <a:lstStyle/>
          <a:p>
            <a:pPr>
              <a:lnSpc>
                <a:spcPct val="80000"/>
              </a:lnSpc>
            </a:pPr>
            <a:r>
              <a:rPr lang="en-US" altLang="zh-CN" sz="2000" dirty="0"/>
              <a:t>Inverse document frequency (IDF) weight proposed by Spark Jones in 1972</a:t>
            </a:r>
          </a:p>
          <a:p>
            <a:pPr lvl="1">
              <a:lnSpc>
                <a:spcPct val="80000"/>
              </a:lnSpc>
            </a:pPr>
            <a:r>
              <a:rPr lang="en-US" altLang="zh-CN" sz="1800" dirty="0"/>
              <a:t>This version of IDF is log (</a:t>
            </a:r>
            <a:r>
              <a:rPr lang="en-US" altLang="zh-CN" sz="1800" i="1" dirty="0"/>
              <a:t>N</a:t>
            </a:r>
            <a:r>
              <a:rPr lang="en-US" altLang="zh-CN" sz="1800" dirty="0"/>
              <a:t>/</a:t>
            </a:r>
            <a:r>
              <a:rPr lang="en-US" altLang="zh-CN" sz="1800" i="1" dirty="0" err="1"/>
              <a:t>df</a:t>
            </a:r>
            <a:r>
              <a:rPr lang="en-US" altLang="zh-CN" sz="1800" dirty="0"/>
              <a:t>) + 1</a:t>
            </a:r>
          </a:p>
          <a:p>
            <a:pPr lvl="1">
              <a:lnSpc>
                <a:spcPct val="80000"/>
              </a:lnSpc>
            </a:pPr>
            <a:r>
              <a:rPr lang="en-US" altLang="zh-CN" sz="1800" i="1" dirty="0"/>
              <a:t>N </a:t>
            </a:r>
            <a:r>
              <a:rPr lang="en-US" altLang="zh-CN" sz="1800" dirty="0"/>
              <a:t>is the number of documents in the collection, </a:t>
            </a:r>
            <a:r>
              <a:rPr lang="en-US" altLang="zh-CN" sz="1800" i="1" dirty="0" err="1"/>
              <a:t>df</a:t>
            </a:r>
            <a:r>
              <a:rPr lang="en-US" altLang="zh-CN" sz="1800" i="1" dirty="0"/>
              <a:t> </a:t>
            </a:r>
            <a:r>
              <a:rPr lang="en-US" altLang="zh-CN" sz="1800" dirty="0"/>
              <a:t>is the number of documents the term occurs in</a:t>
            </a:r>
          </a:p>
          <a:p>
            <a:pPr lvl="1">
              <a:lnSpc>
                <a:spcPct val="80000"/>
              </a:lnSpc>
            </a:pPr>
            <a:r>
              <a:rPr lang="en-US" altLang="zh-CN" sz="1800" dirty="0"/>
              <a:t>IDF is -log p, the entropy of a term</a:t>
            </a:r>
          </a:p>
          <a:p>
            <a:pPr lvl="1">
              <a:lnSpc>
                <a:spcPct val="80000"/>
              </a:lnSpc>
            </a:pPr>
            <a:r>
              <a:rPr lang="en-US" altLang="zh-CN" sz="1800" dirty="0"/>
              <a:t>sometimes normalized when used in TF.IDF combination</a:t>
            </a:r>
          </a:p>
          <a:p>
            <a:pPr lvl="1">
              <a:lnSpc>
                <a:spcPct val="80000"/>
              </a:lnSpc>
            </a:pPr>
            <a:r>
              <a:rPr lang="en-US" altLang="zh-CN" sz="1800" dirty="0"/>
              <a:t>e.g. for INQUERY:</a:t>
            </a:r>
          </a:p>
          <a:p>
            <a:pPr>
              <a:lnSpc>
                <a:spcPct val="80000"/>
              </a:lnSpc>
            </a:pPr>
            <a:endParaRPr lang="en-US" altLang="zh-CN" sz="2000" dirty="0"/>
          </a:p>
          <a:p>
            <a:pPr>
              <a:lnSpc>
                <a:spcPct val="80000"/>
              </a:lnSpc>
            </a:pPr>
            <a:endParaRPr lang="en-US" altLang="zh-CN" sz="2000" dirty="0"/>
          </a:p>
          <a:p>
            <a:pPr>
              <a:lnSpc>
                <a:spcPct val="80000"/>
              </a:lnSpc>
            </a:pPr>
            <a:endParaRPr lang="en-US" altLang="zh-CN" sz="2000" dirty="0"/>
          </a:p>
          <a:p>
            <a:pPr>
              <a:lnSpc>
                <a:spcPct val="80000"/>
              </a:lnSpc>
            </a:pPr>
            <a:endParaRPr lang="en-US" altLang="zh-CN" sz="2000" dirty="0"/>
          </a:p>
          <a:p>
            <a:pPr>
              <a:lnSpc>
                <a:spcPct val="80000"/>
              </a:lnSpc>
            </a:pPr>
            <a:r>
              <a:rPr lang="en-US" altLang="zh-CN" sz="2000" dirty="0"/>
              <a:t>TF and IDF are combined using multiplication</a:t>
            </a:r>
          </a:p>
          <a:p>
            <a:pPr>
              <a:lnSpc>
                <a:spcPct val="80000"/>
              </a:lnSpc>
            </a:pPr>
            <a:r>
              <a:rPr lang="en-US" altLang="zh-CN" sz="2000" dirty="0"/>
              <a:t>Regression has also been used to develop more complex ways of combining this information</a:t>
            </a:r>
          </a:p>
          <a:p>
            <a:pPr>
              <a:lnSpc>
                <a:spcPct val="80000"/>
              </a:lnSpc>
            </a:pPr>
            <a:r>
              <a:rPr lang="en-US" altLang="zh-CN" sz="2000" dirty="0"/>
              <a:t>No satisfactory model behind these combinations</a:t>
            </a:r>
          </a:p>
          <a:p>
            <a:pPr>
              <a:lnSpc>
                <a:spcPct val="80000"/>
              </a:lnSpc>
            </a:pPr>
            <a:endParaRPr lang="en-US" altLang="zh-CN" sz="2000" dirty="0"/>
          </a:p>
        </p:txBody>
      </p:sp>
      <p:pic>
        <p:nvPicPr>
          <p:cNvPr id="3297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038" y="3789363"/>
            <a:ext cx="1584325" cy="1165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a:t>Lecture 6 Index</a:t>
            </a:r>
          </a:p>
        </p:txBody>
      </p:sp>
      <p:sp>
        <p:nvSpPr>
          <p:cNvPr id="5" name="幻灯片编号占位符 4"/>
          <p:cNvSpPr>
            <a:spLocks noGrp="1"/>
          </p:cNvSpPr>
          <p:nvPr>
            <p:ph type="sldNum" sz="quarter" idx="11"/>
          </p:nvPr>
        </p:nvSpPr>
        <p:spPr/>
        <p:txBody>
          <a:bodyPr/>
          <a:lstStyle/>
          <a:p>
            <a:fld id="{A3F2C682-FF34-7646-9E9E-83CE3729E21A}" type="slidenum">
              <a:rPr lang="en-US" altLang="zh-CN"/>
              <a:pPr/>
              <a:t>68</a:t>
            </a:fld>
            <a:endParaRPr lang="en-US" altLang="zh-CN"/>
          </a:p>
        </p:txBody>
      </p:sp>
      <p:sp>
        <p:nvSpPr>
          <p:cNvPr id="330754" name="Rectangle 2"/>
          <p:cNvSpPr>
            <a:spLocks noGrp="1" noChangeArrowheads="1"/>
          </p:cNvSpPr>
          <p:nvPr>
            <p:ph type="title"/>
          </p:nvPr>
        </p:nvSpPr>
        <p:spPr/>
        <p:txBody>
          <a:bodyPr/>
          <a:lstStyle/>
          <a:p>
            <a:r>
              <a:rPr lang="en-US" altLang="zh-CN"/>
              <a:t>Term Discrimination Model</a:t>
            </a:r>
          </a:p>
        </p:txBody>
      </p:sp>
      <p:sp>
        <p:nvSpPr>
          <p:cNvPr id="330755" name="Rectangle 3"/>
          <p:cNvSpPr>
            <a:spLocks noGrp="1" noChangeArrowheads="1"/>
          </p:cNvSpPr>
          <p:nvPr>
            <p:ph type="body" idx="1"/>
          </p:nvPr>
        </p:nvSpPr>
        <p:spPr/>
        <p:txBody>
          <a:bodyPr/>
          <a:lstStyle/>
          <a:p>
            <a:pPr>
              <a:lnSpc>
                <a:spcPct val="90000"/>
              </a:lnSpc>
            </a:pPr>
            <a:r>
              <a:rPr lang="en-US" altLang="zh-CN"/>
              <a:t>Proposed by Salton in 1975</a:t>
            </a:r>
          </a:p>
          <a:p>
            <a:pPr>
              <a:lnSpc>
                <a:spcPct val="90000"/>
              </a:lnSpc>
            </a:pPr>
            <a:r>
              <a:rPr lang="en-US" altLang="zh-CN"/>
              <a:t>Based on vector space model</a:t>
            </a:r>
          </a:p>
          <a:p>
            <a:pPr lvl="1">
              <a:lnSpc>
                <a:spcPct val="90000"/>
              </a:lnSpc>
            </a:pPr>
            <a:r>
              <a:rPr lang="en-US" altLang="zh-CN"/>
              <a:t>documents and queries are vectors in an </a:t>
            </a:r>
            <a:r>
              <a:rPr lang="en-US" altLang="zh-CN" i="1"/>
              <a:t>n</a:t>
            </a:r>
            <a:r>
              <a:rPr lang="en-US" altLang="zh-CN"/>
              <a:t>-dimensional space for </a:t>
            </a:r>
            <a:r>
              <a:rPr lang="en-US" altLang="zh-CN" i="1"/>
              <a:t>n</a:t>
            </a:r>
            <a:r>
              <a:rPr lang="en-US" altLang="zh-CN"/>
              <a:t> terms</a:t>
            </a:r>
          </a:p>
          <a:p>
            <a:pPr>
              <a:lnSpc>
                <a:spcPct val="90000"/>
              </a:lnSpc>
            </a:pPr>
            <a:r>
              <a:rPr lang="en-US" altLang="zh-CN"/>
              <a:t>Compute </a:t>
            </a:r>
            <a:r>
              <a:rPr lang="en-US" altLang="zh-CN" i="1"/>
              <a:t>discrimination value </a:t>
            </a:r>
            <a:r>
              <a:rPr lang="en-US" altLang="zh-CN"/>
              <a:t>of a term</a:t>
            </a:r>
          </a:p>
          <a:p>
            <a:pPr lvl="1">
              <a:lnSpc>
                <a:spcPct val="90000"/>
              </a:lnSpc>
            </a:pPr>
            <a:r>
              <a:rPr lang="en-US" altLang="zh-CN"/>
              <a:t>degree to which use of the term will help to distinguish documents</a:t>
            </a:r>
          </a:p>
          <a:p>
            <a:pPr>
              <a:lnSpc>
                <a:spcPct val="90000"/>
              </a:lnSpc>
            </a:pPr>
            <a:r>
              <a:rPr lang="en-US" altLang="zh-CN"/>
              <a:t>Compare average similarity of documents both with and without an index term</a:t>
            </a:r>
          </a:p>
          <a:p>
            <a:pPr>
              <a:lnSpc>
                <a:spcPct val="90000"/>
              </a:lnSpc>
            </a:pPr>
            <a:endParaRPr lang="en-US" altLang="zh-C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3"/>
          <p:cNvSpPr>
            <a:spLocks noGrp="1"/>
          </p:cNvSpPr>
          <p:nvPr>
            <p:ph type="ftr" sz="quarter" idx="10"/>
          </p:nvPr>
        </p:nvSpPr>
        <p:spPr/>
        <p:txBody>
          <a:bodyPr/>
          <a:lstStyle/>
          <a:p>
            <a:r>
              <a:rPr lang="en-US" altLang="zh-CN"/>
              <a:t>Lecture 6 Index</a:t>
            </a:r>
          </a:p>
        </p:txBody>
      </p:sp>
      <p:sp>
        <p:nvSpPr>
          <p:cNvPr id="8" name="幻灯片编号占位符 4"/>
          <p:cNvSpPr>
            <a:spLocks noGrp="1"/>
          </p:cNvSpPr>
          <p:nvPr>
            <p:ph type="sldNum" sz="quarter" idx="11"/>
          </p:nvPr>
        </p:nvSpPr>
        <p:spPr/>
        <p:txBody>
          <a:bodyPr/>
          <a:lstStyle/>
          <a:p>
            <a:fld id="{287B02D2-6AB2-B04B-AD72-242859B713DB}" type="slidenum">
              <a:rPr lang="en-US" altLang="zh-CN"/>
              <a:pPr/>
              <a:t>69</a:t>
            </a:fld>
            <a:endParaRPr lang="en-US" altLang="zh-CN"/>
          </a:p>
        </p:txBody>
      </p:sp>
      <p:sp>
        <p:nvSpPr>
          <p:cNvPr id="333826" name="Rectangle 2"/>
          <p:cNvSpPr>
            <a:spLocks noGrp="1" noChangeArrowheads="1"/>
          </p:cNvSpPr>
          <p:nvPr>
            <p:ph type="title"/>
          </p:nvPr>
        </p:nvSpPr>
        <p:spPr/>
        <p:txBody>
          <a:bodyPr/>
          <a:lstStyle/>
          <a:p>
            <a:r>
              <a:rPr lang="en-US" altLang="zh-CN"/>
              <a:t>Term Discrimination Model</a:t>
            </a:r>
          </a:p>
        </p:txBody>
      </p:sp>
      <p:pic>
        <p:nvPicPr>
          <p:cNvPr id="3338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341438"/>
            <a:ext cx="7272337" cy="4516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333829" name="Oval 5"/>
          <p:cNvSpPr>
            <a:spLocks noChangeArrowheads="1"/>
          </p:cNvSpPr>
          <p:nvPr/>
        </p:nvSpPr>
        <p:spPr bwMode="auto">
          <a:xfrm>
            <a:off x="1331913" y="2392363"/>
            <a:ext cx="2087562" cy="2016125"/>
          </a:xfrm>
          <a:prstGeom prst="ellipse">
            <a:avLst/>
          </a:prstGeom>
          <a:noFill/>
          <a:ln w="3810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33830" name="Oval 6"/>
          <p:cNvSpPr>
            <a:spLocks noChangeArrowheads="1"/>
          </p:cNvSpPr>
          <p:nvPr/>
        </p:nvSpPr>
        <p:spPr bwMode="auto">
          <a:xfrm>
            <a:off x="4183063" y="1628775"/>
            <a:ext cx="1873250" cy="1728788"/>
          </a:xfrm>
          <a:prstGeom prst="ellipse">
            <a:avLst/>
          </a:prstGeom>
          <a:noFill/>
          <a:ln w="3810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33831" name="Oval 7"/>
          <p:cNvSpPr>
            <a:spLocks noChangeArrowheads="1"/>
          </p:cNvSpPr>
          <p:nvPr/>
        </p:nvSpPr>
        <p:spPr bwMode="auto">
          <a:xfrm>
            <a:off x="4110038" y="3789363"/>
            <a:ext cx="2017712" cy="1944687"/>
          </a:xfrm>
          <a:prstGeom prst="ellipse">
            <a:avLst/>
          </a:prstGeom>
          <a:noFill/>
          <a:ln w="3810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33829"/>
                                        </p:tgtEl>
                                        <p:attrNameLst>
                                          <p:attrName>style.visibility</p:attrName>
                                        </p:attrNameLst>
                                      </p:cBhvr>
                                      <p:to>
                                        <p:strVal val="visible"/>
                                      </p:to>
                                    </p:set>
                                    <p:animEffect transition="in" filter="wipe(down)">
                                      <p:cBhvr>
                                        <p:cTn id="7" dur="500"/>
                                        <p:tgtEl>
                                          <p:spTgt spid="3338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33830"/>
                                        </p:tgtEl>
                                        <p:attrNameLst>
                                          <p:attrName>style.visibility</p:attrName>
                                        </p:attrNameLst>
                                      </p:cBhvr>
                                      <p:to>
                                        <p:strVal val="visible"/>
                                      </p:to>
                                    </p:set>
                                    <p:animEffect transition="in" filter="wipe(down)">
                                      <p:cBhvr>
                                        <p:cTn id="12" dur="500"/>
                                        <p:tgtEl>
                                          <p:spTgt spid="3338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33831"/>
                                        </p:tgtEl>
                                        <p:attrNameLst>
                                          <p:attrName>style.visibility</p:attrName>
                                        </p:attrNameLst>
                                      </p:cBhvr>
                                      <p:to>
                                        <p:strVal val="visible"/>
                                      </p:to>
                                    </p:set>
                                    <p:animEffect transition="in" filter="wipe(down)">
                                      <p:cBhvr>
                                        <p:cTn id="17" dur="500"/>
                                        <p:tgtEl>
                                          <p:spTgt spid="333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9" grpId="0" animBg="1"/>
      <p:bldP spid="333830" grpId="0" animBg="1"/>
      <p:bldP spid="33383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2"/>
          <p:cNvSpPr>
            <a:spLocks noGrp="1"/>
          </p:cNvSpPr>
          <p:nvPr>
            <p:ph type="ftr" sz="quarter" idx="10"/>
          </p:nvPr>
        </p:nvSpPr>
        <p:spPr/>
        <p:txBody>
          <a:bodyPr/>
          <a:lstStyle/>
          <a:p>
            <a:r>
              <a:rPr lang="en-US" altLang="zh-CN"/>
              <a:t>Lecture 6 Index</a:t>
            </a:r>
          </a:p>
        </p:txBody>
      </p:sp>
      <p:sp>
        <p:nvSpPr>
          <p:cNvPr id="5" name="幻灯片编号占位符 3"/>
          <p:cNvSpPr>
            <a:spLocks noGrp="1"/>
          </p:cNvSpPr>
          <p:nvPr>
            <p:ph type="sldNum" sz="quarter" idx="11"/>
          </p:nvPr>
        </p:nvSpPr>
        <p:spPr/>
        <p:txBody>
          <a:bodyPr/>
          <a:lstStyle/>
          <a:p>
            <a:fld id="{913A93CF-D543-D042-BC37-37A6681AAFC7}" type="slidenum">
              <a:rPr lang="en-US" altLang="zh-CN"/>
              <a:pPr/>
              <a:t>7</a:t>
            </a:fld>
            <a:endParaRPr lang="en-US" altLang="zh-CN"/>
          </a:p>
        </p:txBody>
      </p:sp>
      <p:sp>
        <p:nvSpPr>
          <p:cNvPr id="293890" name="Rectangle 2"/>
          <p:cNvSpPr>
            <a:spLocks noGrp="1" noChangeArrowheads="1"/>
          </p:cNvSpPr>
          <p:nvPr>
            <p:ph type="title"/>
          </p:nvPr>
        </p:nvSpPr>
        <p:spPr/>
        <p:txBody>
          <a:bodyPr/>
          <a:lstStyle/>
          <a:p>
            <a:r>
              <a:rPr lang="en-US" altLang="zh-CN">
                <a:latin typeface="Times New Roman" charset="0"/>
              </a:rPr>
              <a:t>Representation of Inverted Files </a:t>
            </a:r>
          </a:p>
        </p:txBody>
      </p:sp>
      <p:sp>
        <p:nvSpPr>
          <p:cNvPr id="293891" name="Text Box 3"/>
          <p:cNvSpPr txBox="1">
            <a:spLocks noChangeArrowheads="1"/>
          </p:cNvSpPr>
          <p:nvPr/>
        </p:nvSpPr>
        <p:spPr bwMode="auto">
          <a:xfrm>
            <a:off x="1295400" y="1524000"/>
            <a:ext cx="7086600" cy="4108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altLang="zh-CN" sz="2400" b="1" dirty="0">
                <a:solidFill>
                  <a:srgbClr val="0000CC"/>
                </a:solidFill>
                <a:latin typeface="Times New Roman" charset="0"/>
              </a:rPr>
              <a:t>Document file:</a:t>
            </a:r>
            <a:r>
              <a:rPr lang="en-US" altLang="zh-CN" sz="2400" dirty="0">
                <a:latin typeface="Times New Roman" charset="0"/>
              </a:rPr>
              <a:t>  Stores the documents.  Important for user interface design.  </a:t>
            </a:r>
          </a:p>
          <a:p>
            <a:pPr algn="l" eaLnBrk="0" hangingPunct="0">
              <a:spcBef>
                <a:spcPct val="50000"/>
              </a:spcBef>
            </a:pPr>
            <a:r>
              <a:rPr lang="en-US" altLang="zh-CN" sz="2400" b="1" dirty="0">
                <a:solidFill>
                  <a:srgbClr val="0000CC"/>
                </a:solidFill>
                <a:latin typeface="Times New Roman" charset="0"/>
              </a:rPr>
              <a:t>Index (word list, vocabulary) file:</a:t>
            </a:r>
            <a:r>
              <a:rPr lang="en-US" altLang="zh-CN" sz="2400" dirty="0">
                <a:latin typeface="Times New Roman" charset="0"/>
              </a:rPr>
              <a:t>  Stores list of terms (keywords).  Designed for searching and  sequential processing, e.g., for range queries, (</a:t>
            </a:r>
            <a:r>
              <a:rPr lang="en-US" altLang="zh-CN" sz="2400" b="1" dirty="0">
                <a:solidFill>
                  <a:srgbClr val="0000CC"/>
                </a:solidFill>
                <a:latin typeface="Times New Roman" charset="0"/>
              </a:rPr>
              <a:t>lexicographic index</a:t>
            </a:r>
            <a:r>
              <a:rPr lang="en-US" altLang="zh-CN" sz="2400" dirty="0">
                <a:latin typeface="Times New Roman" charset="0"/>
              </a:rPr>
              <a:t>).  Often held in memory.</a:t>
            </a:r>
          </a:p>
          <a:p>
            <a:pPr algn="l" eaLnBrk="0" hangingPunct="0">
              <a:spcBef>
                <a:spcPct val="50000"/>
              </a:spcBef>
            </a:pPr>
            <a:r>
              <a:rPr lang="en-US" altLang="zh-CN" sz="2400" b="1" dirty="0">
                <a:solidFill>
                  <a:srgbClr val="0000CC"/>
                </a:solidFill>
                <a:latin typeface="Times New Roman" charset="0"/>
              </a:rPr>
              <a:t>Postings file:</a:t>
            </a:r>
            <a:r>
              <a:rPr lang="en-US" altLang="zh-CN" sz="2400" dirty="0">
                <a:latin typeface="Times New Roman" charset="0"/>
              </a:rPr>
              <a:t>  Stores an </a:t>
            </a:r>
            <a:r>
              <a:rPr lang="en-US" altLang="zh-CN" sz="2400" b="1" dirty="0">
                <a:solidFill>
                  <a:srgbClr val="0000CC"/>
                </a:solidFill>
                <a:latin typeface="Times New Roman" charset="0"/>
              </a:rPr>
              <a:t>inverted list </a:t>
            </a:r>
            <a:r>
              <a:rPr lang="en-US" altLang="zh-CN" sz="2400" dirty="0">
                <a:latin typeface="Times New Roman" charset="0"/>
              </a:rPr>
              <a:t>(postings list) of postings for each term.  Designed for rapid merging of lists and calculation of similarities.  Each list is usually stored sequentially.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3891">
                                            <p:txEl>
                                              <p:pRg st="0" end="0"/>
                                            </p:txEl>
                                          </p:spTgt>
                                        </p:tgtEl>
                                        <p:attrNameLst>
                                          <p:attrName>style.visibility</p:attrName>
                                        </p:attrNameLst>
                                      </p:cBhvr>
                                      <p:to>
                                        <p:strVal val="visible"/>
                                      </p:to>
                                    </p:set>
                                    <p:animEffect transition="in" filter="blinds(horizontal)">
                                      <p:cBhvr>
                                        <p:cTn id="7" dur="500"/>
                                        <p:tgtEl>
                                          <p:spTgt spid="293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93891">
                                            <p:txEl>
                                              <p:pRg st="1" end="1"/>
                                            </p:txEl>
                                          </p:spTgt>
                                        </p:tgtEl>
                                        <p:attrNameLst>
                                          <p:attrName>style.visibility</p:attrName>
                                        </p:attrNameLst>
                                      </p:cBhvr>
                                      <p:to>
                                        <p:strVal val="visible"/>
                                      </p:to>
                                    </p:set>
                                    <p:animEffect transition="in" filter="blinds(horizontal)">
                                      <p:cBhvr>
                                        <p:cTn id="12" dur="500"/>
                                        <p:tgtEl>
                                          <p:spTgt spid="2938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93891">
                                            <p:txEl>
                                              <p:pRg st="2" end="2"/>
                                            </p:txEl>
                                          </p:spTgt>
                                        </p:tgtEl>
                                        <p:attrNameLst>
                                          <p:attrName>style.visibility</p:attrName>
                                        </p:attrNameLst>
                                      </p:cBhvr>
                                      <p:to>
                                        <p:strVal val="visible"/>
                                      </p:to>
                                    </p:set>
                                    <p:animEffect transition="in" filter="blinds(horizontal)">
                                      <p:cBhvr>
                                        <p:cTn id="17" dur="500"/>
                                        <p:tgtEl>
                                          <p:spTgt spid="2938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3"/>
          <p:cNvSpPr>
            <a:spLocks noGrp="1"/>
          </p:cNvSpPr>
          <p:nvPr>
            <p:ph type="ftr" sz="quarter" idx="10"/>
          </p:nvPr>
        </p:nvSpPr>
        <p:spPr/>
        <p:txBody>
          <a:bodyPr/>
          <a:lstStyle/>
          <a:p>
            <a:r>
              <a:rPr lang="en-US" altLang="zh-CN"/>
              <a:t>Lecture 6 Index</a:t>
            </a:r>
          </a:p>
        </p:txBody>
      </p:sp>
      <p:sp>
        <p:nvSpPr>
          <p:cNvPr id="7" name="幻灯片编号占位符 4"/>
          <p:cNvSpPr>
            <a:spLocks noGrp="1"/>
          </p:cNvSpPr>
          <p:nvPr>
            <p:ph type="sldNum" sz="quarter" idx="11"/>
          </p:nvPr>
        </p:nvSpPr>
        <p:spPr/>
        <p:txBody>
          <a:bodyPr/>
          <a:lstStyle/>
          <a:p>
            <a:fld id="{A8D60862-3E72-9F4C-ADD6-DDF9A45663AD}" type="slidenum">
              <a:rPr lang="en-US" altLang="zh-CN"/>
              <a:pPr/>
              <a:t>70</a:t>
            </a:fld>
            <a:endParaRPr lang="en-US" altLang="zh-CN"/>
          </a:p>
        </p:txBody>
      </p:sp>
      <p:sp>
        <p:nvSpPr>
          <p:cNvPr id="331778" name="Rectangle 2"/>
          <p:cNvSpPr>
            <a:spLocks noGrp="1" noChangeArrowheads="1"/>
          </p:cNvSpPr>
          <p:nvPr>
            <p:ph type="title"/>
          </p:nvPr>
        </p:nvSpPr>
        <p:spPr/>
        <p:txBody>
          <a:bodyPr/>
          <a:lstStyle/>
          <a:p>
            <a:r>
              <a:rPr lang="en-US" altLang="zh-CN"/>
              <a:t>Term Discrimination Model (Cont</a:t>
            </a:r>
            <a:r>
              <a:rPr lang="zh-CN" altLang="en-US"/>
              <a:t>’</a:t>
            </a:r>
            <a:r>
              <a:rPr lang="en-US" altLang="zh-CN"/>
              <a:t>d)</a:t>
            </a:r>
          </a:p>
        </p:txBody>
      </p:sp>
      <p:sp>
        <p:nvSpPr>
          <p:cNvPr id="331779" name="Rectangle 3"/>
          <p:cNvSpPr>
            <a:spLocks noGrp="1" noChangeArrowheads="1"/>
          </p:cNvSpPr>
          <p:nvPr>
            <p:ph type="body" idx="1"/>
          </p:nvPr>
        </p:nvSpPr>
        <p:spPr/>
        <p:txBody>
          <a:bodyPr/>
          <a:lstStyle/>
          <a:p>
            <a:pPr>
              <a:lnSpc>
                <a:spcPct val="90000"/>
              </a:lnSpc>
            </a:pPr>
            <a:r>
              <a:rPr lang="en-US" altLang="zh-CN" sz="2400"/>
              <a:t>Compute average similarity or </a:t>
            </a:r>
            <a:r>
              <a:rPr lang="zh-CN" altLang="en-US" sz="2400"/>
              <a:t>“</a:t>
            </a:r>
            <a:r>
              <a:rPr lang="en-US" altLang="zh-CN" sz="2400"/>
              <a:t>density</a:t>
            </a:r>
            <a:r>
              <a:rPr lang="zh-CN" altLang="en-US" sz="2400"/>
              <a:t>”</a:t>
            </a:r>
            <a:r>
              <a:rPr lang="en-US" altLang="zh-CN" sz="2400"/>
              <a:t> of document space</a:t>
            </a:r>
          </a:p>
          <a:p>
            <a:pPr>
              <a:lnSpc>
                <a:spcPct val="90000"/>
              </a:lnSpc>
            </a:pPr>
            <a:endParaRPr lang="en-US" altLang="zh-CN" sz="2400"/>
          </a:p>
          <a:p>
            <a:pPr lvl="1">
              <a:lnSpc>
                <a:spcPct val="90000"/>
              </a:lnSpc>
            </a:pPr>
            <a:endParaRPr lang="en-US" altLang="zh-CN" sz="2000" i="1"/>
          </a:p>
          <a:p>
            <a:pPr lvl="1">
              <a:lnSpc>
                <a:spcPct val="90000"/>
              </a:lnSpc>
            </a:pPr>
            <a:r>
              <a:rPr lang="en-US" altLang="zh-CN" sz="2000" i="1"/>
              <a:t>AVGSIM </a:t>
            </a:r>
            <a:r>
              <a:rPr lang="en-US" altLang="zh-CN" sz="2000"/>
              <a:t>is the density</a:t>
            </a:r>
          </a:p>
          <a:p>
            <a:pPr lvl="1">
              <a:lnSpc>
                <a:spcPct val="90000"/>
              </a:lnSpc>
            </a:pPr>
            <a:r>
              <a:rPr lang="en-US" altLang="zh-CN" sz="2000"/>
              <a:t>where K is a normalizing constant (e.g., 1/n(n-1))</a:t>
            </a:r>
          </a:p>
          <a:p>
            <a:pPr lvl="1">
              <a:lnSpc>
                <a:spcPct val="90000"/>
              </a:lnSpc>
            </a:pPr>
            <a:r>
              <a:rPr lang="en-US" altLang="zh-CN" sz="2000" i="1"/>
              <a:t>similar() </a:t>
            </a:r>
            <a:r>
              <a:rPr lang="en-US" altLang="zh-CN" sz="2000"/>
              <a:t>is a similarity function such as cosine correlation</a:t>
            </a:r>
          </a:p>
          <a:p>
            <a:pPr>
              <a:lnSpc>
                <a:spcPct val="90000"/>
              </a:lnSpc>
            </a:pPr>
            <a:r>
              <a:rPr lang="en-US" altLang="zh-CN" sz="2400"/>
              <a:t>Can be computed more efficiently using an average document or </a:t>
            </a:r>
            <a:r>
              <a:rPr lang="en-US" altLang="zh-CN" sz="2400" i="1"/>
              <a:t>centroid</a:t>
            </a:r>
            <a:endParaRPr lang="en-US" altLang="zh-CN" sz="2400"/>
          </a:p>
          <a:p>
            <a:pPr lvl="1">
              <a:lnSpc>
                <a:spcPct val="90000"/>
              </a:lnSpc>
            </a:pPr>
            <a:r>
              <a:rPr lang="en-US" altLang="zh-CN" sz="2000"/>
              <a:t>frequencies in the centroid vector are average of frequencies in document vectors</a:t>
            </a:r>
          </a:p>
          <a:p>
            <a:pPr lvl="1">
              <a:lnSpc>
                <a:spcPct val="90000"/>
              </a:lnSpc>
            </a:pPr>
            <a:endParaRPr lang="en-US" altLang="zh-CN" sz="2000"/>
          </a:p>
          <a:p>
            <a:pPr lvl="1">
              <a:lnSpc>
                <a:spcPct val="90000"/>
              </a:lnSpc>
            </a:pPr>
            <a:r>
              <a:rPr lang="en-US" altLang="zh-CN" sz="2000"/>
              <a:t> </a:t>
            </a:r>
          </a:p>
          <a:p>
            <a:pPr>
              <a:lnSpc>
                <a:spcPct val="90000"/>
              </a:lnSpc>
            </a:pPr>
            <a:endParaRPr lang="en-US" altLang="zh-CN" sz="2400"/>
          </a:p>
          <a:p>
            <a:pPr>
              <a:lnSpc>
                <a:spcPct val="90000"/>
              </a:lnSpc>
            </a:pPr>
            <a:endParaRPr lang="zh-CN" altLang="en-US" sz="2400"/>
          </a:p>
        </p:txBody>
      </p:sp>
      <p:pic>
        <p:nvPicPr>
          <p:cNvPr id="3317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2060575"/>
            <a:ext cx="3889375" cy="844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33178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5516563"/>
            <a:ext cx="3168650" cy="684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1779">
                                            <p:txEl>
                                              <p:pRg st="6" end="6"/>
                                            </p:txEl>
                                          </p:spTgt>
                                        </p:tgtEl>
                                        <p:attrNameLst>
                                          <p:attrName>style.visibility</p:attrName>
                                        </p:attrNameLst>
                                      </p:cBhvr>
                                      <p:to>
                                        <p:strVal val="visible"/>
                                      </p:to>
                                    </p:set>
                                    <p:animEffect transition="in" filter="blinds(horizontal)">
                                      <p:cBhvr>
                                        <p:cTn id="7" dur="500"/>
                                        <p:tgtEl>
                                          <p:spTgt spid="331779">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31779">
                                            <p:txEl>
                                              <p:pRg st="7" end="7"/>
                                            </p:txEl>
                                          </p:spTgt>
                                        </p:tgtEl>
                                        <p:attrNameLst>
                                          <p:attrName>style.visibility</p:attrName>
                                        </p:attrNameLst>
                                      </p:cBhvr>
                                      <p:to>
                                        <p:strVal val="visible"/>
                                      </p:to>
                                    </p:set>
                                    <p:animEffect transition="in" filter="blinds(horizontal)">
                                      <p:cBhvr>
                                        <p:cTn id="10" dur="500"/>
                                        <p:tgtEl>
                                          <p:spTgt spid="331779">
                                            <p:txEl>
                                              <p:pRg st="7" end="7"/>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31781"/>
                                        </p:tgtEl>
                                        <p:attrNameLst>
                                          <p:attrName>style.visibility</p:attrName>
                                        </p:attrNameLst>
                                      </p:cBhvr>
                                      <p:to>
                                        <p:strVal val="visible"/>
                                      </p:to>
                                    </p:set>
                                    <p:animEffect transition="in" filter="blinds(horizontal)">
                                      <p:cBhvr>
                                        <p:cTn id="13" dur="500"/>
                                        <p:tgtEl>
                                          <p:spTgt spid="331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r>
              <a:rPr lang="en-US" altLang="zh-CN"/>
              <a:t>Lecture 6 Index</a:t>
            </a:r>
          </a:p>
        </p:txBody>
      </p:sp>
      <p:sp>
        <p:nvSpPr>
          <p:cNvPr id="6" name="幻灯片编号占位符 4"/>
          <p:cNvSpPr>
            <a:spLocks noGrp="1"/>
          </p:cNvSpPr>
          <p:nvPr>
            <p:ph type="sldNum" sz="quarter" idx="11"/>
          </p:nvPr>
        </p:nvSpPr>
        <p:spPr/>
        <p:txBody>
          <a:bodyPr/>
          <a:lstStyle/>
          <a:p>
            <a:fld id="{4F9CADB3-0579-8B4F-A97E-9A961D9341AB}" type="slidenum">
              <a:rPr lang="en-US" altLang="zh-CN"/>
              <a:pPr/>
              <a:t>71</a:t>
            </a:fld>
            <a:endParaRPr lang="en-US" altLang="zh-CN"/>
          </a:p>
        </p:txBody>
      </p:sp>
      <p:sp>
        <p:nvSpPr>
          <p:cNvPr id="332802" name="Rectangle 2"/>
          <p:cNvSpPr>
            <a:spLocks noGrp="1" noChangeArrowheads="1"/>
          </p:cNvSpPr>
          <p:nvPr>
            <p:ph type="title"/>
          </p:nvPr>
        </p:nvSpPr>
        <p:spPr/>
        <p:txBody>
          <a:bodyPr/>
          <a:lstStyle/>
          <a:p>
            <a:r>
              <a:rPr lang="en-US" altLang="zh-CN"/>
              <a:t>Term Discrimination Model (Cont</a:t>
            </a:r>
            <a:r>
              <a:rPr lang="zh-CN" altLang="en-US"/>
              <a:t>’</a:t>
            </a:r>
            <a:r>
              <a:rPr lang="en-US" altLang="zh-CN"/>
              <a:t>d)</a:t>
            </a:r>
          </a:p>
        </p:txBody>
      </p:sp>
      <p:sp>
        <p:nvSpPr>
          <p:cNvPr id="332803" name="Rectangle 3"/>
          <p:cNvSpPr>
            <a:spLocks noGrp="1" noChangeArrowheads="1"/>
          </p:cNvSpPr>
          <p:nvPr>
            <p:ph type="body" idx="1"/>
          </p:nvPr>
        </p:nvSpPr>
        <p:spPr>
          <a:xfrm>
            <a:off x="468313" y="1628775"/>
            <a:ext cx="8229600" cy="4525963"/>
          </a:xfrm>
        </p:spPr>
        <p:txBody>
          <a:bodyPr/>
          <a:lstStyle/>
          <a:p>
            <a:pPr>
              <a:lnSpc>
                <a:spcPct val="80000"/>
              </a:lnSpc>
            </a:pPr>
            <a:r>
              <a:rPr lang="en-US" altLang="zh-CN" sz="2000"/>
              <a:t>Let </a:t>
            </a:r>
            <a:r>
              <a:rPr lang="en-US" altLang="zh-CN" sz="2000" i="1"/>
              <a:t>(AVGSIM)</a:t>
            </a:r>
            <a:r>
              <a:rPr lang="en-US" altLang="zh-CN" sz="2000" i="1" baseline="-25000"/>
              <a:t>k</a:t>
            </a:r>
            <a:r>
              <a:rPr lang="en-US" altLang="zh-CN" sz="2000" i="1"/>
              <a:t> </a:t>
            </a:r>
            <a:r>
              <a:rPr lang="en-US" altLang="zh-CN" sz="2000"/>
              <a:t>be density with term </a:t>
            </a:r>
            <a:r>
              <a:rPr lang="en-US" altLang="zh-CN" sz="2000" i="1"/>
              <a:t>k</a:t>
            </a:r>
            <a:r>
              <a:rPr lang="en-US" altLang="zh-CN" sz="2000"/>
              <a:t> removed from documents</a:t>
            </a:r>
          </a:p>
          <a:p>
            <a:pPr>
              <a:lnSpc>
                <a:spcPct val="80000"/>
              </a:lnSpc>
            </a:pPr>
            <a:r>
              <a:rPr lang="en-US" altLang="zh-CN" sz="2000"/>
              <a:t>Discrimination value for term k is</a:t>
            </a:r>
          </a:p>
          <a:p>
            <a:pPr algn="ctr">
              <a:lnSpc>
                <a:spcPct val="80000"/>
              </a:lnSpc>
              <a:buFontTx/>
              <a:buNone/>
            </a:pPr>
            <a:r>
              <a:rPr lang="en-US" altLang="zh-CN" sz="2000" i="1"/>
              <a:t>DISCVALUE</a:t>
            </a:r>
            <a:r>
              <a:rPr lang="en-US" altLang="zh-CN" sz="2000" i="1" baseline="-25000"/>
              <a:t>k</a:t>
            </a:r>
            <a:r>
              <a:rPr lang="en-US" altLang="zh-CN" sz="2000" i="1"/>
              <a:t> = (AVGSIM)</a:t>
            </a:r>
            <a:r>
              <a:rPr lang="en-US" altLang="zh-CN" sz="2000" i="1" baseline="-25000"/>
              <a:t>k</a:t>
            </a:r>
            <a:r>
              <a:rPr lang="en-US" altLang="zh-CN" sz="2000" i="1"/>
              <a:t> - AVGSIM</a:t>
            </a:r>
          </a:p>
          <a:p>
            <a:pPr>
              <a:lnSpc>
                <a:spcPct val="80000"/>
              </a:lnSpc>
            </a:pPr>
            <a:r>
              <a:rPr lang="en-US" altLang="zh-CN" sz="2000"/>
              <a:t>Good discriminators have positive </a:t>
            </a:r>
            <a:r>
              <a:rPr lang="en-US" altLang="zh-CN" sz="2000" i="1"/>
              <a:t>DISCVALUE</a:t>
            </a:r>
            <a:r>
              <a:rPr lang="en-US" altLang="zh-CN" sz="2000" i="1" baseline="-25000"/>
              <a:t>k</a:t>
            </a:r>
          </a:p>
          <a:p>
            <a:pPr lvl="1">
              <a:lnSpc>
                <a:spcPct val="80000"/>
              </a:lnSpc>
            </a:pPr>
            <a:r>
              <a:rPr lang="en-US" altLang="zh-CN" sz="1800"/>
              <a:t>introduction of term decreases the density (moves some docs away)</a:t>
            </a:r>
          </a:p>
          <a:p>
            <a:pPr lvl="1">
              <a:lnSpc>
                <a:spcPct val="80000"/>
              </a:lnSpc>
            </a:pPr>
            <a:r>
              <a:rPr lang="en-US" altLang="zh-CN" sz="1800"/>
              <a:t>tend to be medium frequency</a:t>
            </a:r>
          </a:p>
          <a:p>
            <a:pPr>
              <a:lnSpc>
                <a:spcPct val="80000"/>
              </a:lnSpc>
            </a:pPr>
            <a:r>
              <a:rPr lang="en-US" altLang="zh-CN" sz="2000"/>
              <a:t>Indifferent discriminators have </a:t>
            </a:r>
            <a:r>
              <a:rPr lang="en-US" altLang="zh-CN" sz="2000" i="1"/>
              <a:t>DISCVALUE </a:t>
            </a:r>
            <a:r>
              <a:rPr lang="en-US" altLang="zh-CN" sz="2000"/>
              <a:t>near zero</a:t>
            </a:r>
          </a:p>
          <a:p>
            <a:pPr lvl="1">
              <a:lnSpc>
                <a:spcPct val="80000"/>
              </a:lnSpc>
            </a:pPr>
            <a:r>
              <a:rPr lang="en-US" altLang="zh-CN" sz="1800"/>
              <a:t>introduction of term has no effect</a:t>
            </a:r>
          </a:p>
          <a:p>
            <a:pPr lvl="1">
              <a:lnSpc>
                <a:spcPct val="80000"/>
              </a:lnSpc>
            </a:pPr>
            <a:r>
              <a:rPr lang="en-US" altLang="zh-CN" sz="1800"/>
              <a:t>tend to be low frequency</a:t>
            </a:r>
          </a:p>
          <a:p>
            <a:pPr>
              <a:lnSpc>
                <a:spcPct val="80000"/>
              </a:lnSpc>
            </a:pPr>
            <a:r>
              <a:rPr lang="en-US" altLang="zh-CN" sz="2000"/>
              <a:t>Poor discriminators have negative </a:t>
            </a:r>
            <a:r>
              <a:rPr lang="en-US" altLang="zh-CN" sz="2000" i="1"/>
              <a:t>DISCVALUE</a:t>
            </a:r>
          </a:p>
          <a:p>
            <a:pPr lvl="1">
              <a:lnSpc>
                <a:spcPct val="80000"/>
              </a:lnSpc>
            </a:pPr>
            <a:r>
              <a:rPr lang="en-US" altLang="zh-CN" sz="1800"/>
              <a:t>introduction of term increases the density (moves all docs closer)</a:t>
            </a:r>
          </a:p>
          <a:p>
            <a:pPr lvl="1">
              <a:lnSpc>
                <a:spcPct val="80000"/>
              </a:lnSpc>
            </a:pPr>
            <a:r>
              <a:rPr lang="en-US" altLang="zh-CN" sz="1800"/>
              <a:t>tend to be high frequency</a:t>
            </a:r>
          </a:p>
          <a:p>
            <a:pPr>
              <a:lnSpc>
                <a:spcPct val="80000"/>
              </a:lnSpc>
            </a:pPr>
            <a:r>
              <a:rPr lang="en-US" altLang="zh-CN" sz="2000"/>
              <a:t>Obvious criticism is that discrimination of </a:t>
            </a:r>
            <a:r>
              <a:rPr lang="en-US" altLang="zh-CN" sz="2000" i="1"/>
              <a:t>relevant </a:t>
            </a:r>
            <a:r>
              <a:rPr lang="en-US" altLang="zh-CN" sz="2000"/>
              <a:t>and </a:t>
            </a:r>
            <a:r>
              <a:rPr lang="en-US" altLang="zh-CN" sz="2000" i="1"/>
              <a:t>nonrelevant </a:t>
            </a:r>
            <a:r>
              <a:rPr lang="en-US" altLang="zh-CN" sz="2000"/>
              <a:t>documents is the important factor</a:t>
            </a:r>
          </a:p>
          <a:p>
            <a:pPr>
              <a:lnSpc>
                <a:spcPct val="80000"/>
              </a:lnSpc>
            </a:pPr>
            <a:endParaRPr lang="en-US" altLang="zh-CN" sz="2000"/>
          </a:p>
        </p:txBody>
      </p:sp>
      <p:sp>
        <p:nvSpPr>
          <p:cNvPr id="332804" name="Line 4"/>
          <p:cNvSpPr>
            <a:spLocks noChangeShapeType="1"/>
          </p:cNvSpPr>
          <p:nvPr/>
        </p:nvSpPr>
        <p:spPr bwMode="auto">
          <a:xfrm>
            <a:off x="3851275" y="2852738"/>
            <a:ext cx="2520950" cy="0"/>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2804"/>
                                        </p:tgtEl>
                                        <p:attrNameLst>
                                          <p:attrName>style.visibility</p:attrName>
                                        </p:attrNameLst>
                                      </p:cBhvr>
                                      <p:to>
                                        <p:strVal val="visible"/>
                                      </p:to>
                                    </p:set>
                                    <p:animEffect transition="in" filter="wipe(left)">
                                      <p:cBhvr>
                                        <p:cTn id="7" dur="500"/>
                                        <p:tgtEl>
                                          <p:spTgt spid="332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4"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a:t>Lecture 6 Index</a:t>
            </a:r>
          </a:p>
        </p:txBody>
      </p:sp>
      <p:sp>
        <p:nvSpPr>
          <p:cNvPr id="5" name="幻灯片编号占位符 4"/>
          <p:cNvSpPr>
            <a:spLocks noGrp="1"/>
          </p:cNvSpPr>
          <p:nvPr>
            <p:ph type="sldNum" sz="quarter" idx="11"/>
          </p:nvPr>
        </p:nvSpPr>
        <p:spPr/>
        <p:txBody>
          <a:bodyPr/>
          <a:lstStyle/>
          <a:p>
            <a:fld id="{68959A41-EA4F-2347-B5DB-7BFE8733A8AA}" type="slidenum">
              <a:rPr lang="en-US" altLang="zh-CN"/>
              <a:pPr/>
              <a:t>72</a:t>
            </a:fld>
            <a:endParaRPr lang="en-US" altLang="zh-CN"/>
          </a:p>
        </p:txBody>
      </p:sp>
      <p:sp>
        <p:nvSpPr>
          <p:cNvPr id="334850" name="Rectangle 2"/>
          <p:cNvSpPr>
            <a:spLocks noGrp="1" noChangeArrowheads="1"/>
          </p:cNvSpPr>
          <p:nvPr>
            <p:ph type="title"/>
          </p:nvPr>
        </p:nvSpPr>
        <p:spPr/>
        <p:txBody>
          <a:bodyPr/>
          <a:lstStyle/>
          <a:p>
            <a:r>
              <a:rPr lang="en-US" altLang="zh-CN" sz="3200"/>
              <a:t>Best and Worst Discriminators for 3</a:t>
            </a:r>
            <a:br>
              <a:rPr lang="en-US" altLang="zh-CN" sz="3200"/>
            </a:br>
            <a:r>
              <a:rPr lang="en-US" altLang="zh-CN" sz="3200"/>
              <a:t>Collections</a:t>
            </a:r>
          </a:p>
        </p:txBody>
      </p:sp>
      <p:pic>
        <p:nvPicPr>
          <p:cNvPr id="3348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1628775"/>
            <a:ext cx="5472112" cy="4575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a:t>Lecture 6 Index</a:t>
            </a:r>
          </a:p>
        </p:txBody>
      </p:sp>
      <p:sp>
        <p:nvSpPr>
          <p:cNvPr id="5" name="幻灯片编号占位符 4"/>
          <p:cNvSpPr>
            <a:spLocks noGrp="1"/>
          </p:cNvSpPr>
          <p:nvPr>
            <p:ph type="sldNum" sz="quarter" idx="11"/>
          </p:nvPr>
        </p:nvSpPr>
        <p:spPr/>
        <p:txBody>
          <a:bodyPr/>
          <a:lstStyle/>
          <a:p>
            <a:fld id="{5D203249-8B38-1941-B6B6-5AA4B24D724C}" type="slidenum">
              <a:rPr lang="en-US" altLang="zh-CN"/>
              <a:pPr/>
              <a:t>73</a:t>
            </a:fld>
            <a:endParaRPr lang="en-US" altLang="zh-CN"/>
          </a:p>
        </p:txBody>
      </p:sp>
      <p:sp>
        <p:nvSpPr>
          <p:cNvPr id="335874" name="Rectangle 2"/>
          <p:cNvSpPr>
            <a:spLocks noGrp="1" noChangeArrowheads="1"/>
          </p:cNvSpPr>
          <p:nvPr>
            <p:ph type="title"/>
          </p:nvPr>
        </p:nvSpPr>
        <p:spPr/>
        <p:txBody>
          <a:bodyPr/>
          <a:lstStyle/>
          <a:p>
            <a:r>
              <a:rPr lang="en-US" altLang="zh-CN"/>
              <a:t>Summary</a:t>
            </a:r>
          </a:p>
        </p:txBody>
      </p:sp>
      <p:sp>
        <p:nvSpPr>
          <p:cNvPr id="335875" name="Rectangle 3"/>
          <p:cNvSpPr>
            <a:spLocks noGrp="1" noChangeArrowheads="1"/>
          </p:cNvSpPr>
          <p:nvPr>
            <p:ph type="body" idx="1"/>
          </p:nvPr>
        </p:nvSpPr>
        <p:spPr/>
        <p:txBody>
          <a:bodyPr/>
          <a:lstStyle/>
          <a:p>
            <a:pPr>
              <a:lnSpc>
                <a:spcPct val="80000"/>
              </a:lnSpc>
            </a:pPr>
            <a:r>
              <a:rPr lang="en-US" altLang="zh-CN" sz="2800"/>
              <a:t>Inverted File</a:t>
            </a:r>
          </a:p>
          <a:p>
            <a:pPr lvl="1">
              <a:lnSpc>
                <a:spcPct val="80000"/>
              </a:lnSpc>
            </a:pPr>
            <a:r>
              <a:rPr lang="en-US" altLang="zh-CN" sz="2400"/>
              <a:t>Documents are indexed by term or word based posting lists</a:t>
            </a:r>
          </a:p>
          <a:p>
            <a:pPr lvl="1">
              <a:lnSpc>
                <a:spcPct val="80000"/>
              </a:lnSpc>
            </a:pPr>
            <a:r>
              <a:rPr lang="en-US" altLang="zh-CN" sz="2400"/>
              <a:t>Index File structure includes linear, B-tree or Hash table. Usually B-trees are more efficient in searching.</a:t>
            </a:r>
          </a:p>
          <a:p>
            <a:pPr>
              <a:lnSpc>
                <a:spcPct val="80000"/>
              </a:lnSpc>
            </a:pPr>
            <a:r>
              <a:rPr lang="en-US" altLang="zh-CN" sz="2800"/>
              <a:t>Feature Selection</a:t>
            </a:r>
          </a:p>
          <a:p>
            <a:pPr lvl="1">
              <a:lnSpc>
                <a:spcPct val="80000"/>
              </a:lnSpc>
            </a:pPr>
            <a:r>
              <a:rPr lang="en-US" altLang="zh-CN" sz="2400"/>
              <a:t>To determine the most important or representative words or terms to be applied for document indexing.</a:t>
            </a:r>
          </a:p>
          <a:p>
            <a:pPr lvl="1">
              <a:lnSpc>
                <a:spcPct val="80000"/>
              </a:lnSpc>
            </a:pPr>
            <a:r>
              <a:rPr lang="en-US" altLang="zh-CN" sz="2400"/>
              <a:t>Feature selection approaches: TF, IDF and their variations</a:t>
            </a:r>
          </a:p>
          <a:p>
            <a:pPr lvl="1">
              <a:lnSpc>
                <a:spcPct val="80000"/>
              </a:lnSpc>
            </a:pPr>
            <a:r>
              <a:rPr lang="en-US" altLang="zh-CN" sz="2400"/>
              <a:t>Term discrimination model can be applied to select index terms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3"/>
          <p:cNvSpPr>
            <a:spLocks noGrp="1"/>
          </p:cNvSpPr>
          <p:nvPr>
            <p:ph type="ftr" sz="quarter" idx="10"/>
          </p:nvPr>
        </p:nvSpPr>
        <p:spPr/>
        <p:txBody>
          <a:bodyPr/>
          <a:lstStyle/>
          <a:p>
            <a:r>
              <a:rPr lang="en-US" altLang="zh-CN"/>
              <a:t>Lecture 6 Index</a:t>
            </a:r>
          </a:p>
        </p:txBody>
      </p:sp>
      <p:sp>
        <p:nvSpPr>
          <p:cNvPr id="4" name="幻灯片编号占位符 4"/>
          <p:cNvSpPr>
            <a:spLocks noGrp="1"/>
          </p:cNvSpPr>
          <p:nvPr>
            <p:ph type="sldNum" sz="quarter" idx="11"/>
          </p:nvPr>
        </p:nvSpPr>
        <p:spPr/>
        <p:txBody>
          <a:bodyPr/>
          <a:lstStyle/>
          <a:p>
            <a:fld id="{7DE9D9F6-1F81-C748-885A-F41AF34FF555}" type="slidenum">
              <a:rPr lang="en-US" altLang="zh-CN"/>
              <a:pPr/>
              <a:t>74</a:t>
            </a:fld>
            <a:endParaRPr lang="en-US" altLang="zh-CN"/>
          </a:p>
        </p:txBody>
      </p:sp>
      <p:sp>
        <p:nvSpPr>
          <p:cNvPr id="338946" name="Rectangle 2"/>
          <p:cNvSpPr>
            <a:spLocks noGrp="1" noChangeArrowheads="1"/>
          </p:cNvSpPr>
          <p:nvPr>
            <p:ph type="title"/>
          </p:nvPr>
        </p:nvSpPr>
        <p:spPr>
          <a:xfrm>
            <a:off x="250825" y="2492375"/>
            <a:ext cx="8229600" cy="1143000"/>
          </a:xfrm>
        </p:spPr>
        <p:txBody>
          <a:bodyPr/>
          <a:lstStyle/>
          <a:p>
            <a:r>
              <a:rPr lang="en-US" altLang="zh-CN"/>
              <a:t>Question?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页脚占位符 2"/>
          <p:cNvSpPr>
            <a:spLocks noGrp="1"/>
          </p:cNvSpPr>
          <p:nvPr>
            <p:ph type="ftr" sz="quarter" idx="10"/>
          </p:nvPr>
        </p:nvSpPr>
        <p:spPr/>
        <p:txBody>
          <a:bodyPr/>
          <a:lstStyle/>
          <a:p>
            <a:r>
              <a:rPr lang="en-US" altLang="zh-CN"/>
              <a:t>Lecture 6 Index</a:t>
            </a:r>
          </a:p>
        </p:txBody>
      </p:sp>
      <p:sp>
        <p:nvSpPr>
          <p:cNvPr id="48" name="幻灯片编号占位符 3"/>
          <p:cNvSpPr>
            <a:spLocks noGrp="1"/>
          </p:cNvSpPr>
          <p:nvPr>
            <p:ph type="sldNum" sz="quarter" idx="11"/>
          </p:nvPr>
        </p:nvSpPr>
        <p:spPr/>
        <p:txBody>
          <a:bodyPr/>
          <a:lstStyle/>
          <a:p>
            <a:fld id="{7C5513E6-5733-E046-B5EB-885AEB43EDC4}" type="slidenum">
              <a:rPr lang="en-US" altLang="zh-CN"/>
              <a:pPr/>
              <a:t>8</a:t>
            </a:fld>
            <a:endParaRPr lang="en-US" altLang="zh-CN"/>
          </a:p>
        </p:txBody>
      </p:sp>
      <p:sp>
        <p:nvSpPr>
          <p:cNvPr id="294914" name="Rectangle 2"/>
          <p:cNvSpPr>
            <a:spLocks noChangeArrowheads="1"/>
          </p:cNvSpPr>
          <p:nvPr/>
        </p:nvSpPr>
        <p:spPr bwMode="auto">
          <a:xfrm>
            <a:off x="457200" y="1981200"/>
            <a:ext cx="2362200" cy="914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94915" name="Rectangle 3"/>
          <p:cNvSpPr>
            <a:spLocks noGrp="1" noChangeArrowheads="1"/>
          </p:cNvSpPr>
          <p:nvPr>
            <p:ph type="title"/>
          </p:nvPr>
        </p:nvSpPr>
        <p:spPr/>
        <p:txBody>
          <a:bodyPr/>
          <a:lstStyle/>
          <a:p>
            <a:r>
              <a:rPr lang="en-US" altLang="zh-CN">
                <a:latin typeface="Times New Roman" charset="0"/>
              </a:rPr>
              <a:t>Organization of Inverted Files</a:t>
            </a:r>
          </a:p>
        </p:txBody>
      </p:sp>
      <p:sp>
        <p:nvSpPr>
          <p:cNvPr id="294916" name="Text Box 4"/>
          <p:cNvSpPr txBox="1">
            <a:spLocks noChangeArrowheads="1"/>
          </p:cNvSpPr>
          <p:nvPr/>
        </p:nvSpPr>
        <p:spPr bwMode="auto">
          <a:xfrm>
            <a:off x="457200" y="1981200"/>
            <a:ext cx="2362200" cy="432435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altLang="zh-CN" sz="2400">
                <a:latin typeface="Times New Roman" charset="0"/>
              </a:rPr>
              <a:t>Term	Pointer to</a:t>
            </a:r>
          </a:p>
          <a:p>
            <a:pPr algn="l" eaLnBrk="0" hangingPunct="0"/>
            <a:r>
              <a:rPr lang="en-US" altLang="zh-CN" sz="2400">
                <a:latin typeface="Times New Roman" charset="0"/>
              </a:rPr>
              <a:t>	postings</a:t>
            </a:r>
          </a:p>
          <a:p>
            <a:pPr algn="l" eaLnBrk="0" hangingPunct="0">
              <a:spcBef>
                <a:spcPct val="50000"/>
              </a:spcBef>
            </a:pPr>
            <a:r>
              <a:rPr lang="en-US" altLang="zh-CN" sz="2400">
                <a:latin typeface="Times New Roman" charset="0"/>
              </a:rPr>
              <a:t>ant               </a:t>
            </a:r>
          </a:p>
          <a:p>
            <a:pPr algn="l" eaLnBrk="0" hangingPunct="0">
              <a:spcBef>
                <a:spcPct val="15000"/>
              </a:spcBef>
            </a:pPr>
            <a:r>
              <a:rPr lang="en-US" altLang="zh-CN" sz="2400">
                <a:latin typeface="Times New Roman" charset="0"/>
              </a:rPr>
              <a:t>bee              </a:t>
            </a:r>
          </a:p>
          <a:p>
            <a:pPr algn="l" eaLnBrk="0" hangingPunct="0">
              <a:spcBef>
                <a:spcPct val="15000"/>
              </a:spcBef>
            </a:pPr>
            <a:r>
              <a:rPr lang="en-US" altLang="zh-CN" sz="2400">
                <a:latin typeface="Times New Roman" charset="0"/>
              </a:rPr>
              <a:t>cat               </a:t>
            </a:r>
          </a:p>
          <a:p>
            <a:pPr algn="l" eaLnBrk="0" hangingPunct="0">
              <a:spcBef>
                <a:spcPct val="15000"/>
              </a:spcBef>
            </a:pPr>
            <a:r>
              <a:rPr lang="en-US" altLang="zh-CN" sz="2400">
                <a:latin typeface="Times New Roman" charset="0"/>
              </a:rPr>
              <a:t>dog              </a:t>
            </a:r>
          </a:p>
          <a:p>
            <a:pPr algn="l" eaLnBrk="0" hangingPunct="0">
              <a:spcBef>
                <a:spcPct val="15000"/>
              </a:spcBef>
            </a:pPr>
            <a:r>
              <a:rPr lang="en-US" altLang="zh-CN" sz="2400">
                <a:latin typeface="Times New Roman" charset="0"/>
              </a:rPr>
              <a:t>elk               </a:t>
            </a:r>
          </a:p>
          <a:p>
            <a:pPr algn="l" eaLnBrk="0" hangingPunct="0">
              <a:spcBef>
                <a:spcPct val="15000"/>
              </a:spcBef>
            </a:pPr>
            <a:r>
              <a:rPr lang="en-US" altLang="zh-CN" sz="2400">
                <a:latin typeface="Times New Roman" charset="0"/>
              </a:rPr>
              <a:t>fox               </a:t>
            </a:r>
          </a:p>
          <a:p>
            <a:pPr algn="l" eaLnBrk="0" hangingPunct="0">
              <a:spcBef>
                <a:spcPct val="15000"/>
              </a:spcBef>
            </a:pPr>
            <a:r>
              <a:rPr lang="en-US" altLang="zh-CN" sz="2400">
                <a:latin typeface="Times New Roman" charset="0"/>
              </a:rPr>
              <a:t>gnu              </a:t>
            </a:r>
          </a:p>
          <a:p>
            <a:pPr algn="l" eaLnBrk="0" hangingPunct="0">
              <a:spcBef>
                <a:spcPct val="15000"/>
              </a:spcBef>
            </a:pPr>
            <a:r>
              <a:rPr lang="en-US" altLang="zh-CN" sz="2400">
                <a:latin typeface="Times New Roman" charset="0"/>
              </a:rPr>
              <a:t>hog              </a:t>
            </a:r>
          </a:p>
        </p:txBody>
      </p:sp>
      <p:sp>
        <p:nvSpPr>
          <p:cNvPr id="294917" name="Line 5"/>
          <p:cNvSpPr>
            <a:spLocks noChangeShapeType="1"/>
          </p:cNvSpPr>
          <p:nvPr/>
        </p:nvSpPr>
        <p:spPr bwMode="auto">
          <a:xfrm>
            <a:off x="457200" y="2895600"/>
            <a:ext cx="23622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94918" name="Line 6"/>
          <p:cNvSpPr>
            <a:spLocks noChangeShapeType="1"/>
          </p:cNvSpPr>
          <p:nvPr/>
        </p:nvSpPr>
        <p:spPr bwMode="auto">
          <a:xfrm>
            <a:off x="1371600" y="1981200"/>
            <a:ext cx="0" cy="4343400"/>
          </a:xfrm>
          <a:prstGeom prst="line">
            <a:avLst/>
          </a:prstGeom>
          <a:noFill/>
          <a:ln w="952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grpSp>
        <p:nvGrpSpPr>
          <p:cNvPr id="294919" name="Group 7"/>
          <p:cNvGrpSpPr>
            <a:grpSpLocks/>
          </p:cNvGrpSpPr>
          <p:nvPr/>
        </p:nvGrpSpPr>
        <p:grpSpPr bwMode="auto">
          <a:xfrm>
            <a:off x="1981200" y="3111500"/>
            <a:ext cx="1524000" cy="2984500"/>
            <a:chOff x="1248" y="1960"/>
            <a:chExt cx="1417" cy="1880"/>
          </a:xfrm>
        </p:grpSpPr>
        <p:sp>
          <p:nvSpPr>
            <p:cNvPr id="294920" name="Line 8"/>
            <p:cNvSpPr>
              <a:spLocks noChangeShapeType="1"/>
            </p:cNvSpPr>
            <p:nvPr/>
          </p:nvSpPr>
          <p:spPr bwMode="auto">
            <a:xfrm>
              <a:off x="1257" y="1960"/>
              <a:ext cx="1392" cy="0"/>
            </a:xfrm>
            <a:prstGeom prst="line">
              <a:avLst/>
            </a:prstGeom>
            <a:noFill/>
            <a:ln w="9525">
              <a:solidFill>
                <a:schemeClr val="tx1"/>
              </a:solidFill>
              <a:round/>
              <a:headEnd/>
              <a:tailEnd type="triangle"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94921" name="Line 9"/>
            <p:cNvSpPr>
              <a:spLocks noChangeShapeType="1"/>
            </p:cNvSpPr>
            <p:nvPr/>
          </p:nvSpPr>
          <p:spPr bwMode="auto">
            <a:xfrm>
              <a:off x="1257" y="2248"/>
              <a:ext cx="1392" cy="0"/>
            </a:xfrm>
            <a:prstGeom prst="line">
              <a:avLst/>
            </a:prstGeom>
            <a:noFill/>
            <a:ln w="9525">
              <a:solidFill>
                <a:schemeClr val="tx1"/>
              </a:solidFill>
              <a:round/>
              <a:headEnd/>
              <a:tailEnd type="triangle"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94922" name="Line 10"/>
            <p:cNvSpPr>
              <a:spLocks noChangeShapeType="1"/>
            </p:cNvSpPr>
            <p:nvPr/>
          </p:nvSpPr>
          <p:spPr bwMode="auto">
            <a:xfrm>
              <a:off x="1264" y="2503"/>
              <a:ext cx="1385" cy="1"/>
            </a:xfrm>
            <a:prstGeom prst="line">
              <a:avLst/>
            </a:prstGeom>
            <a:noFill/>
            <a:ln w="9525">
              <a:solidFill>
                <a:schemeClr val="tx1"/>
              </a:solidFill>
              <a:round/>
              <a:headEnd/>
              <a:tailEnd type="triangle"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94923" name="Line 11"/>
            <p:cNvSpPr>
              <a:spLocks noChangeShapeType="1"/>
            </p:cNvSpPr>
            <p:nvPr/>
          </p:nvSpPr>
          <p:spPr bwMode="auto">
            <a:xfrm>
              <a:off x="1248" y="2753"/>
              <a:ext cx="1409" cy="0"/>
            </a:xfrm>
            <a:prstGeom prst="line">
              <a:avLst/>
            </a:prstGeom>
            <a:noFill/>
            <a:ln w="9525">
              <a:solidFill>
                <a:schemeClr val="tx1"/>
              </a:solidFill>
              <a:round/>
              <a:headEnd/>
              <a:tailEnd type="triangle"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94924" name="Line 12"/>
            <p:cNvSpPr>
              <a:spLocks noChangeShapeType="1"/>
            </p:cNvSpPr>
            <p:nvPr/>
          </p:nvSpPr>
          <p:spPr bwMode="auto">
            <a:xfrm>
              <a:off x="1271" y="3025"/>
              <a:ext cx="1378" cy="0"/>
            </a:xfrm>
            <a:prstGeom prst="line">
              <a:avLst/>
            </a:prstGeom>
            <a:noFill/>
            <a:ln w="9525">
              <a:solidFill>
                <a:schemeClr val="tx1"/>
              </a:solidFill>
              <a:round/>
              <a:headEnd/>
              <a:tailEnd type="triangle"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94925" name="Line 13"/>
            <p:cNvSpPr>
              <a:spLocks noChangeShapeType="1"/>
            </p:cNvSpPr>
            <p:nvPr/>
          </p:nvSpPr>
          <p:spPr bwMode="auto">
            <a:xfrm>
              <a:off x="1263" y="3305"/>
              <a:ext cx="1378" cy="0"/>
            </a:xfrm>
            <a:prstGeom prst="line">
              <a:avLst/>
            </a:prstGeom>
            <a:noFill/>
            <a:ln w="9525">
              <a:solidFill>
                <a:schemeClr val="tx1"/>
              </a:solidFill>
              <a:round/>
              <a:headEnd/>
              <a:tailEnd type="triangle"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94926" name="Line 14"/>
            <p:cNvSpPr>
              <a:spLocks noChangeShapeType="1"/>
            </p:cNvSpPr>
            <p:nvPr/>
          </p:nvSpPr>
          <p:spPr bwMode="auto">
            <a:xfrm>
              <a:off x="1263" y="3568"/>
              <a:ext cx="1394" cy="0"/>
            </a:xfrm>
            <a:prstGeom prst="line">
              <a:avLst/>
            </a:prstGeom>
            <a:noFill/>
            <a:ln w="9525">
              <a:solidFill>
                <a:schemeClr val="tx1"/>
              </a:solidFill>
              <a:round/>
              <a:headEnd/>
              <a:tailEnd type="triangle"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94927" name="Line 15"/>
            <p:cNvSpPr>
              <a:spLocks noChangeShapeType="1"/>
            </p:cNvSpPr>
            <p:nvPr/>
          </p:nvSpPr>
          <p:spPr bwMode="auto">
            <a:xfrm>
              <a:off x="1248" y="3840"/>
              <a:ext cx="1417" cy="0"/>
            </a:xfrm>
            <a:prstGeom prst="line">
              <a:avLst/>
            </a:prstGeom>
            <a:noFill/>
            <a:ln w="9525">
              <a:solidFill>
                <a:schemeClr val="tx1"/>
              </a:solidFill>
              <a:round/>
              <a:headEnd/>
              <a:tailEnd type="triangle"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grpSp>
      <p:sp>
        <p:nvSpPr>
          <p:cNvPr id="294928" name="AutoShape 16"/>
          <p:cNvSpPr>
            <a:spLocks noChangeArrowheads="1"/>
          </p:cNvSpPr>
          <p:nvPr/>
        </p:nvSpPr>
        <p:spPr bwMode="auto">
          <a:xfrm>
            <a:off x="3810000" y="2819400"/>
            <a:ext cx="2286000" cy="3429000"/>
          </a:xfrm>
          <a:prstGeom prst="hexagon">
            <a:avLst>
              <a:gd name="adj" fmla="val 25000"/>
              <a:gd name="vf" fmla="val 115470"/>
            </a:avLst>
          </a:prstGeom>
          <a:solidFill>
            <a:srgbClr val="FF8383"/>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94929" name="Text Box 17"/>
          <p:cNvSpPr txBox="1">
            <a:spLocks noChangeArrowheads="1"/>
          </p:cNvSpPr>
          <p:nvPr/>
        </p:nvSpPr>
        <p:spPr bwMode="auto">
          <a:xfrm>
            <a:off x="4038600" y="4038600"/>
            <a:ext cx="175260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n-US" altLang="zh-CN" sz="2400">
                <a:latin typeface="Times New Roman" charset="0"/>
              </a:rPr>
              <a:t>Inverted lists</a:t>
            </a:r>
          </a:p>
        </p:txBody>
      </p:sp>
      <p:sp>
        <p:nvSpPr>
          <p:cNvPr id="294930" name="Line 18"/>
          <p:cNvSpPr>
            <a:spLocks noChangeShapeType="1"/>
          </p:cNvSpPr>
          <p:nvPr/>
        </p:nvSpPr>
        <p:spPr bwMode="auto">
          <a:xfrm>
            <a:off x="457200" y="3352800"/>
            <a:ext cx="2362200" cy="0"/>
          </a:xfrm>
          <a:prstGeom prst="line">
            <a:avLst/>
          </a:prstGeom>
          <a:noFill/>
          <a:ln w="952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94931" name="Line 19"/>
          <p:cNvSpPr>
            <a:spLocks noChangeShapeType="1"/>
          </p:cNvSpPr>
          <p:nvPr/>
        </p:nvSpPr>
        <p:spPr bwMode="auto">
          <a:xfrm flipV="1">
            <a:off x="471488" y="3759200"/>
            <a:ext cx="2366962" cy="9525"/>
          </a:xfrm>
          <a:prstGeom prst="line">
            <a:avLst/>
          </a:prstGeom>
          <a:noFill/>
          <a:ln w="952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94932" name="Line 20"/>
          <p:cNvSpPr>
            <a:spLocks noChangeShapeType="1"/>
          </p:cNvSpPr>
          <p:nvPr/>
        </p:nvSpPr>
        <p:spPr bwMode="auto">
          <a:xfrm flipV="1">
            <a:off x="1371600" y="1981200"/>
            <a:ext cx="0" cy="914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94933" name="Text Box 21"/>
          <p:cNvSpPr txBox="1">
            <a:spLocks noChangeArrowheads="1"/>
          </p:cNvSpPr>
          <p:nvPr/>
        </p:nvSpPr>
        <p:spPr bwMode="auto">
          <a:xfrm>
            <a:off x="457200" y="1447800"/>
            <a:ext cx="3048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altLang="zh-CN" sz="2400">
                <a:latin typeface="Times New Roman" charset="0"/>
              </a:rPr>
              <a:t>Index file</a:t>
            </a:r>
          </a:p>
        </p:txBody>
      </p:sp>
      <p:sp>
        <p:nvSpPr>
          <p:cNvPr id="294934" name="Text Box 22"/>
          <p:cNvSpPr txBox="1">
            <a:spLocks noChangeArrowheads="1"/>
          </p:cNvSpPr>
          <p:nvPr/>
        </p:nvSpPr>
        <p:spPr bwMode="auto">
          <a:xfrm>
            <a:off x="3962400" y="1447800"/>
            <a:ext cx="1828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altLang="zh-CN" sz="2400">
                <a:latin typeface="Times New Roman" charset="0"/>
              </a:rPr>
              <a:t>Postings file</a:t>
            </a:r>
          </a:p>
        </p:txBody>
      </p:sp>
      <p:sp>
        <p:nvSpPr>
          <p:cNvPr id="294935" name="Text Box 23"/>
          <p:cNvSpPr txBox="1">
            <a:spLocks noChangeArrowheads="1"/>
          </p:cNvSpPr>
          <p:nvPr/>
        </p:nvSpPr>
        <p:spPr bwMode="auto">
          <a:xfrm>
            <a:off x="6858000" y="1524000"/>
            <a:ext cx="2286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altLang="zh-CN" sz="2400">
                <a:latin typeface="Times New Roman" charset="0"/>
              </a:rPr>
              <a:t>Documents file</a:t>
            </a:r>
          </a:p>
        </p:txBody>
      </p:sp>
      <p:grpSp>
        <p:nvGrpSpPr>
          <p:cNvPr id="294936" name="Group 24"/>
          <p:cNvGrpSpPr>
            <a:grpSpLocks/>
          </p:cNvGrpSpPr>
          <p:nvPr/>
        </p:nvGrpSpPr>
        <p:grpSpPr bwMode="auto">
          <a:xfrm>
            <a:off x="6705600" y="2971800"/>
            <a:ext cx="2147888" cy="2667000"/>
            <a:chOff x="4608" y="2256"/>
            <a:chExt cx="873" cy="701"/>
          </a:xfrm>
        </p:grpSpPr>
        <p:pic>
          <p:nvPicPr>
            <p:cNvPr id="294937" name="Picture 2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 y="2256"/>
              <a:ext cx="681" cy="5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294938" name="Picture 2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4" y="2352"/>
              <a:ext cx="681" cy="5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294939" name="Picture 2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 y="2448"/>
              <a:ext cx="681" cy="5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sp>
        <p:nvSpPr>
          <p:cNvPr id="294940" name="Line 28"/>
          <p:cNvSpPr>
            <a:spLocks noChangeShapeType="1"/>
          </p:cNvSpPr>
          <p:nvPr/>
        </p:nvSpPr>
        <p:spPr bwMode="auto">
          <a:xfrm>
            <a:off x="6096000" y="3886200"/>
            <a:ext cx="533400" cy="0"/>
          </a:xfrm>
          <a:prstGeom prst="line">
            <a:avLst/>
          </a:prstGeom>
          <a:noFill/>
          <a:ln w="57150">
            <a:solidFill>
              <a:schemeClr val="bg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94941" name="Line 29"/>
          <p:cNvSpPr>
            <a:spLocks noChangeShapeType="1"/>
          </p:cNvSpPr>
          <p:nvPr/>
        </p:nvSpPr>
        <p:spPr bwMode="auto">
          <a:xfrm flipV="1">
            <a:off x="476250" y="4140200"/>
            <a:ext cx="2366963" cy="9525"/>
          </a:xfrm>
          <a:prstGeom prst="line">
            <a:avLst/>
          </a:prstGeom>
          <a:noFill/>
          <a:ln w="952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94942" name="Line 30"/>
          <p:cNvSpPr>
            <a:spLocks noChangeShapeType="1"/>
          </p:cNvSpPr>
          <p:nvPr/>
        </p:nvSpPr>
        <p:spPr bwMode="auto">
          <a:xfrm flipV="1">
            <a:off x="468313" y="4614863"/>
            <a:ext cx="2366962" cy="9525"/>
          </a:xfrm>
          <a:prstGeom prst="line">
            <a:avLst/>
          </a:prstGeom>
          <a:noFill/>
          <a:ln w="952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94943" name="Line 31"/>
          <p:cNvSpPr>
            <a:spLocks noChangeShapeType="1"/>
          </p:cNvSpPr>
          <p:nvPr/>
        </p:nvSpPr>
        <p:spPr bwMode="auto">
          <a:xfrm flipV="1">
            <a:off x="471488" y="5037138"/>
            <a:ext cx="2366962" cy="9525"/>
          </a:xfrm>
          <a:prstGeom prst="line">
            <a:avLst/>
          </a:prstGeom>
          <a:noFill/>
          <a:ln w="952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94944" name="Line 32"/>
          <p:cNvSpPr>
            <a:spLocks noChangeShapeType="1"/>
          </p:cNvSpPr>
          <p:nvPr/>
        </p:nvSpPr>
        <p:spPr bwMode="auto">
          <a:xfrm flipV="1">
            <a:off x="463550" y="5459413"/>
            <a:ext cx="2366963" cy="9525"/>
          </a:xfrm>
          <a:prstGeom prst="line">
            <a:avLst/>
          </a:prstGeom>
          <a:noFill/>
          <a:ln w="952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94945" name="Line 33"/>
          <p:cNvSpPr>
            <a:spLocks noChangeShapeType="1"/>
          </p:cNvSpPr>
          <p:nvPr/>
        </p:nvSpPr>
        <p:spPr bwMode="auto">
          <a:xfrm flipV="1">
            <a:off x="457200" y="5867400"/>
            <a:ext cx="2366963" cy="9525"/>
          </a:xfrm>
          <a:prstGeom prst="line">
            <a:avLst/>
          </a:prstGeom>
          <a:noFill/>
          <a:ln w="952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94946" name="Line 34"/>
          <p:cNvSpPr>
            <a:spLocks noChangeShapeType="1"/>
          </p:cNvSpPr>
          <p:nvPr/>
        </p:nvSpPr>
        <p:spPr bwMode="auto">
          <a:xfrm>
            <a:off x="4243388" y="3251200"/>
            <a:ext cx="1433512" cy="14288"/>
          </a:xfrm>
          <a:prstGeom prst="line">
            <a:avLst/>
          </a:prstGeom>
          <a:noFill/>
          <a:ln w="952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94947" name="Line 35"/>
          <p:cNvSpPr>
            <a:spLocks noChangeShapeType="1"/>
          </p:cNvSpPr>
          <p:nvPr/>
        </p:nvSpPr>
        <p:spPr bwMode="auto">
          <a:xfrm flipV="1">
            <a:off x="4110038" y="3657600"/>
            <a:ext cx="1693862" cy="9525"/>
          </a:xfrm>
          <a:prstGeom prst="line">
            <a:avLst/>
          </a:prstGeom>
          <a:noFill/>
          <a:ln w="952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94948" name="Line 36"/>
          <p:cNvSpPr>
            <a:spLocks noChangeShapeType="1"/>
          </p:cNvSpPr>
          <p:nvPr/>
        </p:nvSpPr>
        <p:spPr bwMode="auto">
          <a:xfrm flipV="1">
            <a:off x="3965575" y="4038600"/>
            <a:ext cx="1963738" cy="9525"/>
          </a:xfrm>
          <a:prstGeom prst="line">
            <a:avLst/>
          </a:prstGeom>
          <a:noFill/>
          <a:ln w="952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94949" name="Line 37"/>
          <p:cNvSpPr>
            <a:spLocks noChangeShapeType="1"/>
          </p:cNvSpPr>
          <p:nvPr/>
        </p:nvSpPr>
        <p:spPr bwMode="auto">
          <a:xfrm flipV="1">
            <a:off x="3798888" y="4525963"/>
            <a:ext cx="2259012" cy="9525"/>
          </a:xfrm>
          <a:prstGeom prst="line">
            <a:avLst/>
          </a:prstGeom>
          <a:noFill/>
          <a:ln w="952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94950" name="Line 38"/>
          <p:cNvSpPr>
            <a:spLocks noChangeShapeType="1"/>
          </p:cNvSpPr>
          <p:nvPr/>
        </p:nvSpPr>
        <p:spPr bwMode="auto">
          <a:xfrm>
            <a:off x="3962400" y="4945063"/>
            <a:ext cx="1949450" cy="4762"/>
          </a:xfrm>
          <a:prstGeom prst="line">
            <a:avLst/>
          </a:prstGeom>
          <a:noFill/>
          <a:ln w="952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94951" name="Line 39"/>
          <p:cNvSpPr>
            <a:spLocks noChangeShapeType="1"/>
          </p:cNvSpPr>
          <p:nvPr/>
        </p:nvSpPr>
        <p:spPr bwMode="auto">
          <a:xfrm>
            <a:off x="4102100" y="5367338"/>
            <a:ext cx="1693863" cy="3175"/>
          </a:xfrm>
          <a:prstGeom prst="line">
            <a:avLst/>
          </a:prstGeom>
          <a:noFill/>
          <a:ln w="952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94952" name="Line 40"/>
          <p:cNvSpPr>
            <a:spLocks noChangeShapeType="1"/>
          </p:cNvSpPr>
          <p:nvPr/>
        </p:nvSpPr>
        <p:spPr bwMode="auto">
          <a:xfrm>
            <a:off x="4203700" y="5735638"/>
            <a:ext cx="1452563" cy="3175"/>
          </a:xfrm>
          <a:prstGeom prst="line">
            <a:avLst/>
          </a:prstGeom>
          <a:noFill/>
          <a:ln w="952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94953" name="Line 41"/>
          <p:cNvSpPr>
            <a:spLocks noChangeShapeType="1"/>
          </p:cNvSpPr>
          <p:nvPr/>
        </p:nvSpPr>
        <p:spPr bwMode="auto">
          <a:xfrm>
            <a:off x="6172200" y="4267200"/>
            <a:ext cx="533400" cy="0"/>
          </a:xfrm>
          <a:prstGeom prst="line">
            <a:avLst/>
          </a:prstGeom>
          <a:noFill/>
          <a:ln w="57150">
            <a:solidFill>
              <a:schemeClr val="bg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94954" name="Line 42"/>
          <p:cNvSpPr>
            <a:spLocks noChangeShapeType="1"/>
          </p:cNvSpPr>
          <p:nvPr/>
        </p:nvSpPr>
        <p:spPr bwMode="auto">
          <a:xfrm>
            <a:off x="6172200" y="4648200"/>
            <a:ext cx="533400" cy="0"/>
          </a:xfrm>
          <a:prstGeom prst="line">
            <a:avLst/>
          </a:prstGeom>
          <a:noFill/>
          <a:ln w="57150">
            <a:solidFill>
              <a:schemeClr val="bg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94955" name="Line 43"/>
          <p:cNvSpPr>
            <a:spLocks noChangeShapeType="1"/>
          </p:cNvSpPr>
          <p:nvPr/>
        </p:nvSpPr>
        <p:spPr bwMode="auto">
          <a:xfrm>
            <a:off x="6248400" y="5029200"/>
            <a:ext cx="533400" cy="0"/>
          </a:xfrm>
          <a:prstGeom prst="line">
            <a:avLst/>
          </a:prstGeom>
          <a:noFill/>
          <a:ln w="57150">
            <a:solidFill>
              <a:schemeClr val="bg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94958" name="Oval 46"/>
          <p:cNvSpPr>
            <a:spLocks noChangeArrowheads="1"/>
          </p:cNvSpPr>
          <p:nvPr/>
        </p:nvSpPr>
        <p:spPr bwMode="auto">
          <a:xfrm>
            <a:off x="179388" y="1700213"/>
            <a:ext cx="2808287" cy="4897437"/>
          </a:xfrm>
          <a:prstGeom prst="ellipse">
            <a:avLst/>
          </a:prstGeom>
          <a:noFill/>
          <a:ln w="9525">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94959" name="Oval 47"/>
          <p:cNvSpPr>
            <a:spLocks noChangeArrowheads="1"/>
          </p:cNvSpPr>
          <p:nvPr/>
        </p:nvSpPr>
        <p:spPr bwMode="auto">
          <a:xfrm>
            <a:off x="3492500" y="1773238"/>
            <a:ext cx="2808288" cy="4897437"/>
          </a:xfrm>
          <a:prstGeom prst="ellipse">
            <a:avLst/>
          </a:prstGeom>
          <a:noFill/>
          <a:ln w="9525">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94960" name="Oval 48"/>
          <p:cNvSpPr>
            <a:spLocks noChangeArrowheads="1"/>
          </p:cNvSpPr>
          <p:nvPr/>
        </p:nvSpPr>
        <p:spPr bwMode="auto">
          <a:xfrm>
            <a:off x="6335713" y="1700213"/>
            <a:ext cx="2808287" cy="4897437"/>
          </a:xfrm>
          <a:prstGeom prst="ellipse">
            <a:avLst/>
          </a:prstGeom>
          <a:noFill/>
          <a:ln w="9525">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4958"/>
                                        </p:tgtEl>
                                        <p:attrNameLst>
                                          <p:attrName>style.visibility</p:attrName>
                                        </p:attrNameLst>
                                      </p:cBhvr>
                                      <p:to>
                                        <p:strVal val="visible"/>
                                      </p:to>
                                    </p:set>
                                    <p:animEffect transition="in" filter="wipe(up)">
                                      <p:cBhvr>
                                        <p:cTn id="7" dur="500"/>
                                        <p:tgtEl>
                                          <p:spTgt spid="2949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4959"/>
                                        </p:tgtEl>
                                        <p:attrNameLst>
                                          <p:attrName>style.visibility</p:attrName>
                                        </p:attrNameLst>
                                      </p:cBhvr>
                                      <p:to>
                                        <p:strVal val="visible"/>
                                      </p:to>
                                    </p:set>
                                    <p:animEffect transition="in" filter="wipe(up)">
                                      <p:cBhvr>
                                        <p:cTn id="12" dur="500"/>
                                        <p:tgtEl>
                                          <p:spTgt spid="2949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94960"/>
                                        </p:tgtEl>
                                        <p:attrNameLst>
                                          <p:attrName>style.visibility</p:attrName>
                                        </p:attrNameLst>
                                      </p:cBhvr>
                                      <p:to>
                                        <p:strVal val="visible"/>
                                      </p:to>
                                    </p:set>
                                    <p:animEffect transition="in" filter="wipe(up)">
                                      <p:cBhvr>
                                        <p:cTn id="17" dur="500"/>
                                        <p:tgtEl>
                                          <p:spTgt spid="2949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58" grpId="0" animBg="1"/>
      <p:bldP spid="294959" grpId="0" animBg="1"/>
      <p:bldP spid="29496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页脚占位符 1"/>
          <p:cNvSpPr>
            <a:spLocks noGrp="1"/>
          </p:cNvSpPr>
          <p:nvPr>
            <p:ph type="ftr" sz="quarter" idx="10"/>
          </p:nvPr>
        </p:nvSpPr>
        <p:spPr/>
        <p:txBody>
          <a:bodyPr/>
          <a:lstStyle/>
          <a:p>
            <a:r>
              <a:rPr lang="en-US" altLang="zh-CN"/>
              <a:t>Lecture 6 Index</a:t>
            </a:r>
          </a:p>
        </p:txBody>
      </p:sp>
      <p:sp>
        <p:nvSpPr>
          <p:cNvPr id="54" name="幻灯片编号占位符 2"/>
          <p:cNvSpPr>
            <a:spLocks noGrp="1"/>
          </p:cNvSpPr>
          <p:nvPr>
            <p:ph type="sldNum" sz="quarter" idx="11"/>
          </p:nvPr>
        </p:nvSpPr>
        <p:spPr/>
        <p:txBody>
          <a:bodyPr/>
          <a:lstStyle/>
          <a:p>
            <a:fld id="{415D3170-C233-AB4A-AC7B-79103D8A613B}" type="slidenum">
              <a:rPr lang="en-US" altLang="zh-CN"/>
              <a:pPr/>
              <a:t>9</a:t>
            </a:fld>
            <a:endParaRPr lang="en-US" altLang="zh-CN"/>
          </a:p>
        </p:txBody>
      </p:sp>
      <p:sp>
        <p:nvSpPr>
          <p:cNvPr id="376834" name="Rectangle 2"/>
          <p:cNvSpPr>
            <a:spLocks noGrp="1" noChangeArrowheads="1"/>
          </p:cNvSpPr>
          <p:nvPr>
            <p:ph type="title" idx="4294967295"/>
          </p:nvPr>
        </p:nvSpPr>
        <p:spPr/>
        <p:txBody>
          <a:bodyPr anchor="b"/>
          <a:lstStyle/>
          <a:p>
            <a:r>
              <a:rPr lang="en-US" altLang="zh-CN"/>
              <a:t>The basic indexing pipeline</a:t>
            </a:r>
          </a:p>
        </p:txBody>
      </p:sp>
      <p:grpSp>
        <p:nvGrpSpPr>
          <p:cNvPr id="376886" name="Group 54"/>
          <p:cNvGrpSpPr>
            <a:grpSpLocks/>
          </p:cNvGrpSpPr>
          <p:nvPr/>
        </p:nvGrpSpPr>
        <p:grpSpPr bwMode="auto">
          <a:xfrm>
            <a:off x="746125" y="1687513"/>
            <a:ext cx="8366125" cy="5057775"/>
            <a:chOff x="470" y="1063"/>
            <a:chExt cx="5270" cy="3186"/>
          </a:xfrm>
        </p:grpSpPr>
        <p:grpSp>
          <p:nvGrpSpPr>
            <p:cNvPr id="376835" name="Group 3"/>
            <p:cNvGrpSpPr>
              <a:grpSpLocks/>
            </p:cNvGrpSpPr>
            <p:nvPr/>
          </p:nvGrpSpPr>
          <p:grpSpPr bwMode="auto">
            <a:xfrm>
              <a:off x="470" y="1728"/>
              <a:ext cx="5219" cy="720"/>
              <a:chOff x="470" y="1728"/>
              <a:chExt cx="5219" cy="720"/>
            </a:xfrm>
          </p:grpSpPr>
          <p:sp>
            <p:nvSpPr>
              <p:cNvPr id="376836" name="AutoShape 4"/>
              <p:cNvSpPr>
                <a:spLocks noChangeArrowheads="1"/>
              </p:cNvSpPr>
              <p:nvPr/>
            </p:nvSpPr>
            <p:spPr bwMode="auto">
              <a:xfrm>
                <a:off x="2031" y="1728"/>
                <a:ext cx="1075" cy="314"/>
              </a:xfrm>
              <a:prstGeom prst="flowChartAlternateProcess">
                <a:avLst/>
              </a:prstGeom>
              <a:solidFill>
                <a:srgbClr val="FF9966"/>
              </a:solidFill>
              <a:ln w="9525">
                <a:solidFill>
                  <a:schemeClr val="tx1"/>
                </a:solidFill>
                <a:miter lim="800000"/>
                <a:headEnd/>
                <a:tailEnd/>
              </a:ln>
            </p:spPr>
            <p:txBody>
              <a:bodyPr wrap="none" anchor="ctr">
                <a:spAutoFit/>
              </a:bodyPr>
              <a:lstStyle/>
              <a:p>
                <a:pPr algn="ctr"/>
                <a:r>
                  <a:rPr lang="en-US" altLang="zh-CN" sz="2400" dirty="0" err="1">
                    <a:latin typeface="Lucida Sans" charset="0"/>
                    <a:cs typeface="Arial Unicode MS" charset="0"/>
                  </a:rPr>
                  <a:t>Tokenizer</a:t>
                </a:r>
                <a:endParaRPr lang="en-US" altLang="zh-CN" sz="2400" dirty="0">
                  <a:latin typeface="Lucida Sans" charset="0"/>
                  <a:cs typeface="Arial Unicode MS" charset="0"/>
                </a:endParaRPr>
              </a:p>
            </p:txBody>
          </p:sp>
          <p:sp>
            <p:nvSpPr>
              <p:cNvPr id="376837" name="AutoShape 5"/>
              <p:cNvSpPr>
                <a:spLocks noChangeArrowheads="1"/>
              </p:cNvSpPr>
              <p:nvPr/>
            </p:nvSpPr>
            <p:spPr bwMode="auto">
              <a:xfrm>
                <a:off x="2496" y="2064"/>
                <a:ext cx="192" cy="384"/>
              </a:xfrm>
              <a:prstGeom prst="downArrow">
                <a:avLst>
                  <a:gd name="adj1" fmla="val 50000"/>
                  <a:gd name="adj2" fmla="val 50000"/>
                </a:avLst>
              </a:prstGeom>
              <a:solidFill>
                <a:schemeClr val="accent1"/>
              </a:solidFill>
              <a:ln w="9525">
                <a:solidFill>
                  <a:schemeClr val="tx1"/>
                </a:solidFill>
                <a:miter lim="800000"/>
                <a:headEnd/>
                <a:tailEnd/>
              </a:ln>
            </p:spPr>
            <p:txBody>
              <a:bodyPr anchor="ctr">
                <a:spAutoFit/>
              </a:bodyPr>
              <a:lstStyle/>
              <a:p>
                <a:pPr algn="l"/>
                <a:endParaRPr lang="zh-CN" altLang="en-US" sz="2400">
                  <a:latin typeface="Lucida Sans" charset="0"/>
                  <a:cs typeface="Arial Unicode MS" charset="0"/>
                </a:endParaRPr>
              </a:p>
            </p:txBody>
          </p:sp>
          <p:sp>
            <p:nvSpPr>
              <p:cNvPr id="376838" name="Text Box 6"/>
              <p:cNvSpPr txBox="1">
                <a:spLocks noChangeArrowheads="1"/>
              </p:cNvSpPr>
              <p:nvPr/>
            </p:nvSpPr>
            <p:spPr bwMode="auto">
              <a:xfrm>
                <a:off x="470" y="2119"/>
                <a:ext cx="1137"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l">
                  <a:defRPr>
                    <a:solidFill>
                      <a:schemeClr val="tx1"/>
                    </a:solidFill>
                    <a:latin typeface="Arial" charset="0"/>
                    <a:ea typeface="宋体" charset="0"/>
                    <a:cs typeface="宋体" charset="0"/>
                  </a:defRPr>
                </a:lvl1pPr>
                <a:lvl2pPr marL="37931725" indent="-37474525" algn="l">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r>
                  <a:rPr lang="en-US" altLang="zh-CN" dirty="0">
                    <a:latin typeface="Lucida Sans" charset="0"/>
                    <a:cs typeface="Arial Unicode MS" charset="0"/>
                  </a:rPr>
                  <a:t>Token stream.</a:t>
                </a:r>
              </a:p>
            </p:txBody>
          </p:sp>
          <p:sp>
            <p:nvSpPr>
              <p:cNvPr id="376839" name="Rectangle 7"/>
              <p:cNvSpPr>
                <a:spLocks noChangeArrowheads="1"/>
              </p:cNvSpPr>
              <p:nvPr/>
            </p:nvSpPr>
            <p:spPr bwMode="auto">
              <a:xfrm>
                <a:off x="3009" y="2100"/>
                <a:ext cx="698" cy="294"/>
              </a:xfrm>
              <a:prstGeom prst="rect">
                <a:avLst/>
              </a:prstGeom>
              <a:solidFill>
                <a:schemeClr val="bg1"/>
              </a:solidFill>
              <a:ln w="9525">
                <a:solidFill>
                  <a:schemeClr val="tx1"/>
                </a:solidFill>
                <a:miter lim="800000"/>
                <a:headEnd/>
                <a:tailEnd/>
              </a:ln>
            </p:spPr>
            <p:txBody>
              <a:bodyPr wrap="none" anchor="ctr">
                <a:spAutoFit/>
              </a:bodyPr>
              <a:lstStyle/>
              <a:p>
                <a:pPr algn="ctr"/>
                <a:r>
                  <a:rPr lang="en-US" altLang="zh-CN" sz="2400" dirty="0">
                    <a:latin typeface="Times New Roman" charset="0"/>
                    <a:cs typeface="Arial Unicode MS" charset="0"/>
                  </a:rPr>
                  <a:t>Friends</a:t>
                </a:r>
              </a:p>
            </p:txBody>
          </p:sp>
          <p:sp>
            <p:nvSpPr>
              <p:cNvPr id="376840" name="Rectangle 8"/>
              <p:cNvSpPr>
                <a:spLocks noChangeArrowheads="1"/>
              </p:cNvSpPr>
              <p:nvPr/>
            </p:nvSpPr>
            <p:spPr bwMode="auto">
              <a:xfrm>
                <a:off x="3761" y="2106"/>
                <a:ext cx="751" cy="294"/>
              </a:xfrm>
              <a:prstGeom prst="rect">
                <a:avLst/>
              </a:prstGeom>
              <a:solidFill>
                <a:schemeClr val="bg1"/>
              </a:solidFill>
              <a:ln w="9525">
                <a:solidFill>
                  <a:schemeClr val="tx1"/>
                </a:solidFill>
                <a:miter lim="800000"/>
                <a:headEnd/>
                <a:tailEnd/>
              </a:ln>
            </p:spPr>
            <p:txBody>
              <a:bodyPr wrap="none" anchor="ctr">
                <a:spAutoFit/>
              </a:bodyPr>
              <a:lstStyle/>
              <a:p>
                <a:pPr algn="ctr"/>
                <a:r>
                  <a:rPr lang="en-US" altLang="zh-CN" sz="2400" dirty="0">
                    <a:latin typeface="Times New Roman" charset="0"/>
                    <a:cs typeface="Arial Unicode MS" charset="0"/>
                  </a:rPr>
                  <a:t>Romans</a:t>
                </a:r>
              </a:p>
            </p:txBody>
          </p:sp>
          <p:sp>
            <p:nvSpPr>
              <p:cNvPr id="376841" name="Rectangle 9"/>
              <p:cNvSpPr>
                <a:spLocks noChangeArrowheads="1"/>
              </p:cNvSpPr>
              <p:nvPr/>
            </p:nvSpPr>
            <p:spPr bwMode="auto">
              <a:xfrm>
                <a:off x="4608" y="2106"/>
                <a:ext cx="1081" cy="294"/>
              </a:xfrm>
              <a:prstGeom prst="rect">
                <a:avLst/>
              </a:prstGeom>
              <a:solidFill>
                <a:schemeClr val="bg1"/>
              </a:solidFill>
              <a:ln w="9525">
                <a:solidFill>
                  <a:schemeClr val="tx1"/>
                </a:solidFill>
                <a:miter lim="800000"/>
                <a:headEnd/>
                <a:tailEnd/>
              </a:ln>
            </p:spPr>
            <p:txBody>
              <a:bodyPr wrap="none" anchor="ctr">
                <a:spAutoFit/>
              </a:bodyPr>
              <a:lstStyle/>
              <a:p>
                <a:pPr algn="ctr"/>
                <a:r>
                  <a:rPr lang="en-US" altLang="zh-CN" sz="2400" dirty="0">
                    <a:latin typeface="Times New Roman" charset="0"/>
                    <a:cs typeface="Arial Unicode MS" charset="0"/>
                  </a:rPr>
                  <a:t>Countrymen</a:t>
                </a:r>
              </a:p>
            </p:txBody>
          </p:sp>
        </p:grpSp>
        <p:grpSp>
          <p:nvGrpSpPr>
            <p:cNvPr id="376842" name="Group 10"/>
            <p:cNvGrpSpPr>
              <a:grpSpLocks/>
            </p:cNvGrpSpPr>
            <p:nvPr/>
          </p:nvGrpSpPr>
          <p:grpSpPr bwMode="auto">
            <a:xfrm>
              <a:off x="480" y="2394"/>
              <a:ext cx="5211" cy="870"/>
              <a:chOff x="480" y="2394"/>
              <a:chExt cx="5211" cy="870"/>
            </a:xfrm>
          </p:grpSpPr>
          <p:sp>
            <p:nvSpPr>
              <p:cNvPr id="376843" name="AutoShape 11"/>
              <p:cNvSpPr>
                <a:spLocks noChangeArrowheads="1"/>
              </p:cNvSpPr>
              <p:nvPr/>
            </p:nvSpPr>
            <p:spPr bwMode="auto">
              <a:xfrm>
                <a:off x="1680" y="2394"/>
                <a:ext cx="1824" cy="562"/>
              </a:xfrm>
              <a:prstGeom prst="flowChartAlternateProcess">
                <a:avLst/>
              </a:prstGeom>
              <a:solidFill>
                <a:srgbClr val="FF9966"/>
              </a:solidFill>
              <a:ln w="9525">
                <a:solidFill>
                  <a:schemeClr val="tx1"/>
                </a:solidFill>
                <a:miter lim="800000"/>
                <a:headEnd/>
                <a:tailEnd/>
              </a:ln>
            </p:spPr>
            <p:txBody>
              <a:bodyPr anchor="ctr">
                <a:spAutoFit/>
              </a:bodyPr>
              <a:lstStyle/>
              <a:p>
                <a:pPr algn="ctr"/>
                <a:r>
                  <a:rPr lang="en-US" altLang="zh-CN" sz="2400" dirty="0">
                    <a:latin typeface="Lucida Sans" charset="0"/>
                    <a:cs typeface="Arial Unicode MS" charset="0"/>
                  </a:rPr>
                  <a:t>Linguistic modules</a:t>
                </a:r>
              </a:p>
            </p:txBody>
          </p:sp>
          <p:sp>
            <p:nvSpPr>
              <p:cNvPr id="376844" name="AutoShape 12"/>
              <p:cNvSpPr>
                <a:spLocks noChangeArrowheads="1"/>
              </p:cNvSpPr>
              <p:nvPr/>
            </p:nvSpPr>
            <p:spPr bwMode="auto">
              <a:xfrm>
                <a:off x="2496" y="2928"/>
                <a:ext cx="192" cy="336"/>
              </a:xfrm>
              <a:prstGeom prst="downArrow">
                <a:avLst>
                  <a:gd name="adj1" fmla="val 50000"/>
                  <a:gd name="adj2" fmla="val 43750"/>
                </a:avLst>
              </a:prstGeom>
              <a:solidFill>
                <a:schemeClr val="accent1"/>
              </a:solidFill>
              <a:ln w="9525">
                <a:solidFill>
                  <a:schemeClr val="tx1"/>
                </a:solidFill>
                <a:miter lim="800000"/>
                <a:headEnd/>
                <a:tailEnd/>
              </a:ln>
            </p:spPr>
            <p:txBody>
              <a:bodyPr anchor="ctr">
                <a:spAutoFit/>
              </a:bodyPr>
              <a:lstStyle/>
              <a:p>
                <a:pPr algn="l"/>
                <a:endParaRPr lang="zh-CN" altLang="en-US" sz="2400">
                  <a:latin typeface="Lucida Sans" charset="0"/>
                  <a:cs typeface="Arial Unicode MS" charset="0"/>
                </a:endParaRPr>
              </a:p>
            </p:txBody>
          </p:sp>
          <p:sp>
            <p:nvSpPr>
              <p:cNvPr id="376845" name="Text Box 13"/>
              <p:cNvSpPr txBox="1">
                <a:spLocks noChangeArrowheads="1"/>
              </p:cNvSpPr>
              <p:nvPr/>
            </p:nvSpPr>
            <p:spPr bwMode="auto">
              <a:xfrm>
                <a:off x="480" y="2935"/>
                <a:ext cx="1418"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l">
                  <a:defRPr>
                    <a:solidFill>
                      <a:schemeClr val="tx1"/>
                    </a:solidFill>
                    <a:latin typeface="Arial" charset="0"/>
                    <a:ea typeface="宋体" charset="0"/>
                    <a:cs typeface="宋体" charset="0"/>
                  </a:defRPr>
                </a:lvl1pPr>
                <a:lvl2pPr marL="37931725" indent="-37474525" algn="l">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r>
                  <a:rPr lang="en-US" altLang="zh-CN" dirty="0">
                    <a:latin typeface="Lucida Sans" charset="0"/>
                    <a:cs typeface="Arial Unicode MS" charset="0"/>
                  </a:rPr>
                  <a:t>Modified tokens.</a:t>
                </a:r>
              </a:p>
            </p:txBody>
          </p:sp>
          <p:sp>
            <p:nvSpPr>
              <p:cNvPr id="376846" name="Rectangle 14"/>
              <p:cNvSpPr>
                <a:spLocks noChangeArrowheads="1"/>
              </p:cNvSpPr>
              <p:nvPr/>
            </p:nvSpPr>
            <p:spPr bwMode="auto">
              <a:xfrm>
                <a:off x="3092" y="2868"/>
                <a:ext cx="580" cy="294"/>
              </a:xfrm>
              <a:prstGeom prst="rect">
                <a:avLst/>
              </a:prstGeom>
              <a:solidFill>
                <a:schemeClr val="bg1"/>
              </a:solidFill>
              <a:ln w="9525">
                <a:solidFill>
                  <a:schemeClr val="tx1"/>
                </a:solidFill>
                <a:miter lim="800000"/>
                <a:headEnd/>
                <a:tailEnd/>
              </a:ln>
            </p:spPr>
            <p:txBody>
              <a:bodyPr wrap="none" anchor="ctr">
                <a:spAutoFit/>
              </a:bodyPr>
              <a:lstStyle/>
              <a:p>
                <a:pPr algn="ctr"/>
                <a:r>
                  <a:rPr lang="en-US" altLang="zh-CN" sz="2400">
                    <a:latin typeface="Times New Roman" charset="0"/>
                    <a:cs typeface="Arial Unicode MS" charset="0"/>
                  </a:rPr>
                  <a:t>friend</a:t>
                </a:r>
              </a:p>
            </p:txBody>
          </p:sp>
          <p:sp>
            <p:nvSpPr>
              <p:cNvPr id="376847" name="Rectangle 15"/>
              <p:cNvSpPr>
                <a:spLocks noChangeArrowheads="1"/>
              </p:cNvSpPr>
              <p:nvPr/>
            </p:nvSpPr>
            <p:spPr bwMode="auto">
              <a:xfrm>
                <a:off x="3854" y="2874"/>
                <a:ext cx="612" cy="294"/>
              </a:xfrm>
              <a:prstGeom prst="rect">
                <a:avLst/>
              </a:prstGeom>
              <a:solidFill>
                <a:schemeClr val="bg1"/>
              </a:solidFill>
              <a:ln w="9525">
                <a:solidFill>
                  <a:schemeClr val="tx1"/>
                </a:solidFill>
                <a:miter lim="800000"/>
                <a:headEnd/>
                <a:tailEnd/>
              </a:ln>
            </p:spPr>
            <p:txBody>
              <a:bodyPr wrap="none" anchor="ctr">
                <a:spAutoFit/>
              </a:bodyPr>
              <a:lstStyle/>
              <a:p>
                <a:pPr algn="ctr"/>
                <a:r>
                  <a:rPr lang="en-US" altLang="zh-CN" sz="2400">
                    <a:latin typeface="Times New Roman" charset="0"/>
                    <a:cs typeface="Arial Unicode MS" charset="0"/>
                  </a:rPr>
                  <a:t>roman</a:t>
                </a:r>
              </a:p>
            </p:txBody>
          </p:sp>
          <p:sp>
            <p:nvSpPr>
              <p:cNvPr id="376848" name="Rectangle 16"/>
              <p:cNvSpPr>
                <a:spLocks noChangeArrowheads="1"/>
              </p:cNvSpPr>
              <p:nvPr/>
            </p:nvSpPr>
            <p:spPr bwMode="auto">
              <a:xfrm>
                <a:off x="4653" y="2874"/>
                <a:ext cx="1038" cy="294"/>
              </a:xfrm>
              <a:prstGeom prst="rect">
                <a:avLst/>
              </a:prstGeom>
              <a:solidFill>
                <a:schemeClr val="bg1"/>
              </a:solidFill>
              <a:ln w="9525">
                <a:solidFill>
                  <a:schemeClr val="tx1"/>
                </a:solidFill>
                <a:miter lim="800000"/>
                <a:headEnd/>
                <a:tailEnd/>
              </a:ln>
            </p:spPr>
            <p:txBody>
              <a:bodyPr wrap="none" anchor="ctr">
                <a:spAutoFit/>
              </a:bodyPr>
              <a:lstStyle/>
              <a:p>
                <a:pPr algn="ctr"/>
                <a:r>
                  <a:rPr lang="en-US" altLang="zh-CN" sz="2400">
                    <a:latin typeface="Times New Roman" charset="0"/>
                    <a:cs typeface="Arial Unicode MS" charset="0"/>
                  </a:rPr>
                  <a:t>countryman</a:t>
                </a:r>
              </a:p>
            </p:txBody>
          </p:sp>
        </p:grpSp>
        <p:grpSp>
          <p:nvGrpSpPr>
            <p:cNvPr id="376849" name="Group 17"/>
            <p:cNvGrpSpPr>
              <a:grpSpLocks/>
            </p:cNvGrpSpPr>
            <p:nvPr/>
          </p:nvGrpSpPr>
          <p:grpSpPr bwMode="auto">
            <a:xfrm>
              <a:off x="480" y="3258"/>
              <a:ext cx="5260" cy="991"/>
              <a:chOff x="480" y="3258"/>
              <a:chExt cx="5260" cy="991"/>
            </a:xfrm>
          </p:grpSpPr>
          <p:sp>
            <p:nvSpPr>
              <p:cNvPr id="376850" name="AutoShape 18"/>
              <p:cNvSpPr>
                <a:spLocks noChangeArrowheads="1"/>
              </p:cNvSpPr>
              <p:nvPr/>
            </p:nvSpPr>
            <p:spPr bwMode="auto">
              <a:xfrm>
                <a:off x="2155" y="3258"/>
                <a:ext cx="850" cy="314"/>
              </a:xfrm>
              <a:prstGeom prst="flowChartAlternateProcess">
                <a:avLst/>
              </a:prstGeom>
              <a:solidFill>
                <a:srgbClr val="FF9966"/>
              </a:solidFill>
              <a:ln w="9525">
                <a:solidFill>
                  <a:schemeClr val="tx1"/>
                </a:solidFill>
                <a:miter lim="800000"/>
                <a:headEnd/>
                <a:tailEnd/>
              </a:ln>
            </p:spPr>
            <p:txBody>
              <a:bodyPr wrap="none" anchor="ctr">
                <a:spAutoFit/>
              </a:bodyPr>
              <a:lstStyle/>
              <a:p>
                <a:pPr algn="ctr"/>
                <a:r>
                  <a:rPr lang="en-US" altLang="zh-CN" sz="2400" dirty="0">
                    <a:latin typeface="Lucida Sans" charset="0"/>
                    <a:cs typeface="Arial Unicode MS" charset="0"/>
                  </a:rPr>
                  <a:t>Indexer</a:t>
                </a:r>
              </a:p>
            </p:txBody>
          </p:sp>
          <p:sp>
            <p:nvSpPr>
              <p:cNvPr id="376851" name="AutoShape 19"/>
              <p:cNvSpPr>
                <a:spLocks noChangeArrowheads="1"/>
              </p:cNvSpPr>
              <p:nvPr/>
            </p:nvSpPr>
            <p:spPr bwMode="auto">
              <a:xfrm>
                <a:off x="2496" y="3594"/>
                <a:ext cx="192" cy="288"/>
              </a:xfrm>
              <a:prstGeom prst="downArrow">
                <a:avLst>
                  <a:gd name="adj1" fmla="val 50000"/>
                  <a:gd name="adj2" fmla="val 37500"/>
                </a:avLst>
              </a:prstGeom>
              <a:solidFill>
                <a:schemeClr val="accent1"/>
              </a:solidFill>
              <a:ln w="9525">
                <a:solidFill>
                  <a:schemeClr val="tx1"/>
                </a:solidFill>
                <a:miter lim="800000"/>
                <a:headEnd/>
                <a:tailEnd/>
              </a:ln>
            </p:spPr>
            <p:txBody>
              <a:bodyPr wrap="none" anchor="ctr">
                <a:spAutoFit/>
              </a:bodyPr>
              <a:lstStyle/>
              <a:p>
                <a:pPr algn="l"/>
                <a:endParaRPr lang="zh-CN" altLang="en-US" sz="2400">
                  <a:latin typeface="Lucida Sans" charset="0"/>
                  <a:cs typeface="Arial Unicode MS" charset="0"/>
                </a:endParaRPr>
              </a:p>
            </p:txBody>
          </p:sp>
          <p:sp>
            <p:nvSpPr>
              <p:cNvPr id="376852" name="Text Box 20"/>
              <p:cNvSpPr txBox="1">
                <a:spLocks noChangeArrowheads="1"/>
              </p:cNvSpPr>
              <p:nvPr/>
            </p:nvSpPr>
            <p:spPr bwMode="auto">
              <a:xfrm>
                <a:off x="480" y="3728"/>
                <a:ext cx="1283"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l">
                  <a:defRPr>
                    <a:solidFill>
                      <a:schemeClr val="tx1"/>
                    </a:solidFill>
                    <a:latin typeface="Arial" charset="0"/>
                    <a:ea typeface="宋体" charset="0"/>
                    <a:cs typeface="宋体" charset="0"/>
                  </a:defRPr>
                </a:lvl1pPr>
                <a:lvl2pPr marL="37931725" indent="-37474525" algn="l">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r>
                  <a:rPr lang="en-US" altLang="zh-CN" dirty="0">
                    <a:latin typeface="Lucida Sans" charset="0"/>
                    <a:cs typeface="Arial Unicode MS" charset="0"/>
                  </a:rPr>
                  <a:t>Inverted index.</a:t>
                </a:r>
              </a:p>
            </p:txBody>
          </p:sp>
          <p:grpSp>
            <p:nvGrpSpPr>
              <p:cNvPr id="376853" name="Group 21"/>
              <p:cNvGrpSpPr>
                <a:grpSpLocks/>
              </p:cNvGrpSpPr>
              <p:nvPr/>
            </p:nvGrpSpPr>
            <p:grpSpPr bwMode="auto">
              <a:xfrm>
                <a:off x="3024" y="3258"/>
                <a:ext cx="2716" cy="991"/>
                <a:chOff x="3024" y="3258"/>
                <a:chExt cx="2716" cy="991"/>
              </a:xfrm>
            </p:grpSpPr>
            <p:grpSp>
              <p:nvGrpSpPr>
                <p:cNvPr id="376854" name="Group 22"/>
                <p:cNvGrpSpPr>
                  <a:grpSpLocks/>
                </p:cNvGrpSpPr>
                <p:nvPr/>
              </p:nvGrpSpPr>
              <p:grpSpPr bwMode="auto">
                <a:xfrm>
                  <a:off x="3024" y="3306"/>
                  <a:ext cx="1776" cy="943"/>
                  <a:chOff x="528" y="2634"/>
                  <a:chExt cx="1776" cy="943"/>
                </a:xfrm>
              </p:grpSpPr>
              <p:sp>
                <p:nvSpPr>
                  <p:cNvPr id="20514" name="Text Box 23"/>
                  <p:cNvSpPr txBox="1">
                    <a:spLocks noChangeArrowheads="1"/>
                  </p:cNvSpPr>
                  <p:nvPr/>
                </p:nvSpPr>
                <p:spPr bwMode="auto">
                  <a:xfrm>
                    <a:off x="528" y="2634"/>
                    <a:ext cx="604" cy="271"/>
                  </a:xfrm>
                  <a:prstGeom prst="rect">
                    <a:avLst/>
                  </a:prstGeom>
                  <a:noFill/>
                  <a:ln w="9525">
                    <a:solidFill>
                      <a:schemeClr val="tx1"/>
                    </a:solidFill>
                    <a:miter lim="800000"/>
                    <a:headEnd/>
                    <a:tailEnd/>
                  </a:ln>
                </p:spPr>
                <p:txBody>
                  <a:bodyPr wrap="none">
                    <a:spAutoFit/>
                  </a:bodyPr>
                  <a:lstStyle/>
                  <a:p>
                    <a:pPr algn="l">
                      <a:defRPr/>
                    </a:pPr>
                    <a:r>
                      <a:rPr lang="en-US" sz="2200" b="1" i="1" dirty="0">
                        <a:latin typeface="+mn-lt"/>
                        <a:ea typeface="Arial Unicode MS" charset="0"/>
                        <a:cs typeface="Arial Unicode MS" charset="0"/>
                      </a:rPr>
                      <a:t>friend</a:t>
                    </a:r>
                  </a:p>
                </p:txBody>
              </p:sp>
              <p:sp>
                <p:nvSpPr>
                  <p:cNvPr id="20515" name="Text Box 24"/>
                  <p:cNvSpPr txBox="1">
                    <a:spLocks noChangeArrowheads="1"/>
                  </p:cNvSpPr>
                  <p:nvPr/>
                </p:nvSpPr>
                <p:spPr bwMode="auto">
                  <a:xfrm>
                    <a:off x="528" y="2970"/>
                    <a:ext cx="647" cy="271"/>
                  </a:xfrm>
                  <a:prstGeom prst="rect">
                    <a:avLst/>
                  </a:prstGeom>
                  <a:noFill/>
                  <a:ln w="9525">
                    <a:solidFill>
                      <a:schemeClr val="tx1"/>
                    </a:solidFill>
                    <a:miter lim="800000"/>
                    <a:headEnd/>
                    <a:tailEnd/>
                  </a:ln>
                </p:spPr>
                <p:txBody>
                  <a:bodyPr wrap="none">
                    <a:spAutoFit/>
                  </a:bodyPr>
                  <a:lstStyle/>
                  <a:p>
                    <a:pPr algn="l">
                      <a:defRPr/>
                    </a:pPr>
                    <a:r>
                      <a:rPr lang="en-US" sz="2200" b="1" i="1" dirty="0">
                        <a:latin typeface="+mn-lt"/>
                        <a:ea typeface="Arial Unicode MS" charset="0"/>
                        <a:cs typeface="Arial Unicode MS" charset="0"/>
                      </a:rPr>
                      <a:t>roman</a:t>
                    </a:r>
                  </a:p>
                </p:txBody>
              </p:sp>
              <p:sp>
                <p:nvSpPr>
                  <p:cNvPr id="20516" name="Text Box 25"/>
                  <p:cNvSpPr txBox="1">
                    <a:spLocks noChangeArrowheads="1"/>
                  </p:cNvSpPr>
                  <p:nvPr/>
                </p:nvSpPr>
                <p:spPr bwMode="auto">
                  <a:xfrm>
                    <a:off x="528" y="3306"/>
                    <a:ext cx="1050" cy="271"/>
                  </a:xfrm>
                  <a:prstGeom prst="rect">
                    <a:avLst/>
                  </a:prstGeom>
                  <a:noFill/>
                  <a:ln w="9525">
                    <a:solidFill>
                      <a:schemeClr val="tx1"/>
                    </a:solidFill>
                    <a:miter lim="800000"/>
                    <a:headEnd/>
                    <a:tailEnd/>
                  </a:ln>
                </p:spPr>
                <p:txBody>
                  <a:bodyPr wrap="none">
                    <a:spAutoFit/>
                  </a:bodyPr>
                  <a:lstStyle/>
                  <a:p>
                    <a:pPr algn="l">
                      <a:defRPr/>
                    </a:pPr>
                    <a:r>
                      <a:rPr lang="en-US" sz="2200" b="1" i="1" dirty="0">
                        <a:latin typeface="+mn-lt"/>
                        <a:ea typeface="Arial Unicode MS" charset="0"/>
                        <a:cs typeface="Arial Unicode MS" charset="0"/>
                      </a:rPr>
                      <a:t>countryman</a:t>
                    </a:r>
                  </a:p>
                </p:txBody>
              </p:sp>
              <p:sp>
                <p:nvSpPr>
                  <p:cNvPr id="376858" name="AutoShape 26"/>
                  <p:cNvSpPr>
                    <a:spLocks noChangeArrowheads="1"/>
                  </p:cNvSpPr>
                  <p:nvPr/>
                </p:nvSpPr>
                <p:spPr bwMode="auto">
                  <a:xfrm>
                    <a:off x="1584" y="2682"/>
                    <a:ext cx="720" cy="1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9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pPr algn="l"/>
                    <a:endParaRPr lang="zh-CN" altLang="en-US" sz="2400">
                      <a:latin typeface="Lucida Sans" charset="0"/>
                      <a:cs typeface="Arial Unicode MS" charset="0"/>
                    </a:endParaRPr>
                  </a:p>
                </p:txBody>
              </p:sp>
              <p:sp>
                <p:nvSpPr>
                  <p:cNvPr id="376859" name="AutoShape 27"/>
                  <p:cNvSpPr>
                    <a:spLocks noChangeArrowheads="1"/>
                  </p:cNvSpPr>
                  <p:nvPr/>
                </p:nvSpPr>
                <p:spPr bwMode="auto">
                  <a:xfrm>
                    <a:off x="1584" y="3018"/>
                    <a:ext cx="720" cy="1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9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pPr algn="l"/>
                    <a:endParaRPr lang="zh-CN" altLang="en-US" sz="2400">
                      <a:latin typeface="Lucida Sans" charset="0"/>
                      <a:cs typeface="Arial Unicode MS" charset="0"/>
                    </a:endParaRPr>
                  </a:p>
                </p:txBody>
              </p:sp>
              <p:sp>
                <p:nvSpPr>
                  <p:cNvPr id="376860" name="AutoShape 28"/>
                  <p:cNvSpPr>
                    <a:spLocks noChangeArrowheads="1"/>
                  </p:cNvSpPr>
                  <p:nvPr/>
                </p:nvSpPr>
                <p:spPr bwMode="auto">
                  <a:xfrm>
                    <a:off x="1584" y="3354"/>
                    <a:ext cx="720" cy="1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9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pPr algn="l"/>
                    <a:endParaRPr lang="zh-CN" altLang="en-US" sz="2400">
                      <a:latin typeface="Lucida Sans" charset="0"/>
                      <a:cs typeface="Arial Unicode MS" charset="0"/>
                    </a:endParaRPr>
                  </a:p>
                </p:txBody>
              </p:sp>
            </p:grpSp>
            <p:sp>
              <p:nvSpPr>
                <p:cNvPr id="376861" name="Text Box 29"/>
                <p:cNvSpPr txBox="1">
                  <a:spLocks noChangeArrowheads="1"/>
                </p:cNvSpPr>
                <p:nvPr/>
              </p:nvSpPr>
              <p:spPr bwMode="auto">
                <a:xfrm>
                  <a:off x="4883" y="3258"/>
                  <a:ext cx="243" cy="29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lgn="l">
                    <a:defRPr>
                      <a:solidFill>
                        <a:schemeClr val="tx1"/>
                      </a:solidFill>
                      <a:latin typeface="Arial" charset="0"/>
                      <a:ea typeface="宋体" charset="0"/>
                      <a:cs typeface="宋体" charset="0"/>
                    </a:defRPr>
                  </a:lvl1pPr>
                  <a:lvl2pPr marL="37931725" indent="-37474525" algn="l">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r>
                    <a:rPr lang="en-US" altLang="zh-CN" sz="2400">
                      <a:latin typeface="Lucida Sans" charset="0"/>
                      <a:cs typeface="Arial Unicode MS" charset="0"/>
                    </a:rPr>
                    <a:t>2</a:t>
                  </a:r>
                </a:p>
              </p:txBody>
            </p:sp>
            <p:sp>
              <p:nvSpPr>
                <p:cNvPr id="376862" name="Text Box 30"/>
                <p:cNvSpPr txBox="1">
                  <a:spLocks noChangeArrowheads="1"/>
                </p:cNvSpPr>
                <p:nvPr/>
              </p:nvSpPr>
              <p:spPr bwMode="auto">
                <a:xfrm>
                  <a:off x="5291" y="3258"/>
                  <a:ext cx="243" cy="29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lgn="l">
                    <a:defRPr>
                      <a:solidFill>
                        <a:schemeClr val="tx1"/>
                      </a:solidFill>
                      <a:latin typeface="Arial" charset="0"/>
                      <a:ea typeface="宋体" charset="0"/>
                      <a:cs typeface="宋体" charset="0"/>
                    </a:defRPr>
                  </a:lvl1pPr>
                  <a:lvl2pPr marL="37931725" indent="-37474525" algn="l">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r>
                    <a:rPr lang="en-US" altLang="zh-CN" sz="2400">
                      <a:latin typeface="Lucida Sans" charset="0"/>
                      <a:cs typeface="Arial Unicode MS" charset="0"/>
                    </a:rPr>
                    <a:t>4</a:t>
                  </a:r>
                </a:p>
              </p:txBody>
            </p:sp>
            <p:sp>
              <p:nvSpPr>
                <p:cNvPr id="376863" name="Text Box 31"/>
                <p:cNvSpPr txBox="1">
                  <a:spLocks noChangeArrowheads="1"/>
                </p:cNvSpPr>
                <p:nvPr/>
              </p:nvSpPr>
              <p:spPr bwMode="auto">
                <a:xfrm>
                  <a:off x="5304" y="3594"/>
                  <a:ext cx="243" cy="29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lgn="l">
                    <a:defRPr>
                      <a:solidFill>
                        <a:schemeClr val="tx1"/>
                      </a:solidFill>
                      <a:latin typeface="Arial" charset="0"/>
                      <a:ea typeface="宋体" charset="0"/>
                      <a:cs typeface="宋体" charset="0"/>
                    </a:defRPr>
                  </a:lvl1pPr>
                  <a:lvl2pPr marL="37931725" indent="-37474525" algn="l">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r>
                    <a:rPr lang="en-US" altLang="zh-CN" sz="2400">
                      <a:latin typeface="Lucida Sans" charset="0"/>
                      <a:cs typeface="Arial Unicode MS" charset="0"/>
                    </a:rPr>
                    <a:t>2</a:t>
                  </a:r>
                </a:p>
              </p:txBody>
            </p:sp>
            <p:sp>
              <p:nvSpPr>
                <p:cNvPr id="376864" name="Text Box 32"/>
                <p:cNvSpPr txBox="1">
                  <a:spLocks noChangeArrowheads="1"/>
                </p:cNvSpPr>
                <p:nvPr/>
              </p:nvSpPr>
              <p:spPr bwMode="auto">
                <a:xfrm>
                  <a:off x="4848" y="3936"/>
                  <a:ext cx="384" cy="29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lgn="l">
                    <a:defRPr>
                      <a:solidFill>
                        <a:schemeClr val="tx1"/>
                      </a:solidFill>
                      <a:latin typeface="Arial" charset="0"/>
                      <a:ea typeface="宋体" charset="0"/>
                      <a:cs typeface="宋体" charset="0"/>
                    </a:defRPr>
                  </a:lvl1pPr>
                  <a:lvl2pPr marL="37931725" indent="-37474525" algn="l">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r>
                    <a:rPr lang="en-US" altLang="zh-CN" sz="2400">
                      <a:latin typeface="Lucida Sans" charset="0"/>
                      <a:cs typeface="Arial Unicode MS" charset="0"/>
                    </a:rPr>
                    <a:t>13</a:t>
                  </a:r>
                </a:p>
              </p:txBody>
            </p:sp>
            <p:sp>
              <p:nvSpPr>
                <p:cNvPr id="376865" name="Text Box 33"/>
                <p:cNvSpPr txBox="1">
                  <a:spLocks noChangeArrowheads="1"/>
                </p:cNvSpPr>
                <p:nvPr/>
              </p:nvSpPr>
              <p:spPr bwMode="auto">
                <a:xfrm>
                  <a:off x="5376" y="3930"/>
                  <a:ext cx="364" cy="29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lgn="l">
                    <a:defRPr>
                      <a:solidFill>
                        <a:schemeClr val="tx1"/>
                      </a:solidFill>
                      <a:latin typeface="Arial" charset="0"/>
                      <a:ea typeface="宋体" charset="0"/>
                      <a:cs typeface="宋体" charset="0"/>
                    </a:defRPr>
                  </a:lvl1pPr>
                  <a:lvl2pPr marL="37931725" indent="-37474525" algn="l">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r>
                    <a:rPr lang="en-US" altLang="zh-CN" sz="2400">
                      <a:latin typeface="Lucida Sans" charset="0"/>
                      <a:cs typeface="Arial Unicode MS" charset="0"/>
                    </a:rPr>
                    <a:t>16</a:t>
                  </a:r>
                </a:p>
              </p:txBody>
            </p:sp>
            <p:cxnSp>
              <p:nvCxnSpPr>
                <p:cNvPr id="376866" name="AutoShape 34"/>
                <p:cNvCxnSpPr>
                  <a:cxnSpLocks noChangeShapeType="1"/>
                  <a:stCxn id="376861" idx="3"/>
                  <a:endCxn id="376862" idx="1"/>
                </p:cNvCxnSpPr>
                <p:nvPr/>
              </p:nvCxnSpPr>
              <p:spPr bwMode="auto">
                <a:xfrm>
                  <a:off x="5112" y="3405"/>
                  <a:ext cx="179"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cxnSp>
              <p:nvCxnSpPr>
                <p:cNvPr id="376867" name="AutoShape 35"/>
                <p:cNvCxnSpPr>
                  <a:cxnSpLocks noChangeShapeType="1"/>
                  <a:stCxn id="376862" idx="3"/>
                </p:cNvCxnSpPr>
                <p:nvPr/>
              </p:nvCxnSpPr>
              <p:spPr bwMode="auto">
                <a:xfrm>
                  <a:off x="5534" y="3405"/>
                  <a:ext cx="192"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sp>
              <p:nvSpPr>
                <p:cNvPr id="376868" name="Text Box 36"/>
                <p:cNvSpPr txBox="1">
                  <a:spLocks noChangeArrowheads="1"/>
                </p:cNvSpPr>
                <p:nvPr/>
              </p:nvSpPr>
              <p:spPr bwMode="auto">
                <a:xfrm>
                  <a:off x="4896" y="3594"/>
                  <a:ext cx="243" cy="29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lgn="l">
                    <a:defRPr>
                      <a:solidFill>
                        <a:schemeClr val="tx1"/>
                      </a:solidFill>
                      <a:latin typeface="Arial" charset="0"/>
                      <a:ea typeface="宋体" charset="0"/>
                      <a:cs typeface="宋体" charset="0"/>
                    </a:defRPr>
                  </a:lvl1pPr>
                  <a:lvl2pPr marL="37931725" indent="-37474525" algn="l">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r>
                    <a:rPr lang="en-US" altLang="zh-CN" sz="2400">
                      <a:latin typeface="Lucida Sans" charset="0"/>
                      <a:cs typeface="Arial Unicode MS" charset="0"/>
                    </a:rPr>
                    <a:t>1</a:t>
                  </a:r>
                </a:p>
              </p:txBody>
            </p:sp>
            <p:cxnSp>
              <p:nvCxnSpPr>
                <p:cNvPr id="376869" name="AutoShape 37"/>
                <p:cNvCxnSpPr>
                  <a:cxnSpLocks noChangeShapeType="1"/>
                  <a:stCxn id="376868" idx="3"/>
                  <a:endCxn id="376863" idx="1"/>
                </p:cNvCxnSpPr>
                <p:nvPr/>
              </p:nvCxnSpPr>
              <p:spPr bwMode="auto">
                <a:xfrm>
                  <a:off x="5125" y="3741"/>
                  <a:ext cx="179"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cxnSp>
              <p:nvCxnSpPr>
                <p:cNvPr id="376870" name="AutoShape 38"/>
                <p:cNvCxnSpPr>
                  <a:cxnSpLocks noChangeShapeType="1"/>
                  <a:stCxn id="376863" idx="3"/>
                </p:cNvCxnSpPr>
                <p:nvPr/>
              </p:nvCxnSpPr>
              <p:spPr bwMode="auto">
                <a:xfrm>
                  <a:off x="5547" y="3741"/>
                  <a:ext cx="179"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cxnSp>
              <p:nvCxnSpPr>
                <p:cNvPr id="376871" name="AutoShape 39"/>
                <p:cNvCxnSpPr>
                  <a:cxnSpLocks noChangeShapeType="1"/>
                  <a:stCxn id="376864" idx="3"/>
                  <a:endCxn id="376865" idx="1"/>
                </p:cNvCxnSpPr>
                <p:nvPr/>
              </p:nvCxnSpPr>
              <p:spPr bwMode="auto">
                <a:xfrm flipV="1">
                  <a:off x="5232" y="4077"/>
                  <a:ext cx="144" cy="6"/>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grpSp>
        </p:grpSp>
        <p:grpSp>
          <p:nvGrpSpPr>
            <p:cNvPr id="376872" name="Group 45"/>
            <p:cNvGrpSpPr>
              <a:grpSpLocks/>
            </p:cNvGrpSpPr>
            <p:nvPr/>
          </p:nvGrpSpPr>
          <p:grpSpPr bwMode="auto">
            <a:xfrm>
              <a:off x="2174" y="1104"/>
              <a:ext cx="754" cy="256"/>
              <a:chOff x="399" y="1488"/>
              <a:chExt cx="849" cy="288"/>
            </a:xfrm>
          </p:grpSpPr>
          <p:pic>
            <p:nvPicPr>
              <p:cNvPr id="376873" name="Picture 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 y="1488"/>
                <a:ext cx="225" cy="192"/>
              </a:xfrm>
              <a:prstGeom prst="rect">
                <a:avLst/>
              </a:prstGeom>
              <a:solidFill>
                <a:schemeClr val="bg1"/>
              </a:solidFill>
              <a:ln w="9525">
                <a:solidFill>
                  <a:schemeClr val="bg2"/>
                </a:solidFill>
                <a:miter lim="800000"/>
                <a:headEnd/>
                <a:tailEnd/>
              </a:ln>
            </p:spPr>
          </p:pic>
          <p:pic>
            <p:nvPicPr>
              <p:cNvPr id="376874" name="Picture 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 y="1536"/>
                <a:ext cx="225" cy="192"/>
              </a:xfrm>
              <a:prstGeom prst="rect">
                <a:avLst/>
              </a:prstGeom>
              <a:solidFill>
                <a:schemeClr val="bg1"/>
              </a:solidFill>
              <a:ln w="9525">
                <a:solidFill>
                  <a:schemeClr val="bg2"/>
                </a:solidFill>
                <a:miter lim="800000"/>
                <a:headEnd/>
                <a:tailEnd/>
              </a:ln>
            </p:spPr>
          </p:pic>
          <p:pic>
            <p:nvPicPr>
              <p:cNvPr id="376875" name="Picture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 y="1584"/>
                <a:ext cx="225" cy="192"/>
              </a:xfrm>
              <a:prstGeom prst="rect">
                <a:avLst/>
              </a:prstGeom>
              <a:solidFill>
                <a:schemeClr val="bg1"/>
              </a:solidFill>
              <a:ln w="9525">
                <a:solidFill>
                  <a:schemeClr val="bg2"/>
                </a:solidFill>
                <a:miter lim="800000"/>
                <a:headEnd/>
                <a:tailEnd/>
              </a:ln>
            </p:spPr>
          </p:pic>
          <p:pic>
            <p:nvPicPr>
              <p:cNvPr id="376876" name="Picture 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7" y="1536"/>
                <a:ext cx="225" cy="192"/>
              </a:xfrm>
              <a:prstGeom prst="rect">
                <a:avLst/>
              </a:prstGeom>
              <a:solidFill>
                <a:schemeClr val="bg1"/>
              </a:solidFill>
              <a:ln w="9525">
                <a:solidFill>
                  <a:schemeClr val="bg2"/>
                </a:solidFill>
                <a:miter lim="800000"/>
                <a:headEnd/>
                <a:tailEnd/>
              </a:ln>
            </p:spPr>
          </p:pic>
          <p:pic>
            <p:nvPicPr>
              <p:cNvPr id="376877" name="Picture 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8" y="1488"/>
                <a:ext cx="180" cy="186"/>
              </a:xfrm>
              <a:prstGeom prst="rect">
                <a:avLst/>
              </a:prstGeom>
              <a:solidFill>
                <a:schemeClr val="bg1"/>
              </a:solidFill>
              <a:ln w="9525">
                <a:solidFill>
                  <a:schemeClr val="bg2"/>
                </a:solidFill>
                <a:miter lim="800000"/>
                <a:headEnd/>
                <a:tailEnd/>
              </a:ln>
            </p:spPr>
          </p:pic>
        </p:grpSp>
        <p:sp>
          <p:nvSpPr>
            <p:cNvPr id="376878" name="AutoShape 51"/>
            <p:cNvSpPr>
              <a:spLocks noChangeArrowheads="1"/>
            </p:cNvSpPr>
            <p:nvPr/>
          </p:nvSpPr>
          <p:spPr bwMode="auto">
            <a:xfrm>
              <a:off x="2496" y="1392"/>
              <a:ext cx="192" cy="336"/>
            </a:xfrm>
            <a:prstGeom prst="downArrow">
              <a:avLst>
                <a:gd name="adj1" fmla="val 50000"/>
                <a:gd name="adj2" fmla="val 43750"/>
              </a:avLst>
            </a:prstGeom>
            <a:solidFill>
              <a:schemeClr val="accent1"/>
            </a:solidFill>
            <a:ln w="9525">
              <a:solidFill>
                <a:schemeClr val="tx1"/>
              </a:solidFill>
              <a:miter lim="800000"/>
              <a:headEnd/>
              <a:tailEnd/>
            </a:ln>
          </p:spPr>
          <p:txBody>
            <a:bodyPr anchor="ctr">
              <a:spAutoFit/>
            </a:bodyPr>
            <a:lstStyle/>
            <a:p>
              <a:pPr algn="l"/>
              <a:endParaRPr lang="zh-CN" altLang="en-US" sz="2400">
                <a:latin typeface="Lucida Sans" charset="0"/>
                <a:cs typeface="Arial Unicode MS" charset="0"/>
              </a:endParaRPr>
            </a:p>
          </p:txBody>
        </p:sp>
        <p:sp>
          <p:nvSpPr>
            <p:cNvPr id="376879" name="Text Box 52"/>
            <p:cNvSpPr txBox="1">
              <a:spLocks noChangeArrowheads="1"/>
            </p:cNvSpPr>
            <p:nvPr/>
          </p:nvSpPr>
          <p:spPr bwMode="auto">
            <a:xfrm>
              <a:off x="470" y="1063"/>
              <a:ext cx="1203" cy="4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l">
                <a:defRPr>
                  <a:solidFill>
                    <a:schemeClr val="tx1"/>
                  </a:solidFill>
                  <a:latin typeface="Arial" charset="0"/>
                  <a:ea typeface="宋体" charset="0"/>
                  <a:cs typeface="宋体" charset="0"/>
                </a:defRPr>
              </a:lvl1pPr>
              <a:lvl2pPr marL="37931725" indent="-37474525" algn="l">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r>
                <a:rPr lang="en-US" altLang="zh-CN" dirty="0">
                  <a:latin typeface="Lucida Sans" charset="0"/>
                  <a:cs typeface="Arial Unicode MS" charset="0"/>
                </a:rPr>
                <a:t>Documents to</a:t>
              </a:r>
            </a:p>
            <a:p>
              <a:r>
                <a:rPr lang="en-US" altLang="zh-CN" dirty="0">
                  <a:latin typeface="Lucida Sans" charset="0"/>
                  <a:cs typeface="Arial Unicode MS" charset="0"/>
                </a:rPr>
                <a:t>be indexed.</a:t>
              </a:r>
            </a:p>
          </p:txBody>
        </p:sp>
        <p:sp>
          <p:nvSpPr>
            <p:cNvPr id="376880" name="Rectangle 53"/>
            <p:cNvSpPr>
              <a:spLocks noChangeArrowheads="1"/>
            </p:cNvSpPr>
            <p:nvPr/>
          </p:nvSpPr>
          <p:spPr bwMode="auto">
            <a:xfrm>
              <a:off x="3112" y="1101"/>
              <a:ext cx="2483" cy="294"/>
            </a:xfrm>
            <a:prstGeom prst="rect">
              <a:avLst/>
            </a:prstGeom>
            <a:solidFill>
              <a:schemeClr val="bg1"/>
            </a:solidFill>
            <a:ln w="9525">
              <a:solidFill>
                <a:schemeClr val="tx1"/>
              </a:solidFill>
              <a:miter lim="800000"/>
              <a:headEnd/>
              <a:tailEnd/>
            </a:ln>
          </p:spPr>
          <p:txBody>
            <a:bodyPr wrap="none" anchor="ctr">
              <a:spAutoFit/>
            </a:bodyPr>
            <a:lstStyle/>
            <a:p>
              <a:pPr algn="ctr"/>
              <a:r>
                <a:rPr lang="en-US" altLang="zh-CN" sz="2400" dirty="0">
                  <a:latin typeface="Times New Roman" charset="0"/>
                  <a:cs typeface="Arial Unicode MS" charset="0"/>
                </a:rPr>
                <a:t>Friends, Romans, countrymen.</a:t>
              </a:r>
            </a:p>
          </p:txBody>
        </p:sp>
        <p:sp>
          <p:nvSpPr>
            <p:cNvPr id="376881" name="Oval 54"/>
            <p:cNvSpPr>
              <a:spLocks noChangeArrowheads="1"/>
            </p:cNvSpPr>
            <p:nvPr/>
          </p:nvSpPr>
          <p:spPr bwMode="auto">
            <a:xfrm>
              <a:off x="4320" y="1440"/>
              <a:ext cx="48" cy="48"/>
            </a:xfrm>
            <a:prstGeom prst="ellipse">
              <a:avLst/>
            </a:prstGeom>
            <a:solidFill>
              <a:schemeClr val="tx1"/>
            </a:solidFill>
            <a:ln w="9525">
              <a:solidFill>
                <a:schemeClr val="tx1"/>
              </a:solidFill>
              <a:miter lim="800000"/>
              <a:headEnd/>
              <a:tailEnd/>
            </a:ln>
          </p:spPr>
          <p:txBody>
            <a:bodyPr wrap="none" anchor="ctr">
              <a:spAutoFit/>
            </a:bodyPr>
            <a:lstStyle/>
            <a:p>
              <a:pPr algn="l"/>
              <a:endParaRPr lang="zh-CN" altLang="en-US" sz="2400">
                <a:latin typeface="Lucida Sans" charset="0"/>
                <a:cs typeface="Arial Unicode MS" charset="0"/>
              </a:endParaRPr>
            </a:p>
          </p:txBody>
        </p:sp>
        <p:sp>
          <p:nvSpPr>
            <p:cNvPr id="376882" name="Oval 55"/>
            <p:cNvSpPr>
              <a:spLocks noChangeArrowheads="1"/>
            </p:cNvSpPr>
            <p:nvPr/>
          </p:nvSpPr>
          <p:spPr bwMode="auto">
            <a:xfrm>
              <a:off x="4320" y="1536"/>
              <a:ext cx="48" cy="48"/>
            </a:xfrm>
            <a:prstGeom prst="ellipse">
              <a:avLst/>
            </a:prstGeom>
            <a:solidFill>
              <a:schemeClr val="tx1"/>
            </a:solidFill>
            <a:ln w="9525">
              <a:solidFill>
                <a:schemeClr val="tx1"/>
              </a:solidFill>
              <a:miter lim="800000"/>
              <a:headEnd/>
              <a:tailEnd/>
            </a:ln>
          </p:spPr>
          <p:txBody>
            <a:bodyPr wrap="none" anchor="ctr">
              <a:spAutoFit/>
            </a:bodyPr>
            <a:lstStyle/>
            <a:p>
              <a:pPr algn="l"/>
              <a:endParaRPr lang="zh-CN" altLang="en-US" sz="2400">
                <a:latin typeface="Lucida Sans" charset="0"/>
                <a:cs typeface="Arial Unicode MS" charset="0"/>
              </a:endParaRPr>
            </a:p>
          </p:txBody>
        </p:sp>
        <p:sp>
          <p:nvSpPr>
            <p:cNvPr id="376883" name="Oval 56"/>
            <p:cNvSpPr>
              <a:spLocks noChangeArrowheads="1"/>
            </p:cNvSpPr>
            <p:nvPr/>
          </p:nvSpPr>
          <p:spPr bwMode="auto">
            <a:xfrm>
              <a:off x="4320" y="1632"/>
              <a:ext cx="48" cy="48"/>
            </a:xfrm>
            <a:prstGeom prst="ellipse">
              <a:avLst/>
            </a:prstGeom>
            <a:solidFill>
              <a:schemeClr val="tx1"/>
            </a:solidFill>
            <a:ln w="9525">
              <a:solidFill>
                <a:schemeClr val="tx1"/>
              </a:solidFill>
              <a:miter lim="800000"/>
              <a:headEnd/>
              <a:tailEnd/>
            </a:ln>
          </p:spPr>
          <p:txBody>
            <a:bodyPr wrap="none" anchor="ctr">
              <a:spAutoFit/>
            </a:bodyPr>
            <a:lstStyle/>
            <a:p>
              <a:pPr algn="l"/>
              <a:endParaRPr lang="zh-CN" altLang="en-US" sz="2400">
                <a:latin typeface="Lucida Sans" charset="0"/>
                <a:cs typeface="Arial Unicode MS" charset="0"/>
              </a:endParaRPr>
            </a:p>
          </p:txBody>
        </p:sp>
      </p:gr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宋体"/>
      </a:majorFont>
      <a:minorFont>
        <a:latin typeface="Arial"/>
        <a:ea typeface="宋体"/>
        <a:cs typeface="宋体"/>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2000" b="0" i="0" u="none" strike="noStrike" cap="none" normalizeH="0" baseline="0">
            <a:ln>
              <a:noFill/>
            </a:ln>
            <a:solidFill>
              <a:schemeClr val="tx1"/>
            </a:solidFill>
            <a:effectLst/>
            <a:latin typeface="Arial" charset="0"/>
            <a:ea typeface="宋体" charset="0"/>
            <a:cs typeface="宋体"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2000" b="0" i="0" u="none" strike="noStrike" cap="none" normalizeH="0" baseline="0">
            <a:ln>
              <a:noFill/>
            </a:ln>
            <a:solidFill>
              <a:schemeClr val="tx1"/>
            </a:solidFill>
            <a:effectLst/>
            <a:latin typeface="Arial" charset="0"/>
            <a:ea typeface="宋体" charset="0"/>
            <a:cs typeface="宋体" charset="0"/>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11032</TotalTime>
  <Words>5712</Words>
  <Application>Microsoft Office PowerPoint</Application>
  <PresentationFormat>全屏显示(4:3)</PresentationFormat>
  <Paragraphs>865</Paragraphs>
  <Slides>74</Slides>
  <Notes>12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74</vt:i4>
      </vt:variant>
    </vt:vector>
  </HeadingPairs>
  <TitlesOfParts>
    <vt:vector size="84" baseType="lpstr">
      <vt:lpstr>Arial</vt:lpstr>
      <vt:lpstr>Calibri</vt:lpstr>
      <vt:lpstr>Lucida Sans</vt:lpstr>
      <vt:lpstr>Tahoma</vt:lpstr>
      <vt:lpstr>Times</vt:lpstr>
      <vt:lpstr>Times New Roman</vt:lpstr>
      <vt:lpstr>Wingdings</vt:lpstr>
      <vt:lpstr>默认设计模板</vt:lpstr>
      <vt:lpstr>Image</vt:lpstr>
      <vt:lpstr>公式</vt:lpstr>
      <vt:lpstr> Inverted File Organization  and Indexing Model</vt:lpstr>
      <vt:lpstr>Some vocabulary</vt:lpstr>
      <vt:lpstr>Content</vt:lpstr>
      <vt:lpstr>Results of a Search</vt:lpstr>
      <vt:lpstr>Use of Inverted Files for Calculating Similarities</vt:lpstr>
      <vt:lpstr>Content</vt:lpstr>
      <vt:lpstr>Representation of Inverted Files </vt:lpstr>
      <vt:lpstr>Organization of Inverted Files</vt:lpstr>
      <vt:lpstr>The basic indexing pipeline</vt:lpstr>
      <vt:lpstr>Parsing a document</vt:lpstr>
      <vt:lpstr>Decisions in Building Inverted Files:  What is a Term?</vt:lpstr>
      <vt:lpstr>TOKENS AND TERMS</vt:lpstr>
      <vt:lpstr>Tokenization(断词,标记化)</vt:lpstr>
      <vt:lpstr>Tokenization</vt:lpstr>
      <vt:lpstr>Numbers</vt:lpstr>
      <vt:lpstr>Tokenization: language issues</vt:lpstr>
      <vt:lpstr>Tokenization: language issues</vt:lpstr>
      <vt:lpstr>Tokenization: language issues</vt:lpstr>
      <vt:lpstr>Stop words</vt:lpstr>
      <vt:lpstr>Normalization to terms</vt:lpstr>
      <vt:lpstr>Normalization: other languages</vt:lpstr>
      <vt:lpstr>Normalization: other languages</vt:lpstr>
      <vt:lpstr>Case folding</vt:lpstr>
      <vt:lpstr>Normalization to terms</vt:lpstr>
      <vt:lpstr>Thesauri(辞典) and soundex*</vt:lpstr>
      <vt:lpstr>Stemming (词干分析)</vt:lpstr>
      <vt:lpstr>Lemmatization (词形还原)</vt:lpstr>
      <vt:lpstr>Document File</vt:lpstr>
      <vt:lpstr>Docs file for web search system (Example of docs)</vt:lpstr>
      <vt:lpstr>Postings File</vt:lpstr>
      <vt:lpstr>Postings File: A Linked List for Each Term</vt:lpstr>
      <vt:lpstr>Data for Calculating Term Weights</vt:lpstr>
      <vt:lpstr>Index File: Individual Records for Each Term</vt:lpstr>
      <vt:lpstr>Inverted Files: Google’s Example</vt:lpstr>
      <vt:lpstr>Length of Postings File</vt:lpstr>
      <vt:lpstr>Postings File</vt:lpstr>
      <vt:lpstr>Structure of Index File</vt:lpstr>
      <vt:lpstr>Index File Structures: Linear Index</vt:lpstr>
      <vt:lpstr>Index File Structures: Binary Tree</vt:lpstr>
      <vt:lpstr>Binary Tree</vt:lpstr>
      <vt:lpstr>Binary Tree</vt:lpstr>
      <vt:lpstr>Right Threaded Binary Tree （右索二叉树）</vt:lpstr>
      <vt:lpstr>Right Threaded Binary Tree</vt:lpstr>
      <vt:lpstr>B-trees</vt:lpstr>
      <vt:lpstr>B-trees </vt:lpstr>
      <vt:lpstr>B+-tree</vt:lpstr>
      <vt:lpstr>Tries: Search for Substring</vt:lpstr>
      <vt:lpstr>String Matching</vt:lpstr>
      <vt:lpstr>Tries: Search for Substring</vt:lpstr>
      <vt:lpstr>Tries: Sistrings</vt:lpstr>
      <vt:lpstr>Tries: Lexical Ordering</vt:lpstr>
      <vt:lpstr>Trie: Basic Concept</vt:lpstr>
      <vt:lpstr>Trie: Exercise</vt:lpstr>
      <vt:lpstr>Suffix tree properties</vt:lpstr>
      <vt:lpstr>Tries: Implementation</vt:lpstr>
      <vt:lpstr>Content</vt:lpstr>
      <vt:lpstr>Feature Selection (indexing model)</vt:lpstr>
      <vt:lpstr>Index models</vt:lpstr>
      <vt:lpstr>TF·IDF, just TF</vt:lpstr>
      <vt:lpstr>Zipf’s Law (1949) Word Frequency vs. Rank</vt:lpstr>
      <vt:lpstr>Zipf’s Law in Music (2011) XH Yang, QC Chen, XL Wang, A Dictionary Based Indexing Approach for Music Information Retrieval, IJCPL, 2011.05</vt:lpstr>
      <vt:lpstr>Term Frequency and Indexing Significance</vt:lpstr>
      <vt:lpstr>A question for estimation index scale</vt:lpstr>
      <vt:lpstr>Heap’s Law Lexicon Size vs. Document Collection Size</vt:lpstr>
      <vt:lpstr>Robertson TF weight</vt:lpstr>
      <vt:lpstr>Robertson TF weight (Cont’d)</vt:lpstr>
      <vt:lpstr>TF·IDF</vt:lpstr>
      <vt:lpstr>Term Discrimination Model</vt:lpstr>
      <vt:lpstr>Term Discrimination Model</vt:lpstr>
      <vt:lpstr>Term Discrimination Model (Cont’d)</vt:lpstr>
      <vt:lpstr>Term Discrimination Model (Cont’d)</vt:lpstr>
      <vt:lpstr>Best and Worst Discriminators for 3 Collections</vt:lpstr>
      <vt:lpstr>Summary</vt:lpstr>
      <vt:lpstr>Question?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Production and Classification of Speech Sounds</dc:title>
  <dc:creator>night</dc:creator>
  <cp:lastModifiedBy>王 铭</cp:lastModifiedBy>
  <cp:revision>1000</cp:revision>
  <dcterms:created xsi:type="dcterms:W3CDTF">2005-07-04T14:06:55Z</dcterms:created>
  <dcterms:modified xsi:type="dcterms:W3CDTF">2021-07-19T02:27:07Z</dcterms:modified>
</cp:coreProperties>
</file>