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57"/>
  </p:notesMasterIdLst>
  <p:handoutMasterIdLst>
    <p:handoutMasterId r:id="rId58"/>
  </p:handoutMasterIdLst>
  <p:sldIdLst>
    <p:sldId id="258" r:id="rId2"/>
    <p:sldId id="336" r:id="rId3"/>
    <p:sldId id="345" r:id="rId4"/>
    <p:sldId id="346" r:id="rId5"/>
    <p:sldId id="350" r:id="rId6"/>
    <p:sldId id="347" r:id="rId7"/>
    <p:sldId id="352" r:id="rId8"/>
    <p:sldId id="303" r:id="rId9"/>
    <p:sldId id="348" r:id="rId10"/>
    <p:sldId id="354" r:id="rId11"/>
    <p:sldId id="355" r:id="rId12"/>
    <p:sldId id="315" r:id="rId13"/>
    <p:sldId id="316" r:id="rId14"/>
    <p:sldId id="317" r:id="rId15"/>
    <p:sldId id="318" r:id="rId16"/>
    <p:sldId id="356" r:id="rId17"/>
    <p:sldId id="319" r:id="rId18"/>
    <p:sldId id="320" r:id="rId19"/>
    <p:sldId id="321" r:id="rId20"/>
    <p:sldId id="322" r:id="rId21"/>
    <p:sldId id="323" r:id="rId22"/>
    <p:sldId id="386" r:id="rId23"/>
    <p:sldId id="324" r:id="rId24"/>
    <p:sldId id="325" r:id="rId25"/>
    <p:sldId id="332" r:id="rId26"/>
    <p:sldId id="326" r:id="rId27"/>
    <p:sldId id="327" r:id="rId28"/>
    <p:sldId id="370" r:id="rId29"/>
    <p:sldId id="369" r:id="rId30"/>
    <p:sldId id="388" r:id="rId31"/>
    <p:sldId id="371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89" r:id="rId42"/>
    <p:sldId id="384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3" r:id="rId54"/>
    <p:sldId id="385" r:id="rId55"/>
    <p:sldId id="368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qc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99"/>
    <a:srgbClr val="CCFFFF"/>
    <a:srgbClr val="DDDDDD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9466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3656"/>
    </p:cViewPr>
  </p:sorterViewPr>
  <p:notesViewPr>
    <p:cSldViewPr>
      <p:cViewPr varScale="1">
        <p:scale>
          <a:sx n="56" d="100"/>
          <a:sy n="56" d="100"/>
        </p:scale>
        <p:origin x="-11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1">
                <a:latin typeface="Times New Roman" charset="0"/>
              </a:defRPr>
            </a:lvl1pPr>
          </a:lstStyle>
          <a:p>
            <a:endParaRPr lang="zh-CN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1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1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1">
                <a:latin typeface="Times New Roman" charset="0"/>
              </a:defRPr>
            </a:lvl1pPr>
          </a:lstStyle>
          <a:p>
            <a:fld id="{E8EDDBAA-447F-414F-91FB-D5AEEAD1C9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086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endParaRPr lang="zh-CN" alt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39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9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2BF38AAD-6E1B-7B4E-99A6-90468AF3B6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84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8AAD-6E1B-7B4E-99A6-90468AF3B60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2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/>
              <a:t>concept?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8AAD-6E1B-7B4E-99A6-90468AF3B60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22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From 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(P1), 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(P2)…, to </a:t>
            </a:r>
            <a:r>
              <a:rPr kumimoji="1" lang="en-US" altLang="zh-CN" dirty="0" err="1"/>
              <a:t>Pr</a:t>
            </a:r>
            <a:r>
              <a:rPr kumimoji="1" lang="en-US" altLang="zh-CN" dirty="0"/>
              <a:t>(PN), then we get the matrix form.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8AAD-6E1B-7B4E-99A6-90468AF3B60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05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1BE9D-E9F4-D84B-8664-AEC89F2C359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70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AA205-5284-3E4D-BD3D-6EDCE90DE98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044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44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It is equivalent  </a:t>
            </a:r>
          </a:p>
        </p:txBody>
      </p:sp>
    </p:spTree>
    <p:extLst>
      <p:ext uri="{BB962C8B-B14F-4D97-AF65-F5344CB8AC3E}">
        <p14:creationId xmlns:p14="http://schemas.microsoft.com/office/powerpoint/2010/main" val="61124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4CD9C-C8F6-F443-952C-89DC1B84B1E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priori: (1)</a:t>
            </a:r>
            <a:r>
              <a:rPr lang="en-US" altLang="zh-CN" dirty="0" err="1"/>
              <a:t>adj</a:t>
            </a:r>
            <a:r>
              <a:rPr lang="en-US" altLang="zh-CN" dirty="0"/>
              <a:t>: relating to or denoting reasoning or knowledge which proceeds from theoretical deduction rather than from observation or experience. (2) </a:t>
            </a:r>
            <a:r>
              <a:rPr lang="en-US" altLang="zh-CN" dirty="0" err="1"/>
              <a:t>adv</a:t>
            </a:r>
            <a:r>
              <a:rPr lang="en-US" altLang="zh-CN" dirty="0"/>
              <a:t>: in a way based on theoretical deduction rather than empirical observation</a:t>
            </a:r>
          </a:p>
        </p:txBody>
      </p:sp>
    </p:spTree>
    <p:extLst>
      <p:ext uri="{BB962C8B-B14F-4D97-AF65-F5344CB8AC3E}">
        <p14:creationId xmlns:p14="http://schemas.microsoft.com/office/powerpoint/2010/main" val="183118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1F7D2-3A4A-3442-AC93-EBC29BAFD63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M denotes the same matrix as B in previous foils. </a:t>
            </a:r>
          </a:p>
          <a:p>
            <a:r>
              <a:rPr lang="en-US" altLang="zh-CN" dirty="0"/>
              <a:t>For D, means</a:t>
            </a:r>
            <a:r>
              <a:rPr lang="en-US" altLang="zh-CN" baseline="0" dirty="0"/>
              <a:t> that if a webpage get no out link, then we jump out of the webpage and all the webpage get the same chances of being visited as the initial time.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62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bias here is</a:t>
            </a:r>
            <a:r>
              <a:rPr kumimoji="1" lang="en-US" altLang="zh-CN" baseline="0" dirty="0"/>
              <a:t> for the URLs contained in ODP, i.e., if the webpage is not contained in ODP, then it gets the initial probability of 0 for all categories.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8AAD-6E1B-7B4E-99A6-90468AF3B60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5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Bayes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Equation</a:t>
            </a:r>
            <a:r>
              <a:rPr kumimoji="1" lang="zh-CN" altLang="en-US" baseline="0" dirty="0"/>
              <a:t>和名实转换的关系：上面的公式中，最左侧的</a:t>
            </a:r>
            <a:r>
              <a:rPr kumimoji="1" lang="en-US" altLang="zh-CN" baseline="0" dirty="0"/>
              <a:t>P(</a:t>
            </a:r>
            <a:r>
              <a:rPr kumimoji="1" lang="en-US" altLang="zh-CN" baseline="0" dirty="0" err="1"/>
              <a:t>cj|q</a:t>
            </a:r>
            <a:r>
              <a:rPr kumimoji="1" lang="en-US" altLang="zh-CN" baseline="0" dirty="0"/>
              <a:t>’)</a:t>
            </a:r>
            <a:r>
              <a:rPr kumimoji="1" lang="zh-CN" altLang="en-US" baseline="0" dirty="0"/>
              <a:t>中的</a:t>
            </a:r>
            <a:r>
              <a:rPr kumimoji="1" lang="en-US" altLang="zh-CN" baseline="0" dirty="0" err="1"/>
              <a:t>cj</a:t>
            </a:r>
            <a:r>
              <a:rPr kumimoji="1" lang="zh-CN" altLang="en-US" baseline="0" dirty="0"/>
              <a:t>可以看成是这个类别的一个名，是个抽象的概念，比如“计算机”，是一个类别的名称，那判别一个实际的</a:t>
            </a:r>
            <a:r>
              <a:rPr kumimoji="1" lang="en-US" altLang="zh-CN" baseline="0" dirty="0"/>
              <a:t>q’</a:t>
            </a:r>
            <a:r>
              <a:rPr kumimoji="1" lang="zh-CN" altLang="en-US" baseline="0" dirty="0"/>
              <a:t>是否能够贴上这个类别名，或者说能够贴上“计算机”这个标签的概率，需要从认知的角度来得到答案。但是当用</a:t>
            </a:r>
            <a:r>
              <a:rPr kumimoji="1" lang="en-US" altLang="zh-CN" baseline="0" dirty="0"/>
              <a:t>Bayes</a:t>
            </a:r>
            <a:r>
              <a:rPr kumimoji="1" lang="zh-CN" altLang="en-US" baseline="0" dirty="0"/>
              <a:t>公式进行转换后，这个</a:t>
            </a:r>
            <a:r>
              <a:rPr kumimoji="1" lang="en-US" altLang="zh-CN" baseline="0" dirty="0"/>
              <a:t>P(q’|</a:t>
            </a:r>
            <a:r>
              <a:rPr kumimoji="1" lang="en-US" altLang="zh-CN" baseline="0" dirty="0" err="1"/>
              <a:t>cj</a:t>
            </a:r>
            <a:r>
              <a:rPr kumimoji="1" lang="en-US" altLang="zh-CN" baseline="0" dirty="0"/>
              <a:t>)</a:t>
            </a:r>
            <a:r>
              <a:rPr kumimoji="1" lang="zh-CN" altLang="en-US" baseline="0" dirty="0"/>
              <a:t>中的</a:t>
            </a:r>
            <a:r>
              <a:rPr kumimoji="1" lang="en-US" altLang="zh-CN" baseline="0" dirty="0" err="1"/>
              <a:t>cj</a:t>
            </a:r>
            <a:r>
              <a:rPr kumimoji="1" lang="zh-CN" altLang="en-US" baseline="0" dirty="0"/>
              <a:t>则是“实”，是指的在</a:t>
            </a:r>
            <a:r>
              <a:rPr kumimoji="1" lang="en-US" altLang="zh-CN" baseline="0" dirty="0"/>
              <a:t>ODP</a:t>
            </a:r>
            <a:r>
              <a:rPr kumimoji="1" lang="zh-CN" altLang="en-US" baseline="0" dirty="0"/>
              <a:t>中这个类别的文档的集合。这时候，就可以用最大似然估计</a:t>
            </a:r>
            <a:r>
              <a:rPr kumimoji="1" lang="zh-CN" altLang="en-US" baseline="0"/>
              <a:t>来进行统计计算概率了。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8AAD-6E1B-7B4E-99A6-90468AF3B607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24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47104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71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710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12957D8-4E07-B746-A060-EE1D1E7942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104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4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B0C3-F41C-E54C-9351-1FE4B38056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2D325-C940-1E47-B02A-4478AEC67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59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A1DDD26-8B40-D242-AED7-19EEF874A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95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130B2-51E7-2D45-8AAD-DCEC8937F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2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28BFA-F832-9E4C-B842-03A20528F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8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ADDB3-B780-FE47-9062-9A62FC420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1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656FE-715B-2540-BA07-548B550CE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0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7950B-AD18-9B4B-B0D2-A5F84EF141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4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F0DC-9DBC-9A45-B052-BE6A09E181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37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92E3B-5C80-2C48-9482-E3F1AF1F57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3E233-7354-F645-B6A5-39E369DCE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35AA6A42-167A-A04B-9FD0-4C5A04804B2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00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oz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home/kleinber/auth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Course Name: Web Information Retrieval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3850" y="2205038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4000">
                <a:solidFill>
                  <a:srgbClr val="0000CC"/>
                </a:solidFill>
                <a:latin typeface="Times New Roman" charset="0"/>
              </a:rPr>
              <a:t>  PageRank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dirty="0" err="1">
                <a:latin typeface="Times New Roman" charset="0"/>
              </a:rPr>
              <a:t>Qingcai</a:t>
            </a:r>
            <a:r>
              <a:rPr lang="en-US" altLang="zh-CN" sz="2400" dirty="0">
                <a:latin typeface="Times New Roman" charset="0"/>
              </a:rPr>
              <a:t> Chen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000" dirty="0"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dirty="0"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FF0000"/>
                </a:solidFill>
                <a:latin typeface="Cooper Black" charset="0"/>
              </a:rPr>
              <a:t>ICRC </a:t>
            </a:r>
            <a:r>
              <a:rPr lang="en-US" altLang="zh-CN" sz="2000" dirty="0">
                <a:solidFill>
                  <a:srgbClr val="0000CC"/>
                </a:solidFill>
                <a:latin typeface="Times New Roman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Times New Roman" charset="0"/>
              </a:rPr>
              <a:t>HIT (Shenzhen)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588250" y="6491288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Sept.30, 2019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Idea</a:t>
            </a:r>
            <a:endParaRPr lang="zh-CN" altLang="en-US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b="1" dirty="0" err="1">
                <a:solidFill>
                  <a:srgbClr val="0000CC"/>
                </a:solidFill>
              </a:rPr>
              <a:t>Bibliometrics</a:t>
            </a:r>
            <a:r>
              <a:rPr lang="en-US" altLang="zh-CN" sz="2100" b="1" dirty="0">
                <a:solidFill>
                  <a:srgbClr val="0000CC"/>
                </a:solidFill>
              </a:rPr>
              <a:t> (</a:t>
            </a:r>
            <a:r>
              <a:rPr lang="zh-CN" altLang="en-US" sz="2100" b="1" dirty="0">
                <a:solidFill>
                  <a:srgbClr val="0000CC"/>
                </a:solidFill>
              </a:rPr>
              <a:t>文献计量学</a:t>
            </a:r>
            <a:r>
              <a:rPr lang="en-US" altLang="zh-CN" sz="2100" b="1" dirty="0">
                <a:solidFill>
                  <a:srgbClr val="0000CC"/>
                </a:solidFill>
              </a:rPr>
              <a:t>):</a:t>
            </a:r>
            <a:r>
              <a:rPr lang="en-US" altLang="zh-CN" sz="2100" dirty="0">
                <a:solidFill>
                  <a:schemeClr val="tx2"/>
                </a:solidFill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i="1" dirty="0">
                <a:solidFill>
                  <a:srgbClr val="0000CC"/>
                </a:solidFill>
              </a:rPr>
              <a:t>Techniques that use citation analysis to measure the similarity of journal articles or their importance</a:t>
            </a:r>
          </a:p>
          <a:p>
            <a:pPr lvl="1">
              <a:lnSpc>
                <a:spcPct val="80000"/>
              </a:lnSpc>
            </a:pPr>
            <a:endParaRPr lang="en-US" altLang="zh-CN" sz="2000" b="1" i="1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100" b="1" dirty="0">
                <a:solidFill>
                  <a:srgbClr val="0000CC"/>
                </a:solidFill>
              </a:rPr>
              <a:t>Bibliographic coupling (</a:t>
            </a:r>
            <a:r>
              <a:rPr lang="zh-CN" altLang="en-US" sz="2100" b="1" dirty="0">
                <a:solidFill>
                  <a:srgbClr val="0000CC"/>
                </a:solidFill>
              </a:rPr>
              <a:t>引文耦合</a:t>
            </a:r>
            <a:r>
              <a:rPr lang="en-US" altLang="zh-CN" sz="2100" b="1" dirty="0">
                <a:solidFill>
                  <a:srgbClr val="0000CC"/>
                </a:solidFill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two papers that cite many of the same papers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100" b="1" dirty="0">
                <a:solidFill>
                  <a:srgbClr val="0000CC"/>
                </a:solidFill>
              </a:rPr>
              <a:t>Co-citation (</a:t>
            </a:r>
            <a:r>
              <a:rPr lang="zh-CN" altLang="en-US" sz="2100" b="1" dirty="0">
                <a:solidFill>
                  <a:srgbClr val="0000CC"/>
                </a:solidFill>
              </a:rPr>
              <a:t>协同引用</a:t>
            </a:r>
            <a:r>
              <a:rPr lang="en-US" altLang="zh-CN" sz="2100" b="1" dirty="0">
                <a:solidFill>
                  <a:srgbClr val="0000CC"/>
                </a:solidFill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two papers that were cited by many of the same papers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100" b="1" dirty="0">
                <a:solidFill>
                  <a:srgbClr val="0000CC"/>
                </a:solidFill>
              </a:rPr>
              <a:t>Impact factor (of a journal)(</a:t>
            </a:r>
            <a:r>
              <a:rPr lang="zh-CN" altLang="en-US" sz="2100" b="1" dirty="0">
                <a:solidFill>
                  <a:srgbClr val="0000CC"/>
                </a:solidFill>
              </a:rPr>
              <a:t>影响因子</a:t>
            </a:r>
            <a:r>
              <a:rPr lang="en-US" altLang="zh-CN" sz="2100" b="1" dirty="0">
                <a:solidFill>
                  <a:srgbClr val="0000CC"/>
                </a:solidFill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frequency with which the average article in a journal has been cited in a particular year or period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measure of “importance” of a journal  </a:t>
            </a:r>
          </a:p>
          <a:p>
            <a:pPr>
              <a:lnSpc>
                <a:spcPct val="80000"/>
              </a:lnSpc>
            </a:pPr>
            <a:endParaRPr lang="en-US" altLang="zh-CN" sz="2100" b="1" i="1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100" b="1" i="1" dirty="0">
              <a:solidFill>
                <a:srgbClr val="0000CC"/>
              </a:solidFill>
            </a:endParaRPr>
          </a:p>
        </p:txBody>
      </p:sp>
      <p:sp>
        <p:nvSpPr>
          <p:cNvPr id="480260" name="Oval 4"/>
          <p:cNvSpPr>
            <a:spLocks noChangeArrowheads="1"/>
          </p:cNvSpPr>
          <p:nvPr/>
        </p:nvSpPr>
        <p:spPr bwMode="auto">
          <a:xfrm flipV="1">
            <a:off x="827088" y="4940300"/>
            <a:ext cx="4824412" cy="73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6083119" cy="35238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Idea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54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Basic philosophy implied in Impact Factor: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The importance of a journal or a paper is enhanced if more papers cite it.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Just those citations that come from important journals are counted.</a:t>
            </a:r>
            <a:endParaRPr lang="zh-CN" altLang="en-US" sz="2400" dirty="0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Citation Graph - Visualization of Citations</a:t>
            </a:r>
          </a:p>
        </p:txBody>
      </p:sp>
      <p:grpSp>
        <p:nvGrpSpPr>
          <p:cNvPr id="392195" name="Group 3"/>
          <p:cNvGrpSpPr>
            <a:grpSpLocks/>
          </p:cNvGrpSpPr>
          <p:nvPr/>
        </p:nvGrpSpPr>
        <p:grpSpPr bwMode="auto">
          <a:xfrm>
            <a:off x="3810000" y="3352800"/>
            <a:ext cx="990600" cy="1066800"/>
            <a:chOff x="2400" y="2112"/>
            <a:chExt cx="624" cy="672"/>
          </a:xfrm>
        </p:grpSpPr>
        <p:sp>
          <p:nvSpPr>
            <p:cNvPr id="392196" name="Rectangle 4"/>
            <p:cNvSpPr>
              <a:spLocks noChangeArrowheads="1"/>
            </p:cNvSpPr>
            <p:nvPr/>
          </p:nvSpPr>
          <p:spPr bwMode="auto">
            <a:xfrm>
              <a:off x="2400" y="2112"/>
              <a:ext cx="624" cy="672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>
              <a:off x="2496" y="2256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98" name="Line 6"/>
            <p:cNvSpPr>
              <a:spLocks noChangeShapeType="1"/>
            </p:cNvSpPr>
            <p:nvPr/>
          </p:nvSpPr>
          <p:spPr bwMode="auto">
            <a:xfrm>
              <a:off x="2496" y="235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199" name="Line 7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0" name="Line 8"/>
            <p:cNvSpPr>
              <a:spLocks noChangeShapeType="1"/>
            </p:cNvSpPr>
            <p:nvPr/>
          </p:nvSpPr>
          <p:spPr bwMode="auto">
            <a:xfrm>
              <a:off x="2496" y="2544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1" name="Line 9"/>
            <p:cNvSpPr>
              <a:spLocks noChangeShapeType="1"/>
            </p:cNvSpPr>
            <p:nvPr/>
          </p:nvSpPr>
          <p:spPr bwMode="auto">
            <a:xfrm>
              <a:off x="2496" y="264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2667000" y="3657600"/>
            <a:ext cx="1295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Paper</a:t>
            </a:r>
          </a:p>
        </p:txBody>
      </p:sp>
      <p:grpSp>
        <p:nvGrpSpPr>
          <p:cNvPr id="392203" name="Group 11"/>
          <p:cNvGrpSpPr>
            <a:grpSpLocks/>
          </p:cNvGrpSpPr>
          <p:nvPr/>
        </p:nvGrpSpPr>
        <p:grpSpPr bwMode="auto">
          <a:xfrm>
            <a:off x="6781800" y="5257800"/>
            <a:ext cx="228600" cy="304800"/>
            <a:chOff x="528" y="1440"/>
            <a:chExt cx="144" cy="192"/>
          </a:xfrm>
        </p:grpSpPr>
        <p:sp>
          <p:nvSpPr>
            <p:cNvPr id="392204" name="Rectangle 12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5" name="Line 13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6" name="Line 14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7" name="Line 15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08" name="Group 16"/>
          <p:cNvGrpSpPr>
            <a:grpSpLocks/>
          </p:cNvGrpSpPr>
          <p:nvPr/>
        </p:nvGrpSpPr>
        <p:grpSpPr bwMode="auto">
          <a:xfrm>
            <a:off x="5638800" y="5334000"/>
            <a:ext cx="228600" cy="304800"/>
            <a:chOff x="528" y="1440"/>
            <a:chExt cx="144" cy="192"/>
          </a:xfrm>
        </p:grpSpPr>
        <p:sp>
          <p:nvSpPr>
            <p:cNvPr id="392209" name="Rectangle 17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0" name="Line 18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1" name="Line 19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2" name="Line 20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4114800" y="5410200"/>
            <a:ext cx="228600" cy="304800"/>
            <a:chOff x="528" y="1440"/>
            <a:chExt cx="144" cy="192"/>
          </a:xfrm>
        </p:grpSpPr>
        <p:sp>
          <p:nvSpPr>
            <p:cNvPr id="392214" name="Rectangle 22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15" name="Line 23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6" name="Line 24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7" name="Line 25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18" name="Group 26"/>
          <p:cNvGrpSpPr>
            <a:grpSpLocks/>
          </p:cNvGrpSpPr>
          <p:nvPr/>
        </p:nvGrpSpPr>
        <p:grpSpPr bwMode="auto">
          <a:xfrm>
            <a:off x="2438400" y="5486400"/>
            <a:ext cx="228600" cy="304800"/>
            <a:chOff x="528" y="1440"/>
            <a:chExt cx="144" cy="192"/>
          </a:xfrm>
        </p:grpSpPr>
        <p:sp>
          <p:nvSpPr>
            <p:cNvPr id="392219" name="Rectangle 27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0" name="Line 28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1" name="Line 29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2" name="Line 30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23" name="Group 31"/>
          <p:cNvGrpSpPr>
            <a:grpSpLocks/>
          </p:cNvGrpSpPr>
          <p:nvPr/>
        </p:nvGrpSpPr>
        <p:grpSpPr bwMode="auto">
          <a:xfrm>
            <a:off x="2895600" y="1828800"/>
            <a:ext cx="228600" cy="304800"/>
            <a:chOff x="528" y="1440"/>
            <a:chExt cx="144" cy="192"/>
          </a:xfrm>
        </p:grpSpPr>
        <p:sp>
          <p:nvSpPr>
            <p:cNvPr id="392224" name="Rectangle 32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25" name="Line 33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6" name="Line 34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27" name="Line 35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28" name="Group 36"/>
          <p:cNvGrpSpPr>
            <a:grpSpLocks/>
          </p:cNvGrpSpPr>
          <p:nvPr/>
        </p:nvGrpSpPr>
        <p:grpSpPr bwMode="auto">
          <a:xfrm>
            <a:off x="4038600" y="1828800"/>
            <a:ext cx="228600" cy="304800"/>
            <a:chOff x="528" y="1440"/>
            <a:chExt cx="144" cy="192"/>
          </a:xfrm>
        </p:grpSpPr>
        <p:sp>
          <p:nvSpPr>
            <p:cNvPr id="392229" name="Rectangle 37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0" name="Line 38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1" name="Line 39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2" name="Line 40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33" name="Group 41"/>
          <p:cNvGrpSpPr>
            <a:grpSpLocks/>
          </p:cNvGrpSpPr>
          <p:nvPr/>
        </p:nvGrpSpPr>
        <p:grpSpPr bwMode="auto">
          <a:xfrm>
            <a:off x="5105400" y="1828800"/>
            <a:ext cx="228600" cy="304800"/>
            <a:chOff x="528" y="1440"/>
            <a:chExt cx="144" cy="192"/>
          </a:xfrm>
        </p:grpSpPr>
        <p:sp>
          <p:nvSpPr>
            <p:cNvPr id="392234" name="Rectangle 42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35" name="Line 43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6" name="Line 44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7" name="Line 45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2238" name="Line 46"/>
          <p:cNvSpPr>
            <a:spLocks noChangeShapeType="1"/>
          </p:cNvSpPr>
          <p:nvPr/>
        </p:nvSpPr>
        <p:spPr bwMode="auto">
          <a:xfrm flipH="1" flipV="1">
            <a:off x="3124200" y="2209800"/>
            <a:ext cx="10668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39" name="Line 47"/>
          <p:cNvSpPr>
            <a:spLocks noChangeShapeType="1"/>
          </p:cNvSpPr>
          <p:nvPr/>
        </p:nvSpPr>
        <p:spPr bwMode="auto">
          <a:xfrm flipH="1" flipV="1">
            <a:off x="4191000" y="2209800"/>
            <a:ext cx="762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0" name="Line 48"/>
          <p:cNvSpPr>
            <a:spLocks noChangeShapeType="1"/>
          </p:cNvSpPr>
          <p:nvPr/>
        </p:nvSpPr>
        <p:spPr bwMode="auto">
          <a:xfrm flipV="1">
            <a:off x="4495800" y="2286000"/>
            <a:ext cx="6858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1" name="Line 49"/>
          <p:cNvSpPr>
            <a:spLocks noChangeShapeType="1"/>
          </p:cNvSpPr>
          <p:nvPr/>
        </p:nvSpPr>
        <p:spPr bwMode="auto">
          <a:xfrm flipV="1">
            <a:off x="2743200" y="4572000"/>
            <a:ext cx="990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2" name="Line 50"/>
          <p:cNvSpPr>
            <a:spLocks noChangeShapeType="1"/>
          </p:cNvSpPr>
          <p:nvPr/>
        </p:nvSpPr>
        <p:spPr bwMode="auto">
          <a:xfrm flipV="1">
            <a:off x="4267200" y="4572000"/>
            <a:ext cx="76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3" name="Line 51"/>
          <p:cNvSpPr>
            <a:spLocks noChangeShapeType="1"/>
          </p:cNvSpPr>
          <p:nvPr/>
        </p:nvSpPr>
        <p:spPr bwMode="auto">
          <a:xfrm flipH="1" flipV="1">
            <a:off x="4800600" y="4572000"/>
            <a:ext cx="990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4" name="Line 52"/>
          <p:cNvSpPr>
            <a:spLocks noChangeShapeType="1"/>
          </p:cNvSpPr>
          <p:nvPr/>
        </p:nvSpPr>
        <p:spPr bwMode="auto">
          <a:xfrm flipH="1" flipV="1">
            <a:off x="5029200" y="4419600"/>
            <a:ext cx="1828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810000" y="2438400"/>
            <a:ext cx="762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cites</a:t>
            </a:r>
            <a:endParaRPr lang="en-US" altLang="zh-CN" sz="2400">
              <a:latin typeface="Times New Roman" charset="0"/>
            </a:endParaRP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132138" y="4868863"/>
            <a:ext cx="24384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cited by</a:t>
            </a:r>
            <a:endParaRPr lang="en-US" altLang="zh-CN" sz="2400">
              <a:latin typeface="Times New Roman" charset="0"/>
            </a:endParaRPr>
          </a:p>
        </p:txBody>
      </p:sp>
      <p:grpSp>
        <p:nvGrpSpPr>
          <p:cNvPr id="392247" name="Group 55"/>
          <p:cNvGrpSpPr>
            <a:grpSpLocks/>
          </p:cNvGrpSpPr>
          <p:nvPr/>
        </p:nvGrpSpPr>
        <p:grpSpPr bwMode="auto">
          <a:xfrm>
            <a:off x="6934200" y="3276600"/>
            <a:ext cx="990600" cy="1066800"/>
            <a:chOff x="2400" y="2112"/>
            <a:chExt cx="624" cy="672"/>
          </a:xfrm>
        </p:grpSpPr>
        <p:sp>
          <p:nvSpPr>
            <p:cNvPr id="392248" name="Rectangle 56"/>
            <p:cNvSpPr>
              <a:spLocks noChangeArrowheads="1"/>
            </p:cNvSpPr>
            <p:nvPr/>
          </p:nvSpPr>
          <p:spPr bwMode="auto">
            <a:xfrm>
              <a:off x="2400" y="2112"/>
              <a:ext cx="624" cy="672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49" name="Line 57"/>
            <p:cNvSpPr>
              <a:spLocks noChangeShapeType="1"/>
            </p:cNvSpPr>
            <p:nvPr/>
          </p:nvSpPr>
          <p:spPr bwMode="auto">
            <a:xfrm>
              <a:off x="2496" y="2256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0" name="Line 58"/>
            <p:cNvSpPr>
              <a:spLocks noChangeShapeType="1"/>
            </p:cNvSpPr>
            <p:nvPr/>
          </p:nvSpPr>
          <p:spPr bwMode="auto">
            <a:xfrm>
              <a:off x="2496" y="235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1" name="Line 59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2" name="Line 60"/>
            <p:cNvSpPr>
              <a:spLocks noChangeShapeType="1"/>
            </p:cNvSpPr>
            <p:nvPr/>
          </p:nvSpPr>
          <p:spPr bwMode="auto">
            <a:xfrm>
              <a:off x="2496" y="2544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53" name="Line 61"/>
            <p:cNvSpPr>
              <a:spLocks noChangeShapeType="1"/>
            </p:cNvSpPr>
            <p:nvPr/>
          </p:nvSpPr>
          <p:spPr bwMode="auto">
            <a:xfrm>
              <a:off x="2496" y="264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2254" name="Line 62"/>
          <p:cNvSpPr>
            <a:spLocks noChangeShapeType="1"/>
          </p:cNvSpPr>
          <p:nvPr/>
        </p:nvSpPr>
        <p:spPr bwMode="auto">
          <a:xfrm flipV="1">
            <a:off x="69342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55" name="Line 63"/>
          <p:cNvSpPr>
            <a:spLocks noChangeShapeType="1"/>
          </p:cNvSpPr>
          <p:nvPr/>
        </p:nvSpPr>
        <p:spPr bwMode="auto">
          <a:xfrm flipH="1" flipV="1">
            <a:off x="5486400" y="22098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56" name="Text Box 64"/>
          <p:cNvSpPr txBox="1">
            <a:spLocks noChangeArrowheads="1"/>
          </p:cNvSpPr>
          <p:nvPr/>
        </p:nvSpPr>
        <p:spPr bwMode="auto">
          <a:xfrm>
            <a:off x="900113" y="836613"/>
            <a:ext cx="8172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u="sng">
                <a:solidFill>
                  <a:srgbClr val="FF0000"/>
                </a:solidFill>
                <a:latin typeface="Times New Roman" charset="0"/>
              </a:rPr>
              <a:t>Note that journal citations always refer to earlier work.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u="sng">
                <a:solidFill>
                  <a:srgbClr val="FF0000"/>
                </a:solidFill>
                <a:latin typeface="Times New Roman" charset="0"/>
              </a:rPr>
              <a:t>Directed Acyclic Graph(</a:t>
            </a:r>
            <a:r>
              <a:rPr lang="zh-CN" altLang="en-US" sz="2400" u="sng">
                <a:solidFill>
                  <a:srgbClr val="FF0000"/>
                </a:solidFill>
                <a:latin typeface="Times New Roman" charset="0"/>
              </a:rPr>
              <a:t>有向无环图</a:t>
            </a:r>
            <a:r>
              <a:rPr lang="en-US" altLang="zh-CN" sz="2400" u="sng">
                <a:solidFill>
                  <a:srgbClr val="FF0000"/>
                </a:solidFill>
                <a:latin typeface="Times New Roman" charset="0"/>
              </a:rPr>
              <a:t>, DAG)</a:t>
            </a:r>
          </a:p>
        </p:txBody>
      </p:sp>
      <p:sp>
        <p:nvSpPr>
          <p:cNvPr id="392257" name="Freeform 65"/>
          <p:cNvSpPr>
            <a:spLocks/>
          </p:cNvSpPr>
          <p:nvPr/>
        </p:nvSpPr>
        <p:spPr bwMode="auto">
          <a:xfrm>
            <a:off x="1824038" y="1916113"/>
            <a:ext cx="1955800" cy="1873250"/>
          </a:xfrm>
          <a:custGeom>
            <a:avLst/>
            <a:gdLst>
              <a:gd name="T0" fmla="*/ 642 w 1232"/>
              <a:gd name="T1" fmla="*/ 0 h 1180"/>
              <a:gd name="T2" fmla="*/ 98 w 1232"/>
              <a:gd name="T3" fmla="*/ 499 h 1180"/>
              <a:gd name="T4" fmla="*/ 1232 w 1232"/>
              <a:gd name="T5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2" h="1180">
                <a:moveTo>
                  <a:pt x="642" y="0"/>
                </a:moveTo>
                <a:cubicBezTo>
                  <a:pt x="321" y="151"/>
                  <a:pt x="0" y="302"/>
                  <a:pt x="98" y="499"/>
                </a:cubicBezTo>
                <a:cubicBezTo>
                  <a:pt x="196" y="696"/>
                  <a:pt x="714" y="938"/>
                  <a:pt x="1232" y="1180"/>
                </a:cubicBezTo>
              </a:path>
            </a:pathLst>
          </a:custGeom>
          <a:noFill/>
          <a:ln w="28575" cmpd="sng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58" name="Line 66"/>
          <p:cNvSpPr>
            <a:spLocks noChangeShapeType="1"/>
          </p:cNvSpPr>
          <p:nvPr/>
        </p:nvSpPr>
        <p:spPr bwMode="auto">
          <a:xfrm flipH="1">
            <a:off x="2411413" y="2852738"/>
            <a:ext cx="288925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59" name="Line 67"/>
          <p:cNvSpPr>
            <a:spLocks noChangeShapeType="1"/>
          </p:cNvSpPr>
          <p:nvPr/>
        </p:nvSpPr>
        <p:spPr bwMode="auto">
          <a:xfrm>
            <a:off x="2411413" y="2852738"/>
            <a:ext cx="360362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38" grpId="0" animBg="1"/>
      <p:bldP spid="392239" grpId="0" animBg="1"/>
      <p:bldP spid="392240" grpId="0" animBg="1"/>
      <p:bldP spid="392241" grpId="0" animBg="1"/>
      <p:bldP spid="392242" grpId="0" animBg="1"/>
      <p:bldP spid="392243" grpId="0" animBg="1"/>
      <p:bldP spid="392244" grpId="0" animBg="1"/>
      <p:bldP spid="392245" grpId="0"/>
      <p:bldP spid="392246" grpId="0"/>
      <p:bldP spid="392254" grpId="0" animBg="1"/>
      <p:bldP spid="392255" grpId="0" animBg="1"/>
      <p:bldP spid="392256" grpId="0"/>
      <p:bldP spid="392257" grpId="0" animBg="1"/>
      <p:bldP spid="392258" grpId="0" animBg="1"/>
      <p:bldP spid="3922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Graphical Analysis of Hyperlinks on the Web</a:t>
            </a:r>
          </a:p>
        </p:txBody>
      </p:sp>
      <p:grpSp>
        <p:nvGrpSpPr>
          <p:cNvPr id="393219" name="Group 3"/>
          <p:cNvGrpSpPr>
            <a:grpSpLocks/>
          </p:cNvGrpSpPr>
          <p:nvPr/>
        </p:nvGrpSpPr>
        <p:grpSpPr bwMode="auto">
          <a:xfrm>
            <a:off x="2362200" y="2819400"/>
            <a:ext cx="228600" cy="304800"/>
            <a:chOff x="528" y="1440"/>
            <a:chExt cx="144" cy="192"/>
          </a:xfrm>
        </p:grpSpPr>
        <p:sp>
          <p:nvSpPr>
            <p:cNvPr id="393220" name="Rectangle 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21" name="Line 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2" name="Line 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3" name="Line 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3224" name="Group 8"/>
          <p:cNvGrpSpPr>
            <a:grpSpLocks/>
          </p:cNvGrpSpPr>
          <p:nvPr/>
        </p:nvGrpSpPr>
        <p:grpSpPr bwMode="auto">
          <a:xfrm>
            <a:off x="5105400" y="2438400"/>
            <a:ext cx="228600" cy="304800"/>
            <a:chOff x="528" y="1440"/>
            <a:chExt cx="144" cy="192"/>
          </a:xfrm>
        </p:grpSpPr>
        <p:sp>
          <p:nvSpPr>
            <p:cNvPr id="393225" name="Rectangle 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26" name="Line 1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28" name="Line 1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3229" name="Group 13"/>
          <p:cNvGrpSpPr>
            <a:grpSpLocks/>
          </p:cNvGrpSpPr>
          <p:nvPr/>
        </p:nvGrpSpPr>
        <p:grpSpPr bwMode="auto">
          <a:xfrm>
            <a:off x="3886200" y="4038600"/>
            <a:ext cx="228600" cy="304800"/>
            <a:chOff x="528" y="1440"/>
            <a:chExt cx="144" cy="192"/>
          </a:xfrm>
        </p:grpSpPr>
        <p:sp>
          <p:nvSpPr>
            <p:cNvPr id="393230" name="Rectangle 1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2" name="Line 1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Line 1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3234" name="Group 18"/>
          <p:cNvGrpSpPr>
            <a:grpSpLocks/>
          </p:cNvGrpSpPr>
          <p:nvPr/>
        </p:nvGrpSpPr>
        <p:grpSpPr bwMode="auto">
          <a:xfrm>
            <a:off x="6553200" y="3886200"/>
            <a:ext cx="228600" cy="304800"/>
            <a:chOff x="528" y="1440"/>
            <a:chExt cx="144" cy="192"/>
          </a:xfrm>
        </p:grpSpPr>
        <p:sp>
          <p:nvSpPr>
            <p:cNvPr id="393235" name="Rectangle 1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36" name="Line 2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3239" name="Group 23"/>
          <p:cNvGrpSpPr>
            <a:grpSpLocks/>
          </p:cNvGrpSpPr>
          <p:nvPr/>
        </p:nvGrpSpPr>
        <p:grpSpPr bwMode="auto">
          <a:xfrm>
            <a:off x="2514600" y="5638800"/>
            <a:ext cx="228600" cy="304800"/>
            <a:chOff x="528" y="1440"/>
            <a:chExt cx="144" cy="192"/>
          </a:xfrm>
        </p:grpSpPr>
        <p:sp>
          <p:nvSpPr>
            <p:cNvPr id="393240" name="Rectangle 2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41" name="Line 2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3244" name="Group 28"/>
          <p:cNvGrpSpPr>
            <a:grpSpLocks/>
          </p:cNvGrpSpPr>
          <p:nvPr/>
        </p:nvGrpSpPr>
        <p:grpSpPr bwMode="auto">
          <a:xfrm>
            <a:off x="5638800" y="5562600"/>
            <a:ext cx="228600" cy="304800"/>
            <a:chOff x="528" y="1440"/>
            <a:chExt cx="144" cy="192"/>
          </a:xfrm>
        </p:grpSpPr>
        <p:sp>
          <p:nvSpPr>
            <p:cNvPr id="393245" name="Rectangle 2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46" name="Line 3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7" name="Line 3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8" name="Line 3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49" name="Line 33"/>
          <p:cNvSpPr>
            <a:spLocks noChangeShapeType="1"/>
          </p:cNvSpPr>
          <p:nvPr/>
        </p:nvSpPr>
        <p:spPr bwMode="auto">
          <a:xfrm flipV="1">
            <a:off x="2590800" y="2514600"/>
            <a:ext cx="2514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0" name="Line 34"/>
          <p:cNvSpPr>
            <a:spLocks noChangeShapeType="1"/>
          </p:cNvSpPr>
          <p:nvPr/>
        </p:nvSpPr>
        <p:spPr bwMode="auto">
          <a:xfrm>
            <a:off x="2514600" y="3124200"/>
            <a:ext cx="15240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1" name="Line 35"/>
          <p:cNvSpPr>
            <a:spLocks noChangeShapeType="1"/>
          </p:cNvSpPr>
          <p:nvPr/>
        </p:nvSpPr>
        <p:spPr bwMode="auto">
          <a:xfrm>
            <a:off x="2590800" y="3048000"/>
            <a:ext cx="3962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2" name="Line 36"/>
          <p:cNvSpPr>
            <a:spLocks noChangeShapeType="1"/>
          </p:cNvSpPr>
          <p:nvPr/>
        </p:nvSpPr>
        <p:spPr bwMode="auto">
          <a:xfrm>
            <a:off x="2590800" y="3124200"/>
            <a:ext cx="12954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3" name="Line 37"/>
          <p:cNvSpPr>
            <a:spLocks noChangeShapeType="1"/>
          </p:cNvSpPr>
          <p:nvPr/>
        </p:nvSpPr>
        <p:spPr bwMode="auto">
          <a:xfrm flipH="1" flipV="1">
            <a:off x="2438400" y="3200400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4" name="Line 38"/>
          <p:cNvSpPr>
            <a:spLocks noChangeShapeType="1"/>
          </p:cNvSpPr>
          <p:nvPr/>
        </p:nvSpPr>
        <p:spPr bwMode="auto">
          <a:xfrm flipV="1">
            <a:off x="2743200" y="5791200"/>
            <a:ext cx="2819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 flipV="1">
            <a:off x="5791200" y="4191000"/>
            <a:ext cx="7620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6" name="Line 40"/>
          <p:cNvSpPr>
            <a:spLocks noChangeShapeType="1"/>
          </p:cNvSpPr>
          <p:nvPr/>
        </p:nvSpPr>
        <p:spPr bwMode="auto">
          <a:xfrm flipH="1">
            <a:off x="4114800" y="4038600"/>
            <a:ext cx="2438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7" name="Line 41"/>
          <p:cNvSpPr>
            <a:spLocks noChangeShapeType="1"/>
          </p:cNvSpPr>
          <p:nvPr/>
        </p:nvSpPr>
        <p:spPr bwMode="auto">
          <a:xfrm flipV="1">
            <a:off x="2743200" y="4114800"/>
            <a:ext cx="37338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8" name="Line 42"/>
          <p:cNvSpPr>
            <a:spLocks noChangeShapeType="1"/>
          </p:cNvSpPr>
          <p:nvPr/>
        </p:nvSpPr>
        <p:spPr bwMode="auto">
          <a:xfrm flipV="1">
            <a:off x="4114800" y="28194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609600" y="1905000"/>
            <a:ext cx="243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This page links to many other pages 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(hub)</a:t>
            </a:r>
            <a:r>
              <a:rPr lang="en-US" altLang="zh-CN" sz="2400">
                <a:latin typeface="Times New Roman" charset="0"/>
              </a:rPr>
              <a:t> </a:t>
            </a:r>
          </a:p>
        </p:txBody>
      </p:sp>
      <p:sp>
        <p:nvSpPr>
          <p:cNvPr id="393260" name="Line 44"/>
          <p:cNvSpPr>
            <a:spLocks noChangeShapeType="1"/>
          </p:cNvSpPr>
          <p:nvPr/>
        </p:nvSpPr>
        <p:spPr bwMode="auto">
          <a:xfrm>
            <a:off x="5410200" y="2743200"/>
            <a:ext cx="1219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61" name="Text Box 45"/>
          <p:cNvSpPr txBox="1">
            <a:spLocks noChangeArrowheads="1"/>
          </p:cNvSpPr>
          <p:nvPr/>
        </p:nvSpPr>
        <p:spPr bwMode="auto">
          <a:xfrm>
            <a:off x="6934200" y="3505200"/>
            <a:ext cx="175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Many pages link to this page 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(authority)</a:t>
            </a:r>
          </a:p>
        </p:txBody>
      </p:sp>
      <p:sp>
        <p:nvSpPr>
          <p:cNvPr id="393262" name="Text Box 46"/>
          <p:cNvSpPr txBox="1">
            <a:spLocks noChangeArrowheads="1"/>
          </p:cNvSpPr>
          <p:nvPr/>
        </p:nvSpPr>
        <p:spPr bwMode="auto">
          <a:xfrm>
            <a:off x="1981200" y="2743200"/>
            <a:ext cx="533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</a:t>
            </a:r>
          </a:p>
        </p:txBody>
      </p:sp>
      <p:sp>
        <p:nvSpPr>
          <p:cNvPr id="393263" name="Text Box 47"/>
          <p:cNvSpPr txBox="1">
            <a:spLocks noChangeArrowheads="1"/>
          </p:cNvSpPr>
          <p:nvPr/>
        </p:nvSpPr>
        <p:spPr bwMode="auto">
          <a:xfrm>
            <a:off x="5486400" y="2286000"/>
            <a:ext cx="304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</a:t>
            </a:r>
          </a:p>
        </p:txBody>
      </p:sp>
      <p:sp>
        <p:nvSpPr>
          <p:cNvPr id="393264" name="Text Box 48"/>
          <p:cNvSpPr txBox="1">
            <a:spLocks noChangeArrowheads="1"/>
          </p:cNvSpPr>
          <p:nvPr/>
        </p:nvSpPr>
        <p:spPr bwMode="auto">
          <a:xfrm>
            <a:off x="3810000" y="3657600"/>
            <a:ext cx="609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3</a:t>
            </a:r>
          </a:p>
        </p:txBody>
      </p:sp>
      <p:sp>
        <p:nvSpPr>
          <p:cNvPr id="393265" name="Text Box 49"/>
          <p:cNvSpPr txBox="1">
            <a:spLocks noChangeArrowheads="1"/>
          </p:cNvSpPr>
          <p:nvPr/>
        </p:nvSpPr>
        <p:spPr bwMode="auto">
          <a:xfrm>
            <a:off x="6400800" y="3352800"/>
            <a:ext cx="457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4</a:t>
            </a:r>
          </a:p>
        </p:txBody>
      </p:sp>
      <p:sp>
        <p:nvSpPr>
          <p:cNvPr id="393266" name="Text Box 50"/>
          <p:cNvSpPr txBox="1">
            <a:spLocks noChangeArrowheads="1"/>
          </p:cNvSpPr>
          <p:nvPr/>
        </p:nvSpPr>
        <p:spPr bwMode="auto">
          <a:xfrm>
            <a:off x="2133600" y="5562600"/>
            <a:ext cx="304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5</a:t>
            </a:r>
          </a:p>
        </p:txBody>
      </p:sp>
      <p:sp>
        <p:nvSpPr>
          <p:cNvPr id="393267" name="Text Box 51"/>
          <p:cNvSpPr txBox="1">
            <a:spLocks noChangeArrowheads="1"/>
          </p:cNvSpPr>
          <p:nvPr/>
        </p:nvSpPr>
        <p:spPr bwMode="auto">
          <a:xfrm>
            <a:off x="6096000" y="5486400"/>
            <a:ext cx="381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6</a:t>
            </a:r>
          </a:p>
        </p:txBody>
      </p:sp>
      <p:sp>
        <p:nvSpPr>
          <p:cNvPr id="393268" name="Line 52"/>
          <p:cNvSpPr>
            <a:spLocks noChangeShapeType="1"/>
          </p:cNvSpPr>
          <p:nvPr/>
        </p:nvSpPr>
        <p:spPr bwMode="auto">
          <a:xfrm flipH="1">
            <a:off x="4087813" y="2743200"/>
            <a:ext cx="1017587" cy="1182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69" name="Oval 53"/>
          <p:cNvSpPr>
            <a:spLocks noChangeArrowheads="1"/>
          </p:cNvSpPr>
          <p:nvPr/>
        </p:nvSpPr>
        <p:spPr bwMode="auto">
          <a:xfrm>
            <a:off x="1979613" y="2709863"/>
            <a:ext cx="720725" cy="5032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70" name="Oval 54"/>
          <p:cNvSpPr>
            <a:spLocks noChangeArrowheads="1"/>
          </p:cNvSpPr>
          <p:nvPr/>
        </p:nvSpPr>
        <p:spPr bwMode="auto">
          <a:xfrm>
            <a:off x="6227763" y="3789363"/>
            <a:ext cx="720725" cy="5032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3271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19081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3272" name="Text Box 56"/>
          <p:cNvSpPr txBox="1">
            <a:spLocks noChangeArrowheads="1"/>
          </p:cNvSpPr>
          <p:nvPr/>
        </p:nvSpPr>
        <p:spPr bwMode="auto">
          <a:xfrm>
            <a:off x="4716463" y="1052513"/>
            <a:ext cx="4098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u="sng">
                <a:solidFill>
                  <a:srgbClr val="FF0000"/>
                </a:solidFill>
                <a:latin typeface="Times New Roman" charset="0"/>
              </a:rPr>
              <a:t>What’s the difference between Hyperlink graph and Citation graph? </a:t>
            </a:r>
            <a:endParaRPr lang="en-US" altLang="zh-CN" sz="24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3273" name="Text Box 57"/>
          <p:cNvSpPr txBox="1">
            <a:spLocks noChangeArrowheads="1"/>
          </p:cNvSpPr>
          <p:nvPr/>
        </p:nvSpPr>
        <p:spPr bwMode="auto">
          <a:xfrm>
            <a:off x="6073775" y="5949950"/>
            <a:ext cx="310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hlinkClick r:id="rId3" action="ppaction://hlinksldjump"/>
              </a:rPr>
              <a:t>Matrix Representation</a:t>
            </a:r>
            <a:endParaRPr lang="en-US" altLang="zh-CN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9" grpId="0" animBg="1"/>
      <p:bldP spid="393250" grpId="0" animBg="1"/>
      <p:bldP spid="393251" grpId="0" animBg="1"/>
      <p:bldP spid="393251" grpId="1" animBg="1"/>
      <p:bldP spid="393252" grpId="0" animBg="1"/>
      <p:bldP spid="393253" grpId="0" animBg="1"/>
      <p:bldP spid="393254" grpId="0" animBg="1"/>
      <p:bldP spid="393255" grpId="0" animBg="1"/>
      <p:bldP spid="393256" grpId="0" animBg="1"/>
      <p:bldP spid="393257" grpId="0" animBg="1"/>
      <p:bldP spid="393258" grpId="0" animBg="1"/>
      <p:bldP spid="393260" grpId="0" animBg="1"/>
      <p:bldP spid="393261" grpId="0"/>
      <p:bldP spid="393268" grpId="0" animBg="1"/>
      <p:bldP spid="393269" grpId="0" animBg="1"/>
      <p:bldP spid="393270" grpId="0" animBg="1"/>
      <p:bldP spid="3932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PageRank Algorithm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990600" y="1752600"/>
            <a:ext cx="754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Used to estimate importance of documents.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Inspired by the Impact Factor.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Basic Concept:</a:t>
            </a:r>
            <a:endParaRPr lang="en-US" altLang="zh-CN" sz="2400" b="1" dirty="0">
              <a:solidFill>
                <a:srgbClr val="0000CC"/>
              </a:solidFill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1. The rank of a web page is higher if many pages link to it.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2. Links from highly ranked pages are given greater weight than links from less highly ranked pages.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</a:rPr>
              <a:t>Question: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charset="0"/>
              </a:rPr>
              <a:t>How do we know the rank of a web page that is linking to the web page under consideration?</a:t>
            </a:r>
            <a:r>
              <a:rPr lang="en-US" altLang="zh-CN" sz="2400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Intuitive Model (no damping)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4392612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1025525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A user: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1. 	Starts at a random page on the web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2. 	Selects a random hyperlink from the current page and jumps to the corresponding page</a:t>
            </a:r>
          </a:p>
          <a:p>
            <a:pPr>
              <a:spcBef>
                <a:spcPct val="50000"/>
              </a:spcBef>
              <a:buFont typeface="Times" charset="0"/>
              <a:buAutoNum type="arabicPeriod" startAt="3"/>
            </a:pPr>
            <a:r>
              <a:rPr lang="en-US" altLang="zh-CN"/>
              <a:t>Repeats Step 2 a very large number of times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Pages are ranked according to the relative frequency with which they are visited.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732588" y="1989138"/>
            <a:ext cx="9144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 </a:t>
            </a:r>
            <a:r>
              <a:rPr lang="zh-CN" altLang="en-US"/>
              <a:t>： </a:t>
            </a:r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395270" name="Rectangle 6"/>
          <p:cNvSpPr>
            <a:spLocks noChangeArrowheads="1"/>
          </p:cNvSpPr>
          <p:nvPr/>
        </p:nvSpPr>
        <p:spPr bwMode="auto">
          <a:xfrm>
            <a:off x="6732588" y="2493963"/>
            <a:ext cx="9144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  <a:r>
              <a:rPr lang="zh-CN" altLang="en-US"/>
              <a:t>：  </a:t>
            </a:r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6732588" y="3573463"/>
            <a:ext cx="9144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：   </a:t>
            </a:r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6732588" y="4076700"/>
            <a:ext cx="9144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i+1</a:t>
            </a:r>
            <a:r>
              <a:rPr lang="zh-CN" altLang="en-US"/>
              <a:t>：</a:t>
            </a:r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6732588" y="5300663"/>
            <a:ext cx="9144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  <a:r>
              <a:rPr lang="zh-CN" altLang="en-US"/>
              <a:t>： </a:t>
            </a:r>
            <a:r>
              <a:rPr lang="en-US" altLang="zh-CN"/>
              <a:t>0</a:t>
            </a:r>
            <a:endParaRPr lang="en-US" altLang="zh-CN" baseline="-25000"/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7065963" y="3036888"/>
            <a:ext cx="458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7092950" y="4692650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1"/>
              <a:t>…</a:t>
            </a:r>
          </a:p>
        </p:txBody>
      </p:sp>
      <p:cxnSp>
        <p:nvCxnSpPr>
          <p:cNvPr id="395276" name="AutoShape 12"/>
          <p:cNvCxnSpPr>
            <a:cxnSpLocks noChangeShapeType="1"/>
            <a:stCxn id="395268" idx="3"/>
            <a:endCxn id="395270" idx="3"/>
          </p:cNvCxnSpPr>
          <p:nvPr/>
        </p:nvCxnSpPr>
        <p:spPr bwMode="auto">
          <a:xfrm>
            <a:off x="7646988" y="2170113"/>
            <a:ext cx="1587" cy="504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77" name="AutoShape 13"/>
          <p:cNvCxnSpPr>
            <a:cxnSpLocks noChangeShapeType="1"/>
            <a:stCxn id="395268" idx="3"/>
            <a:endCxn id="395271" idx="3"/>
          </p:cNvCxnSpPr>
          <p:nvPr/>
        </p:nvCxnSpPr>
        <p:spPr bwMode="auto">
          <a:xfrm>
            <a:off x="7646988" y="2170113"/>
            <a:ext cx="1587" cy="1584325"/>
          </a:xfrm>
          <a:prstGeom prst="curvedConnector3">
            <a:avLst>
              <a:gd name="adj1" fmla="val 37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78" name="AutoShape 14"/>
          <p:cNvCxnSpPr>
            <a:cxnSpLocks noChangeShapeType="1"/>
            <a:stCxn id="395268" idx="3"/>
            <a:endCxn id="395273" idx="3"/>
          </p:cNvCxnSpPr>
          <p:nvPr/>
        </p:nvCxnSpPr>
        <p:spPr bwMode="auto">
          <a:xfrm>
            <a:off x="7646988" y="2170113"/>
            <a:ext cx="1587" cy="3311525"/>
          </a:xfrm>
          <a:prstGeom prst="curvedConnector3">
            <a:avLst>
              <a:gd name="adj1" fmla="val 7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79" name="AutoShape 15"/>
          <p:cNvCxnSpPr>
            <a:cxnSpLocks noChangeShapeType="1"/>
          </p:cNvCxnSpPr>
          <p:nvPr/>
        </p:nvCxnSpPr>
        <p:spPr bwMode="auto">
          <a:xfrm rot="10800000">
            <a:off x="6718300" y="2779713"/>
            <a:ext cx="14288" cy="1585912"/>
          </a:xfrm>
          <a:prstGeom prst="curvedConnector3">
            <a:avLst>
              <a:gd name="adj1" fmla="val 7777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80" name="AutoShape 16"/>
          <p:cNvCxnSpPr>
            <a:cxnSpLocks noChangeShapeType="1"/>
          </p:cNvCxnSpPr>
          <p:nvPr/>
        </p:nvCxnSpPr>
        <p:spPr bwMode="auto">
          <a:xfrm rot="10800000" flipH="1">
            <a:off x="6731000" y="3862388"/>
            <a:ext cx="1588" cy="1727200"/>
          </a:xfrm>
          <a:prstGeom prst="curvedConnector3">
            <a:avLst>
              <a:gd name="adj1" fmla="val -52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81" name="AutoShape 17"/>
          <p:cNvCxnSpPr>
            <a:cxnSpLocks noChangeShapeType="1"/>
            <a:stCxn id="395270" idx="1"/>
            <a:endCxn id="395271" idx="1"/>
          </p:cNvCxnSpPr>
          <p:nvPr/>
        </p:nvCxnSpPr>
        <p:spPr bwMode="auto">
          <a:xfrm rot="10800000" flipH="1" flipV="1">
            <a:off x="6732588" y="2674938"/>
            <a:ext cx="1587" cy="1079500"/>
          </a:xfrm>
          <a:prstGeom prst="curvedConnector3">
            <a:avLst>
              <a:gd name="adj1" fmla="val -5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82" name="AutoShape 18"/>
          <p:cNvCxnSpPr>
            <a:cxnSpLocks noChangeShapeType="1"/>
          </p:cNvCxnSpPr>
          <p:nvPr/>
        </p:nvCxnSpPr>
        <p:spPr bwMode="auto">
          <a:xfrm rot="10800000" flipH="1">
            <a:off x="6732588" y="2133600"/>
            <a:ext cx="1587" cy="5048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5283" name="AutoShape 19"/>
          <p:cNvCxnSpPr>
            <a:cxnSpLocks noChangeShapeType="1"/>
          </p:cNvCxnSpPr>
          <p:nvPr/>
        </p:nvCxnSpPr>
        <p:spPr bwMode="auto">
          <a:xfrm>
            <a:off x="7666038" y="3862388"/>
            <a:ext cx="1587" cy="50323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5284" name="Rectangle 20"/>
          <p:cNvSpPr>
            <a:spLocks noChangeArrowheads="1"/>
          </p:cNvSpPr>
          <p:nvPr/>
        </p:nvSpPr>
        <p:spPr bwMode="auto">
          <a:xfrm>
            <a:off x="6732588" y="2492375"/>
            <a:ext cx="935037" cy="358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5287" name="Rectangle 23"/>
          <p:cNvSpPr>
            <a:spLocks noChangeArrowheads="1"/>
          </p:cNvSpPr>
          <p:nvPr/>
        </p:nvSpPr>
        <p:spPr bwMode="auto">
          <a:xfrm>
            <a:off x="7380288" y="2565400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95288" name="Rectangle 24"/>
          <p:cNvSpPr>
            <a:spLocks noChangeArrowheads="1"/>
          </p:cNvSpPr>
          <p:nvPr/>
        </p:nvSpPr>
        <p:spPr bwMode="auto">
          <a:xfrm>
            <a:off x="7338046" y="5357813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8</a:t>
            </a:r>
          </a:p>
        </p:txBody>
      </p:sp>
      <p:sp>
        <p:nvSpPr>
          <p:cNvPr id="395289" name="Text Box 25"/>
          <p:cNvSpPr txBox="1">
            <a:spLocks noChangeArrowheads="1"/>
          </p:cNvSpPr>
          <p:nvPr/>
        </p:nvSpPr>
        <p:spPr bwMode="auto">
          <a:xfrm>
            <a:off x="6246813" y="249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95290" name="Rectangle 26"/>
          <p:cNvSpPr>
            <a:spLocks noChangeArrowheads="1"/>
          </p:cNvSpPr>
          <p:nvPr/>
        </p:nvSpPr>
        <p:spPr bwMode="auto">
          <a:xfrm>
            <a:off x="7380288" y="3644900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95291" name="Rectangle 27"/>
          <p:cNvSpPr>
            <a:spLocks noChangeArrowheads="1"/>
          </p:cNvSpPr>
          <p:nvPr/>
        </p:nvSpPr>
        <p:spPr bwMode="auto">
          <a:xfrm>
            <a:off x="7380312" y="2060575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12</a:t>
            </a:r>
          </a:p>
        </p:txBody>
      </p:sp>
      <p:sp>
        <p:nvSpPr>
          <p:cNvPr id="395292" name="Rectangle 28"/>
          <p:cNvSpPr>
            <a:spLocks noChangeArrowheads="1"/>
          </p:cNvSpPr>
          <p:nvPr/>
        </p:nvSpPr>
        <p:spPr bwMode="auto">
          <a:xfrm>
            <a:off x="7380288" y="2565400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11</a:t>
            </a:r>
          </a:p>
        </p:txBody>
      </p:sp>
      <p:sp>
        <p:nvSpPr>
          <p:cNvPr id="395293" name="Rectangle 29"/>
          <p:cNvSpPr>
            <a:spLocks noChangeArrowheads="1"/>
          </p:cNvSpPr>
          <p:nvPr/>
        </p:nvSpPr>
        <p:spPr bwMode="auto">
          <a:xfrm>
            <a:off x="7408650" y="3644900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395294" name="Rectangle 30"/>
          <p:cNvSpPr>
            <a:spLocks noChangeArrowheads="1"/>
          </p:cNvSpPr>
          <p:nvPr/>
        </p:nvSpPr>
        <p:spPr bwMode="auto">
          <a:xfrm>
            <a:off x="7380288" y="4149725"/>
            <a:ext cx="2159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50</a:t>
            </a:r>
          </a:p>
        </p:txBody>
      </p:sp>
      <p:sp>
        <p:nvSpPr>
          <p:cNvPr id="395295" name="Rectangle 31"/>
          <p:cNvSpPr>
            <a:spLocks noChangeArrowheads="1"/>
          </p:cNvSpPr>
          <p:nvPr/>
        </p:nvSpPr>
        <p:spPr bwMode="auto">
          <a:xfrm>
            <a:off x="6589713" y="1557338"/>
            <a:ext cx="13668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After 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 times (and 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 is 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large enough), we get</a:t>
            </a:r>
          </a:p>
        </p:txBody>
      </p:sp>
      <p:sp>
        <p:nvSpPr>
          <p:cNvPr id="395296" name="Text Box 32"/>
          <p:cNvSpPr txBox="1">
            <a:spLocks noChangeArrowheads="1"/>
          </p:cNvSpPr>
          <p:nvPr/>
        </p:nvSpPr>
        <p:spPr bwMode="auto">
          <a:xfrm>
            <a:off x="5148263" y="5734050"/>
            <a:ext cx="4537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Then we can compute the rank (importance) of each webpage according to its visiting times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952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84" grpId="0" animBg="1"/>
      <p:bldP spid="395287" grpId="0" animBg="1"/>
      <p:bldP spid="395288" grpId="0" animBg="1"/>
      <p:bldP spid="395289" grpId="0"/>
      <p:bldP spid="395289" grpId="1"/>
      <p:bldP spid="395289" grpId="2"/>
      <p:bldP spid="395290" grpId="0" animBg="1"/>
      <p:bldP spid="395291" grpId="0" animBg="1"/>
      <p:bldP spid="395292" grpId="0" animBg="1"/>
      <p:bldP spid="395293" grpId="0" animBg="1"/>
      <p:bldP spid="395294" grpId="0" animBg="1"/>
      <p:bldP spid="395295" grpId="0"/>
      <p:bldP spid="3952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Intuitive Model (Probabilistic Model)</a:t>
            </a:r>
            <a:endParaRPr lang="zh-CN" alt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It’s a stochastic process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To get a precise estimation of visiting times is not practicable </a:t>
            </a:r>
          </a:p>
          <a:p>
            <a:pPr>
              <a:lnSpc>
                <a:spcPct val="80000"/>
              </a:lnSpc>
            </a:pPr>
            <a:r>
              <a:rPr lang="en-US" altLang="zh-CN" sz="1900" dirty="0"/>
              <a:t>Estimate the visiting probability of one webpage by the visiting probability of webpages </a:t>
            </a:r>
            <a:r>
              <a:rPr lang="en-US" altLang="zh-CN" sz="1900" dirty="0">
                <a:solidFill>
                  <a:srgbClr val="0000CC"/>
                </a:solidFill>
              </a:rPr>
              <a:t>Link In</a:t>
            </a:r>
            <a:r>
              <a:rPr lang="en-US" altLang="zh-CN" sz="1900" dirty="0"/>
              <a:t> to it, for the example, we get: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We just want to get a relative importance (PageRank value), use </a:t>
            </a:r>
            <a:r>
              <a:rPr lang="en-US" altLang="zh-CN" sz="1900" i="1" dirty="0"/>
              <a:t>w</a:t>
            </a:r>
            <a:r>
              <a:rPr lang="en-US" altLang="zh-CN" sz="1900" dirty="0"/>
              <a:t> to replace the probability symbol” </a:t>
            </a:r>
            <a:r>
              <a:rPr lang="en-US" altLang="zh-CN" sz="1900" dirty="0" err="1"/>
              <a:t>Pr</a:t>
            </a:r>
            <a:r>
              <a:rPr lang="en-US" altLang="zh-CN" sz="1900" dirty="0"/>
              <a:t>”, and get the matrix form:</a:t>
            </a:r>
            <a:r>
              <a:rPr lang="en-US" altLang="zh-CN" sz="1900" i="1" dirty="0"/>
              <a:t> 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endParaRPr lang="en-US" altLang="zh-CN" sz="1900" dirty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044575" y="2500313"/>
          <a:ext cx="69119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3" name="公式" r:id="rId4" imgW="3949700" imgH="228600" progId="Equation.3">
                  <p:embed/>
                </p:oleObj>
              </mc:Choice>
              <mc:Fallback>
                <p:oleObj name="公式" r:id="rId4" imgW="3949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500313"/>
                        <a:ext cx="69119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1042988" y="5930900"/>
          <a:ext cx="649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4" name="公式" r:id="rId6" imgW="406224" imgH="241195" progId="Equation.3">
                  <p:embed/>
                </p:oleObj>
              </mc:Choice>
              <mc:Fallback>
                <p:oleObj name="公式" r:id="rId6" imgW="406224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930900"/>
                        <a:ext cx="64928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Rectangle 11"/>
          <p:cNvSpPr>
            <a:spLocks noChangeArrowheads="1"/>
          </p:cNvSpPr>
          <p:nvPr/>
        </p:nvSpPr>
        <p:spPr bwMode="auto">
          <a:xfrm>
            <a:off x="0" y="3184525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latin typeface="Times New Roman" charset="0"/>
                <a:cs typeface="Times New Roman" charset="0"/>
              </a:rPr>
              <a:t>, </a:t>
            </a:r>
            <a:endParaRPr lang="en-US" altLang="zh-CN" sz="2400">
              <a:latin typeface="Times New Roman" charset="0"/>
              <a:cs typeface="Times New Roman" charset="0"/>
            </a:endParaRPr>
          </a:p>
        </p:txBody>
      </p:sp>
      <p:sp>
        <p:nvSpPr>
          <p:cNvPr id="483340" name="Rectangle 12"/>
          <p:cNvSpPr>
            <a:spLocks noChangeArrowheads="1"/>
          </p:cNvSpPr>
          <p:nvPr/>
        </p:nvSpPr>
        <p:spPr bwMode="auto">
          <a:xfrm>
            <a:off x="1835150" y="5876925"/>
            <a:ext cx="337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>
                <a:latin typeface="Times New Roman" charset="0"/>
                <a:cs typeface="Times New Roman" charset="0"/>
              </a:rPr>
              <a:t>is the </a:t>
            </a:r>
            <a:r>
              <a:rPr lang="en-US" altLang="zh-CN" sz="2000" b="1">
                <a:solidFill>
                  <a:srgbClr val="0000CC"/>
                </a:solidFill>
                <a:latin typeface="Times New Roman" charset="0"/>
                <a:cs typeface="Times New Roman" charset="0"/>
              </a:rPr>
              <a:t>Link Out</a:t>
            </a:r>
            <a:r>
              <a:rPr lang="en-US" altLang="zh-CN" sz="2000" b="1">
                <a:latin typeface="Times New Roman" charset="0"/>
                <a:cs typeface="Times New Roman" charset="0"/>
              </a:rPr>
              <a:t> of webpage </a:t>
            </a:r>
            <a:r>
              <a:rPr lang="en-US" altLang="zh-CN" sz="2000" b="1" i="1">
                <a:latin typeface="Times New Roman" charset="0"/>
                <a:cs typeface="Times New Roman" charset="0"/>
              </a:rPr>
              <a:t>P</a:t>
            </a:r>
            <a:r>
              <a:rPr lang="en-US" altLang="zh-CN" sz="2000" b="1" i="1" baseline="-30000">
                <a:latin typeface="Times New Roman" charset="0"/>
                <a:cs typeface="Times New Roman" charset="0"/>
              </a:rPr>
              <a:t>j</a:t>
            </a:r>
            <a:endParaRPr lang="en-US" altLang="zh-CN" sz="2000" b="1">
              <a:latin typeface="Times New Roman" charset="0"/>
              <a:cs typeface="Times New Roman" charset="0"/>
            </a:endParaRPr>
          </a:p>
        </p:txBody>
      </p:sp>
      <p:sp>
        <p:nvSpPr>
          <p:cNvPr id="48334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41" name="Object 13"/>
          <p:cNvGraphicFramePr>
            <a:graphicFrameLocks noChangeAspect="1"/>
          </p:cNvGraphicFramePr>
          <p:nvPr/>
        </p:nvGraphicFramePr>
        <p:xfrm>
          <a:off x="1435100" y="3716338"/>
          <a:ext cx="1368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5" name="公式" r:id="rId8" imgW="800100" imgH="228600" progId="Equation.3">
                  <p:embed/>
                </p:oleObj>
              </mc:Choice>
              <mc:Fallback>
                <p:oleObj name="公式" r:id="rId8" imgW="800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716338"/>
                        <a:ext cx="13684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43" name="Object 15"/>
          <p:cNvGraphicFramePr>
            <a:graphicFrameLocks noChangeAspect="1"/>
          </p:cNvGraphicFramePr>
          <p:nvPr/>
        </p:nvGraphicFramePr>
        <p:xfrm>
          <a:off x="1044575" y="4149725"/>
          <a:ext cx="56880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6" name="公式" r:id="rId10" imgW="3314700" imgH="228600" progId="Equation.3">
                  <p:embed/>
                </p:oleObj>
              </mc:Choice>
              <mc:Fallback>
                <p:oleObj name="公式" r:id="rId10" imgW="3314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149725"/>
                        <a:ext cx="56880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45" name="Object 17"/>
          <p:cNvGraphicFramePr>
            <a:graphicFrameLocks noChangeAspect="1"/>
          </p:cNvGraphicFramePr>
          <p:nvPr/>
        </p:nvGraphicFramePr>
        <p:xfrm>
          <a:off x="1042988" y="4525963"/>
          <a:ext cx="25923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7" name="公式" r:id="rId12" imgW="1524000" imgH="254000" progId="Equation.3">
                  <p:embed/>
                </p:oleObj>
              </mc:Choice>
              <mc:Fallback>
                <p:oleObj name="公式" r:id="rId12" imgW="15240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25963"/>
                        <a:ext cx="25923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8" name="Rectangle 2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47" name="Object 19"/>
          <p:cNvGraphicFramePr>
            <a:graphicFrameLocks noChangeAspect="1"/>
          </p:cNvGraphicFramePr>
          <p:nvPr/>
        </p:nvGraphicFramePr>
        <p:xfrm>
          <a:off x="1131888" y="5053013"/>
          <a:ext cx="52911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8" name="公式" r:id="rId14" imgW="3365280" imgH="482400" progId="Equation.3">
                  <p:embed/>
                </p:oleObj>
              </mc:Choice>
              <mc:Fallback>
                <p:oleObj name="公式" r:id="rId14" imgW="336528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5053013"/>
                        <a:ext cx="529113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0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49" name="Object 21"/>
          <p:cNvGraphicFramePr>
            <a:graphicFrameLocks noChangeAspect="1"/>
          </p:cNvGraphicFramePr>
          <p:nvPr/>
        </p:nvGraphicFramePr>
        <p:xfrm>
          <a:off x="3708400" y="4560888"/>
          <a:ext cx="15128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9" name="公式" r:id="rId16" imgW="787400" imgH="228600" progId="Equation.3">
                  <p:embed/>
                </p:oleObj>
              </mc:Choice>
              <mc:Fallback>
                <p:oleObj name="公式" r:id="rId16" imgW="7874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60888"/>
                        <a:ext cx="15128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53" name="Object 25"/>
          <p:cNvGraphicFramePr>
            <a:graphicFrameLocks noChangeAspect="1"/>
          </p:cNvGraphicFramePr>
          <p:nvPr/>
        </p:nvGraphicFramePr>
        <p:xfrm>
          <a:off x="4859338" y="3732213"/>
          <a:ext cx="15843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0" name="公式" r:id="rId18" imgW="1193800" imgH="241300" progId="Equation.3">
                  <p:embed/>
                </p:oleObj>
              </mc:Choice>
              <mc:Fallback>
                <p:oleObj name="公式" r:id="rId18" imgW="11938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32213"/>
                        <a:ext cx="15843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6" name="Rectangle 2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3355" name="Object 27"/>
          <p:cNvGraphicFramePr>
            <a:graphicFrameLocks noChangeAspect="1"/>
          </p:cNvGraphicFramePr>
          <p:nvPr/>
        </p:nvGraphicFramePr>
        <p:xfrm>
          <a:off x="3290888" y="3732213"/>
          <a:ext cx="10795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1" name="公式" r:id="rId20" imgW="660113" imgH="177723" progId="Equation.3">
                  <p:embed/>
                </p:oleObj>
              </mc:Choice>
              <mc:Fallback>
                <p:oleObj name="公式" r:id="rId20" imgW="660113" imgH="17772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732213"/>
                        <a:ext cx="107950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7" name="Rectangle 29"/>
          <p:cNvSpPr>
            <a:spLocks noChangeArrowheads="1"/>
          </p:cNvSpPr>
          <p:nvPr/>
        </p:nvSpPr>
        <p:spPr bwMode="auto">
          <a:xfrm>
            <a:off x="2860675" y="3700463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or</a:t>
            </a:r>
          </a:p>
        </p:txBody>
      </p:sp>
      <p:sp>
        <p:nvSpPr>
          <p:cNvPr id="483358" name="Rectangle 30"/>
          <p:cNvSpPr>
            <a:spLocks noChangeArrowheads="1"/>
          </p:cNvSpPr>
          <p:nvPr/>
        </p:nvSpPr>
        <p:spPr bwMode="auto">
          <a:xfrm>
            <a:off x="4386263" y="371633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/>
      <p:bldP spid="483357" grpId="0"/>
      <p:bldP spid="4833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Representation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2286000" y="2743200"/>
            <a:ext cx="4419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2971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>
            <a:off x="3733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4" name="Line 6"/>
          <p:cNvSpPr>
            <a:spLocks noChangeShapeType="1"/>
          </p:cNvSpPr>
          <p:nvPr/>
        </p:nvSpPr>
        <p:spPr bwMode="auto">
          <a:xfrm>
            <a:off x="4495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>
            <a:off x="5257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6019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2362200" y="2133600"/>
            <a:ext cx="6324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       P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4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5</a:t>
            </a:r>
            <a:r>
              <a:rPr lang="en-US" altLang="zh-CN" sz="2400">
                <a:latin typeface="Times New Roman" charset="0"/>
              </a:rPr>
              <a:t>       P</a:t>
            </a:r>
            <a:r>
              <a:rPr lang="en-US" altLang="zh-CN" sz="2400" baseline="-25000">
                <a:latin typeface="Times New Roman" charset="0"/>
              </a:rPr>
              <a:t>6</a:t>
            </a:r>
            <a:r>
              <a:rPr lang="en-US" altLang="zh-CN" sz="2400">
                <a:latin typeface="Times New Roman" charset="0"/>
              </a:rPr>
              <a:t>        Number 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1676400" y="2743200"/>
            <a:ext cx="6248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                                             1                       1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       1                 1                                           2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       1       1                    1                               3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4</a:t>
            </a:r>
            <a:r>
              <a:rPr lang="en-US" altLang="zh-CN" sz="2400">
                <a:latin typeface="Times New Roman" charset="0"/>
              </a:rPr>
              <a:t>       1       1                            1        1             4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5</a:t>
            </a:r>
            <a:r>
              <a:rPr lang="en-US" altLang="zh-CN" sz="2400">
                <a:latin typeface="Times New Roman" charset="0"/>
              </a:rPr>
              <a:t>       1                                                              1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6</a:t>
            </a:r>
            <a:r>
              <a:rPr lang="en-US" altLang="zh-CN" sz="2400">
                <a:latin typeface="Times New Roman" charset="0"/>
              </a:rPr>
              <a:t>                                               1                      1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81000" y="3886200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Cited page (to)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3429000" y="1600200"/>
            <a:ext cx="2819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Citing page (from)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609600" y="6172200"/>
            <a:ext cx="678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Number           4        2       1         1        3       1</a:t>
            </a:r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2286000" y="3276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>
            <a:off x="2286000" y="3810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>
            <a:off x="22860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2286000" y="4953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286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07" name="AutoShape 19"/>
          <p:cNvSpPr>
            <a:spLocks noChangeArrowheads="1"/>
          </p:cNvSpPr>
          <p:nvPr/>
        </p:nvSpPr>
        <p:spPr bwMode="auto">
          <a:xfrm>
            <a:off x="3203575" y="3213100"/>
            <a:ext cx="2305050" cy="649288"/>
          </a:xfrm>
          <a:prstGeom prst="wedgeRoundRectCallout">
            <a:avLst>
              <a:gd name="adj1" fmla="val -44903"/>
              <a:gd name="adj2" fmla="val 70051"/>
              <a:gd name="adj3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cites P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96308" name="Oval 20"/>
          <p:cNvSpPr>
            <a:spLocks noChangeArrowheads="1"/>
          </p:cNvSpPr>
          <p:nvPr/>
        </p:nvSpPr>
        <p:spPr bwMode="auto">
          <a:xfrm>
            <a:off x="3203575" y="3933825"/>
            <a:ext cx="287338" cy="2873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5724525" y="1196975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  <a:hlinkClick r:id="rId2" action="ppaction://hlinksldjump"/>
              </a:rPr>
              <a:t>The Citation Graph</a:t>
            </a:r>
            <a:endParaRPr lang="en-US" altLang="zh-CN" sz="240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7" grpId="0" animBg="1"/>
      <p:bldP spid="3963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748588" cy="1139825"/>
          </a:xfrm>
        </p:spPr>
        <p:txBody>
          <a:bodyPr/>
          <a:lstStyle/>
          <a:p>
            <a:r>
              <a:rPr lang="en-US" altLang="zh-CN"/>
              <a:t>Basic Algorithm: Normalize by Number of Links from Page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2286000" y="2743200"/>
            <a:ext cx="4419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>
            <a:off x="2971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>
            <a:off x="3733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8" name="Line 6"/>
          <p:cNvSpPr>
            <a:spLocks noChangeShapeType="1"/>
          </p:cNvSpPr>
          <p:nvPr/>
        </p:nvSpPr>
        <p:spPr bwMode="auto">
          <a:xfrm>
            <a:off x="4495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9" name="Line 7"/>
          <p:cNvSpPr>
            <a:spLocks noChangeShapeType="1"/>
          </p:cNvSpPr>
          <p:nvPr/>
        </p:nvSpPr>
        <p:spPr bwMode="auto">
          <a:xfrm>
            <a:off x="5257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0" name="Line 8"/>
          <p:cNvSpPr>
            <a:spLocks noChangeShapeType="1"/>
          </p:cNvSpPr>
          <p:nvPr/>
        </p:nvSpPr>
        <p:spPr bwMode="auto">
          <a:xfrm>
            <a:off x="6019800" y="2743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2362200" y="2133600"/>
            <a:ext cx="4572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       P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4</a:t>
            </a:r>
            <a:r>
              <a:rPr lang="en-US" altLang="zh-CN" sz="2400">
                <a:latin typeface="Times New Roman" charset="0"/>
              </a:rPr>
              <a:t>      P</a:t>
            </a:r>
            <a:r>
              <a:rPr lang="en-US" altLang="zh-CN" sz="2400" baseline="-25000">
                <a:latin typeface="Times New Roman" charset="0"/>
              </a:rPr>
              <a:t>5</a:t>
            </a:r>
            <a:r>
              <a:rPr lang="en-US" altLang="zh-CN" sz="2400">
                <a:latin typeface="Times New Roman" charset="0"/>
              </a:rPr>
              <a:t>       P</a:t>
            </a:r>
            <a:r>
              <a:rPr lang="en-US" altLang="zh-CN" sz="2400" baseline="-25000">
                <a:latin typeface="Times New Roman" charset="0"/>
              </a:rPr>
              <a:t>6</a:t>
            </a:r>
            <a:r>
              <a:rPr lang="en-US" altLang="zh-CN" sz="2400">
                <a:latin typeface="Times New Roman" charset="0"/>
              </a:rPr>
              <a:t>  </a:t>
            </a:r>
          </a:p>
        </p:txBody>
      </p:sp>
      <p:sp>
        <p:nvSpPr>
          <p:cNvPr id="397322" name="Text Box 10"/>
          <p:cNvSpPr txBox="1">
            <a:spLocks noChangeArrowheads="1"/>
          </p:cNvSpPr>
          <p:nvPr/>
        </p:nvSpPr>
        <p:spPr bwMode="auto">
          <a:xfrm>
            <a:off x="1676400" y="2743200"/>
            <a:ext cx="6248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                  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    </a:t>
            </a:r>
            <a:r>
              <a:rPr lang="en-US" altLang="zh-CN" sz="2400">
                <a:latin typeface="Times New Roman" charset="0"/>
              </a:rPr>
              <a:t>                0.33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</a:rPr>
              <a:t>     0.25          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1</a:t>
            </a: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3</a:t>
            </a:r>
            <a:r>
              <a:rPr lang="en-US" altLang="zh-CN" sz="2400">
                <a:latin typeface="Times New Roman" charset="0"/>
              </a:rPr>
              <a:t>     0.25    0.5                  1     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4</a:t>
            </a:r>
            <a:r>
              <a:rPr lang="en-US" altLang="zh-CN" sz="2400">
                <a:latin typeface="Times New Roman" charset="0"/>
              </a:rPr>
              <a:t>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0.25</a:t>
            </a:r>
            <a:r>
              <a:rPr lang="en-US" altLang="zh-CN" sz="2400">
                <a:latin typeface="Times New Roman" charset="0"/>
              </a:rPr>
              <a:t>    0.5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     </a:t>
            </a:r>
            <a:r>
              <a:rPr lang="en-US" altLang="zh-CN" sz="2400">
                <a:latin typeface="Times New Roman" charset="0"/>
              </a:rPr>
              <a:t>      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  0.33     1</a:t>
            </a: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5</a:t>
            </a:r>
            <a:r>
              <a:rPr lang="en-US" altLang="zh-CN" sz="2400">
                <a:latin typeface="Times New Roman" charset="0"/>
              </a:rPr>
              <a:t>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0.25</a:t>
            </a:r>
            <a:r>
              <a:rPr lang="en-US" altLang="zh-CN" sz="2400">
                <a:latin typeface="Times New Roman" charset="0"/>
              </a:rPr>
              <a:t>                       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P</a:t>
            </a:r>
            <a:r>
              <a:rPr lang="en-US" altLang="zh-CN" sz="2400" baseline="-25000">
                <a:latin typeface="Times New Roman" charset="0"/>
              </a:rPr>
              <a:t>6</a:t>
            </a:r>
            <a:r>
              <a:rPr lang="en-US" altLang="zh-CN" sz="2400">
                <a:latin typeface="Times New Roman" charset="0"/>
              </a:rPr>
              <a:t>                        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     </a:t>
            </a:r>
            <a:r>
              <a:rPr lang="en-US" altLang="zh-CN" sz="2400">
                <a:latin typeface="Times New Roman" charset="0"/>
              </a:rPr>
              <a:t>               0.33</a:t>
            </a:r>
            <a:endParaRPr lang="en-US" altLang="zh-CN" sz="2400">
              <a:latin typeface="Times New Roman" charset="0"/>
              <a:sym typeface="Bookshelf Symbol 2" charset="0"/>
            </a:endParaRPr>
          </a:p>
        </p:txBody>
      </p:sp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33400" y="3886200"/>
            <a:ext cx="99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Cited page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3429000" y="1600200"/>
            <a:ext cx="1828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Citing page</a:t>
            </a:r>
          </a:p>
        </p:txBody>
      </p:sp>
      <p:sp>
        <p:nvSpPr>
          <p:cNvPr id="397325" name="Text Box 13"/>
          <p:cNvSpPr txBox="1">
            <a:spLocks noChangeArrowheads="1"/>
          </p:cNvSpPr>
          <p:nvPr/>
        </p:nvSpPr>
        <p:spPr bwMode="auto">
          <a:xfrm>
            <a:off x="609600" y="6172200"/>
            <a:ext cx="678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Number           4        2       1         1        3       1</a:t>
            </a:r>
          </a:p>
        </p:txBody>
      </p:sp>
      <p:sp>
        <p:nvSpPr>
          <p:cNvPr id="397326" name="Text Box 1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800">
                <a:solidFill>
                  <a:srgbClr val="0000CC"/>
                </a:solidFill>
                <a:latin typeface="Times New Roman" charset="0"/>
              </a:rPr>
              <a:t>= </a:t>
            </a:r>
            <a:r>
              <a:rPr lang="en-US" altLang="zh-CN" sz="4800" b="1">
                <a:solidFill>
                  <a:srgbClr val="0000CC"/>
                </a:solidFill>
                <a:latin typeface="Times New Roman" charset="0"/>
              </a:rPr>
              <a:t>B</a:t>
            </a:r>
            <a:endParaRPr lang="en-US" altLang="zh-CN" sz="240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>
            <a:off x="2286000" y="3276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328" name="Line 16"/>
          <p:cNvSpPr>
            <a:spLocks noChangeShapeType="1"/>
          </p:cNvSpPr>
          <p:nvPr/>
        </p:nvSpPr>
        <p:spPr bwMode="auto">
          <a:xfrm>
            <a:off x="2286000" y="384651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>
            <a:off x="2286000" y="4416425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2286000" y="4986338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331" name="Line 19"/>
          <p:cNvSpPr>
            <a:spLocks noChangeShapeType="1"/>
          </p:cNvSpPr>
          <p:nvPr/>
        </p:nvSpPr>
        <p:spPr bwMode="auto">
          <a:xfrm>
            <a:off x="2286000" y="555625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6934200" y="45720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Normalized link matrix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4672013" y="2438400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1600200" y="25908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Algorithm: Weighting of Pages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23850" y="1524000"/>
            <a:ext cx="2667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Initially all pages have weight 1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400" dirty="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charset="0"/>
              </a:rPr>
              <a:t>w</a:t>
            </a:r>
            <a:r>
              <a:rPr lang="en-US" altLang="zh-CN" sz="2400" baseline="-25000" dirty="0">
                <a:latin typeface="Times New Roman" charset="0"/>
              </a:rPr>
              <a:t>0</a:t>
            </a:r>
            <a:r>
              <a:rPr lang="en-US" altLang="zh-CN" sz="2400" dirty="0">
                <a:latin typeface="Times New Roman" charset="0"/>
              </a:rPr>
              <a:t>  =   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1619672" y="2514601"/>
            <a:ext cx="360040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2843213" y="1600200"/>
            <a:ext cx="1905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Recalculate weights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40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b="1">
                <a:latin typeface="Times New Roman" charset="0"/>
              </a:rPr>
              <a:t>Bw</a:t>
            </a:r>
            <a:r>
              <a:rPr lang="en-US" altLang="zh-CN" sz="2400" baseline="-25000">
                <a:latin typeface="Times New Roman" charset="0"/>
              </a:rPr>
              <a:t>0</a:t>
            </a:r>
            <a:r>
              <a:rPr lang="en-US" altLang="zh-CN" sz="2400">
                <a:latin typeface="Times New Roman" charset="0"/>
              </a:rPr>
              <a:t> = 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5486400" y="2362200"/>
            <a:ext cx="1295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en-US" sz="2400">
              <a:latin typeface="Times New Roman" charset="0"/>
            </a:endParaRP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4900613" y="2311400"/>
            <a:ext cx="762000" cy="3743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0.33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1.25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1.75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.08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0.25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0.33</a:t>
            </a:r>
          </a:p>
          <a:p>
            <a:pPr eaLnBrk="0" hangingPunct="0">
              <a:spcBef>
                <a:spcPct val="50000"/>
              </a:spcBef>
            </a:pPr>
            <a:endParaRPr lang="zh-CN" altLang="en-US" sz="2400">
              <a:latin typeface="Times New Roman" charset="0"/>
              <a:sym typeface="Bookshelf Symbol 2" charset="0"/>
            </a:endParaRP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6156325" y="1773238"/>
            <a:ext cx="27717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 i="1" dirty="0">
                <a:latin typeface="Times New Roman" charset="0"/>
              </a:rPr>
              <a:t>Here the first iterating weight for P1 is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i="1" dirty="0">
                <a:latin typeface="Times New Roman" charset="0"/>
              </a:rPr>
              <a:t>w</a:t>
            </a:r>
            <a:r>
              <a:rPr lang="en-US" altLang="zh-CN" sz="1600" b="1" baseline="-25000" dirty="0">
                <a:latin typeface="Times New Roman" charset="0"/>
              </a:rPr>
              <a:t>11</a:t>
            </a:r>
            <a:r>
              <a:rPr lang="en-US" altLang="zh-CN" sz="1600" b="1" dirty="0">
                <a:latin typeface="Times New Roman" charset="0"/>
              </a:rPr>
              <a:t> = B</a:t>
            </a:r>
            <a:r>
              <a:rPr lang="en-US" altLang="zh-CN" sz="1600" b="1" baseline="-25000" dirty="0">
                <a:latin typeface="Times New Roman" charset="0"/>
              </a:rPr>
              <a:t>1</a:t>
            </a:r>
            <a:r>
              <a:rPr lang="en-US" altLang="zh-CN" sz="1600" b="1" dirty="0">
                <a:latin typeface="Times New Roman" charset="0"/>
              </a:rPr>
              <a:t>●w</a:t>
            </a:r>
            <a:r>
              <a:rPr lang="en-US" altLang="zh-CN" sz="1600" b="1" baseline="-25000" dirty="0">
                <a:latin typeface="Times New Roman" charset="0"/>
              </a:rPr>
              <a:t>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Times New Roman" charset="0"/>
              </a:rPr>
              <a:t>= b</a:t>
            </a:r>
            <a:r>
              <a:rPr lang="en-US" altLang="zh-CN" sz="1600" b="1" baseline="-25000" dirty="0">
                <a:latin typeface="Times New Roman" charset="0"/>
              </a:rPr>
              <a:t>11</a:t>
            </a:r>
            <a:r>
              <a:rPr lang="en-US" altLang="zh-CN" sz="1600" b="1" dirty="0">
                <a:latin typeface="Times New Roman" charset="0"/>
              </a:rPr>
              <a:t>*w</a:t>
            </a:r>
            <a:r>
              <a:rPr lang="en-US" altLang="zh-CN" sz="1600" b="1" baseline="-25000" dirty="0">
                <a:latin typeface="Times New Roman" charset="0"/>
              </a:rPr>
              <a:t>01 </a:t>
            </a:r>
            <a:r>
              <a:rPr lang="en-US" altLang="zh-CN" sz="1600" b="1" dirty="0">
                <a:latin typeface="Times New Roman" charset="0"/>
              </a:rPr>
              <a:t>+ … + b</a:t>
            </a:r>
            <a:r>
              <a:rPr lang="en-US" altLang="zh-CN" sz="1600" b="1" baseline="-25000" dirty="0">
                <a:latin typeface="Times New Roman" charset="0"/>
              </a:rPr>
              <a:t>15</a:t>
            </a:r>
            <a:r>
              <a:rPr lang="en-US" altLang="zh-CN" sz="1600" b="1" dirty="0">
                <a:latin typeface="Times New Roman" charset="0"/>
              </a:rPr>
              <a:t>*w</a:t>
            </a:r>
            <a:r>
              <a:rPr lang="en-US" altLang="zh-CN" sz="1600" b="1" baseline="-25000" dirty="0">
                <a:latin typeface="Times New Roman" charset="0"/>
              </a:rPr>
              <a:t>05 </a:t>
            </a:r>
            <a:r>
              <a:rPr lang="en-US" altLang="zh-CN" sz="1600" b="1" dirty="0">
                <a:latin typeface="Times New Roman" charset="0"/>
              </a:rPr>
              <a:t>+ …</a:t>
            </a:r>
            <a:endParaRPr lang="en-US" altLang="zh-CN" sz="1600" b="1" baseline="-25000" dirty="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Times New Roman" charset="0"/>
              </a:rPr>
              <a:t>= 0 * 1 + … + 0.33 * 1 + 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Times New Roman" charset="0"/>
              </a:rPr>
              <a:t>=0.33</a:t>
            </a:r>
            <a:endParaRPr lang="en-US" altLang="zh-CN" sz="1600" b="1" baseline="-25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43" grpId="0"/>
      <p:bldP spid="398345" grpId="0" animBg="1"/>
      <p:bldP spid="3983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  <a:p>
            <a:r>
              <a:rPr lang="en-US" altLang="zh-CN"/>
              <a:t>Basic Idea</a:t>
            </a:r>
          </a:p>
          <a:p>
            <a:r>
              <a:rPr lang="en-US" altLang="zh-CN"/>
              <a:t>PageRank Algorithm</a:t>
            </a:r>
          </a:p>
          <a:p>
            <a:r>
              <a:rPr lang="en-US" altLang="zh-CN"/>
              <a:t>HITS: Hyperlink-Induced Topic Search</a:t>
            </a:r>
          </a:p>
          <a:p>
            <a:r>
              <a:rPr lang="en-US" altLang="zh-CN"/>
              <a:t>Further Reading</a:t>
            </a: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611188" y="5373688"/>
            <a:ext cx="833755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HITS: Hyperlink-Induced Topic Search,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referred from: </a:t>
            </a:r>
            <a:r>
              <a:rPr lang="en-US" altLang="zh-CN">
                <a:solidFill>
                  <a:srgbClr val="437085"/>
                </a:solidFill>
              </a:rPr>
              <a:t>Pandu Nayak and Prabhakar Raghavan, Lecture 17: Link Analysis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1219200" y="2667000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Algorithm: Iterate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4876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Iterate: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b="1">
                <a:latin typeface="Times New Roman" charset="0"/>
              </a:rPr>
              <a:t>Bw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 baseline="-25000">
                <a:latin typeface="Times New Roman" charset="0"/>
              </a:rPr>
              <a:t>-1</a:t>
            </a:r>
            <a:r>
              <a:rPr lang="en-US" altLang="zh-CN" sz="2400">
                <a:latin typeface="Times New Roman" charset="0"/>
              </a:rPr>
              <a:t> 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1447800" y="2590800"/>
            <a:ext cx="762000" cy="3195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0.33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1.25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1.75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</a:t>
            </a:r>
            <a:r>
              <a:rPr lang="en-US" altLang="zh-CN" sz="2400">
                <a:latin typeface="Times New Roman" charset="0"/>
                <a:sym typeface="Bookshelf Symbol 2" charset="0"/>
              </a:rPr>
              <a:t>.08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0.25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0.33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895600" y="2670175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3124200" y="25574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0.08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1.83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2.79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1.12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0.08</a:t>
            </a: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4552950" y="2663825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4791075" y="25701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0.03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2.80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2.06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1.05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0.03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6486525" y="25447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</p:txBody>
      </p:sp>
      <p:sp>
        <p:nvSpPr>
          <p:cNvPr id="399371" name="Rectangle 11"/>
          <p:cNvSpPr>
            <a:spLocks noChangeArrowheads="1"/>
          </p:cNvSpPr>
          <p:nvPr/>
        </p:nvSpPr>
        <p:spPr bwMode="auto">
          <a:xfrm>
            <a:off x="7777163" y="2627313"/>
            <a:ext cx="985837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7905750" y="2551113"/>
            <a:ext cx="78105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0.00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2.39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2.39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1.19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0.00</a:t>
            </a:r>
          </a:p>
        </p:txBody>
      </p:sp>
      <p:sp>
        <p:nvSpPr>
          <p:cNvPr id="399373" name="Rectangle 13"/>
          <p:cNvSpPr>
            <a:spLocks noChangeArrowheads="1"/>
          </p:cNvSpPr>
          <p:nvPr/>
        </p:nvSpPr>
        <p:spPr bwMode="auto">
          <a:xfrm>
            <a:off x="381000" y="26670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0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1          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2           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3        </a:t>
            </a:r>
            <a:r>
              <a:rPr lang="en-US" altLang="zh-CN" sz="2400">
                <a:latin typeface="Times New Roman" charset="0"/>
              </a:rPr>
              <a:t>... converges to ...</a:t>
            </a:r>
            <a:r>
              <a:rPr lang="en-US" altLang="zh-CN" sz="2400" baseline="-25000">
                <a:latin typeface="Times New Roman" charset="0"/>
              </a:rPr>
              <a:t>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 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8348" y="2514601"/>
            <a:ext cx="360040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Graphical Analysis of Hyperlinks on the Web</a:t>
            </a:r>
          </a:p>
        </p:txBody>
      </p:sp>
      <p:grpSp>
        <p:nvGrpSpPr>
          <p:cNvPr id="400387" name="Group 3"/>
          <p:cNvGrpSpPr>
            <a:grpSpLocks/>
          </p:cNvGrpSpPr>
          <p:nvPr/>
        </p:nvGrpSpPr>
        <p:grpSpPr bwMode="auto">
          <a:xfrm>
            <a:off x="2362200" y="2819400"/>
            <a:ext cx="228600" cy="304800"/>
            <a:chOff x="528" y="1440"/>
            <a:chExt cx="144" cy="192"/>
          </a:xfrm>
        </p:grpSpPr>
        <p:sp>
          <p:nvSpPr>
            <p:cNvPr id="400388" name="Rectangle 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89" name="Line 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0" name="Line 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1" name="Line 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392" name="Group 8"/>
          <p:cNvGrpSpPr>
            <a:grpSpLocks/>
          </p:cNvGrpSpPr>
          <p:nvPr/>
        </p:nvGrpSpPr>
        <p:grpSpPr bwMode="auto">
          <a:xfrm>
            <a:off x="5105400" y="2438400"/>
            <a:ext cx="228600" cy="304800"/>
            <a:chOff x="528" y="1440"/>
            <a:chExt cx="144" cy="192"/>
          </a:xfrm>
        </p:grpSpPr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5" name="Line 1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6" name="Line 1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397" name="Group 13"/>
          <p:cNvGrpSpPr>
            <a:grpSpLocks/>
          </p:cNvGrpSpPr>
          <p:nvPr/>
        </p:nvGrpSpPr>
        <p:grpSpPr bwMode="auto">
          <a:xfrm>
            <a:off x="3886200" y="4038600"/>
            <a:ext cx="228600" cy="304800"/>
            <a:chOff x="528" y="1440"/>
            <a:chExt cx="144" cy="192"/>
          </a:xfrm>
        </p:grpSpPr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99" name="Line 1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0" name="Line 1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1" name="Line 1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402" name="Group 18"/>
          <p:cNvGrpSpPr>
            <a:grpSpLocks/>
          </p:cNvGrpSpPr>
          <p:nvPr/>
        </p:nvGrpSpPr>
        <p:grpSpPr bwMode="auto">
          <a:xfrm>
            <a:off x="6553200" y="3886200"/>
            <a:ext cx="228600" cy="304800"/>
            <a:chOff x="528" y="1440"/>
            <a:chExt cx="144" cy="192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4" name="Line 2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5" name="Line 2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6" name="Line 2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407" name="Group 23"/>
          <p:cNvGrpSpPr>
            <a:grpSpLocks/>
          </p:cNvGrpSpPr>
          <p:nvPr/>
        </p:nvGrpSpPr>
        <p:grpSpPr bwMode="auto">
          <a:xfrm>
            <a:off x="2514600" y="5638800"/>
            <a:ext cx="228600" cy="304800"/>
            <a:chOff x="528" y="1440"/>
            <a:chExt cx="144" cy="192"/>
          </a:xfrm>
        </p:grpSpPr>
        <p:sp>
          <p:nvSpPr>
            <p:cNvPr id="400408" name="Rectangle 24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9" name="Line 25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0" name="Line 26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1" name="Line 27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412" name="Group 28"/>
          <p:cNvGrpSpPr>
            <a:grpSpLocks/>
          </p:cNvGrpSpPr>
          <p:nvPr/>
        </p:nvGrpSpPr>
        <p:grpSpPr bwMode="auto">
          <a:xfrm>
            <a:off x="5638800" y="5562600"/>
            <a:ext cx="228600" cy="304800"/>
            <a:chOff x="528" y="1440"/>
            <a:chExt cx="144" cy="192"/>
          </a:xfrm>
        </p:grpSpPr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528" y="1440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4" name="Line 30"/>
            <p:cNvSpPr>
              <a:spLocks noChangeShapeType="1"/>
            </p:cNvSpPr>
            <p:nvPr/>
          </p:nvSpPr>
          <p:spPr bwMode="auto">
            <a:xfrm>
              <a:off x="576" y="1488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5" name="Line 31"/>
            <p:cNvSpPr>
              <a:spLocks noChangeShapeType="1"/>
            </p:cNvSpPr>
            <p:nvPr/>
          </p:nvSpPr>
          <p:spPr bwMode="auto">
            <a:xfrm>
              <a:off x="576" y="1536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6" name="Line 32"/>
            <p:cNvSpPr>
              <a:spLocks noChangeShapeType="1"/>
            </p:cNvSpPr>
            <p:nvPr/>
          </p:nvSpPr>
          <p:spPr bwMode="auto">
            <a:xfrm>
              <a:off x="576" y="1584"/>
              <a:ext cx="4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417" name="Line 33"/>
          <p:cNvSpPr>
            <a:spLocks noChangeShapeType="1"/>
          </p:cNvSpPr>
          <p:nvPr/>
        </p:nvSpPr>
        <p:spPr bwMode="auto">
          <a:xfrm flipV="1">
            <a:off x="2590800" y="25146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18" name="Line 34"/>
          <p:cNvSpPr>
            <a:spLocks noChangeShapeType="1"/>
          </p:cNvSpPr>
          <p:nvPr/>
        </p:nvSpPr>
        <p:spPr bwMode="auto">
          <a:xfrm>
            <a:off x="2514600" y="3124200"/>
            <a:ext cx="152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19" name="Line 35"/>
          <p:cNvSpPr>
            <a:spLocks noChangeShapeType="1"/>
          </p:cNvSpPr>
          <p:nvPr/>
        </p:nvSpPr>
        <p:spPr bwMode="auto">
          <a:xfrm>
            <a:off x="2590800" y="3048000"/>
            <a:ext cx="396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0" name="Line 36"/>
          <p:cNvSpPr>
            <a:spLocks noChangeShapeType="1"/>
          </p:cNvSpPr>
          <p:nvPr/>
        </p:nvSpPr>
        <p:spPr bwMode="auto">
          <a:xfrm>
            <a:off x="2590800" y="31242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 flipH="1" flipV="1">
            <a:off x="2438400" y="3200400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 flipV="1">
            <a:off x="2743200" y="5791200"/>
            <a:ext cx="2819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3" name="Line 39"/>
          <p:cNvSpPr>
            <a:spLocks noChangeShapeType="1"/>
          </p:cNvSpPr>
          <p:nvPr/>
        </p:nvSpPr>
        <p:spPr bwMode="auto">
          <a:xfrm flipV="1">
            <a:off x="5791200" y="4191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4" name="Line 40"/>
          <p:cNvSpPr>
            <a:spLocks noChangeShapeType="1"/>
          </p:cNvSpPr>
          <p:nvPr/>
        </p:nvSpPr>
        <p:spPr bwMode="auto">
          <a:xfrm flipH="1">
            <a:off x="4114800" y="4038600"/>
            <a:ext cx="2438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5" name="Line 41"/>
          <p:cNvSpPr>
            <a:spLocks noChangeShapeType="1"/>
          </p:cNvSpPr>
          <p:nvPr/>
        </p:nvSpPr>
        <p:spPr bwMode="auto">
          <a:xfrm flipV="1">
            <a:off x="2743200" y="4114800"/>
            <a:ext cx="3733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6" name="Line 42"/>
          <p:cNvSpPr>
            <a:spLocks noChangeShapeType="1"/>
          </p:cNvSpPr>
          <p:nvPr/>
        </p:nvSpPr>
        <p:spPr bwMode="auto">
          <a:xfrm flipV="1">
            <a:off x="4114800" y="2819400"/>
            <a:ext cx="10668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7" name="Line 43"/>
          <p:cNvSpPr>
            <a:spLocks noChangeShapeType="1"/>
          </p:cNvSpPr>
          <p:nvPr/>
        </p:nvSpPr>
        <p:spPr bwMode="auto">
          <a:xfrm>
            <a:off x="5410200" y="2743200"/>
            <a:ext cx="1219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28" name="Text Box 44"/>
          <p:cNvSpPr txBox="1">
            <a:spLocks noChangeArrowheads="1"/>
          </p:cNvSpPr>
          <p:nvPr/>
        </p:nvSpPr>
        <p:spPr bwMode="auto">
          <a:xfrm>
            <a:off x="6705600" y="2133600"/>
            <a:ext cx="175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There is no link out of {2, 3, 4}</a:t>
            </a:r>
            <a:endParaRPr lang="en-US" altLang="zh-CN" sz="2400">
              <a:latin typeface="Times New Roman" charset="0"/>
            </a:endParaRPr>
          </a:p>
        </p:txBody>
      </p:sp>
      <p:sp>
        <p:nvSpPr>
          <p:cNvPr id="400429" name="Text Box 45"/>
          <p:cNvSpPr txBox="1">
            <a:spLocks noChangeArrowheads="1"/>
          </p:cNvSpPr>
          <p:nvPr/>
        </p:nvSpPr>
        <p:spPr bwMode="auto">
          <a:xfrm>
            <a:off x="1981200" y="2743200"/>
            <a:ext cx="5334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</a:t>
            </a:r>
          </a:p>
        </p:txBody>
      </p:sp>
      <p:sp>
        <p:nvSpPr>
          <p:cNvPr id="400430" name="Text Box 46"/>
          <p:cNvSpPr txBox="1">
            <a:spLocks noChangeArrowheads="1"/>
          </p:cNvSpPr>
          <p:nvPr/>
        </p:nvSpPr>
        <p:spPr bwMode="auto">
          <a:xfrm>
            <a:off x="5486400" y="2286000"/>
            <a:ext cx="304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</a:t>
            </a:r>
          </a:p>
        </p:txBody>
      </p:sp>
      <p:sp>
        <p:nvSpPr>
          <p:cNvPr id="400431" name="Text Box 47"/>
          <p:cNvSpPr txBox="1">
            <a:spLocks noChangeArrowheads="1"/>
          </p:cNvSpPr>
          <p:nvPr/>
        </p:nvSpPr>
        <p:spPr bwMode="auto">
          <a:xfrm>
            <a:off x="3810000" y="3657600"/>
            <a:ext cx="609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3</a:t>
            </a:r>
          </a:p>
        </p:txBody>
      </p:sp>
      <p:sp>
        <p:nvSpPr>
          <p:cNvPr id="400432" name="Text Box 48"/>
          <p:cNvSpPr txBox="1">
            <a:spLocks noChangeArrowheads="1"/>
          </p:cNvSpPr>
          <p:nvPr/>
        </p:nvSpPr>
        <p:spPr bwMode="auto">
          <a:xfrm>
            <a:off x="6400800" y="3352800"/>
            <a:ext cx="457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4</a:t>
            </a:r>
          </a:p>
        </p:txBody>
      </p:sp>
      <p:sp>
        <p:nvSpPr>
          <p:cNvPr id="400433" name="Text Box 49"/>
          <p:cNvSpPr txBox="1">
            <a:spLocks noChangeArrowheads="1"/>
          </p:cNvSpPr>
          <p:nvPr/>
        </p:nvSpPr>
        <p:spPr bwMode="auto">
          <a:xfrm>
            <a:off x="2133600" y="5562600"/>
            <a:ext cx="304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5</a:t>
            </a:r>
          </a:p>
        </p:txBody>
      </p:sp>
      <p:sp>
        <p:nvSpPr>
          <p:cNvPr id="400434" name="Text Box 50"/>
          <p:cNvSpPr txBox="1">
            <a:spLocks noChangeArrowheads="1"/>
          </p:cNvSpPr>
          <p:nvPr/>
        </p:nvSpPr>
        <p:spPr bwMode="auto">
          <a:xfrm>
            <a:off x="6096000" y="5486400"/>
            <a:ext cx="381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6</a:t>
            </a:r>
          </a:p>
        </p:txBody>
      </p:sp>
      <p:sp>
        <p:nvSpPr>
          <p:cNvPr id="400435" name="Line 51"/>
          <p:cNvSpPr>
            <a:spLocks noChangeShapeType="1"/>
          </p:cNvSpPr>
          <p:nvPr/>
        </p:nvSpPr>
        <p:spPr bwMode="auto">
          <a:xfrm flipH="1">
            <a:off x="4087813" y="2743200"/>
            <a:ext cx="1017587" cy="1182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36912"/>
            <a:ext cx="8229600" cy="1139825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Discussion:</a:t>
            </a:r>
            <a:br>
              <a:rPr lang="en-US" altLang="zh-CN" sz="4000" dirty="0"/>
            </a:br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deal</a:t>
            </a:r>
            <a:r>
              <a:rPr lang="zh-CN" altLang="en-US" sz="4000" dirty="0"/>
              <a:t> </a:t>
            </a:r>
            <a:r>
              <a:rPr lang="en-US" altLang="zh-CN" sz="4000" dirty="0"/>
              <a:t>with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issue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link</a:t>
            </a:r>
            <a:r>
              <a:rPr lang="zh-CN" altLang="en-US" sz="4000" dirty="0"/>
              <a:t> </a:t>
            </a:r>
            <a:r>
              <a:rPr lang="en-US" altLang="zh-CN" sz="4000" dirty="0"/>
              <a:t>loops?</a:t>
            </a:r>
          </a:p>
        </p:txBody>
      </p:sp>
    </p:spTree>
    <p:extLst>
      <p:ext uri="{BB962C8B-B14F-4D97-AF65-F5344CB8AC3E}">
        <p14:creationId xmlns:p14="http://schemas.microsoft.com/office/powerpoint/2010/main" val="200935817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 PageRank with Damping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8001000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4025" indent="-454025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568325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A user: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1. 	Starts at a random page on the web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2a. 	With probability </a:t>
            </a:r>
            <a:r>
              <a:rPr lang="en-US" altLang="zh-CN" i="1" dirty="0"/>
              <a:t>d</a:t>
            </a:r>
            <a:r>
              <a:rPr lang="en-US" altLang="zh-CN" dirty="0"/>
              <a:t>, selects any random page and jumps to it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2b.	With probability 1-</a:t>
            </a:r>
            <a:r>
              <a:rPr lang="en-US" altLang="zh-CN" i="1" dirty="0"/>
              <a:t>d</a:t>
            </a:r>
            <a:r>
              <a:rPr lang="en-US" altLang="zh-CN" dirty="0"/>
              <a:t>, selects a random hyperlink from the current page and jumps to the corresponding page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3. 	Repeats Step 2a and 2b a very large number of times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Pages are ranked according to the relative frequency with </a:t>
            </a:r>
          </a:p>
          <a:p>
            <a:r>
              <a:rPr lang="en-US" altLang="zh-CN" dirty="0"/>
              <a:t>which they are visited.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611188" y="5805488"/>
            <a:ext cx="451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Now, can we construct this new model?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PageRank Iteration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562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The 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basic method 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iterates using the</a:t>
            </a: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 normalized link matrix, B.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charset="0"/>
              </a:rPr>
              <a:t>	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b="1">
                <a:latin typeface="Times New Roman" charset="0"/>
              </a:rPr>
              <a:t>Bw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 baseline="-25000">
                <a:latin typeface="Times New Roman" charset="0"/>
              </a:rPr>
              <a:t>-1</a:t>
            </a:r>
            <a:endParaRPr lang="en-US" altLang="zh-CN" sz="2400" b="1" baseline="-2500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This</a:t>
            </a:r>
            <a:r>
              <a:rPr lang="en-US" altLang="zh-CN" sz="2400" b="1">
                <a:latin typeface="Times New Roman" charset="0"/>
              </a:rPr>
              <a:t> w</a:t>
            </a:r>
            <a:r>
              <a:rPr lang="en-US" altLang="zh-CN" sz="2400">
                <a:latin typeface="Times New Roman" charset="0"/>
              </a:rPr>
              <a:t> is the high order eigenvector of </a:t>
            </a:r>
            <a:r>
              <a:rPr lang="en-US" altLang="zh-CN" sz="2400" b="1">
                <a:latin typeface="Times New Roman" charset="0"/>
              </a:rPr>
              <a:t>B (i.e., w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b="1">
                <a:latin typeface="Times New Roman" charset="0"/>
              </a:rPr>
              <a:t>Bw)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charset="0"/>
              </a:rPr>
              <a:t>PageRank 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iterates using a </a:t>
            </a:r>
            <a:r>
              <a:rPr lang="en-US" altLang="zh-CN" sz="2400">
                <a:latin typeface="Times New Roman" charset="0"/>
              </a:rPr>
              <a:t>damping factor.  The method iterates: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	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0</a:t>
            </a:r>
            <a:r>
              <a:rPr lang="en-US" altLang="zh-CN" sz="2400">
                <a:latin typeface="Times New Roman" charset="0"/>
              </a:rPr>
              <a:t> + (1 - </a:t>
            </a:r>
            <a:r>
              <a:rPr lang="en-US" altLang="zh-CN" sz="2400" i="1">
                <a:latin typeface="Times New Roman" charset="0"/>
              </a:rPr>
              <a:t>d)</a:t>
            </a:r>
            <a:r>
              <a:rPr lang="en-US" altLang="zh-CN" sz="2400" b="1">
                <a:latin typeface="Times New Roman" charset="0"/>
              </a:rPr>
              <a:t>Bw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 baseline="-25000">
                <a:latin typeface="Times New Roman" charset="0"/>
              </a:rPr>
              <a:t>-1</a:t>
            </a:r>
            <a:endParaRPr lang="en-US" altLang="zh-CN" sz="2400" b="1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0</a:t>
            </a:r>
            <a:r>
              <a:rPr lang="en-US" altLang="zh-CN" sz="2400">
                <a:latin typeface="Times New Roman" charset="0"/>
              </a:rPr>
              <a:t> is a vector with every element equal to 1.</a:t>
            </a:r>
          </a:p>
          <a:p>
            <a:pPr eaLnBrk="0" hangingPunct="0"/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>
                <a:latin typeface="Times New Roman" charset="0"/>
              </a:rPr>
              <a:t> is a constant found by experiment. 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1219200" y="2667000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Iterate with Damping 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85800" y="1484313"/>
            <a:ext cx="539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Iterate: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 = 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i="1" baseline="-25000">
                <a:latin typeface="Times New Roman" charset="0"/>
              </a:rPr>
              <a:t>0 </a:t>
            </a:r>
            <a:r>
              <a:rPr lang="en-US" altLang="zh-CN" sz="2400" i="1">
                <a:latin typeface="Times New Roman" charset="0"/>
              </a:rPr>
              <a:t>+</a:t>
            </a:r>
            <a:r>
              <a:rPr lang="en-US" altLang="zh-CN" sz="2400">
                <a:latin typeface="Times New Roman" charset="0"/>
              </a:rPr>
              <a:t> (1-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>
                <a:latin typeface="Times New Roman" charset="0"/>
              </a:rPr>
              <a:t>)</a:t>
            </a:r>
            <a:r>
              <a:rPr lang="en-US" altLang="zh-CN" sz="2400" b="1">
                <a:latin typeface="Times New Roman" charset="0"/>
              </a:rPr>
              <a:t>Bw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 baseline="-25000">
                <a:latin typeface="Times New Roman" charset="0"/>
              </a:rPr>
              <a:t>-1  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d</a:t>
            </a:r>
            <a:r>
              <a:rPr lang="en-US" altLang="zh-CN" sz="2400">
                <a:latin typeface="Times New Roman" charset="0"/>
              </a:rPr>
              <a:t> = 0.3) 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1447800" y="2590800"/>
            <a:ext cx="762000" cy="3195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0.53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1.18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1.53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1.76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0.48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0.53</a:t>
            </a:r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895600" y="2670175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124200" y="25574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0.41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1.46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2.03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1.29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0.39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0.41</a:t>
            </a:r>
          </a:p>
        </p:txBody>
      </p:sp>
      <p:sp>
        <p:nvSpPr>
          <p:cNvPr id="414728" name="Rectangle 8"/>
          <p:cNvSpPr>
            <a:spLocks noChangeArrowheads="1"/>
          </p:cNvSpPr>
          <p:nvPr/>
        </p:nvSpPr>
        <p:spPr bwMode="auto">
          <a:xfrm>
            <a:off x="4552950" y="2663825"/>
            <a:ext cx="1143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4791075" y="25701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0.39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1.80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1.78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1.26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0.37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0.39</a:t>
            </a:r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6486525" y="2544763"/>
            <a:ext cx="76200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-&gt;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-&gt;</a:t>
            </a:r>
          </a:p>
        </p:txBody>
      </p:sp>
      <p:sp>
        <p:nvSpPr>
          <p:cNvPr id="414731" name="Rectangle 11"/>
          <p:cNvSpPr>
            <a:spLocks noChangeArrowheads="1"/>
          </p:cNvSpPr>
          <p:nvPr/>
        </p:nvSpPr>
        <p:spPr bwMode="auto">
          <a:xfrm>
            <a:off x="7777163" y="2627313"/>
            <a:ext cx="985837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7905750" y="2551113"/>
            <a:ext cx="781050" cy="3195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0.38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1.68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1.87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</a:rPr>
              <a:t>1.31</a:t>
            </a:r>
            <a:endParaRPr lang="en-US" altLang="zh-CN" sz="2400">
              <a:latin typeface="Times New Roman" charset="0"/>
              <a:sym typeface="Bookshelf Symbol 2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0.37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charset="0"/>
                <a:sym typeface="Bookshelf Symbol 2" charset="0"/>
              </a:rPr>
              <a:t>0.38</a:t>
            </a:r>
          </a:p>
        </p:txBody>
      </p:sp>
      <p:sp>
        <p:nvSpPr>
          <p:cNvPr id="414733" name="Rectangle 13"/>
          <p:cNvSpPr>
            <a:spLocks noChangeArrowheads="1"/>
          </p:cNvSpPr>
          <p:nvPr/>
        </p:nvSpPr>
        <p:spPr bwMode="auto">
          <a:xfrm>
            <a:off x="381000" y="26670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0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1          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2                       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3        </a:t>
            </a:r>
            <a:r>
              <a:rPr lang="en-US" altLang="zh-CN" sz="2400">
                <a:latin typeface="Times New Roman" charset="0"/>
              </a:rPr>
              <a:t>... converges to ...</a:t>
            </a:r>
            <a:r>
              <a:rPr lang="en-US" altLang="zh-CN" sz="2400" baseline="-25000">
                <a:latin typeface="Times New Roman" charset="0"/>
              </a:rPr>
              <a:t>    </a:t>
            </a:r>
            <a:r>
              <a:rPr lang="en-US" altLang="zh-CN" sz="2400" b="1">
                <a:latin typeface="Times New Roman" charset="0"/>
              </a:rPr>
              <a:t>w</a:t>
            </a:r>
            <a:r>
              <a:rPr lang="en-US" altLang="zh-CN" sz="2400" baseline="-25000">
                <a:latin typeface="Times New Roman" charset="0"/>
              </a:rPr>
              <a:t> 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52946" y="2514601"/>
            <a:ext cx="360040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5" grpId="0" animBg="1"/>
      <p:bldP spid="414726" grpId="0" animBg="1"/>
      <p:bldP spid="414727" grpId="0" animBg="1"/>
      <p:bldP spid="414728" grpId="0" animBg="1"/>
      <p:bldP spid="414729" grpId="0" animBg="1"/>
      <p:bldP spid="414730" grpId="0" animBg="1"/>
      <p:bldP spid="414731" grpId="0" animBg="1"/>
      <p:bldP spid="4147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Google: PageRank</a:t>
            </a:r>
            <a:endParaRPr lang="en-GB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GB"/>
              <a:t>The Google PageRank algorithm is usually written with the following notation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GB"/>
              <a:t>If page </a:t>
            </a:r>
            <a:r>
              <a:rPr lang="en-GB" i="1"/>
              <a:t>A</a:t>
            </a:r>
            <a:r>
              <a:rPr lang="en-GB"/>
              <a:t> has pages </a:t>
            </a:r>
            <a:r>
              <a:rPr lang="en-GB" i="1"/>
              <a:t>T</a:t>
            </a:r>
            <a:r>
              <a:rPr lang="en-GB" i="1" baseline="-25000"/>
              <a:t>i</a:t>
            </a:r>
            <a:r>
              <a:rPr lang="en-GB"/>
              <a:t> pointing to it.</a:t>
            </a:r>
          </a:p>
          <a:p>
            <a:pPr lvl="1">
              <a:lnSpc>
                <a:spcPct val="90000"/>
              </a:lnSpc>
            </a:pPr>
            <a:r>
              <a:rPr lang="en-GB"/>
              <a:t>d: damping factor</a:t>
            </a:r>
          </a:p>
          <a:p>
            <a:pPr lvl="1">
              <a:lnSpc>
                <a:spcPct val="90000"/>
              </a:lnSpc>
            </a:pPr>
            <a:r>
              <a:rPr lang="en-GB" i="1"/>
              <a:t>C(T</a:t>
            </a:r>
            <a:r>
              <a:rPr lang="en-GB" i="1" baseline="-25000"/>
              <a:t>i</a:t>
            </a:r>
            <a:r>
              <a:rPr lang="en-GB" i="1"/>
              <a:t>):</a:t>
            </a:r>
            <a:r>
              <a:rPr lang="en-GB"/>
              <a:t> number of links out of </a:t>
            </a:r>
            <a:r>
              <a:rPr lang="en-GB" i="1"/>
              <a:t>T</a:t>
            </a:r>
            <a:r>
              <a:rPr lang="en-GB" i="1" baseline="-25000"/>
              <a:t>i</a:t>
            </a:r>
            <a:endParaRPr lang="en-GB" altLang="zh-CN" i="1"/>
          </a:p>
          <a:p>
            <a:pPr lvl="1">
              <a:lnSpc>
                <a:spcPct val="90000"/>
              </a:lnSpc>
            </a:pPr>
            <a:r>
              <a:rPr lang="en-GB" altLang="zh-CN" i="1"/>
              <a:t>n: </a:t>
            </a:r>
            <a:r>
              <a:rPr lang="en-GB" altLang="zh-CN"/>
              <a:t>number of pages pointing to</a:t>
            </a:r>
            <a:r>
              <a:rPr lang="en-GB" altLang="zh-CN" i="1"/>
              <a:t> A</a:t>
            </a:r>
            <a:endParaRPr lang="en-GB" i="1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GB"/>
              <a:t>Iterate until:</a:t>
            </a:r>
          </a:p>
          <a:p>
            <a:pPr>
              <a:lnSpc>
                <a:spcPct val="90000"/>
              </a:lnSpc>
            </a:pPr>
            <a:endParaRPr lang="en-GB"/>
          </a:p>
        </p:txBody>
      </p:sp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2971800" y="5105400"/>
          <a:ext cx="373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3" name="Equation" r:id="rId4" imgW="1752996" imgH="482997" progId="Equation.3">
                  <p:embed/>
                </p:oleObj>
              </mc:Choice>
              <mc:Fallback>
                <p:oleObj name="Equation" r:id="rId4" imgW="1752996" imgH="48299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05400"/>
                        <a:ext cx="373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1784"/>
            <a:ext cx="8686800" cy="1143000"/>
          </a:xfrm>
        </p:spPr>
        <p:txBody>
          <a:bodyPr/>
          <a:lstStyle/>
          <a:p>
            <a:r>
              <a:rPr lang="en-US" altLang="zh-CN" dirty="0"/>
              <a:t>Information Retrieval Using PageRank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620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Simple Method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Consider all hits (i.e., all document vectors that share at least one term with the query vector) as equal.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Display the hits ranked by PageRank.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charset="0"/>
              </a:rPr>
              <a:t>The disadvantage of this method is that it gives no attention to how closely a document matches a query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i="1" dirty="0">
                <a:solidFill>
                  <a:srgbClr val="0000CC"/>
                </a:solidFill>
                <a:latin typeface="Times New Roman" charset="0"/>
              </a:rPr>
              <a:t>（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charset="0"/>
              </a:rPr>
              <a:t>i.e. No Relevance)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Combining Term Weighting with Reference Pattern Ranking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686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Combined Method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1.  Find all documents that share a term with the query vector.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2.  The similarity, using conventional term weighting, between the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query and document</a:t>
            </a:r>
            <a:r>
              <a:rPr lang="en-US" altLang="zh-CN" sz="2400" dirty="0">
                <a:latin typeface="Times New Roman" charset="0"/>
              </a:rPr>
              <a:t> </a:t>
            </a:r>
            <a:r>
              <a:rPr lang="en-US" altLang="zh-CN" sz="2400" i="1" dirty="0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 is </a:t>
            </a:r>
            <a:r>
              <a:rPr lang="en-US" altLang="zh-CN" sz="2400" i="1" dirty="0" err="1">
                <a:latin typeface="Times New Roman" charset="0"/>
              </a:rPr>
              <a:t>s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3.  The rank of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</a:rPr>
              <a:t>document</a:t>
            </a:r>
            <a:r>
              <a:rPr lang="en-US" altLang="zh-CN" sz="2400" dirty="0">
                <a:latin typeface="Times New Roman" charset="0"/>
              </a:rPr>
              <a:t> </a:t>
            </a:r>
            <a:r>
              <a:rPr lang="en-US" altLang="zh-CN" sz="2400" i="1" dirty="0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 using PageRank or other reference pattern ranking is </a:t>
            </a:r>
            <a:r>
              <a:rPr lang="en-US" altLang="zh-CN" sz="2400" i="1" dirty="0" err="1">
                <a:latin typeface="Times New Roman" charset="0"/>
              </a:rPr>
              <a:t>p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i="1" dirty="0">
                <a:latin typeface="Times New Roman" charset="0"/>
              </a:rPr>
              <a:t>.</a:t>
            </a:r>
            <a:endParaRPr lang="en-US" altLang="zh-CN" sz="2400" dirty="0">
              <a:latin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4.  Calculate a combined rank </a:t>
            </a:r>
            <a:r>
              <a:rPr lang="en-US" altLang="zh-CN" sz="2400" i="1" dirty="0" err="1">
                <a:latin typeface="Times New Roman" charset="0"/>
              </a:rPr>
              <a:t>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 = </a:t>
            </a:r>
            <a:r>
              <a:rPr lang="en-US" altLang="zh-CN" sz="2400" i="1" dirty="0">
                <a:latin typeface="Times New Roman" charset="0"/>
                <a:cs typeface="Times New Roman" charset="0"/>
                <a:sym typeface="Symbol" charset="0"/>
              </a:rPr>
              <a:t></a:t>
            </a:r>
            <a:r>
              <a:rPr lang="en-US" altLang="zh-CN" sz="2400" i="1" dirty="0" err="1">
                <a:latin typeface="Times New Roman" charset="0"/>
              </a:rPr>
              <a:t>s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 + (1- </a:t>
            </a:r>
            <a:r>
              <a:rPr lang="en-US" altLang="zh-CN" sz="2400" i="1" dirty="0">
                <a:latin typeface="Times New Roman" charset="0"/>
                <a:sym typeface="Symbol" charset="0"/>
              </a:rPr>
              <a:t>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i="1" dirty="0" err="1">
                <a:latin typeface="Times New Roman" charset="0"/>
              </a:rPr>
              <a:t>p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, where </a:t>
            </a:r>
            <a:r>
              <a:rPr lang="en-US" altLang="zh-CN" sz="2400" i="1" dirty="0">
                <a:latin typeface="Times New Roman" charset="0"/>
                <a:sym typeface="Symbol" charset="0"/>
              </a:rPr>
              <a:t></a:t>
            </a:r>
            <a:r>
              <a:rPr lang="en-US" altLang="zh-CN" sz="2400" dirty="0">
                <a:latin typeface="Times New Roman" charset="0"/>
              </a:rPr>
              <a:t> is a constant.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latin typeface="Times New Roman" charset="0"/>
              </a:rPr>
              <a:t>5.  Display the hits ranked by </a:t>
            </a:r>
            <a:r>
              <a:rPr lang="en-US" altLang="zh-CN" sz="2400" i="1" dirty="0" err="1">
                <a:latin typeface="Times New Roman" charset="0"/>
              </a:rPr>
              <a:t>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charset="0"/>
              </a:rPr>
              <a:t>This method is used in several commercial systems but the details have not been published.</a:t>
            </a:r>
          </a:p>
        </p:txBody>
      </p:sp>
      <p:sp>
        <p:nvSpPr>
          <p:cNvPr id="501764" name="Oval 4"/>
          <p:cNvSpPr>
            <a:spLocks noChangeArrowheads="1"/>
          </p:cNvSpPr>
          <p:nvPr/>
        </p:nvSpPr>
        <p:spPr bwMode="auto">
          <a:xfrm>
            <a:off x="4140200" y="4365625"/>
            <a:ext cx="2305050" cy="7207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standard search engine scheme by using PR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08050"/>
            <a:ext cx="8229600" cy="2571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altLang="zh-CN" sz="1100" dirty="0" err="1">
                <a:solidFill>
                  <a:srgbClr val="FF0000"/>
                </a:solidFill>
              </a:rPr>
              <a:t>Haveliwala</a:t>
            </a:r>
            <a:r>
              <a:rPr lang="en-US" altLang="zh-CN" sz="1100" dirty="0">
                <a:solidFill>
                  <a:srgbClr val="FF0000"/>
                </a:solidFill>
              </a:rPr>
              <a:t>: Topic-sensitive </a:t>
            </a:r>
            <a:r>
              <a:rPr lang="en-US" altLang="zh-CN" sz="1100" dirty="0" err="1">
                <a:solidFill>
                  <a:srgbClr val="FF0000"/>
                </a:solidFill>
              </a:rPr>
              <a:t>Pagerank</a:t>
            </a:r>
            <a:r>
              <a:rPr lang="en-US" altLang="zh-CN" sz="1100" dirty="0">
                <a:solidFill>
                  <a:srgbClr val="FF0000"/>
                </a:solidFill>
              </a:rPr>
              <a:t>: A Context-sensitive Ranking Algorithm for Web Search</a:t>
            </a:r>
          </a:p>
          <a:p>
            <a:pPr>
              <a:lnSpc>
                <a:spcPct val="80000"/>
              </a:lnSpc>
            </a:pP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7054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3563938" y="2809875"/>
            <a:ext cx="3600450" cy="20875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835150" y="2492375"/>
            <a:ext cx="3457575" cy="28813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 animBg="1"/>
      <p:bldP spid="5007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6546B7-02EA-564B-93B5-BA1BF9F4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81" y="2074769"/>
            <a:ext cx="5436096" cy="447615"/>
          </a:xfrm>
          <a:prstGeom prst="rect">
            <a:avLst/>
          </a:prstGeom>
        </p:spPr>
      </p:pic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Example 1. submit a query in the search box</a:t>
            </a:r>
          </a:p>
          <a:p>
            <a:endParaRPr lang="en-US" altLang="zh-CN" sz="2600" dirty="0"/>
          </a:p>
          <a:p>
            <a:pPr lvl="1"/>
            <a:r>
              <a:rPr lang="en-US" altLang="zh-CN" sz="2200" dirty="0"/>
              <a:t>What’s the user’s expectation?</a:t>
            </a:r>
          </a:p>
          <a:p>
            <a:pPr lvl="2"/>
            <a:r>
              <a:rPr lang="en-US" altLang="zh-CN" sz="2000" dirty="0"/>
              <a:t>documents about “</a:t>
            </a:r>
            <a:r>
              <a:rPr lang="zh-CN" altLang="en-US" sz="2000" dirty="0"/>
              <a:t>校际合作协议”？</a:t>
            </a:r>
          </a:p>
          <a:p>
            <a:pPr lvl="2"/>
            <a:r>
              <a:rPr lang="en-US" altLang="zh-CN" sz="2000" dirty="0"/>
              <a:t>or about “</a:t>
            </a:r>
            <a:r>
              <a:rPr lang="zh-CN" altLang="en-US" sz="2000" dirty="0"/>
              <a:t>市校合作协议”？</a:t>
            </a:r>
          </a:p>
          <a:p>
            <a:pPr lvl="2"/>
            <a:r>
              <a:rPr lang="en-US" altLang="zh-CN" sz="2000" dirty="0"/>
              <a:t>“</a:t>
            </a:r>
            <a:r>
              <a:rPr lang="zh-CN" altLang="en-US" sz="2000" dirty="0"/>
              <a:t>校企合作协议”？</a:t>
            </a:r>
          </a:p>
          <a:p>
            <a:pPr lvl="2"/>
            <a:r>
              <a:rPr lang="en-US" altLang="zh-CN" sz="2000" dirty="0"/>
              <a:t>all of them?</a:t>
            </a:r>
          </a:p>
          <a:p>
            <a:pPr lvl="1"/>
            <a:r>
              <a:rPr lang="en-US" altLang="zh-CN" sz="2200" dirty="0"/>
              <a:t>How the system makes decisions about relevance of query and documents?</a:t>
            </a:r>
          </a:p>
          <a:p>
            <a:r>
              <a:rPr lang="en-US" altLang="zh-CN" sz="2600" dirty="0"/>
              <a:t>Both questions are not so critical since there are just 5 documents contain the query word.</a:t>
            </a:r>
          </a:p>
          <a:p>
            <a:pPr>
              <a:buFont typeface="Wingdings" charset="0"/>
              <a:buNone/>
            </a:pPr>
            <a:endParaRPr lang="en-US" altLang="zh-CN" sz="2600" dirty="0"/>
          </a:p>
          <a:p>
            <a:pPr lvl="1"/>
            <a:endParaRPr lang="en-US" altLang="zh-CN" sz="2200" dirty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6A66DB-3A5D-F24C-8B08-CAAEE9BE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98637"/>
            <a:ext cx="4364382" cy="4224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941888"/>
            <a:ext cx="8229600" cy="8921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4000"/>
              <a:t>Topic sensitive PageRank</a:t>
            </a:r>
          </a:p>
        </p:txBody>
      </p:sp>
    </p:spTree>
    <p:extLst>
      <p:ext uri="{BB962C8B-B14F-4D97-AF65-F5344CB8AC3E}">
        <p14:creationId xmlns:p14="http://schemas.microsoft.com/office/powerpoint/2010/main" val="425502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 sensitive PageRank</a:t>
            </a:r>
            <a:endParaRPr lang="zh-CN" altLang="en-US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Basic Idea:</a:t>
            </a:r>
          </a:p>
          <a:p>
            <a:pPr lvl="1"/>
            <a:r>
              <a:rPr lang="en-US" altLang="zh-CN"/>
              <a:t>Once users random select one page to jump to, they may jump just among the webpages that belong to the same subject (or topic).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 Sensitive PageRank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Assigns </a:t>
            </a:r>
            <a:r>
              <a:rPr lang="en-US" altLang="zh-CN" i="1" dirty="0"/>
              <a:t>multiple </a:t>
            </a:r>
            <a:r>
              <a:rPr lang="en-US" altLang="zh-CN" dirty="0"/>
              <a:t>a-priori “importance” estimates to pages</a:t>
            </a:r>
          </a:p>
          <a:p>
            <a:r>
              <a:rPr lang="en-US" altLang="zh-CN" dirty="0"/>
              <a:t> One PageRank score per </a:t>
            </a:r>
            <a:r>
              <a:rPr lang="en-US" altLang="zh-CN" i="1" dirty="0"/>
              <a:t>basis topic</a:t>
            </a:r>
          </a:p>
          <a:p>
            <a:pPr lvl="1"/>
            <a:r>
              <a:rPr lang="en-US" altLang="zh-CN" dirty="0"/>
              <a:t>Query specific rank score</a:t>
            </a:r>
          </a:p>
          <a:p>
            <a:pPr lvl="1"/>
            <a:r>
              <a:rPr lang="en-US" altLang="zh-CN" dirty="0"/>
              <a:t>Make use of context</a:t>
            </a:r>
          </a:p>
          <a:p>
            <a:pPr lvl="1"/>
            <a:r>
              <a:rPr lang="en-US" altLang="zh-CN" dirty="0"/>
              <a:t>Inexpensive at runtime</a:t>
            </a:r>
          </a:p>
          <a:p>
            <a:r>
              <a:rPr lang="en-US" altLang="zh-CN" dirty="0"/>
              <a:t>Basis topics come from Yahoo, ODP (Open Directory Project </a:t>
            </a:r>
            <a:r>
              <a:rPr lang="en-US" altLang="zh-CN" dirty="0">
                <a:hlinkClick r:id="rId3"/>
              </a:rPr>
              <a:t>http://www.dmoz.org/</a:t>
            </a:r>
            <a:r>
              <a:rPr lang="en-US" altLang="zh-CN" dirty="0"/>
              <a:t> ) etc.</a:t>
            </a:r>
          </a:p>
          <a:p>
            <a:endParaRPr lang="zh-CN" altLang="en-US" dirty="0"/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914400" y="908050"/>
            <a:ext cx="8229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 sz="1100" dirty="0" err="1">
                <a:solidFill>
                  <a:srgbClr val="FF0000"/>
                </a:solidFill>
              </a:rPr>
              <a:t>Haveliwala</a:t>
            </a:r>
            <a:r>
              <a:rPr lang="en-US" altLang="zh-CN" sz="1100" dirty="0">
                <a:solidFill>
                  <a:srgbClr val="FF0000"/>
                </a:solidFill>
              </a:rPr>
              <a:t>: Topic-sensitive </a:t>
            </a:r>
            <a:r>
              <a:rPr lang="en-US" altLang="zh-CN" sz="1100" dirty="0" err="1">
                <a:solidFill>
                  <a:srgbClr val="FF0000"/>
                </a:solidFill>
              </a:rPr>
              <a:t>Pagerank</a:t>
            </a:r>
            <a:r>
              <a:rPr lang="en-US" altLang="zh-CN" sz="1100" dirty="0">
                <a:solidFill>
                  <a:srgbClr val="FF0000"/>
                </a:solidFill>
              </a:rPr>
              <a:t>: A Context-sensitive Ranking Algorithm for Web Search, 2003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1114425" y="3141663"/>
            <a:ext cx="5905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 Directory Project</a:t>
            </a:r>
          </a:p>
        </p:txBody>
      </p:sp>
      <p:pic>
        <p:nvPicPr>
          <p:cNvPr id="4904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68413"/>
            <a:ext cx="9144000" cy="5589587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form of PageRank</a:t>
            </a:r>
          </a:p>
        </p:txBody>
      </p:sp>
      <p:sp>
        <p:nvSpPr>
          <p:cNvPr id="491523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504825" y="1597025"/>
            <a:ext cx="8315325" cy="4279900"/>
          </a:xfrm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200" b="1" dirty="0"/>
              <a:t>Basic PageRank (in matrix form)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</a:pPr>
            <a:r>
              <a:rPr lang="en-US" altLang="zh-CN" sz="2200" dirty="0"/>
              <a:t>Here, if there is a link from page </a:t>
            </a:r>
            <a:r>
              <a:rPr lang="en-US" altLang="zh-CN" sz="2200" i="1" dirty="0"/>
              <a:t>j</a:t>
            </a:r>
            <a:r>
              <a:rPr lang="en-US" altLang="zh-CN" sz="2200" dirty="0"/>
              <a:t> to page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, then</a:t>
            </a:r>
            <a:r>
              <a:rPr lang="en-US" altLang="zh-CN" sz="2200" b="1" dirty="0"/>
              <a:t> </a:t>
            </a:r>
            <a:r>
              <a:rPr lang="en-US" altLang="zh-CN" sz="2200" dirty="0"/>
              <a:t>the matrix entry </a:t>
            </a:r>
            <a:r>
              <a:rPr lang="en-US" altLang="zh-CN" sz="2200" i="1" dirty="0" err="1"/>
              <a:t>m</a:t>
            </a:r>
            <a:r>
              <a:rPr lang="en-US" altLang="zh-CN" sz="2200" i="1" baseline="-25000" dirty="0" err="1"/>
              <a:t>ij</a:t>
            </a:r>
            <a:r>
              <a:rPr lang="en-US" altLang="zh-CN" sz="2200" i="1" dirty="0"/>
              <a:t> </a:t>
            </a:r>
            <a:r>
              <a:rPr lang="en-US" altLang="zh-CN" sz="2200" dirty="0"/>
              <a:t>have the value 1/C(</a:t>
            </a:r>
            <a:r>
              <a:rPr lang="en-US" altLang="zh-CN" sz="2200" i="1" dirty="0" err="1"/>
              <a:t>P</a:t>
            </a:r>
            <a:r>
              <a:rPr lang="en-US" altLang="zh-CN" sz="2200" i="1" baseline="-25000" dirty="0" err="1"/>
              <a:t>j</a:t>
            </a:r>
            <a:r>
              <a:rPr lang="en-US" altLang="zh-CN" sz="2200" dirty="0"/>
              <a:t>)</a:t>
            </a:r>
            <a:r>
              <a:rPr lang="en-US" altLang="zh-CN" sz="2200" i="1" baseline="-25000" dirty="0"/>
              <a:t> </a:t>
            </a:r>
            <a:r>
              <a:rPr lang="en-US" altLang="zh-CN" sz="2200" i="1" dirty="0"/>
              <a:t>,</a:t>
            </a:r>
            <a:r>
              <a:rPr lang="en-US" altLang="zh-CN" sz="2200" dirty="0"/>
              <a:t>otherwise be 0.</a:t>
            </a:r>
          </a:p>
          <a:p>
            <a:pPr>
              <a:lnSpc>
                <a:spcPct val="80000"/>
              </a:lnSpc>
            </a:pPr>
            <a:r>
              <a:rPr lang="en-US" altLang="zh-CN" sz="2200" i="1" dirty="0"/>
              <a:t>p</a:t>
            </a:r>
            <a:r>
              <a:rPr lang="en-US" altLang="zh-CN" sz="2200" dirty="0"/>
              <a:t> be the </a:t>
            </a:r>
            <a:r>
              <a:rPr lang="en-US" altLang="zh-CN" sz="2200" i="1" dirty="0"/>
              <a:t>n</a:t>
            </a:r>
            <a:r>
              <a:rPr lang="en-US" altLang="zh-CN" sz="2200" dirty="0"/>
              <a:t>-dimensional column vector representing a uniform probability distribution over all nodes: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    </a:t>
            </a:r>
            <a:r>
              <a:rPr lang="en-US" altLang="zh-CN" sz="2200" dirty="0"/>
              <a:t>be the </a:t>
            </a:r>
            <a:r>
              <a:rPr lang="en-US" altLang="zh-CN" sz="2200" i="1" dirty="0"/>
              <a:t>n</a:t>
            </a:r>
            <a:r>
              <a:rPr lang="en-US" altLang="zh-CN" sz="2200" dirty="0"/>
              <a:t>-dimensional column vector identifying the nodes with link-out </a:t>
            </a:r>
            <a:r>
              <a:rPr lang="en-US" altLang="zh-CN" sz="2200" i="1" dirty="0"/>
              <a:t>0</a:t>
            </a:r>
            <a:r>
              <a:rPr lang="en-US" altLang="zh-CN" sz="2200" dirty="0"/>
              <a:t>: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200" dirty="0"/>
              <a:t>and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800" baseline="-25000" dirty="0"/>
          </a:p>
          <a:p>
            <a:pPr>
              <a:lnSpc>
                <a:spcPct val="80000"/>
              </a:lnSpc>
            </a:pPr>
            <a:endParaRPr lang="en-US" altLang="zh-CN" sz="2800" i="1" baseline="-25000" dirty="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b="1" dirty="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b="1" dirty="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b="1" baseline="-250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060575"/>
            <a:ext cx="29527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670300"/>
            <a:ext cx="115093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37063"/>
            <a:ext cx="27781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035550"/>
            <a:ext cx="23050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805488"/>
            <a:ext cx="13684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530" name="Oval 10"/>
          <p:cNvSpPr>
            <a:spLocks noChangeArrowheads="1"/>
          </p:cNvSpPr>
          <p:nvPr/>
        </p:nvSpPr>
        <p:spPr bwMode="auto">
          <a:xfrm>
            <a:off x="5148263" y="2133600"/>
            <a:ext cx="287337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H="1">
            <a:off x="5364163" y="1700213"/>
            <a:ext cx="360362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3276600" y="1125538"/>
            <a:ext cx="56896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Times New Roman" charset="0"/>
              </a:rPr>
              <a:t>The main difference from our previous damping equation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  <a:latin typeface="Times New Roman" charset="0"/>
              </a:rPr>
              <a:t>                             w</a:t>
            </a:r>
            <a:r>
              <a:rPr lang="en-US" altLang="zh-CN" sz="1600" i="1" baseline="-25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altLang="zh-CN" sz="1600">
                <a:solidFill>
                  <a:srgbClr val="FF0000"/>
                </a:solidFill>
                <a:latin typeface="Times New Roman" charset="0"/>
              </a:rPr>
              <a:t> = </a:t>
            </a:r>
            <a:r>
              <a:rPr lang="en-US" altLang="zh-CN" sz="1600" i="1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</a:rPr>
              <a:t>w</a:t>
            </a:r>
            <a:r>
              <a:rPr lang="en-US" altLang="zh-CN" sz="1600" baseline="-2500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altLang="zh-CN" sz="1600">
                <a:solidFill>
                  <a:srgbClr val="FF0000"/>
                </a:solidFill>
                <a:latin typeface="Times New Roman" charset="0"/>
              </a:rPr>
              <a:t> + (1 - </a:t>
            </a:r>
            <a:r>
              <a:rPr lang="en-US" altLang="zh-CN" sz="1600" i="1">
                <a:solidFill>
                  <a:srgbClr val="FF0000"/>
                </a:solidFill>
                <a:latin typeface="Times New Roman" charset="0"/>
              </a:rPr>
              <a:t>d)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</a:rPr>
              <a:t>Bw</a:t>
            </a:r>
            <a:r>
              <a:rPr lang="en-US" altLang="zh-CN" sz="1600" i="1" baseline="-25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altLang="zh-CN" sz="1600" baseline="-25000">
                <a:solidFill>
                  <a:srgbClr val="FF0000"/>
                </a:solidFill>
                <a:latin typeface="Times New Roman" charset="0"/>
              </a:rPr>
              <a:t>-1</a:t>
            </a:r>
          </a:p>
        </p:txBody>
      </p:sp>
      <p:sp>
        <p:nvSpPr>
          <p:cNvPr id="491533" name="Text Box 13"/>
          <p:cNvSpPr txBox="1">
            <a:spLocks noChangeArrowheads="1"/>
          </p:cNvSpPr>
          <p:nvPr/>
        </p:nvSpPr>
        <p:spPr bwMode="auto">
          <a:xfrm>
            <a:off x="1908175" y="6165850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Why we need the matrix 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</a:rPr>
              <a:t>D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</a:rPr>
              <a:t>?</a:t>
            </a:r>
            <a:endParaRPr lang="en-US" altLang="zh-CN" sz="2400" b="1" i="1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168" y="2108974"/>
            <a:ext cx="654005" cy="346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0" grpId="0" animBg="1"/>
      <p:bldP spid="491531" grpId="0" animBg="1"/>
      <p:bldP spid="491532" grpId="0"/>
      <p:bldP spid="4915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ODP-Biasing of PageRank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7225"/>
            <a:ext cx="8507413" cy="4525963"/>
          </a:xfrm>
        </p:spPr>
        <p:txBody>
          <a:bodyPr/>
          <a:lstStyle/>
          <a:p>
            <a:r>
              <a:rPr lang="en-US" altLang="zh-CN" sz="2600" dirty="0"/>
              <a:t>Let </a:t>
            </a:r>
            <a:r>
              <a:rPr lang="en-US" altLang="zh-CN" sz="2600" i="1" dirty="0" err="1"/>
              <a:t>T</a:t>
            </a:r>
            <a:r>
              <a:rPr lang="en-US" altLang="zh-CN" sz="2600" i="1" baseline="-25000" dirty="0" err="1"/>
              <a:t>j</a:t>
            </a:r>
            <a:r>
              <a:rPr lang="en-US" altLang="zh-CN" sz="2600" i="1" dirty="0"/>
              <a:t> </a:t>
            </a:r>
            <a:r>
              <a:rPr lang="en-US" altLang="zh-CN" sz="2600" dirty="0"/>
              <a:t>be the set of URLs in the ODP category </a:t>
            </a:r>
            <a:r>
              <a:rPr lang="en-US" altLang="zh-CN" sz="2600" i="1" dirty="0" err="1"/>
              <a:t>c</a:t>
            </a:r>
            <a:r>
              <a:rPr lang="en-US" altLang="zh-CN" sz="2600" i="1" baseline="-25000" dirty="0" err="1"/>
              <a:t>j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/>
              <a:t>computing the PageRank vector for topic </a:t>
            </a:r>
            <a:r>
              <a:rPr lang="en-US" altLang="zh-CN" sz="2600" i="1" dirty="0" err="1"/>
              <a:t>c</a:t>
            </a:r>
            <a:r>
              <a:rPr lang="en-US" altLang="zh-CN" sz="2600" i="1" baseline="-25000" dirty="0" err="1"/>
              <a:t>j</a:t>
            </a:r>
            <a:r>
              <a:rPr lang="en-US" altLang="zh-CN" sz="2600" dirty="0"/>
              <a:t>, in place of the uniform damping vector</a:t>
            </a:r>
          </a:p>
          <a:p>
            <a:r>
              <a:rPr lang="en-US" altLang="zh-CN" sz="2600" dirty="0"/>
              <a:t>i.e. let               and</a:t>
            </a:r>
          </a:p>
          <a:p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The PageRank vector for topic </a:t>
            </a:r>
            <a:r>
              <a:rPr lang="en-US" altLang="zh-CN" sz="2600" i="1" dirty="0" err="1"/>
              <a:t>c</a:t>
            </a:r>
            <a:r>
              <a:rPr lang="en-US" altLang="zh-CN" sz="2600" i="1" baseline="-25000" dirty="0" err="1"/>
              <a:t>j</a:t>
            </a:r>
            <a:r>
              <a:rPr lang="en-US" altLang="zh-CN" sz="2600" dirty="0"/>
              <a:t> is given by            </a:t>
            </a:r>
          </a:p>
          <a:p>
            <a:pPr>
              <a:buFont typeface="Wingdings" charset="0"/>
              <a:buNone/>
            </a:pPr>
            <a:r>
              <a:rPr lang="en-US" altLang="zh-CN" sz="2600" dirty="0"/>
              <a:t>                   that can be computed by the basic PR algorithm</a:t>
            </a:r>
          </a:p>
          <a:p>
            <a:endParaRPr lang="en-US" altLang="zh-CN" sz="2600" dirty="0"/>
          </a:p>
          <a:p>
            <a:endParaRPr lang="zh-CN" altLang="en-US" sz="2600" dirty="0"/>
          </a:p>
        </p:txBody>
      </p:sp>
      <p:pic>
        <p:nvPicPr>
          <p:cNvPr id="493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12557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3357563"/>
            <a:ext cx="8778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35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4900"/>
            <a:ext cx="29908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35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57788"/>
            <a:ext cx="1223962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3576" name="Line 8"/>
          <p:cNvSpPr>
            <a:spLocks noChangeShapeType="1"/>
          </p:cNvSpPr>
          <p:nvPr/>
        </p:nvSpPr>
        <p:spPr bwMode="auto">
          <a:xfrm>
            <a:off x="4211638" y="5157788"/>
            <a:ext cx="1655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Query-Time Importance Score</a:t>
            </a:r>
            <a:endParaRPr lang="zh-CN" altLang="en-US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dirty="0"/>
              <a:t>Let </a:t>
            </a:r>
            <a:r>
              <a:rPr lang="en-US" altLang="zh-CN" sz="2100" i="1" dirty="0"/>
              <a:t>q</a:t>
            </a:r>
            <a:r>
              <a:rPr lang="en-US" altLang="zh-CN" sz="2100" i="1" baseline="-25000" dirty="0"/>
              <a:t>i</a:t>
            </a:r>
            <a:r>
              <a:rPr lang="en-US" altLang="zh-CN" sz="2100" i="1" dirty="0"/>
              <a:t>’</a:t>
            </a:r>
            <a:r>
              <a:rPr lang="en-US" altLang="zh-CN" sz="2100" i="1" baseline="-25000" dirty="0"/>
              <a:t> </a:t>
            </a:r>
            <a:r>
              <a:rPr lang="en-US" altLang="zh-CN" sz="2100" dirty="0"/>
              <a:t>be the </a:t>
            </a:r>
            <a:r>
              <a:rPr lang="en-US" altLang="zh-CN" sz="2100" i="1" dirty="0" err="1"/>
              <a:t>i</a:t>
            </a:r>
            <a:r>
              <a:rPr lang="en-US" altLang="zh-CN" sz="2100" baseline="30000" dirty="0" err="1"/>
              <a:t>th</a:t>
            </a:r>
            <a:r>
              <a:rPr lang="en-US" altLang="zh-CN" sz="2100" dirty="0"/>
              <a:t> term in the query (or query context) </a:t>
            </a:r>
            <a:r>
              <a:rPr lang="en-US" altLang="zh-CN" sz="2100" i="1" dirty="0"/>
              <a:t>q’</a:t>
            </a:r>
            <a:r>
              <a:rPr lang="en-US" altLang="zh-CN" sz="2100" dirty="0"/>
              <a:t>. Then given the query </a:t>
            </a:r>
            <a:r>
              <a:rPr lang="en-US" altLang="zh-CN" sz="2100" i="1" dirty="0"/>
              <a:t>q’</a:t>
            </a:r>
            <a:r>
              <a:rPr lang="en-US" altLang="zh-CN" sz="2100" dirty="0"/>
              <a:t>, compute for each </a:t>
            </a:r>
            <a:r>
              <a:rPr lang="en-US" altLang="zh-CN" sz="2100" i="1" dirty="0" err="1"/>
              <a:t>c</a:t>
            </a:r>
            <a:r>
              <a:rPr lang="en-US" altLang="zh-CN" sz="2100" i="1" baseline="-25000" dirty="0" err="1"/>
              <a:t>j</a:t>
            </a:r>
            <a:r>
              <a:rPr lang="en-US" altLang="zh-CN" sz="2100" i="1" baseline="-25000" dirty="0"/>
              <a:t> </a:t>
            </a:r>
            <a:r>
              <a:rPr lang="en-US" altLang="zh-CN" sz="2100" dirty="0"/>
              <a:t>the following:</a:t>
            </a:r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r>
              <a:rPr lang="en-US" altLang="zh-CN" sz="2100" dirty="0"/>
              <a:t>Let </a:t>
            </a:r>
            <a:r>
              <a:rPr lang="en-US" altLang="zh-CN" sz="2100" i="1" dirty="0" err="1"/>
              <a:t>r</a:t>
            </a:r>
            <a:r>
              <a:rPr lang="en-US" altLang="zh-CN" sz="2100" i="1" baseline="-25000" dirty="0" err="1"/>
              <a:t>jd</a:t>
            </a:r>
            <a:r>
              <a:rPr lang="en-US" altLang="zh-CN" sz="2100" dirty="0"/>
              <a:t> be the rank of document </a:t>
            </a:r>
            <a:r>
              <a:rPr lang="en-US" altLang="zh-CN" sz="2100" i="1" dirty="0"/>
              <a:t>d</a:t>
            </a:r>
            <a:r>
              <a:rPr lang="en-US" altLang="zh-CN" sz="2100" dirty="0"/>
              <a:t> given by the rank vector              , then for the Web document </a:t>
            </a:r>
            <a:r>
              <a:rPr lang="en-US" altLang="zh-CN" sz="2100" i="1" dirty="0"/>
              <a:t>d</a:t>
            </a:r>
            <a:r>
              <a:rPr lang="en-US" altLang="zh-CN" sz="2100" dirty="0"/>
              <a:t>, the query-sensitive importance score </a:t>
            </a:r>
            <a:r>
              <a:rPr lang="en-US" altLang="zh-CN" sz="2100" i="1" dirty="0" err="1"/>
              <a:t>s</a:t>
            </a:r>
            <a:r>
              <a:rPr lang="en-US" altLang="zh-CN" sz="2100" i="1" baseline="-25000" dirty="0" err="1"/>
              <a:t>qd</a:t>
            </a:r>
            <a:r>
              <a:rPr lang="en-US" altLang="zh-CN" sz="2100" i="1" baseline="-25000" dirty="0"/>
              <a:t> </a:t>
            </a:r>
            <a:r>
              <a:rPr lang="en-US" altLang="zh-CN" sz="2100" dirty="0"/>
              <a:t>is computed as follows</a:t>
            </a:r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zh-CN" sz="21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100" dirty="0"/>
              <a:t> </a:t>
            </a:r>
          </a:p>
          <a:p>
            <a:pPr>
              <a:lnSpc>
                <a:spcPct val="90000"/>
              </a:lnSpc>
            </a:pPr>
            <a:endParaRPr lang="zh-CN" altLang="en-US" sz="2100" dirty="0"/>
          </a:p>
        </p:txBody>
      </p:sp>
      <p:pic>
        <p:nvPicPr>
          <p:cNvPr id="494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76475"/>
            <a:ext cx="5113338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4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644900"/>
            <a:ext cx="9366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45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52963"/>
            <a:ext cx="3311525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4599" name="Oval 7"/>
          <p:cNvSpPr>
            <a:spLocks noChangeArrowheads="1"/>
          </p:cNvSpPr>
          <p:nvPr/>
        </p:nvSpPr>
        <p:spPr bwMode="auto">
          <a:xfrm>
            <a:off x="3492500" y="2708275"/>
            <a:ext cx="720725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 flipH="1" flipV="1">
            <a:off x="4211638" y="2997200"/>
            <a:ext cx="3744912" cy="142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7883525" y="2493963"/>
            <a:ext cx="1225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Keep the same for all c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charset="0"/>
              </a:rPr>
              <a:t>j</a:t>
            </a:r>
          </a:p>
        </p:txBody>
      </p:sp>
      <p:sp>
        <p:nvSpPr>
          <p:cNvPr id="494602" name="Oval 10"/>
          <p:cNvSpPr>
            <a:spLocks noChangeArrowheads="1"/>
          </p:cNvSpPr>
          <p:nvPr/>
        </p:nvSpPr>
        <p:spPr bwMode="auto">
          <a:xfrm>
            <a:off x="684213" y="1268413"/>
            <a:ext cx="7848600" cy="18716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2771775" y="1196975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</a:rPr>
              <a:t>Categorizing the query 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 animBg="1"/>
      <p:bldP spid="494600" grpId="0" animBg="1"/>
      <p:bldP spid="494601" grpId="0"/>
      <p:bldP spid="494602" grpId="0" animBg="1"/>
      <p:bldP spid="4946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 System scheme with TS PageRank</a:t>
            </a:r>
          </a:p>
        </p:txBody>
      </p:sp>
      <p:pic>
        <p:nvPicPr>
          <p:cNvPr id="495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09738"/>
            <a:ext cx="5853112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5620" name="Freeform 4"/>
          <p:cNvSpPr>
            <a:spLocks/>
          </p:cNvSpPr>
          <p:nvPr/>
        </p:nvSpPr>
        <p:spPr bwMode="auto">
          <a:xfrm>
            <a:off x="1258888" y="3716338"/>
            <a:ext cx="3960812" cy="1873250"/>
          </a:xfrm>
          <a:custGeom>
            <a:avLst/>
            <a:gdLst>
              <a:gd name="T0" fmla="*/ 415 w 2531"/>
              <a:gd name="T1" fmla="*/ 371 h 1384"/>
              <a:gd name="T2" fmla="*/ 143 w 2531"/>
              <a:gd name="T3" fmla="*/ 462 h 1384"/>
              <a:gd name="T4" fmla="*/ 143 w 2531"/>
              <a:gd name="T5" fmla="*/ 1142 h 1384"/>
              <a:gd name="T6" fmla="*/ 1004 w 2531"/>
              <a:gd name="T7" fmla="*/ 1324 h 1384"/>
              <a:gd name="T8" fmla="*/ 1458 w 2531"/>
              <a:gd name="T9" fmla="*/ 779 h 1384"/>
              <a:gd name="T10" fmla="*/ 2184 w 2531"/>
              <a:gd name="T11" fmla="*/ 779 h 1384"/>
              <a:gd name="T12" fmla="*/ 2501 w 2531"/>
              <a:gd name="T13" fmla="*/ 371 h 1384"/>
              <a:gd name="T14" fmla="*/ 2365 w 2531"/>
              <a:gd name="T15" fmla="*/ 53 h 1384"/>
              <a:gd name="T16" fmla="*/ 1503 w 2531"/>
              <a:gd name="T17" fmla="*/ 53 h 1384"/>
              <a:gd name="T18" fmla="*/ 1095 w 2531"/>
              <a:gd name="T19" fmla="*/ 235 h 1384"/>
              <a:gd name="T20" fmla="*/ 415 w 2531"/>
              <a:gd name="T21" fmla="*/ 371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1" h="1384">
                <a:moveTo>
                  <a:pt x="415" y="371"/>
                </a:moveTo>
                <a:cubicBezTo>
                  <a:pt x="256" y="409"/>
                  <a:pt x="188" y="334"/>
                  <a:pt x="143" y="462"/>
                </a:cubicBezTo>
                <a:cubicBezTo>
                  <a:pt x="98" y="590"/>
                  <a:pt x="0" y="998"/>
                  <a:pt x="143" y="1142"/>
                </a:cubicBezTo>
                <a:cubicBezTo>
                  <a:pt x="286" y="1286"/>
                  <a:pt x="785" y="1384"/>
                  <a:pt x="1004" y="1324"/>
                </a:cubicBezTo>
                <a:cubicBezTo>
                  <a:pt x="1223" y="1264"/>
                  <a:pt x="1261" y="870"/>
                  <a:pt x="1458" y="779"/>
                </a:cubicBezTo>
                <a:cubicBezTo>
                  <a:pt x="1655" y="688"/>
                  <a:pt x="2010" y="847"/>
                  <a:pt x="2184" y="779"/>
                </a:cubicBezTo>
                <a:cubicBezTo>
                  <a:pt x="2358" y="711"/>
                  <a:pt x="2471" y="492"/>
                  <a:pt x="2501" y="371"/>
                </a:cubicBezTo>
                <a:cubicBezTo>
                  <a:pt x="2531" y="250"/>
                  <a:pt x="2531" y="106"/>
                  <a:pt x="2365" y="53"/>
                </a:cubicBezTo>
                <a:cubicBezTo>
                  <a:pt x="2199" y="0"/>
                  <a:pt x="1715" y="23"/>
                  <a:pt x="1503" y="53"/>
                </a:cubicBezTo>
                <a:cubicBezTo>
                  <a:pt x="1291" y="83"/>
                  <a:pt x="1276" y="182"/>
                  <a:pt x="1095" y="235"/>
                </a:cubicBezTo>
                <a:cubicBezTo>
                  <a:pt x="914" y="288"/>
                  <a:pt x="574" y="333"/>
                  <a:pt x="415" y="37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21" name="Oval 5"/>
          <p:cNvSpPr>
            <a:spLocks noChangeArrowheads="1"/>
          </p:cNvSpPr>
          <p:nvPr/>
        </p:nvSpPr>
        <p:spPr bwMode="auto">
          <a:xfrm>
            <a:off x="3708400" y="4797425"/>
            <a:ext cx="1368425" cy="7207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4956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Topic Distribution</a:t>
            </a:r>
            <a:endParaRPr lang="zh-CN" alt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the query ‘golf’, with no additional context the distribution of topic weights we would use is:</a:t>
            </a:r>
          </a:p>
          <a:p>
            <a:endParaRPr lang="zh-CN" altLang="en-US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68638"/>
            <a:ext cx="5976937" cy="334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Experiment Results </a:t>
            </a:r>
            <a:br>
              <a:rPr lang="en-US" altLang="zh-CN" sz="3800"/>
            </a:br>
            <a:r>
              <a:rPr lang="en-US" altLang="zh-CN" sz="3800"/>
              <a:t>TSPageRank vs. PageRank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80075"/>
            <a:ext cx="8229600" cy="45085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charset="0"/>
              <a:buNone/>
            </a:pPr>
            <a:r>
              <a:rPr lang="en-US" altLang="zh-CN" sz="1100">
                <a:solidFill>
                  <a:srgbClr val="FF0000"/>
                </a:solidFill>
              </a:rPr>
              <a:t>From: Haveliwala, Topic-sensitive Pagerank: A Context-sensitive Ranking Algorithm for Web Search, 2003</a:t>
            </a:r>
          </a:p>
          <a:p>
            <a:endParaRPr lang="zh-CN" altLang="en-US"/>
          </a:p>
        </p:txBody>
      </p:sp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256212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530725"/>
          </a:xfrm>
        </p:spPr>
        <p:txBody>
          <a:bodyPr/>
          <a:lstStyle/>
          <a:p>
            <a:r>
              <a:rPr lang="en-US" altLang="zh-CN"/>
              <a:t>Example 2.  a more complicate query, search in a moderate (million) scale document set </a:t>
            </a:r>
          </a:p>
        </p:txBody>
      </p:sp>
      <p:grpSp>
        <p:nvGrpSpPr>
          <p:cNvPr id="437257" name="Group 9"/>
          <p:cNvGrpSpPr>
            <a:grpSpLocks/>
          </p:cNvGrpSpPr>
          <p:nvPr/>
        </p:nvGrpSpPr>
        <p:grpSpPr bwMode="auto">
          <a:xfrm>
            <a:off x="971550" y="2060575"/>
            <a:ext cx="6624638" cy="1152525"/>
            <a:chOff x="385" y="1706"/>
            <a:chExt cx="4979" cy="811"/>
          </a:xfrm>
        </p:grpSpPr>
        <p:pic>
          <p:nvPicPr>
            <p:cNvPr id="4372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797"/>
              <a:ext cx="4979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72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06"/>
              <a:ext cx="1158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576262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72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357563"/>
            <a:ext cx="6653213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60" name="Line 12"/>
          <p:cNvSpPr>
            <a:spLocks noChangeShapeType="1"/>
          </p:cNvSpPr>
          <p:nvPr/>
        </p:nvSpPr>
        <p:spPr bwMode="auto">
          <a:xfrm>
            <a:off x="1042988" y="4797425"/>
            <a:ext cx="61928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 flipV="1">
            <a:off x="1042988" y="5589588"/>
            <a:ext cx="6192837" cy="33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263" name="Line 15"/>
          <p:cNvSpPr>
            <a:spLocks noChangeShapeType="1"/>
          </p:cNvSpPr>
          <p:nvPr/>
        </p:nvSpPr>
        <p:spPr bwMode="auto">
          <a:xfrm flipH="1" flipV="1">
            <a:off x="7235825" y="4797425"/>
            <a:ext cx="649288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 flipH="1" flipV="1">
            <a:off x="7235825" y="5589588"/>
            <a:ext cx="649288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7265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8066087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5788025" y="3013075"/>
            <a:ext cx="1441450" cy="1428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7021513" y="6021388"/>
            <a:ext cx="208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our expectation</a:t>
            </a:r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1042988" y="4508500"/>
            <a:ext cx="61928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 flipV="1">
            <a:off x="1116013" y="3933825"/>
            <a:ext cx="503237" cy="574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7271" name="Text Box 23"/>
          <p:cNvSpPr txBox="1">
            <a:spLocks noChangeArrowheads="1"/>
          </p:cNvSpPr>
          <p:nvPr/>
        </p:nvSpPr>
        <p:spPr bwMode="auto">
          <a:xfrm>
            <a:off x="5940425" y="4141788"/>
            <a:ext cx="2087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?...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43727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0" grpId="0" animBg="1"/>
      <p:bldP spid="437261" grpId="0" animBg="1"/>
      <p:bldP spid="437263" grpId="0" animBg="1"/>
      <p:bldP spid="437264" grpId="0" animBg="1"/>
      <p:bldP spid="437267" grpId="0" animBg="1"/>
      <p:bldP spid="437268" grpId="0"/>
      <p:bldP spid="437269" grpId="0" animBg="1"/>
      <p:bldP spid="437270" grpId="0" animBg="1"/>
      <p:bldP spid="437271" grpId="0"/>
      <p:bldP spid="437271" grpId="1"/>
      <p:bldP spid="437271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Adaptive Search </a:t>
            </a:r>
            <a:r>
              <a:rPr lang="en-US" altLang="zh-CN">
                <a:latin typeface="Times New Roman"/>
              </a:rPr>
              <a:t>–</a:t>
            </a:r>
            <a:r>
              <a:rPr lang="en-US" altLang="zh-CN"/>
              <a:t>Searching Context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Rather than use query </a:t>
            </a:r>
            <a:r>
              <a:rPr lang="en-US" altLang="zh-CN" i="1"/>
              <a:t>q </a:t>
            </a:r>
            <a:r>
              <a:rPr lang="en-US" altLang="zh-CN"/>
              <a:t>itself, use the context of </a:t>
            </a:r>
            <a:r>
              <a:rPr lang="en-US" altLang="zh-CN" i="1"/>
              <a:t>q </a:t>
            </a:r>
            <a:r>
              <a:rPr lang="en-US" altLang="zh-CN"/>
              <a:t>to compute the topic distribution and PageRank values.</a:t>
            </a:r>
          </a:p>
          <a:p>
            <a:r>
              <a:rPr lang="en-US" altLang="zh-CN"/>
              <a:t>The query context can be:</a:t>
            </a:r>
          </a:p>
          <a:p>
            <a:pPr lvl="1"/>
            <a:r>
              <a:rPr lang="en-US" altLang="zh-CN" i="1"/>
              <a:t>The query history for the same user</a:t>
            </a:r>
          </a:p>
          <a:p>
            <a:pPr lvl="1"/>
            <a:r>
              <a:rPr lang="en-US" altLang="zh-CN" i="1"/>
              <a:t>The user provided text that contains the query terms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18284-85DA-C14D-BEBF-31E09B4B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  <a:r>
              <a:rPr kumimoji="1" lang="en-US" altLang="zh-CN"/>
              <a:t>(Homework)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0C59E-7F89-0B4F-98B9-4E81B573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“topic-sensitive”?</a:t>
            </a:r>
          </a:p>
          <a:p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address?</a:t>
            </a:r>
          </a:p>
          <a:p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D?</a:t>
            </a:r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ODP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page?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733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  <a:p>
            <a:r>
              <a:rPr lang="en-US" altLang="zh-CN"/>
              <a:t>Basic Idea</a:t>
            </a:r>
          </a:p>
          <a:p>
            <a:r>
              <a:rPr lang="en-US" altLang="zh-CN"/>
              <a:t>PageRank Algorithm</a:t>
            </a:r>
          </a:p>
          <a:p>
            <a:r>
              <a:rPr lang="en-US" altLang="zh-CN">
                <a:solidFill>
                  <a:srgbClr val="FF0000"/>
                </a:solidFill>
              </a:rPr>
              <a:t>HITS: Hyperlink-Induced Topic Search</a:t>
            </a:r>
          </a:p>
          <a:p>
            <a:r>
              <a:rPr lang="en-US" altLang="zh-CN"/>
              <a:t>Further Reading</a:t>
            </a: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1188" y="5373688"/>
            <a:ext cx="833755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HITS: Hyperlink-Induced Topic Search,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referred from: </a:t>
            </a:r>
            <a:r>
              <a:rPr lang="en-US" altLang="zh-CN">
                <a:solidFill>
                  <a:srgbClr val="437085"/>
                </a:solidFill>
              </a:rPr>
              <a:t>Pandu Nayak and Prabhakar Raghavan, Lecture 17: Link Analysis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Hyperlink-Induced Topic Search (HITS)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/>
              <a:t>In response to a query, instead of an ordered list of pages each meeting the query, find </a:t>
            </a:r>
            <a:r>
              <a:rPr lang="en-US" altLang="zh-CN" u="sng"/>
              <a:t>two</a:t>
            </a:r>
            <a:r>
              <a:rPr lang="en-US" altLang="zh-CN"/>
              <a:t> sets of inter-related pages:</a:t>
            </a:r>
          </a:p>
          <a:p>
            <a:pPr lvl="1"/>
            <a:r>
              <a:rPr lang="en-US" altLang="zh-CN" i="1"/>
              <a:t>Hub pages</a:t>
            </a:r>
            <a:r>
              <a:rPr lang="en-US" altLang="zh-CN"/>
              <a:t> are good lists of links on a subject.</a:t>
            </a:r>
          </a:p>
          <a:p>
            <a:pPr lvl="2"/>
            <a:r>
              <a:rPr lang="en-US" altLang="zh-CN"/>
              <a:t>e.g., “Bob’s list of cancer-related links.”</a:t>
            </a:r>
          </a:p>
          <a:p>
            <a:pPr lvl="1"/>
            <a:r>
              <a:rPr lang="en-US" altLang="zh-CN" i="1"/>
              <a:t>Authority pages</a:t>
            </a:r>
            <a:r>
              <a:rPr lang="en-US" altLang="zh-CN"/>
              <a:t> occur recurrently on good hubs for the subject.</a:t>
            </a:r>
          </a:p>
          <a:p>
            <a:r>
              <a:rPr lang="en-US" altLang="zh-CN"/>
              <a:t>Best suited for “broad topic” queries rather than for page-finding queries.</a:t>
            </a:r>
          </a:p>
          <a:p>
            <a:r>
              <a:rPr lang="en-US" altLang="zh-CN"/>
              <a:t>Gets at a broader slice of common </a:t>
            </a:r>
            <a:r>
              <a:rPr lang="en-US" altLang="zh-CN" i="1"/>
              <a:t>opinion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sp>
        <p:nvSpPr>
          <p:cNvPr id="5038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8750"/>
            <a:ext cx="8229600" cy="1139825"/>
          </a:xfrm>
        </p:spPr>
        <p:txBody>
          <a:bodyPr anchor="b"/>
          <a:lstStyle/>
          <a:p>
            <a:r>
              <a:rPr lang="en-US" altLang="zh-CN"/>
              <a:t>Hubs and Authorities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953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sz="3200">
                <a:solidFill>
                  <a:srgbClr val="C00000"/>
                </a:solidFill>
              </a:rPr>
              <a:t>Basic Assumption</a:t>
            </a:r>
          </a:p>
          <a:p>
            <a:r>
              <a:rPr lang="en-US" altLang="zh-CN" sz="3200"/>
              <a:t>A good hub page for a topic </a:t>
            </a:r>
            <a:r>
              <a:rPr lang="en-US" altLang="zh-CN" sz="3200" i="1"/>
              <a:t>points</a:t>
            </a:r>
            <a:r>
              <a:rPr lang="en-US" altLang="zh-CN" sz="3200"/>
              <a:t> to many authoritative pages for that topic.</a:t>
            </a:r>
          </a:p>
          <a:p>
            <a:r>
              <a:rPr lang="en-US" altLang="zh-CN" sz="3200"/>
              <a:t>A good authority page for a topic is pointed to by many good hubs for that topic.</a:t>
            </a:r>
          </a:p>
          <a:p>
            <a:pPr>
              <a:buFont typeface="Wingdings" charset="0"/>
              <a:buNone/>
            </a:pPr>
            <a:r>
              <a:rPr lang="en-US" altLang="zh-CN" sz="3200">
                <a:solidFill>
                  <a:srgbClr val="C00000"/>
                </a:solidFill>
              </a:rPr>
              <a:t>Circular definition - will turn this into an iterative computation</a:t>
            </a:r>
          </a:p>
        </p:txBody>
      </p:sp>
      <p:sp>
        <p:nvSpPr>
          <p:cNvPr id="5048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The hope</a:t>
            </a:r>
          </a:p>
        </p:txBody>
      </p:sp>
      <p:graphicFrame>
        <p:nvGraphicFramePr>
          <p:cNvPr id="505859" name="Object 3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1657350" y="1741488"/>
          <a:ext cx="5829300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6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741488"/>
                        <a:ext cx="5829300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2068513" y="6096000"/>
            <a:ext cx="409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 b="1" i="1">
                <a:latin typeface="Arial" charset="0"/>
                <a:cs typeface="Arial Unicode MS" charset="0"/>
              </a:rPr>
              <a:t>Mobile telecom companies</a:t>
            </a:r>
            <a:endParaRPr lang="en-US" altLang="zh-CN">
              <a:latin typeface="Arial" charset="0"/>
              <a:cs typeface="Arial Unicode MS" charset="0"/>
            </a:endParaRPr>
          </a:p>
        </p:txBody>
      </p:sp>
      <p:sp>
        <p:nvSpPr>
          <p:cNvPr id="505861" name="AutoShape 5"/>
          <p:cNvSpPr>
            <a:spLocks noChangeArrowheads="1"/>
          </p:cNvSpPr>
          <p:nvPr/>
        </p:nvSpPr>
        <p:spPr bwMode="auto">
          <a:xfrm>
            <a:off x="295275" y="3195638"/>
            <a:ext cx="1263650" cy="466725"/>
          </a:xfrm>
          <a:prstGeom prst="rightArrowCallout">
            <a:avLst>
              <a:gd name="adj1" fmla="val 25000"/>
              <a:gd name="adj2" fmla="val 25000"/>
              <a:gd name="adj3" fmla="val 45125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>
                <a:cs typeface="Arial Unicode MS" charset="0"/>
              </a:rPr>
              <a:t>Hubs</a:t>
            </a: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6583363" y="2814638"/>
            <a:ext cx="2355850" cy="466725"/>
          </a:xfrm>
          <a:prstGeom prst="leftArrowCallout">
            <a:avLst>
              <a:gd name="adj1" fmla="val 25000"/>
              <a:gd name="adj2" fmla="val 25000"/>
              <a:gd name="adj3" fmla="val 8412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>
                <a:cs typeface="Arial Unicode MS" charset="0"/>
              </a:rPr>
              <a:t>Authorities</a:t>
            </a:r>
          </a:p>
        </p:txBody>
      </p:sp>
      <p:sp>
        <p:nvSpPr>
          <p:cNvPr id="50586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High-level scheme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3600" dirty="0"/>
              <a:t>Extract from the web a </a:t>
            </a:r>
            <a:r>
              <a:rPr lang="en-US" altLang="zh-CN" sz="3600" u="sng" dirty="0"/>
              <a:t>base set</a:t>
            </a:r>
            <a:r>
              <a:rPr lang="en-US" altLang="zh-CN" sz="3600" dirty="0"/>
              <a:t> of pages that </a:t>
            </a:r>
            <a:r>
              <a:rPr lang="en-US" altLang="zh-CN" sz="3600" i="1" dirty="0"/>
              <a:t>could</a:t>
            </a:r>
            <a:r>
              <a:rPr lang="en-US" altLang="zh-CN" sz="3600" dirty="0"/>
              <a:t> be good hubs or authorities.</a:t>
            </a:r>
          </a:p>
          <a:p>
            <a:r>
              <a:rPr lang="en-US" altLang="zh-CN" sz="3600" dirty="0"/>
              <a:t>From these, identify a small set of top hub and authority pages</a:t>
            </a:r>
          </a:p>
          <a:p>
            <a:pPr lvl="1"/>
            <a:r>
              <a:rPr lang="en-US" altLang="zh-CN" sz="3600" dirty="0"/>
              <a:t>iterative algorithm</a:t>
            </a:r>
            <a:endParaRPr lang="en-US" altLang="zh-CN" sz="3200" dirty="0"/>
          </a:p>
          <a:p>
            <a:pPr lvl="1">
              <a:buFont typeface="Symbol" charset="0"/>
              <a:buNone/>
            </a:pPr>
            <a:endParaRPr lang="en-US" altLang="zh-CN" sz="3600" dirty="0"/>
          </a:p>
        </p:txBody>
      </p:sp>
      <p:sp>
        <p:nvSpPr>
          <p:cNvPr id="5068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Base set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953000"/>
          </a:xfrm>
        </p:spPr>
        <p:txBody>
          <a:bodyPr/>
          <a:lstStyle/>
          <a:p>
            <a:r>
              <a:rPr lang="en-US" altLang="zh-CN" sz="3200" dirty="0"/>
              <a:t>Given text query (say </a:t>
            </a:r>
            <a:r>
              <a:rPr lang="en-US" altLang="zh-CN" sz="3200" b="1" i="1" dirty="0"/>
              <a:t>browser</a:t>
            </a:r>
            <a:r>
              <a:rPr lang="en-US" altLang="zh-CN" sz="3200" dirty="0"/>
              <a:t>), use a text index to get all pages containing </a:t>
            </a:r>
            <a:r>
              <a:rPr lang="en-US" altLang="zh-CN" sz="3200" b="1" i="1" dirty="0"/>
              <a:t>browser.</a:t>
            </a:r>
          </a:p>
          <a:p>
            <a:pPr lvl="1"/>
            <a:r>
              <a:rPr lang="en-US" altLang="zh-CN" sz="3200" dirty="0"/>
              <a:t>Call this the </a:t>
            </a:r>
            <a:r>
              <a:rPr lang="en-US" altLang="zh-CN" sz="3200" u="sng" dirty="0"/>
              <a:t>root set</a:t>
            </a:r>
            <a:r>
              <a:rPr lang="en-US" altLang="zh-CN" sz="3200" dirty="0"/>
              <a:t> of pages. 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Add in any page that either</a:t>
            </a:r>
          </a:p>
          <a:p>
            <a:pPr lvl="1"/>
            <a:r>
              <a:rPr lang="en-US" altLang="zh-CN" sz="3200" dirty="0"/>
              <a:t>points to a page in the root set, or</a:t>
            </a:r>
          </a:p>
          <a:p>
            <a:pPr lvl="1"/>
            <a:r>
              <a:rPr lang="en-US" altLang="zh-CN" sz="3200" dirty="0"/>
              <a:t>is pointed to by a page in the root set.</a:t>
            </a:r>
          </a:p>
          <a:p>
            <a:r>
              <a:rPr lang="en-US" altLang="zh-CN" sz="3200" dirty="0"/>
              <a:t>Call this the </a:t>
            </a:r>
            <a:r>
              <a:rPr lang="en-US" altLang="zh-CN" sz="3200" u="sng" dirty="0"/>
              <a:t>base set</a:t>
            </a:r>
            <a:r>
              <a:rPr lang="en-US" altLang="zh-CN" sz="3200" dirty="0"/>
              <a:t>.</a:t>
            </a:r>
          </a:p>
        </p:txBody>
      </p:sp>
      <p:sp>
        <p:nvSpPr>
          <p:cNvPr id="50790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87313"/>
            <a:ext cx="8229600" cy="1139826"/>
          </a:xfrm>
        </p:spPr>
        <p:txBody>
          <a:bodyPr anchor="b"/>
          <a:lstStyle/>
          <a:p>
            <a:r>
              <a:rPr lang="en-US" altLang="zh-CN"/>
              <a:t>Construct the Base Set</a:t>
            </a:r>
          </a:p>
        </p:txBody>
      </p:sp>
      <p:sp>
        <p:nvSpPr>
          <p:cNvPr id="1289219" name="AutoShape 3"/>
          <p:cNvSpPr>
            <a:spLocks noChangeArrowheads="1"/>
          </p:cNvSpPr>
          <p:nvPr/>
        </p:nvSpPr>
        <p:spPr bwMode="auto">
          <a:xfrm>
            <a:off x="3429000" y="2460625"/>
            <a:ext cx="2286000" cy="1828800"/>
          </a:xfrm>
          <a:prstGeom prst="flowChartConnector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cs typeface="Arial Unicode MS" charset="0"/>
              </a:rPr>
              <a:t>Root</a:t>
            </a:r>
          </a:p>
          <a:p>
            <a:pPr algn="ctr"/>
            <a:r>
              <a:rPr lang="en-US" altLang="zh-CN" sz="2400">
                <a:cs typeface="Arial Unicode MS" charset="0"/>
              </a:rPr>
              <a:t>set</a:t>
            </a:r>
          </a:p>
        </p:txBody>
      </p:sp>
      <p:sp>
        <p:nvSpPr>
          <p:cNvPr id="1289220" name="AutoShape 4"/>
          <p:cNvSpPr>
            <a:spLocks noChangeArrowheads="1"/>
          </p:cNvSpPr>
          <p:nvPr/>
        </p:nvSpPr>
        <p:spPr bwMode="auto">
          <a:xfrm>
            <a:off x="2895600" y="2133600"/>
            <a:ext cx="3656013" cy="27416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1" name="Oval 5"/>
          <p:cNvSpPr>
            <a:spLocks noChangeArrowheads="1"/>
          </p:cNvSpPr>
          <p:nvPr/>
        </p:nvSpPr>
        <p:spPr bwMode="auto">
          <a:xfrm>
            <a:off x="3932238" y="22320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2" name="Oval 6"/>
          <p:cNvSpPr>
            <a:spLocks noChangeArrowheads="1"/>
          </p:cNvSpPr>
          <p:nvPr/>
        </p:nvSpPr>
        <p:spPr bwMode="auto">
          <a:xfrm>
            <a:off x="3094038" y="30702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3" name="Oval 7"/>
          <p:cNvSpPr>
            <a:spLocks noChangeArrowheads="1"/>
          </p:cNvSpPr>
          <p:nvPr/>
        </p:nvSpPr>
        <p:spPr bwMode="auto">
          <a:xfrm>
            <a:off x="3170238" y="25828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>
              <a:cs typeface="Arial Unicode MS" charset="0"/>
            </a:endParaRPr>
          </a:p>
        </p:txBody>
      </p:sp>
      <p:sp>
        <p:nvSpPr>
          <p:cNvPr id="1289224" name="Oval 8"/>
          <p:cNvSpPr>
            <a:spLocks noChangeArrowheads="1"/>
          </p:cNvSpPr>
          <p:nvPr/>
        </p:nvSpPr>
        <p:spPr bwMode="auto">
          <a:xfrm>
            <a:off x="5913438" y="39544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5" name="Oval 9"/>
          <p:cNvSpPr>
            <a:spLocks noChangeArrowheads="1"/>
          </p:cNvSpPr>
          <p:nvPr/>
        </p:nvSpPr>
        <p:spPr bwMode="auto">
          <a:xfrm>
            <a:off x="6019800" y="32988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6" name="Oval 10"/>
          <p:cNvSpPr>
            <a:spLocks noChangeArrowheads="1"/>
          </p:cNvSpPr>
          <p:nvPr/>
        </p:nvSpPr>
        <p:spPr bwMode="auto">
          <a:xfrm>
            <a:off x="5761038" y="28114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7" name="Oval 11"/>
          <p:cNvSpPr>
            <a:spLocks noChangeArrowheads="1"/>
          </p:cNvSpPr>
          <p:nvPr/>
        </p:nvSpPr>
        <p:spPr bwMode="auto">
          <a:xfrm>
            <a:off x="5638800" y="24606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8" name="Oval 12"/>
          <p:cNvSpPr>
            <a:spLocks noChangeArrowheads="1"/>
          </p:cNvSpPr>
          <p:nvPr/>
        </p:nvSpPr>
        <p:spPr bwMode="auto">
          <a:xfrm>
            <a:off x="3170238" y="36798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29" name="Oval 13"/>
          <p:cNvSpPr>
            <a:spLocks noChangeArrowheads="1"/>
          </p:cNvSpPr>
          <p:nvPr/>
        </p:nvSpPr>
        <p:spPr bwMode="auto">
          <a:xfrm>
            <a:off x="3322638" y="41370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0" name="Oval 14"/>
          <p:cNvSpPr>
            <a:spLocks noChangeArrowheads="1"/>
          </p:cNvSpPr>
          <p:nvPr/>
        </p:nvSpPr>
        <p:spPr bwMode="auto">
          <a:xfrm>
            <a:off x="4541838" y="38322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1" name="Oval 15"/>
          <p:cNvSpPr>
            <a:spLocks noChangeArrowheads="1"/>
          </p:cNvSpPr>
          <p:nvPr/>
        </p:nvSpPr>
        <p:spPr bwMode="auto">
          <a:xfrm>
            <a:off x="4999038" y="37560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2" name="Oval 16"/>
          <p:cNvSpPr>
            <a:spLocks noChangeArrowheads="1"/>
          </p:cNvSpPr>
          <p:nvPr/>
        </p:nvSpPr>
        <p:spPr bwMode="auto">
          <a:xfrm>
            <a:off x="5303838" y="33750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3" name="Oval 17"/>
          <p:cNvSpPr>
            <a:spLocks noChangeArrowheads="1"/>
          </p:cNvSpPr>
          <p:nvPr/>
        </p:nvSpPr>
        <p:spPr bwMode="auto">
          <a:xfrm>
            <a:off x="5181600" y="29940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4" name="Oval 18"/>
          <p:cNvSpPr>
            <a:spLocks noChangeArrowheads="1"/>
          </p:cNvSpPr>
          <p:nvPr/>
        </p:nvSpPr>
        <p:spPr bwMode="auto">
          <a:xfrm>
            <a:off x="3856038" y="30702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5" name="Oval 19"/>
          <p:cNvSpPr>
            <a:spLocks noChangeArrowheads="1"/>
          </p:cNvSpPr>
          <p:nvPr/>
        </p:nvSpPr>
        <p:spPr bwMode="auto">
          <a:xfrm>
            <a:off x="3703638" y="36798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1289236" name="Oval 20"/>
          <p:cNvSpPr>
            <a:spLocks noChangeArrowheads="1"/>
          </p:cNvSpPr>
          <p:nvPr/>
        </p:nvSpPr>
        <p:spPr bwMode="auto">
          <a:xfrm>
            <a:off x="3627438" y="32988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cxnSp>
        <p:nvCxnSpPr>
          <p:cNvPr id="1289237" name="AutoShape 21"/>
          <p:cNvCxnSpPr>
            <a:cxnSpLocks noChangeShapeType="1"/>
            <a:stCxn id="1289221" idx="4"/>
            <a:endCxn id="1289234" idx="0"/>
          </p:cNvCxnSpPr>
          <p:nvPr/>
        </p:nvCxnSpPr>
        <p:spPr bwMode="auto">
          <a:xfrm flipH="1">
            <a:off x="3948113" y="2414588"/>
            <a:ext cx="76200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38" name="AutoShape 22"/>
          <p:cNvCxnSpPr>
            <a:cxnSpLocks noChangeShapeType="1"/>
            <a:stCxn id="1289233" idx="0"/>
            <a:endCxn id="1289221" idx="5"/>
          </p:cNvCxnSpPr>
          <p:nvPr/>
        </p:nvCxnSpPr>
        <p:spPr bwMode="auto">
          <a:xfrm flipH="1" flipV="1">
            <a:off x="4087813" y="2387600"/>
            <a:ext cx="1185862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39" name="AutoShape 23"/>
          <p:cNvCxnSpPr>
            <a:cxnSpLocks noChangeShapeType="1"/>
            <a:stCxn id="1289233" idx="0"/>
            <a:endCxn id="1289227" idx="3"/>
          </p:cNvCxnSpPr>
          <p:nvPr/>
        </p:nvCxnSpPr>
        <p:spPr bwMode="auto">
          <a:xfrm flipV="1">
            <a:off x="5273675" y="2616200"/>
            <a:ext cx="39211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0" name="AutoShape 24"/>
          <p:cNvCxnSpPr>
            <a:cxnSpLocks noChangeShapeType="1"/>
            <a:stCxn id="1289233" idx="6"/>
            <a:endCxn id="1289226" idx="3"/>
          </p:cNvCxnSpPr>
          <p:nvPr/>
        </p:nvCxnSpPr>
        <p:spPr bwMode="auto">
          <a:xfrm flipV="1">
            <a:off x="5364163" y="2967038"/>
            <a:ext cx="423862" cy="119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1" name="AutoShape 25"/>
          <p:cNvCxnSpPr>
            <a:cxnSpLocks noChangeShapeType="1"/>
            <a:stCxn id="1289232" idx="6"/>
            <a:endCxn id="1289225" idx="2"/>
          </p:cNvCxnSpPr>
          <p:nvPr/>
        </p:nvCxnSpPr>
        <p:spPr bwMode="auto">
          <a:xfrm flipV="1">
            <a:off x="5486400" y="33909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2" name="AutoShape 26"/>
          <p:cNvCxnSpPr>
            <a:cxnSpLocks noChangeShapeType="1"/>
            <a:stCxn id="1289232" idx="5"/>
            <a:endCxn id="1289224" idx="1"/>
          </p:cNvCxnSpPr>
          <p:nvPr/>
        </p:nvCxnSpPr>
        <p:spPr bwMode="auto">
          <a:xfrm>
            <a:off x="5459413" y="3530600"/>
            <a:ext cx="481012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3" name="AutoShape 27"/>
          <p:cNvCxnSpPr>
            <a:cxnSpLocks noChangeShapeType="1"/>
            <a:stCxn id="1289232" idx="3"/>
            <a:endCxn id="1289231" idx="7"/>
          </p:cNvCxnSpPr>
          <p:nvPr/>
        </p:nvCxnSpPr>
        <p:spPr bwMode="auto">
          <a:xfrm flipH="1">
            <a:off x="5154613" y="3530600"/>
            <a:ext cx="176212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4" name="AutoShape 28"/>
          <p:cNvCxnSpPr>
            <a:cxnSpLocks noChangeShapeType="1"/>
            <a:stCxn id="1289231" idx="6"/>
            <a:endCxn id="1289224" idx="2"/>
          </p:cNvCxnSpPr>
          <p:nvPr/>
        </p:nvCxnSpPr>
        <p:spPr bwMode="auto">
          <a:xfrm>
            <a:off x="5181600" y="3848100"/>
            <a:ext cx="731838" cy="198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5" name="AutoShape 29"/>
          <p:cNvCxnSpPr>
            <a:cxnSpLocks noChangeShapeType="1"/>
            <a:stCxn id="1289232" idx="7"/>
            <a:endCxn id="1289226" idx="3"/>
          </p:cNvCxnSpPr>
          <p:nvPr/>
        </p:nvCxnSpPr>
        <p:spPr bwMode="auto">
          <a:xfrm flipV="1">
            <a:off x="5459413" y="2967038"/>
            <a:ext cx="328612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6" name="AutoShape 30"/>
          <p:cNvCxnSpPr>
            <a:cxnSpLocks noChangeShapeType="1"/>
            <a:stCxn id="1289229" idx="6"/>
            <a:endCxn id="1289230" idx="2"/>
          </p:cNvCxnSpPr>
          <p:nvPr/>
        </p:nvCxnSpPr>
        <p:spPr bwMode="auto">
          <a:xfrm flipV="1">
            <a:off x="3505200" y="3924300"/>
            <a:ext cx="10366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7" name="AutoShape 31"/>
          <p:cNvCxnSpPr>
            <a:cxnSpLocks noChangeShapeType="1"/>
            <a:stCxn id="1289229" idx="7"/>
            <a:endCxn id="1289235" idx="3"/>
          </p:cNvCxnSpPr>
          <p:nvPr/>
        </p:nvCxnSpPr>
        <p:spPr bwMode="auto">
          <a:xfrm flipV="1">
            <a:off x="3478213" y="3835400"/>
            <a:ext cx="252412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8" name="AutoShape 32"/>
          <p:cNvCxnSpPr>
            <a:cxnSpLocks noChangeShapeType="1"/>
            <a:stCxn id="1289228" idx="6"/>
            <a:endCxn id="1289235" idx="2"/>
          </p:cNvCxnSpPr>
          <p:nvPr/>
        </p:nvCxnSpPr>
        <p:spPr bwMode="auto">
          <a:xfrm>
            <a:off x="3352800" y="3771900"/>
            <a:ext cx="350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49" name="AutoShape 33"/>
          <p:cNvCxnSpPr>
            <a:cxnSpLocks noChangeShapeType="1"/>
            <a:stCxn id="1289228" idx="7"/>
            <a:endCxn id="1289236" idx="3"/>
          </p:cNvCxnSpPr>
          <p:nvPr/>
        </p:nvCxnSpPr>
        <p:spPr bwMode="auto">
          <a:xfrm flipV="1">
            <a:off x="3325813" y="3454400"/>
            <a:ext cx="328612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50" name="AutoShape 34"/>
          <p:cNvCxnSpPr>
            <a:cxnSpLocks noChangeShapeType="1"/>
            <a:stCxn id="1289230" idx="1"/>
            <a:endCxn id="1289234" idx="5"/>
          </p:cNvCxnSpPr>
          <p:nvPr/>
        </p:nvCxnSpPr>
        <p:spPr bwMode="auto">
          <a:xfrm flipH="1" flipV="1">
            <a:off x="4011613" y="3225800"/>
            <a:ext cx="557212" cy="633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51" name="AutoShape 35"/>
          <p:cNvCxnSpPr>
            <a:cxnSpLocks noChangeShapeType="1"/>
            <a:stCxn id="1289222" idx="6"/>
            <a:endCxn id="1289234" idx="2"/>
          </p:cNvCxnSpPr>
          <p:nvPr/>
        </p:nvCxnSpPr>
        <p:spPr bwMode="auto">
          <a:xfrm>
            <a:off x="3276600" y="3162300"/>
            <a:ext cx="5794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52" name="AutoShape 36"/>
          <p:cNvCxnSpPr>
            <a:cxnSpLocks noChangeShapeType="1"/>
            <a:stCxn id="1289223" idx="6"/>
            <a:endCxn id="1289221" idx="3"/>
          </p:cNvCxnSpPr>
          <p:nvPr/>
        </p:nvCxnSpPr>
        <p:spPr bwMode="auto">
          <a:xfrm flipV="1">
            <a:off x="3352800" y="2387600"/>
            <a:ext cx="606425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9253" name="AutoShape 37"/>
          <p:cNvCxnSpPr>
            <a:cxnSpLocks noChangeShapeType="1"/>
            <a:stCxn id="1289223" idx="5"/>
            <a:endCxn id="1289234" idx="1"/>
          </p:cNvCxnSpPr>
          <p:nvPr/>
        </p:nvCxnSpPr>
        <p:spPr bwMode="auto">
          <a:xfrm>
            <a:off x="3325813" y="2738438"/>
            <a:ext cx="557212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89254" name="Text Box 38"/>
          <p:cNvSpPr txBox="1">
            <a:spLocks noChangeArrowheads="1"/>
          </p:cNvSpPr>
          <p:nvPr/>
        </p:nvSpPr>
        <p:spPr bwMode="auto">
          <a:xfrm>
            <a:off x="3978275" y="4518025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 eaLnBrk="1" hangingPunct="1"/>
            <a:r>
              <a:rPr lang="en-US" altLang="zh-CN">
                <a:latin typeface="Arial" charset="0"/>
                <a:cs typeface="Arial Unicode MS" charset="0"/>
              </a:rPr>
              <a:t>Base set</a:t>
            </a:r>
          </a:p>
        </p:txBody>
      </p:sp>
      <p:sp>
        <p:nvSpPr>
          <p:cNvPr id="508967" name="TextBox 40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  <p:sp>
        <p:nvSpPr>
          <p:cNvPr id="508968" name="TextBox 39"/>
          <p:cNvSpPr txBox="1">
            <a:spLocks noChangeArrowheads="1"/>
          </p:cNvSpPr>
          <p:nvPr/>
        </p:nvSpPr>
        <p:spPr bwMode="auto">
          <a:xfrm>
            <a:off x="468313" y="56610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marL="0" lvl="1" eaLnBrk="1" hangingPunct="1"/>
            <a:r>
              <a:rPr lang="en-US" altLang="zh-CN">
                <a:latin typeface="Lucida Sans" charset="0"/>
                <a:cs typeface="Arial Unicode MS" charset="0"/>
              </a:rPr>
              <a:t>Get in-links (and out-links) from a </a:t>
            </a:r>
            <a:r>
              <a:rPr lang="en-US" altLang="zh-CN" i="1">
                <a:latin typeface="Lucida Sans" charset="0"/>
                <a:cs typeface="Arial Unicode MS" charset="0"/>
              </a:rPr>
              <a:t>connectivity server </a:t>
            </a:r>
            <a:endParaRPr lang="en-US" altLang="zh-CN">
              <a:latin typeface="Lucida Sans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7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9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13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9" grpId="0" animBg="1" autoUpdateAnimBg="0"/>
      <p:bldP spid="1289220" grpId="0" animBg="1"/>
      <p:bldP spid="1289221" grpId="0" animBg="1"/>
      <p:bldP spid="1289222" grpId="0" animBg="1"/>
      <p:bldP spid="1289223" grpId="0" animBg="1" autoUpdateAnimBg="0"/>
      <p:bldP spid="1289224" grpId="0" animBg="1"/>
      <p:bldP spid="1289225" grpId="0" animBg="1"/>
      <p:bldP spid="1289226" grpId="0" animBg="1"/>
      <p:bldP spid="1289227" grpId="0" animBg="1"/>
      <p:bldP spid="1289228" grpId="0" animBg="1"/>
      <p:bldP spid="1289229" grpId="0" animBg="1"/>
      <p:bldP spid="1289230" grpId="0" animBg="1"/>
      <p:bldP spid="1289231" grpId="0" animBg="1"/>
      <p:bldP spid="1289232" grpId="0" animBg="1"/>
      <p:bldP spid="1289233" grpId="0" animBg="1"/>
      <p:bldP spid="1289234" grpId="0" animBg="1"/>
      <p:bldP spid="1289235" grpId="0" animBg="1"/>
      <p:bldP spid="1289236" grpId="0" animBg="1"/>
      <p:bldP spid="12892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Distilling hubs and authorities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800"/>
              <a:t>Compute, for each page </a:t>
            </a:r>
            <a:r>
              <a:rPr lang="en-US" altLang="zh-CN" sz="2800" i="1"/>
              <a:t>x</a:t>
            </a:r>
            <a:r>
              <a:rPr lang="en-US" altLang="zh-CN" sz="2800"/>
              <a:t> in the base set, a </a:t>
            </a:r>
            <a:r>
              <a:rPr lang="en-US" altLang="zh-CN" sz="2800" u="sng"/>
              <a:t>hub score</a:t>
            </a:r>
            <a:r>
              <a:rPr lang="en-US" altLang="zh-CN" sz="2800"/>
              <a:t> </a:t>
            </a:r>
            <a:r>
              <a:rPr lang="en-US" altLang="zh-CN" sz="2800" i="1"/>
              <a:t>h(x)</a:t>
            </a:r>
            <a:r>
              <a:rPr lang="en-US" altLang="zh-CN" sz="2800"/>
              <a:t> and an </a:t>
            </a:r>
            <a:r>
              <a:rPr lang="en-US" altLang="zh-CN" sz="2800" u="sng"/>
              <a:t>authority score</a:t>
            </a:r>
            <a:r>
              <a:rPr lang="en-US" altLang="zh-CN" sz="2800"/>
              <a:t> </a:t>
            </a:r>
            <a:r>
              <a:rPr lang="en-US" altLang="zh-CN" sz="2800" i="1"/>
              <a:t>a(x).</a:t>
            </a:r>
          </a:p>
          <a:p>
            <a:r>
              <a:rPr lang="en-US" altLang="zh-CN" sz="2800">
                <a:solidFill>
                  <a:srgbClr val="C00000"/>
                </a:solidFill>
              </a:rPr>
              <a:t>Initialize: for all </a:t>
            </a:r>
            <a:r>
              <a:rPr lang="en-US" altLang="zh-CN" sz="2800" i="1">
                <a:solidFill>
                  <a:srgbClr val="C00000"/>
                </a:solidFill>
              </a:rPr>
              <a:t>x, h(x)</a:t>
            </a:r>
            <a:r>
              <a:rPr lang="en-US" altLang="zh-CN" sz="2800" i="1">
                <a:solidFill>
                  <a:srgbClr val="C00000"/>
                </a:solidFill>
                <a:sym typeface="Symbol" charset="0"/>
              </a:rPr>
              <a:t>1; a(x) 1</a:t>
            </a:r>
            <a:endParaRPr lang="en-US" altLang="zh-CN" sz="2800">
              <a:solidFill>
                <a:srgbClr val="C00000"/>
              </a:solidFill>
              <a:sym typeface="Symbol" charset="0"/>
            </a:endParaRPr>
          </a:p>
          <a:p>
            <a:r>
              <a:rPr lang="en-US" altLang="zh-CN" sz="2800">
                <a:sym typeface="Symbol" charset="0"/>
              </a:rPr>
              <a:t>Iteratively update all </a:t>
            </a:r>
            <a:r>
              <a:rPr lang="en-US" altLang="zh-CN" sz="2800" i="1">
                <a:sym typeface="Symbol" charset="0"/>
              </a:rPr>
              <a:t>h(x), a(x)</a:t>
            </a:r>
            <a:endParaRPr lang="en-US" altLang="zh-CN" sz="2800">
              <a:sym typeface="Symbol" charset="0"/>
            </a:endParaRPr>
          </a:p>
          <a:p>
            <a:r>
              <a:rPr lang="en-US" altLang="zh-CN" sz="2800">
                <a:solidFill>
                  <a:srgbClr val="C00000"/>
                </a:solidFill>
                <a:sym typeface="Symbol" charset="0"/>
              </a:rPr>
              <a:t>After iterations</a:t>
            </a:r>
          </a:p>
          <a:p>
            <a:pPr lvl="1"/>
            <a:r>
              <a:rPr lang="en-US" altLang="zh-CN" sz="2400">
                <a:sym typeface="Symbol" charset="0"/>
              </a:rPr>
              <a:t>output pages with highest </a:t>
            </a:r>
            <a:r>
              <a:rPr lang="en-US" altLang="zh-CN" sz="2400" i="1">
                <a:sym typeface="Symbol" charset="0"/>
              </a:rPr>
              <a:t>h()</a:t>
            </a:r>
            <a:r>
              <a:rPr lang="en-US" altLang="zh-CN" sz="2400">
                <a:sym typeface="Symbol" charset="0"/>
              </a:rPr>
              <a:t> scores as top hubs</a:t>
            </a:r>
          </a:p>
          <a:p>
            <a:pPr lvl="1"/>
            <a:r>
              <a:rPr lang="en-US" altLang="zh-CN" sz="2400">
                <a:sym typeface="Symbol" charset="0"/>
              </a:rPr>
              <a:t> highest </a:t>
            </a:r>
            <a:r>
              <a:rPr lang="en-US" altLang="zh-CN" sz="2400" i="1">
                <a:sym typeface="Symbol" charset="0"/>
              </a:rPr>
              <a:t>a()</a:t>
            </a:r>
            <a:r>
              <a:rPr lang="en-US" altLang="zh-CN" sz="2400">
                <a:sym typeface="Symbol" charset="0"/>
              </a:rPr>
              <a:t> scores as top authorities.</a:t>
            </a:r>
          </a:p>
        </p:txBody>
      </p:sp>
      <p:sp>
        <p:nvSpPr>
          <p:cNvPr id="1291268" name="AutoShape 4"/>
          <p:cNvSpPr>
            <a:spLocks noChangeArrowheads="1"/>
          </p:cNvSpPr>
          <p:nvPr/>
        </p:nvSpPr>
        <p:spPr bwMode="auto">
          <a:xfrm>
            <a:off x="5724525" y="3116263"/>
            <a:ext cx="914400" cy="457200"/>
          </a:xfrm>
          <a:prstGeom prst="leftArrowCallout">
            <a:avLst>
              <a:gd name="adj1" fmla="val 25000"/>
              <a:gd name="adj2" fmla="val 25000"/>
              <a:gd name="adj3" fmla="val 3333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cs typeface="Arial Unicode MS" charset="0"/>
              </a:rPr>
              <a:t>Key</a:t>
            </a:r>
          </a:p>
        </p:txBody>
      </p:sp>
      <p:sp>
        <p:nvSpPr>
          <p:cNvPr id="509957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  <p:bldP spid="129126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111750"/>
          </a:xfrm>
        </p:spPr>
        <p:txBody>
          <a:bodyPr/>
          <a:lstStyle/>
          <a:p>
            <a:r>
              <a:rPr lang="en-US" altLang="zh-CN"/>
              <a:t>Example 2.  a more complicate query, search in a moderate (million) scale document set</a:t>
            </a:r>
          </a:p>
          <a:p>
            <a:pPr lvl="1"/>
            <a:r>
              <a:rPr lang="en-US" altLang="zh-CN"/>
              <a:t> Information retrieval models are required to find out relevant documents</a:t>
            </a:r>
          </a:p>
          <a:p>
            <a:pPr lvl="2"/>
            <a:r>
              <a:rPr lang="en-US" altLang="zh-CN"/>
              <a:t>Vector space model</a:t>
            </a:r>
          </a:p>
          <a:p>
            <a:pPr lvl="2"/>
            <a:r>
              <a:rPr lang="en-US" altLang="zh-CN"/>
              <a:t>Statistical language model</a:t>
            </a:r>
          </a:p>
          <a:p>
            <a:pPr lvl="2"/>
            <a:r>
              <a:rPr lang="en-US" altLang="zh-CN"/>
              <a:t>Probabilistic model</a:t>
            </a:r>
          </a:p>
          <a:p>
            <a:pPr lvl="2"/>
            <a:r>
              <a:rPr lang="en-US" altLang="zh-CN"/>
              <a:t>……</a:t>
            </a:r>
          </a:p>
          <a:p>
            <a:pPr lvl="1"/>
            <a:r>
              <a:rPr lang="en-US" altLang="zh-CN"/>
              <a:t>Goal of IR models: increase search precision by</a:t>
            </a:r>
            <a:endParaRPr lang="zh-CN" altLang="en-US"/>
          </a:p>
          <a:p>
            <a:pPr lvl="2"/>
            <a:r>
              <a:rPr lang="en-US" altLang="zh-CN"/>
              <a:t>Understanding user’s information needs</a:t>
            </a:r>
          </a:p>
          <a:p>
            <a:pPr lvl="2"/>
            <a:r>
              <a:rPr lang="en-US" altLang="zh-CN"/>
              <a:t>Providing techniques for computing relevance (or similarity) of query and documents</a:t>
            </a:r>
          </a:p>
          <a:p>
            <a:pPr lvl="2"/>
            <a:endParaRPr lang="en-US" altLang="zh-CN"/>
          </a:p>
        </p:txBody>
      </p:sp>
      <p:sp>
        <p:nvSpPr>
          <p:cNvPr id="475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Iterative update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/>
              <a:t>Repeat the following updates, for all </a:t>
            </a:r>
            <a:r>
              <a:rPr lang="en-US" altLang="zh-CN" i="1"/>
              <a:t>x</a:t>
            </a:r>
            <a:r>
              <a:rPr lang="en-US" altLang="zh-CN"/>
              <a:t>:</a:t>
            </a:r>
          </a:p>
        </p:txBody>
      </p:sp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1828800" y="31242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34" name="Equation" r:id="rId3" imgW="1002960" imgH="355320" progId="Equation.3">
                  <p:embed/>
                </p:oleObj>
              </mc:Choice>
              <mc:Fallback>
                <p:oleObj name="Equation" r:id="rId3" imgW="10029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016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1828800" y="47244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35" name="Equation" r:id="rId5" imgW="1002960" imgH="355320" progId="Equation.3">
                  <p:embed/>
                </p:oleObj>
              </mc:Choice>
              <mc:Fallback>
                <p:oleObj name="Equation" r:id="rId5" imgW="100296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016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2" name="Oval 6"/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>
                <a:cs typeface="Arial Unicode MS" charset="0"/>
              </a:rPr>
              <a:t>x</a:t>
            </a:r>
            <a:endParaRPr lang="en-US" altLang="zh-CN" sz="2400">
              <a:cs typeface="Arial Unicode MS" charset="0"/>
            </a:endParaRPr>
          </a:p>
        </p:txBody>
      </p:sp>
      <p:sp>
        <p:nvSpPr>
          <p:cNvPr id="510983" name="Oval 7"/>
          <p:cNvSpPr>
            <a:spLocks noChangeArrowheads="1"/>
          </p:cNvSpPr>
          <p:nvPr/>
        </p:nvSpPr>
        <p:spPr bwMode="auto">
          <a:xfrm>
            <a:off x="6858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510984" name="Oval 8"/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sp>
        <p:nvSpPr>
          <p:cNvPr id="510985" name="Oval 9"/>
          <p:cNvSpPr>
            <a:spLocks noChangeArrowheads="1"/>
          </p:cNvSpPr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 sz="2400">
              <a:latin typeface="Lucida Sans" charset="0"/>
              <a:cs typeface="Arial Unicode MS" charset="0"/>
            </a:endParaRPr>
          </a:p>
        </p:txBody>
      </p:sp>
      <p:cxnSp>
        <p:nvCxnSpPr>
          <p:cNvPr id="510986" name="AutoShape 10"/>
          <p:cNvCxnSpPr>
            <a:cxnSpLocks noChangeShapeType="1"/>
            <a:stCxn id="510982" idx="7"/>
            <a:endCxn id="510983" idx="2"/>
          </p:cNvCxnSpPr>
          <p:nvPr/>
        </p:nvCxnSpPr>
        <p:spPr bwMode="auto">
          <a:xfrm flipV="1">
            <a:off x="6421438" y="30861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0987" name="AutoShape 11"/>
          <p:cNvCxnSpPr>
            <a:cxnSpLocks noChangeShapeType="1"/>
            <a:stCxn id="510982" idx="6"/>
            <a:endCxn id="510985" idx="2"/>
          </p:cNvCxnSpPr>
          <p:nvPr/>
        </p:nvCxnSpPr>
        <p:spPr bwMode="auto">
          <a:xfrm>
            <a:off x="6477000" y="3543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0988" name="AutoShape 12"/>
          <p:cNvCxnSpPr>
            <a:cxnSpLocks noChangeShapeType="1"/>
            <a:stCxn id="510982" idx="5"/>
            <a:endCxn id="510984" idx="2"/>
          </p:cNvCxnSpPr>
          <p:nvPr/>
        </p:nvCxnSpPr>
        <p:spPr bwMode="auto">
          <a:xfrm>
            <a:off x="6421438" y="3678238"/>
            <a:ext cx="436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10989" name="Group 13"/>
          <p:cNvGrpSpPr>
            <a:grpSpLocks/>
          </p:cNvGrpSpPr>
          <p:nvPr/>
        </p:nvGrpSpPr>
        <p:grpSpPr bwMode="auto">
          <a:xfrm>
            <a:off x="6096000" y="4419600"/>
            <a:ext cx="1447800" cy="1447800"/>
            <a:chOff x="3840" y="2784"/>
            <a:chExt cx="912" cy="912"/>
          </a:xfrm>
        </p:grpSpPr>
        <p:sp>
          <p:nvSpPr>
            <p:cNvPr id="510990" name="Oval 14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510991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510992" name="Oval 16"/>
            <p:cNvSpPr>
              <a:spLocks noChangeArrowheads="1"/>
            </p:cNvSpPr>
            <p:nvPr/>
          </p:nvSpPr>
          <p:spPr bwMode="auto">
            <a:xfrm>
              <a:off x="39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zh-CN" altLang="en-US" sz="2400">
                <a:latin typeface="Lucida Sans" charset="0"/>
                <a:cs typeface="Arial Unicode MS" charset="0"/>
              </a:endParaRPr>
            </a:p>
          </p:txBody>
        </p:sp>
        <p:sp>
          <p:nvSpPr>
            <p:cNvPr id="510993" name="Oval 17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i="1">
                  <a:cs typeface="Arial Unicode MS" charset="0"/>
                </a:rPr>
                <a:t>x</a:t>
              </a:r>
            </a:p>
          </p:txBody>
        </p:sp>
        <p:cxnSp>
          <p:nvCxnSpPr>
            <p:cNvPr id="510994" name="AutoShape 18"/>
            <p:cNvCxnSpPr>
              <a:cxnSpLocks noChangeShapeType="1"/>
              <a:stCxn id="510992" idx="6"/>
              <a:endCxn id="510993" idx="1"/>
            </p:cNvCxnSpPr>
            <p:nvPr/>
          </p:nvCxnSpPr>
          <p:spPr bwMode="auto">
            <a:xfrm>
              <a:off x="4224" y="2904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0995" name="AutoShape 19"/>
            <p:cNvCxnSpPr>
              <a:cxnSpLocks noChangeShapeType="1"/>
              <a:stCxn id="510991" idx="6"/>
              <a:endCxn id="510993" idx="2"/>
            </p:cNvCxnSpPr>
            <p:nvPr/>
          </p:nvCxnSpPr>
          <p:spPr bwMode="auto">
            <a:xfrm>
              <a:off x="4080" y="32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0996" name="AutoShape 20"/>
            <p:cNvCxnSpPr>
              <a:cxnSpLocks noChangeShapeType="1"/>
              <a:stCxn id="510990" idx="6"/>
              <a:endCxn id="510993" idx="3"/>
            </p:cNvCxnSpPr>
            <p:nvPr/>
          </p:nvCxnSpPr>
          <p:spPr bwMode="auto">
            <a:xfrm flipV="1">
              <a:off x="4224" y="3325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0997" name="TextBox 21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1450"/>
            <a:ext cx="8229600" cy="1139825"/>
          </a:xfrm>
        </p:spPr>
        <p:txBody>
          <a:bodyPr anchor="b"/>
          <a:lstStyle/>
          <a:p>
            <a:r>
              <a:rPr lang="en-US" altLang="zh-CN"/>
              <a:t>Scaling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3200"/>
              <a:t>To prevent the </a:t>
            </a:r>
            <a:r>
              <a:rPr lang="en-US" altLang="zh-CN" sz="3200" i="1"/>
              <a:t>h()</a:t>
            </a:r>
            <a:r>
              <a:rPr lang="en-US" altLang="zh-CN" sz="3200"/>
              <a:t> and </a:t>
            </a:r>
            <a:r>
              <a:rPr lang="en-US" altLang="zh-CN" sz="3200" i="1"/>
              <a:t>a()</a:t>
            </a:r>
            <a:r>
              <a:rPr lang="en-US" altLang="zh-CN" sz="3200"/>
              <a:t> values from getting too big, can scale down after each iteration</a:t>
            </a:r>
          </a:p>
          <a:p>
            <a:r>
              <a:rPr lang="en-US" altLang="zh-CN" sz="3200"/>
              <a:t>Scaling factor doesn’t really matter:</a:t>
            </a:r>
          </a:p>
          <a:p>
            <a:pPr lvl="1"/>
            <a:r>
              <a:rPr lang="en-US" altLang="zh-CN" sz="3200"/>
              <a:t>we only care about the </a:t>
            </a:r>
            <a:r>
              <a:rPr lang="en-US" altLang="zh-CN" sz="3200" i="1"/>
              <a:t>relative</a:t>
            </a:r>
            <a:r>
              <a:rPr lang="en-US" altLang="zh-CN" sz="3200"/>
              <a:t> values of the scores.</a:t>
            </a:r>
          </a:p>
        </p:txBody>
      </p:sp>
      <p:sp>
        <p:nvSpPr>
          <p:cNvPr id="5120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1450"/>
            <a:ext cx="8229600" cy="1139825"/>
          </a:xfrm>
        </p:spPr>
        <p:txBody>
          <a:bodyPr anchor="b"/>
          <a:lstStyle/>
          <a:p>
            <a:r>
              <a:rPr lang="en-US" altLang="zh-CN"/>
              <a:t>How many iterations?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3200"/>
              <a:t>Claim: relative values of scores will converge after a few iterations:</a:t>
            </a:r>
          </a:p>
          <a:p>
            <a:pPr lvl="1"/>
            <a:r>
              <a:rPr lang="en-US" altLang="zh-CN" sz="3000"/>
              <a:t>in fact, suitably scaled, </a:t>
            </a:r>
            <a:r>
              <a:rPr lang="en-US" altLang="zh-CN" sz="3000" i="1"/>
              <a:t>h()</a:t>
            </a:r>
            <a:r>
              <a:rPr lang="en-US" altLang="zh-CN" sz="3000"/>
              <a:t> and </a:t>
            </a:r>
            <a:r>
              <a:rPr lang="en-US" altLang="zh-CN" sz="3000" i="1"/>
              <a:t>a()</a:t>
            </a:r>
            <a:r>
              <a:rPr lang="en-US" altLang="zh-CN" sz="3000"/>
              <a:t> scores settle into a steady state!</a:t>
            </a:r>
          </a:p>
          <a:p>
            <a:r>
              <a:rPr lang="en-US" altLang="zh-CN" sz="3200">
                <a:solidFill>
                  <a:srgbClr val="C00000"/>
                </a:solidFill>
              </a:rPr>
              <a:t>In practice, ~5 iterations get you close to stability.</a:t>
            </a:r>
          </a:p>
        </p:txBody>
      </p:sp>
      <p:sp>
        <p:nvSpPr>
          <p:cNvPr id="5130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00013"/>
            <a:ext cx="8229600" cy="1139826"/>
          </a:xfrm>
        </p:spPr>
        <p:txBody>
          <a:bodyPr anchor="b"/>
          <a:lstStyle/>
          <a:p>
            <a:r>
              <a:rPr lang="en-US" altLang="zh-CN"/>
              <a:t>Things to note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12875"/>
            <a:ext cx="8686800" cy="4876800"/>
          </a:xfrm>
        </p:spPr>
        <p:txBody>
          <a:bodyPr/>
          <a:lstStyle/>
          <a:p>
            <a:r>
              <a:rPr lang="en-US" altLang="zh-CN" sz="3600"/>
              <a:t>Pulled together good pages regardless of language of page content.</a:t>
            </a:r>
          </a:p>
          <a:p>
            <a:r>
              <a:rPr lang="en-US" altLang="zh-CN" sz="3600">
                <a:solidFill>
                  <a:srgbClr val="C00000"/>
                </a:solidFill>
              </a:rPr>
              <a:t>Use </a:t>
            </a:r>
            <a:r>
              <a:rPr lang="en-US" altLang="zh-CN" sz="3600" i="1">
                <a:solidFill>
                  <a:srgbClr val="C00000"/>
                </a:solidFill>
              </a:rPr>
              <a:t>only</a:t>
            </a:r>
            <a:r>
              <a:rPr lang="en-US" altLang="zh-CN" sz="3600">
                <a:solidFill>
                  <a:srgbClr val="C00000"/>
                </a:solidFill>
              </a:rPr>
              <a:t> link analysis </a:t>
            </a:r>
            <a:r>
              <a:rPr lang="en-US" altLang="zh-CN" sz="3600" u="sng">
                <a:solidFill>
                  <a:srgbClr val="C00000"/>
                </a:solidFill>
              </a:rPr>
              <a:t>after</a:t>
            </a:r>
            <a:r>
              <a:rPr lang="en-US" altLang="zh-CN" sz="3600">
                <a:solidFill>
                  <a:srgbClr val="C00000"/>
                </a:solidFill>
              </a:rPr>
              <a:t> base set assembled</a:t>
            </a:r>
          </a:p>
          <a:p>
            <a:pPr lvl="1"/>
            <a:r>
              <a:rPr lang="en-US" altLang="zh-CN" sz="3500"/>
              <a:t>	iterative scoring is query-independent.</a:t>
            </a:r>
          </a:p>
          <a:p>
            <a:r>
              <a:rPr lang="en-US" altLang="zh-CN" sz="3600"/>
              <a:t>Iterative computation </a:t>
            </a:r>
            <a:r>
              <a:rPr lang="en-US" altLang="zh-CN" sz="3600" u="sng"/>
              <a:t>after</a:t>
            </a:r>
            <a:r>
              <a:rPr lang="en-US" altLang="zh-CN" sz="3600"/>
              <a:t> text index retrieval - significant overhead.</a:t>
            </a:r>
          </a:p>
        </p:txBody>
      </p:sp>
      <p:sp>
        <p:nvSpPr>
          <p:cNvPr id="5161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21.3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  <a:p>
            <a:r>
              <a:rPr lang="en-US" altLang="zh-CN"/>
              <a:t>Basic Idea</a:t>
            </a:r>
          </a:p>
          <a:p>
            <a:r>
              <a:rPr lang="en-US" altLang="zh-CN"/>
              <a:t>PageRank Algorithm</a:t>
            </a:r>
          </a:p>
          <a:p>
            <a:r>
              <a:rPr lang="en-US" altLang="zh-CN"/>
              <a:t>HITS: Hyperlink-Induced Topic Search</a:t>
            </a:r>
          </a:p>
          <a:p>
            <a:r>
              <a:rPr lang="en-US" altLang="zh-CN">
                <a:solidFill>
                  <a:srgbClr val="FF0000"/>
                </a:solidFill>
              </a:rPr>
              <a:t>Further Reading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11188" y="5373688"/>
            <a:ext cx="833755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HITS: Hyperlink-Induced Topic Search,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altLang="zh-CN"/>
              <a:t>referred from: </a:t>
            </a:r>
            <a:r>
              <a:rPr lang="en-US" altLang="zh-CN">
                <a:solidFill>
                  <a:srgbClr val="437085"/>
                </a:solidFill>
              </a:rPr>
              <a:t>Pandu Nayak and Prabhakar Raghavan, Lecture 17: Link Analysis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Further Reading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CC"/>
                </a:solidFill>
                <a:latin typeface="Times New Roman" charset="0"/>
              </a:rPr>
              <a:t>First publication that detail introduces Google’s techniques by it’s founders:</a:t>
            </a:r>
            <a:r>
              <a:rPr lang="en-US" altLang="zh-CN" sz="1800" dirty="0">
                <a:latin typeface="Times New Roman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latin typeface="Times New Roman" charset="0"/>
              </a:rPr>
              <a:t>Brin</a:t>
            </a:r>
            <a:r>
              <a:rPr lang="en-US" altLang="zh-CN" sz="1800" dirty="0">
                <a:latin typeface="Times New Roman" charset="0"/>
              </a:rPr>
              <a:t>, S. and Page, L., The Anatomy of a Large-Scale </a:t>
            </a:r>
            <a:r>
              <a:rPr lang="en-US" altLang="zh-CN" sz="1800" dirty="0" err="1">
                <a:latin typeface="Times New Roman" charset="0"/>
              </a:rPr>
              <a:t>Hypertextual</a:t>
            </a:r>
            <a:r>
              <a:rPr lang="en-US" altLang="zh-CN" sz="1800" dirty="0">
                <a:latin typeface="Times New Roman" charset="0"/>
              </a:rPr>
              <a:t> Web Search Engine. WWW 1998, April 14-18, 1998, Brisbane, Australia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latin typeface="Times New Roman" charset="0"/>
              </a:rPr>
              <a:t>Lawrence Page, Sergey </a:t>
            </a:r>
            <a:r>
              <a:rPr lang="en-US" altLang="zh-CN" sz="1800" dirty="0" err="1">
                <a:latin typeface="Times New Roman" charset="0"/>
              </a:rPr>
              <a:t>Brin</a:t>
            </a:r>
            <a:r>
              <a:rPr lang="en-US" altLang="zh-CN" sz="1800" dirty="0">
                <a:latin typeface="Times New Roman" charset="0"/>
              </a:rPr>
              <a:t>, Rajeev </a:t>
            </a:r>
            <a:r>
              <a:rPr lang="en-US" altLang="zh-CN" sz="1800" dirty="0" err="1">
                <a:latin typeface="Times New Roman" charset="0"/>
              </a:rPr>
              <a:t>Motwani</a:t>
            </a:r>
            <a:r>
              <a:rPr lang="en-US" altLang="zh-CN" sz="1800" dirty="0">
                <a:latin typeface="Times New Roman" charset="0"/>
              </a:rPr>
              <a:t>, Terry </a:t>
            </a:r>
            <a:r>
              <a:rPr lang="en-US" altLang="zh-CN" sz="1800" dirty="0" err="1">
                <a:latin typeface="Times New Roman" charset="0"/>
              </a:rPr>
              <a:t>Winograd</a:t>
            </a:r>
            <a:r>
              <a:rPr lang="en-US" altLang="zh-CN" sz="1800" dirty="0">
                <a:latin typeface="Times New Roman" charset="0"/>
              </a:rPr>
              <a:t>, 'The PageRank Citation Ranking: Bringing Order to the Web', 1998</a:t>
            </a: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latin typeface="Times New Roman" charset="0"/>
              </a:rPr>
              <a:t>Taher</a:t>
            </a:r>
            <a:r>
              <a:rPr lang="en-US" altLang="zh-CN" sz="1800" dirty="0">
                <a:latin typeface="Times New Roman" charset="0"/>
              </a:rPr>
              <a:t> H. </a:t>
            </a:r>
            <a:r>
              <a:rPr lang="en-US" altLang="zh-CN" sz="1800" dirty="0" err="1">
                <a:latin typeface="Times New Roman" charset="0"/>
              </a:rPr>
              <a:t>Haveliwala</a:t>
            </a:r>
            <a:r>
              <a:rPr lang="en-US" altLang="zh-CN" sz="1800" dirty="0">
                <a:latin typeface="Times New Roman" charset="0"/>
              </a:rPr>
              <a:t>, ‘Efficient Computation of PageRank’, Stanford Technical Report, 1999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CC"/>
                </a:solidFill>
                <a:latin typeface="Times New Roman" charset="0"/>
              </a:rPr>
              <a:t>One of the important variations for PageRank:</a:t>
            </a: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latin typeface="Times New Roman" charset="0"/>
              </a:rPr>
              <a:t>Haveliwala</a:t>
            </a:r>
            <a:r>
              <a:rPr lang="en-US" altLang="zh-CN" sz="1800" dirty="0">
                <a:latin typeface="Times New Roman" charset="0"/>
              </a:rPr>
              <a:t> T.H. Topic-sensitive </a:t>
            </a:r>
            <a:r>
              <a:rPr lang="en-US" altLang="zh-CN" sz="1800" dirty="0" err="1">
                <a:latin typeface="Times New Roman" charset="0"/>
              </a:rPr>
              <a:t>Pagerank</a:t>
            </a:r>
            <a:r>
              <a:rPr lang="en-US" altLang="zh-CN" sz="1800" dirty="0">
                <a:latin typeface="Times New Roman" charset="0"/>
              </a:rPr>
              <a:t>: A Context-sensitive Ranking Algorithm for Web Search, IEEE Trans. on Knowledge and Data Engineering, vol.15(4), 2003: 784-796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CC"/>
                </a:solidFill>
                <a:latin typeface="Times New Roman" charset="0"/>
              </a:rPr>
              <a:t>HITS:</a:t>
            </a: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1800" dirty="0">
                <a:latin typeface="Times New Roman" charset="0"/>
              </a:rPr>
              <a:t>Kleinberg, Jon (1999). </a:t>
            </a:r>
            <a:r>
              <a:rPr lang="en-US" altLang="zh-CN" sz="1800" dirty="0">
                <a:latin typeface="Times New Roman" charset="0"/>
                <a:hlinkClick r:id="rId2"/>
              </a:rPr>
              <a:t>"Authoritative sources in a hyperlinked environment"</a:t>
            </a:r>
            <a:r>
              <a:rPr lang="en-US" altLang="zh-CN" sz="1800" dirty="0">
                <a:latin typeface="Times New Roman" charset="0"/>
              </a:rPr>
              <a:t> . Journal of the ACM 46 (5): 604–632. 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endParaRPr lang="zh-CN" altLang="en-US" sz="18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8863"/>
            <a:ext cx="8229600" cy="4530725"/>
          </a:xfrm>
        </p:spPr>
        <p:txBody>
          <a:bodyPr/>
          <a:lstStyle/>
          <a:p>
            <a:r>
              <a:rPr lang="en-US" altLang="zh-CN"/>
              <a:t>Example 3. do the same search (with more specific keywords of Example 2) via Google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Wingdings" charset="0"/>
              <a:buNone/>
            </a:pPr>
            <a:endParaRPr lang="en-US" altLang="zh-CN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48493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8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252663"/>
            <a:ext cx="2152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829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65400"/>
            <a:ext cx="39624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9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97200"/>
            <a:ext cx="446405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1692275" y="2924175"/>
            <a:ext cx="647700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829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516563"/>
            <a:ext cx="5754687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3635375" y="5516563"/>
            <a:ext cx="287338" cy="719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829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57563"/>
            <a:ext cx="5353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96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4608513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97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92150"/>
            <a:ext cx="5334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98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84313"/>
            <a:ext cx="53435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8299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73238"/>
            <a:ext cx="4751387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438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1000"/>
                                        <p:tgtEl>
                                          <p:spTgt spid="4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10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6" grpId="0" animBg="1"/>
      <p:bldP spid="4382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  <a:endParaRPr lang="zh-CN" altLang="en-US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8863"/>
            <a:ext cx="8229600" cy="4530725"/>
          </a:xfrm>
        </p:spPr>
        <p:txBody>
          <a:bodyPr/>
          <a:lstStyle/>
          <a:p>
            <a:r>
              <a:rPr lang="en-US" altLang="zh-CN"/>
              <a:t>Example 3. do the same search (with more specific keywords of Example 2) via Google</a:t>
            </a:r>
          </a:p>
          <a:p>
            <a:pPr lvl="1"/>
            <a:r>
              <a:rPr lang="en-US" altLang="zh-CN"/>
              <a:t>Now the critical problem becomes: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Which kind of documents should be presented on the 1</a:t>
            </a:r>
            <a:r>
              <a:rPr lang="en-US" altLang="zh-CN" baseline="30000">
                <a:solidFill>
                  <a:srgbClr val="FF0000"/>
                </a:solidFill>
              </a:rPr>
              <a:t>st</a:t>
            </a:r>
            <a:r>
              <a:rPr lang="en-US" altLang="zh-CN">
                <a:solidFill>
                  <a:srgbClr val="FF0000"/>
                </a:solidFill>
              </a:rPr>
              <a:t> page?</a:t>
            </a:r>
          </a:p>
          <a:p>
            <a:pPr lvl="1"/>
            <a:r>
              <a:rPr lang="en-US" altLang="zh-CN"/>
              <a:t>It’s not a question about relevant, rather than, it’s a question about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Which document is more important?</a:t>
            </a:r>
          </a:p>
          <a:p>
            <a:endParaRPr lang="en-US" altLang="zh-CN"/>
          </a:p>
          <a:p>
            <a:pPr>
              <a:buFont typeface="Wingdings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915400" cy="1066800"/>
          </a:xfrm>
        </p:spPr>
        <p:txBody>
          <a:bodyPr/>
          <a:lstStyle/>
          <a:p>
            <a:r>
              <a:rPr lang="en-US" altLang="zh-CN"/>
              <a:t> Background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10600" cy="370363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charset="0"/>
              <a:buNone/>
            </a:pPr>
            <a:r>
              <a:rPr lang="en-US" altLang="zh-CN" sz="2100" b="1" dirty="0">
                <a:solidFill>
                  <a:srgbClr val="0000CC"/>
                </a:solidFill>
              </a:rPr>
              <a:t>Document measures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100" dirty="0"/>
              <a:t>	</a:t>
            </a:r>
            <a:r>
              <a:rPr lang="en-US" altLang="zh-CN" sz="2100" b="1" dirty="0">
                <a:solidFill>
                  <a:srgbClr val="0000CC"/>
                </a:solidFill>
              </a:rPr>
              <a:t>Relevance,</a:t>
            </a:r>
            <a:r>
              <a:rPr lang="en-US" altLang="zh-CN" sz="2100" dirty="0"/>
              <a:t> as conventionally defined, is binary (relevant or not relevant).  It is usually </a:t>
            </a:r>
            <a:r>
              <a:rPr lang="en-US" altLang="zh-CN" sz="2100" u="sng" dirty="0"/>
              <a:t>estimated</a:t>
            </a:r>
            <a:r>
              <a:rPr lang="en-US" altLang="zh-CN" sz="2100" dirty="0"/>
              <a:t> by the similarity between the terms in the query and each document: Boolean Model, Vector Space Model, Statistical Language Model, etc.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100" dirty="0"/>
              <a:t>	</a:t>
            </a:r>
            <a:r>
              <a:rPr lang="en-US" altLang="zh-CN" sz="2100" b="1" dirty="0">
                <a:solidFill>
                  <a:srgbClr val="0000CC"/>
                </a:solidFill>
              </a:rPr>
              <a:t>Importance</a:t>
            </a:r>
            <a:r>
              <a:rPr lang="en-US" altLang="zh-CN" sz="2100" dirty="0">
                <a:solidFill>
                  <a:srgbClr val="0000CC"/>
                </a:solidFill>
              </a:rPr>
              <a:t> </a:t>
            </a:r>
            <a:r>
              <a:rPr lang="en-US" altLang="zh-CN" sz="2100" dirty="0"/>
              <a:t>measures documents by their likelihood of being useful to a variety of users.  It is usually </a:t>
            </a:r>
            <a:r>
              <a:rPr lang="en-US" altLang="zh-CN" sz="2100" u="sng" dirty="0"/>
              <a:t>estimated</a:t>
            </a:r>
            <a:r>
              <a:rPr lang="en-US" altLang="zh-CN" sz="2100" dirty="0"/>
              <a:t> by some measure of popularity. 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100" b="1" dirty="0">
                <a:solidFill>
                  <a:srgbClr val="0000CC"/>
                </a:solidFill>
              </a:rPr>
              <a:t>Web search engines rank documents</a:t>
            </a:r>
            <a:r>
              <a:rPr lang="en-US" altLang="zh-CN" sz="2100" dirty="0"/>
              <a:t> </a:t>
            </a:r>
            <a:br>
              <a:rPr lang="en-US" altLang="zh-CN" sz="2100" dirty="0"/>
            </a:br>
            <a:r>
              <a:rPr lang="en-US" altLang="zh-CN" sz="2100" dirty="0"/>
              <a:t>by a </a:t>
            </a:r>
            <a:r>
              <a:rPr lang="en-US" altLang="zh-CN" sz="2100" u="sng" dirty="0"/>
              <a:t>combination of relevance and importance</a:t>
            </a:r>
            <a:r>
              <a:rPr lang="en-US" altLang="zh-CN" sz="2100" dirty="0"/>
              <a:t>.  The goal is to present the user with the most important of the relevant documents.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Then, how to compute the importance of a web document?</a:t>
            </a:r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2339975" y="3933825"/>
            <a:ext cx="1223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Idea</a:t>
            </a:r>
            <a:endParaRPr lang="zh-CN" alt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question about “importance” also comes from the domain “Bibliometrics (</a:t>
            </a:r>
            <a:r>
              <a:rPr lang="zh-CN" altLang="en-US"/>
              <a:t>文献计量学</a:t>
            </a:r>
            <a:r>
              <a:rPr lang="en-US" altLang="zh-CN"/>
              <a:t>)”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1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1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11386</TotalTime>
  <Words>3180</Words>
  <Application>Microsoft Macintosh PowerPoint</Application>
  <PresentationFormat>全屏显示(4:3)</PresentationFormat>
  <Paragraphs>496</Paragraphs>
  <Slides>55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Cooper Black</vt:lpstr>
      <vt:lpstr>Garamond</vt:lpstr>
      <vt:lpstr>Lucida Sans</vt:lpstr>
      <vt:lpstr>Symbol</vt:lpstr>
      <vt:lpstr>Times</vt:lpstr>
      <vt:lpstr>Times New Roman</vt:lpstr>
      <vt:lpstr>Wingdings</vt:lpstr>
      <vt:lpstr>Edge</vt:lpstr>
      <vt:lpstr>公式</vt:lpstr>
      <vt:lpstr>Equation</vt:lpstr>
      <vt:lpstr>Picture</vt:lpstr>
      <vt:lpstr>Course Name: Web Information Retrieval</vt:lpstr>
      <vt:lpstr>Content</vt:lpstr>
      <vt:lpstr>Background</vt:lpstr>
      <vt:lpstr>Background</vt:lpstr>
      <vt:lpstr>Background</vt:lpstr>
      <vt:lpstr>Background</vt:lpstr>
      <vt:lpstr>Background</vt:lpstr>
      <vt:lpstr> Background</vt:lpstr>
      <vt:lpstr>Basic Idea</vt:lpstr>
      <vt:lpstr>Basic Idea</vt:lpstr>
      <vt:lpstr>Basic Idea</vt:lpstr>
      <vt:lpstr>Citation Graph - Visualization of Citations</vt:lpstr>
      <vt:lpstr>Graphical Analysis of Hyperlinks on the Web</vt:lpstr>
      <vt:lpstr>PageRank Algorithm</vt:lpstr>
      <vt:lpstr>Intuitive Model (no damping)</vt:lpstr>
      <vt:lpstr>Intuitive Model (Probabilistic Model)</vt:lpstr>
      <vt:lpstr>Matrix Representation</vt:lpstr>
      <vt:lpstr>Basic Algorithm: Normalize by Number of Links from Page</vt:lpstr>
      <vt:lpstr>Basic Algorithm: Weighting of Pages</vt:lpstr>
      <vt:lpstr>Basic Algorithm: Iterate</vt:lpstr>
      <vt:lpstr>Graphical Analysis of Hyperlinks on the Web</vt:lpstr>
      <vt:lpstr>Discussion: How to deal with the issue of link loops?</vt:lpstr>
      <vt:lpstr>Google PageRank with Damping</vt:lpstr>
      <vt:lpstr>The PageRank Iteration</vt:lpstr>
      <vt:lpstr>Iterate with Damping </vt:lpstr>
      <vt:lpstr>Google: PageRank</vt:lpstr>
      <vt:lpstr>Information Retrieval Using PageRank</vt:lpstr>
      <vt:lpstr>Combining Term Weighting with Reference Pattern Ranking</vt:lpstr>
      <vt:lpstr>A standard search engine scheme by using PR</vt:lpstr>
      <vt:lpstr>PowerPoint 演示文稿</vt:lpstr>
      <vt:lpstr>Topic sensitive PageRank</vt:lpstr>
      <vt:lpstr>Topic Sensitive PageRank</vt:lpstr>
      <vt:lpstr>Open Directory Project</vt:lpstr>
      <vt:lpstr>Matrix form of PageRank</vt:lpstr>
      <vt:lpstr>ODP-Biasing of PageRank</vt:lpstr>
      <vt:lpstr>Query-Time Importance Score</vt:lpstr>
      <vt:lpstr>SE System scheme with TS PageRank</vt:lpstr>
      <vt:lpstr>Example Topic Distribution</vt:lpstr>
      <vt:lpstr>Experiment Results  TSPageRank vs. PageRank </vt:lpstr>
      <vt:lpstr>Adaptive Search –Searching Context</vt:lpstr>
      <vt:lpstr>Paper Discussion(Homework)</vt:lpstr>
      <vt:lpstr>Content</vt:lpstr>
      <vt:lpstr>Hyperlink-Induced Topic Search (HITS)</vt:lpstr>
      <vt:lpstr>Hubs and Authorities</vt:lpstr>
      <vt:lpstr>The hope</vt:lpstr>
      <vt:lpstr>High-level scheme</vt:lpstr>
      <vt:lpstr>Base set</vt:lpstr>
      <vt:lpstr>Construct the Base Set</vt:lpstr>
      <vt:lpstr>Distilling hubs and authorities</vt:lpstr>
      <vt:lpstr>Iterative update</vt:lpstr>
      <vt:lpstr>Scaling</vt:lpstr>
      <vt:lpstr>How many iterations?</vt:lpstr>
      <vt:lpstr>Things to note</vt:lpstr>
      <vt:lpstr>Content</vt:lpstr>
      <vt:lpstr>Further Reading</vt:lpstr>
    </vt:vector>
  </TitlesOfParts>
  <Company>Cornell University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wya</dc:creator>
  <cp:lastModifiedBy>Chen Qingcai</cp:lastModifiedBy>
  <cp:revision>742</cp:revision>
  <dcterms:created xsi:type="dcterms:W3CDTF">2000-01-23T15:10:38Z</dcterms:created>
  <dcterms:modified xsi:type="dcterms:W3CDTF">2020-07-13T02:49:45Z</dcterms:modified>
</cp:coreProperties>
</file>