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77" r:id="rId2"/>
    <p:sldId id="510" r:id="rId3"/>
    <p:sldId id="536" r:id="rId4"/>
    <p:sldId id="537" r:id="rId5"/>
    <p:sldId id="517" r:id="rId6"/>
    <p:sldId id="518" r:id="rId7"/>
    <p:sldId id="519" r:id="rId8"/>
    <p:sldId id="520" r:id="rId9"/>
    <p:sldId id="521" r:id="rId10"/>
    <p:sldId id="526" r:id="rId11"/>
    <p:sldId id="538" r:id="rId12"/>
    <p:sldId id="550" r:id="rId13"/>
    <p:sldId id="534" r:id="rId14"/>
    <p:sldId id="535" r:id="rId15"/>
    <p:sldId id="540" r:id="rId16"/>
    <p:sldId id="541" r:id="rId17"/>
    <p:sldId id="542" r:id="rId18"/>
    <p:sldId id="543" r:id="rId19"/>
    <p:sldId id="544" r:id="rId20"/>
    <p:sldId id="545" r:id="rId21"/>
    <p:sldId id="546" r:id="rId22"/>
    <p:sldId id="547" r:id="rId23"/>
    <p:sldId id="548" r:id="rId24"/>
    <p:sldId id="568" r:id="rId25"/>
    <p:sldId id="551" r:id="rId26"/>
    <p:sldId id="566" r:id="rId27"/>
    <p:sldId id="556" r:id="rId28"/>
    <p:sldId id="557" r:id="rId29"/>
    <p:sldId id="567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53" r:id="rId38"/>
    <p:sldId id="554" r:id="rId39"/>
    <p:sldId id="569" r:id="rId40"/>
  </p:sldIdLst>
  <p:sldSz cx="9144000" cy="6858000" type="screen4x3"/>
  <p:notesSz cx="7099300" cy="10234613"/>
  <p:defaultTextStyle>
    <a:defPPr>
      <a:defRPr lang="zh-CN"/>
    </a:defPPr>
    <a:lvl1pPr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晓龙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AB3F4"/>
    <a:srgbClr val="CC0000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5" autoAdjust="0"/>
    <p:restoredTop sz="93680"/>
  </p:normalViewPr>
  <p:slideViewPr>
    <p:cSldViewPr>
      <p:cViewPr varScale="1">
        <p:scale>
          <a:sx n="116" d="100"/>
          <a:sy n="116" d="100"/>
        </p:scale>
        <p:origin x="17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18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fld id="{6181FB1C-F287-B74D-BE47-1974D6488A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261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fld id="{E7441C6E-CAC1-5344-8F29-AFC384B1EB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21132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hmm.org/helpdocs/inquerylang.htm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E42AB-252E-0D43-96FC-D04057AA6FD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This is the last part of web search, left content is advanced information retrieval model</a:t>
            </a:r>
          </a:p>
        </p:txBody>
      </p:sp>
    </p:spTree>
    <p:extLst>
      <p:ext uri="{BB962C8B-B14F-4D97-AF65-F5344CB8AC3E}">
        <p14:creationId xmlns:p14="http://schemas.microsoft.com/office/powerpoint/2010/main" val="157509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274F3A-FE54-7C47-A66A-9E96BC9371E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motivation of parameter adjustment is to increase the flexibility of the model</a:t>
            </a:r>
          </a:p>
        </p:txBody>
      </p:sp>
    </p:spTree>
    <p:extLst>
      <p:ext uri="{BB962C8B-B14F-4D97-AF65-F5344CB8AC3E}">
        <p14:creationId xmlns:p14="http://schemas.microsoft.com/office/powerpoint/2010/main" val="53479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C4588E-0F06-D745-BC93-85CDDA61958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don</a:t>
            </a:r>
            <a:r>
              <a:rPr lang="zh-CN" altLang="en-US"/>
              <a:t>’</a:t>
            </a:r>
            <a:r>
              <a:rPr lang="en-US" altLang="zh-CN"/>
              <a:t>t need to provide new query terms, in fact, under the VS model, we can just provide a new query vector.</a:t>
            </a:r>
          </a:p>
        </p:txBody>
      </p:sp>
    </p:spTree>
    <p:extLst>
      <p:ext uri="{BB962C8B-B14F-4D97-AF65-F5344CB8AC3E}">
        <p14:creationId xmlns:p14="http://schemas.microsoft.com/office/powerpoint/2010/main" val="112971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7A548B-BD51-F94A-A51F-35B31BD60B9F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*in the </a:t>
            </a:r>
            <a:r>
              <a:rPr lang="en-US" altLang="zh-CN" dirty="0" err="1"/>
              <a:t>co_degree</a:t>
            </a:r>
            <a:r>
              <a:rPr lang="en-US" altLang="zh-CN" dirty="0"/>
              <a:t> computing, the minus </a:t>
            </a:r>
            <a:r>
              <a:rPr lang="zh-CN" altLang="en-US" dirty="0"/>
              <a:t>“</a:t>
            </a:r>
            <a:r>
              <a:rPr lang="en-US" altLang="zh-CN" dirty="0"/>
              <a:t>1</a:t>
            </a:r>
            <a:r>
              <a:rPr lang="zh-CN" altLang="en-US" dirty="0"/>
              <a:t>”</a:t>
            </a:r>
            <a:r>
              <a:rPr lang="en-US" altLang="zh-CN" dirty="0"/>
              <a:t> in numerator part is to smooth the effect of low-frequency terms c and w that are by chances contained by the same passage. E.g., both </a:t>
            </a:r>
            <a:r>
              <a:rPr lang="en-US" altLang="zh-CN" dirty="0" err="1"/>
              <a:t>df</a:t>
            </a:r>
            <a:r>
              <a:rPr lang="en-US" altLang="zh-CN" dirty="0"/>
              <a:t>(c) and </a:t>
            </a:r>
            <a:r>
              <a:rPr lang="en-US" altLang="zh-CN" dirty="0" err="1"/>
              <a:t>df</a:t>
            </a:r>
            <a:r>
              <a:rPr lang="en-US" altLang="zh-CN" dirty="0"/>
              <a:t>(w) are 1 and the are by chance contained by the same passage, suppose that we get totally 100 passages, then if there is no </a:t>
            </a:r>
            <a:r>
              <a:rPr lang="zh-CN" altLang="en-US" dirty="0"/>
              <a:t>“</a:t>
            </a:r>
            <a:r>
              <a:rPr lang="en-US" altLang="zh-CN" dirty="0"/>
              <a:t>minus 1</a:t>
            </a:r>
            <a:r>
              <a:rPr lang="zh-CN" altLang="en-US" dirty="0"/>
              <a:t>”</a:t>
            </a:r>
            <a:r>
              <a:rPr lang="en-US" altLang="zh-CN" dirty="0"/>
              <a:t> term, the </a:t>
            </a:r>
            <a:r>
              <a:rPr lang="en-US" altLang="zh-CN" dirty="0" err="1"/>
              <a:t>co_degree</a:t>
            </a:r>
            <a:r>
              <a:rPr lang="en-US" altLang="zh-CN" dirty="0"/>
              <a:t> is nearly 1, it</a:t>
            </a:r>
            <a:r>
              <a:rPr lang="zh-CN" altLang="en-US" dirty="0"/>
              <a:t>’</a:t>
            </a:r>
            <a:r>
              <a:rPr lang="en-US" altLang="zh-CN" dirty="0"/>
              <a:t>s a very big values and may greatly bias the final ranking result since this co-occurrence is really not so significant (just occurred 1 time).</a:t>
            </a:r>
          </a:p>
        </p:txBody>
      </p:sp>
    </p:spTree>
    <p:extLst>
      <p:ext uri="{BB962C8B-B14F-4D97-AF65-F5344CB8AC3E}">
        <p14:creationId xmlns:p14="http://schemas.microsoft.com/office/powerpoint/2010/main" val="1186846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307929-70B3-0D4E-85F8-0EDE1EE1A44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For the INQUERY query language, #</a:t>
            </a:r>
            <a:r>
              <a:rPr lang="en-US" altLang="zh-CN" b="1" dirty="0" err="1"/>
              <a:t>wsum</a:t>
            </a:r>
            <a:r>
              <a:rPr lang="en-US" altLang="zh-CN" b="1" dirty="0"/>
              <a:t> (</a:t>
            </a:r>
            <a:r>
              <a:rPr lang="en-US" altLang="zh-CN" b="1" dirty="0" err="1"/>
              <a:t>Ws</a:t>
            </a:r>
            <a:r>
              <a:rPr lang="en-US" altLang="zh-CN" b="1" dirty="0"/>
              <a:t> W1 T1 ... </a:t>
            </a:r>
            <a:r>
              <a:rPr lang="en-US" altLang="zh-CN" b="1" dirty="0" err="1"/>
              <a:t>Wn</a:t>
            </a:r>
            <a:r>
              <a:rPr lang="en-US" altLang="zh-CN" b="1" dirty="0"/>
              <a:t> </a:t>
            </a:r>
            <a:r>
              <a:rPr lang="en-US" altLang="zh-CN" b="1" dirty="0" err="1"/>
              <a:t>Tn</a:t>
            </a:r>
            <a:r>
              <a:rPr lang="en-US" altLang="zh-CN" b="1" dirty="0"/>
              <a:t>) is a weighted combination of terms T1 to Tn. And </a:t>
            </a:r>
            <a:r>
              <a:rPr lang="en-US" altLang="zh-CN" dirty="0"/>
              <a:t>the final belief score is scaled by </a:t>
            </a:r>
            <a:r>
              <a:rPr lang="en-US" altLang="zh-CN" dirty="0" err="1"/>
              <a:t>Ws</a:t>
            </a:r>
            <a:r>
              <a:rPr lang="en-US" altLang="zh-CN" dirty="0"/>
              <a:t> (in our case, it</a:t>
            </a:r>
            <a:r>
              <a:rPr lang="zh-CN" altLang="en-US" dirty="0"/>
              <a:t>’</a:t>
            </a:r>
            <a:r>
              <a:rPr lang="en-US" altLang="zh-CN" dirty="0"/>
              <a:t>s </a:t>
            </a:r>
            <a:r>
              <a:rPr lang="zh-CN" altLang="en-US" dirty="0"/>
              <a:t>“</a:t>
            </a:r>
            <a:r>
              <a:rPr lang="en-US" altLang="zh-CN" dirty="0"/>
              <a:t>1</a:t>
            </a:r>
            <a:r>
              <a:rPr lang="zh-CN" altLang="en-US" dirty="0"/>
              <a:t>”</a:t>
            </a:r>
            <a:r>
              <a:rPr lang="en-US" altLang="zh-CN" dirty="0"/>
              <a:t>), the weight associated with the #</a:t>
            </a:r>
            <a:r>
              <a:rPr lang="en-US" altLang="zh-CN" dirty="0" err="1"/>
              <a:t>wsum</a:t>
            </a:r>
            <a:r>
              <a:rPr lang="en-US" altLang="zh-CN" dirty="0"/>
              <a:t> itself. For more detail information, refer </a:t>
            </a:r>
            <a:r>
              <a:rPr lang="en-US" altLang="zh-CN" dirty="0">
                <a:hlinkClick r:id="rId3"/>
              </a:rPr>
              <a:t>http://www.ushmm.org/helpdocs/inquerylang.htm</a:t>
            </a:r>
            <a:r>
              <a:rPr lang="en-US" altLang="zh-C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9395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7441C6E-CAC1-5344-8F29-AFC384B1EBA2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8414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EF212-A7D2-4F41-B419-B4C36CF61C7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This is for another 2-hours lesson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74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2g(no1r+n10n)-2(1-g)(n10r+n01n)=0</a:t>
            </a:r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7441C6E-CAC1-5344-8F29-AFC384B1EBA2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57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 Query Refinement and Relevance Feedback</a:t>
            </a:r>
          </a:p>
          <a:p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89C672-FF36-4447-A34C-5E64FA30CB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4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297D2B-15F1-1E44-AB6D-8EED84A0DE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4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0872D1-2C1B-6145-8472-AD8BA3B9BD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04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DE2F32-A4A3-2D46-B516-090E4E913B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58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3E8D69-1416-E84F-866E-C0D141A72B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33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6A9ED5-4E3F-BA44-A5A8-6B7498A867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12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89F363-A643-3442-A341-75DB35C56C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80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989752-23AC-DB48-BC1B-52BEB40D1E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1DA3C2-1AB6-4548-B662-385D6B2D41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01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9FADB0-AA36-FC4E-9ABA-01B63DE35F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68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7D741F-B909-9D4F-AE32-343189D492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41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80975" y="0"/>
            <a:ext cx="4897438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BCF8926-0F4E-0849-871B-61A7C6A5D0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828B45-D88D-9246-B7B8-CFFD6AE8061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989138"/>
            <a:ext cx="7772400" cy="1470025"/>
          </a:xfrm>
        </p:spPr>
        <p:txBody>
          <a:bodyPr/>
          <a:lstStyle/>
          <a:p>
            <a:r>
              <a:rPr lang="en-US" altLang="zh-CN" sz="2400" dirty="0"/>
              <a:t>Lecture 9</a:t>
            </a:r>
            <a:br>
              <a:rPr lang="en-US" altLang="zh-CN" sz="2400" dirty="0"/>
            </a:br>
            <a:r>
              <a:rPr lang="en-US" altLang="zh-CN" dirty="0">
                <a:solidFill>
                  <a:schemeClr val="tx1"/>
                </a:solidFill>
              </a:rPr>
              <a:t>Query Refinement and Relevance Feedback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5157788"/>
            <a:ext cx="6697662" cy="576262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sz="1600"/>
              <a:t>Reference</a:t>
            </a:r>
            <a:r>
              <a:rPr lang="en-US" altLang="zh-CN" sz="800"/>
              <a:t>:  </a:t>
            </a:r>
          </a:p>
          <a:p>
            <a:pPr algn="l">
              <a:lnSpc>
                <a:spcPct val="80000"/>
              </a:lnSpc>
            </a:pPr>
            <a:r>
              <a:rPr lang="en-US" altLang="zh-CN" sz="1600"/>
              <a:t>	[Gerald Benoit, Simmons College]</a:t>
            </a:r>
          </a:p>
          <a:p>
            <a:pPr algn="l">
              <a:lnSpc>
                <a:spcPct val="80000"/>
              </a:lnSpc>
            </a:pPr>
            <a:r>
              <a:rPr lang="en-US" altLang="zh-CN" sz="1600"/>
              <a:t>	</a:t>
            </a:r>
            <a:endParaRPr lang="en-US" altLang="zh-CN" sz="500"/>
          </a:p>
          <a:p>
            <a:pPr algn="l">
              <a:lnSpc>
                <a:spcPct val="80000"/>
              </a:lnSpc>
            </a:pPr>
            <a:endParaRPr lang="zh-CN" altLang="en-US" sz="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25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E8108-121C-AF41-9CF1-6C047026163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763000" cy="1143000"/>
          </a:xfrm>
        </p:spPr>
        <p:txBody>
          <a:bodyPr/>
          <a:lstStyle/>
          <a:p>
            <a:r>
              <a:rPr lang="en-US" altLang="zh-CN">
                <a:latin typeface="Times New Roman" charset="0"/>
              </a:rPr>
              <a:t>Adjusting Parameters 1: </a:t>
            </a:r>
            <a:br>
              <a:rPr lang="en-US" altLang="zh-CN">
                <a:latin typeface="Times New Roman" charset="0"/>
              </a:rPr>
            </a:br>
            <a:r>
              <a:rPr lang="en-US" altLang="zh-CN">
                <a:latin typeface="Times New Roman" charset="0"/>
              </a:rPr>
              <a:t>Relevance Feedback</a:t>
            </a:r>
          </a:p>
        </p:txBody>
      </p:sp>
      <p:grpSp>
        <p:nvGrpSpPr>
          <p:cNvPr id="302083" name="Group 3"/>
          <p:cNvGrpSpPr>
            <a:grpSpLocks/>
          </p:cNvGrpSpPr>
          <p:nvPr/>
        </p:nvGrpSpPr>
        <p:grpSpPr bwMode="auto">
          <a:xfrm>
            <a:off x="1524000" y="1905000"/>
            <a:ext cx="7315200" cy="1050925"/>
            <a:chOff x="912" y="1218"/>
            <a:chExt cx="4608" cy="662"/>
          </a:xfrm>
        </p:grpSpPr>
        <p:sp>
          <p:nvSpPr>
            <p:cNvPr id="302084" name="Text Box 4"/>
            <p:cNvSpPr txBox="1">
              <a:spLocks noChangeArrowheads="1"/>
            </p:cNvSpPr>
            <p:nvPr/>
          </p:nvSpPr>
          <p:spPr bwMode="auto">
            <a:xfrm>
              <a:off x="912" y="1392"/>
              <a:ext cx="460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Q</a:t>
              </a:r>
              <a:r>
                <a:rPr lang="en-US" altLang="zh-CN" sz="2400" baseline="-25000">
                  <a:latin typeface="Times New Roman" charset="0"/>
                </a:rPr>
                <a:t>1</a:t>
              </a:r>
              <a:r>
                <a:rPr lang="en-US" altLang="zh-CN" sz="2400">
                  <a:latin typeface="Times New Roman" charset="0"/>
                </a:rPr>
                <a:t> = </a:t>
              </a:r>
              <a:r>
                <a:rPr lang="en-US" altLang="zh-CN" sz="2400">
                  <a:latin typeface="Times New Roman" charset="0"/>
                  <a:sym typeface="Symbol" charset="0"/>
                </a:rPr>
                <a:t> </a:t>
              </a:r>
              <a:r>
                <a:rPr lang="en-US" altLang="zh-CN" sz="2400" b="1" i="1">
                  <a:latin typeface="Times New Roman" charset="0"/>
                </a:rPr>
                <a:t>Q</a:t>
              </a:r>
              <a:r>
                <a:rPr lang="en-US" altLang="zh-CN" sz="2400" baseline="-25000">
                  <a:latin typeface="Times New Roman" charset="0"/>
                </a:rPr>
                <a:t>0</a:t>
              </a:r>
              <a:r>
                <a:rPr lang="en-US" altLang="zh-CN" sz="2400">
                  <a:latin typeface="Times New Roman" charset="0"/>
                </a:rPr>
                <a:t>  +  </a:t>
              </a:r>
              <a:r>
                <a:rPr lang="en-US" altLang="zh-CN" sz="2400">
                  <a:latin typeface="Times New Roman" charset="0"/>
                  <a:sym typeface="Symbol" charset="0"/>
                </a:rPr>
                <a:t></a:t>
              </a:r>
              <a:r>
                <a:rPr lang="en-US" altLang="zh-CN" sz="2400">
                  <a:latin typeface="Times New Roman" charset="0"/>
                </a:rPr>
                <a:t>            </a:t>
              </a:r>
              <a:r>
                <a:rPr lang="en-US" altLang="zh-CN" sz="2400" b="1" i="1">
                  <a:latin typeface="Times New Roman" charset="0"/>
                  <a:sym typeface="Symbol" charset="0"/>
                </a:rPr>
                <a:t>R</a:t>
              </a:r>
              <a:r>
                <a:rPr lang="en-US" altLang="zh-CN" sz="2400" i="1" baseline="-25000">
                  <a:latin typeface="Times New Roman" charset="0"/>
                  <a:sym typeface="Symbol" charset="0"/>
                </a:rPr>
                <a:t>i</a:t>
              </a:r>
              <a:r>
                <a:rPr lang="en-US" altLang="zh-CN" sz="2400" i="1">
                  <a:latin typeface="Times New Roman" charset="0"/>
                  <a:sym typeface="Symbol" charset="0"/>
                </a:rPr>
                <a:t>  -             </a:t>
              </a:r>
              <a:r>
                <a:rPr lang="en-US" altLang="zh-CN" sz="2400" b="1" i="1">
                  <a:latin typeface="Times New Roman" charset="0"/>
                  <a:sym typeface="Symbol" charset="0"/>
                </a:rPr>
                <a:t>S</a:t>
              </a:r>
              <a:r>
                <a:rPr lang="en-US" altLang="zh-CN" sz="2400" i="1" baseline="-25000">
                  <a:latin typeface="Times New Roman" charset="0"/>
                  <a:sym typeface="Symbol" charset="0"/>
                </a:rPr>
                <a:t>i</a:t>
              </a:r>
              <a:endParaRPr lang="en-US" altLang="zh-CN" sz="2400" i="1" baseline="-25000">
                <a:latin typeface="Times New Roman" charset="0"/>
              </a:endParaRPr>
            </a:p>
          </p:txBody>
        </p:sp>
        <p:grpSp>
          <p:nvGrpSpPr>
            <p:cNvPr id="302085" name="Group 5"/>
            <p:cNvGrpSpPr>
              <a:grpSpLocks/>
            </p:cNvGrpSpPr>
            <p:nvPr/>
          </p:nvGrpSpPr>
          <p:grpSpPr bwMode="auto">
            <a:xfrm>
              <a:off x="2211" y="1218"/>
              <a:ext cx="585" cy="638"/>
              <a:chOff x="1392" y="2254"/>
              <a:chExt cx="585" cy="638"/>
            </a:xfrm>
          </p:grpSpPr>
          <p:grpSp>
            <p:nvGrpSpPr>
              <p:cNvPr id="302086" name="Group 6"/>
              <p:cNvGrpSpPr>
                <a:grpSpLocks/>
              </p:cNvGrpSpPr>
              <p:nvPr/>
            </p:nvGrpSpPr>
            <p:grpSpPr bwMode="auto">
              <a:xfrm>
                <a:off x="1593" y="2254"/>
                <a:ext cx="384" cy="638"/>
                <a:chOff x="1593" y="2254"/>
                <a:chExt cx="384" cy="638"/>
              </a:xfrm>
            </p:grpSpPr>
            <p:sp>
              <p:nvSpPr>
                <p:cNvPr id="30208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32" y="2400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3200">
                      <a:latin typeface="Times New Roman" charset="0"/>
                      <a:sym typeface="Symbol" charset="0"/>
                    </a:rPr>
                    <a:t></a:t>
                  </a:r>
                </a:p>
              </p:txBody>
            </p:sp>
            <p:sp>
              <p:nvSpPr>
                <p:cNvPr id="30208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593" y="2661"/>
                  <a:ext cx="3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1800" i="1">
                      <a:latin typeface="Times New Roman" charset="0"/>
                    </a:rPr>
                    <a:t>i</a:t>
                  </a:r>
                  <a:r>
                    <a:rPr lang="en-US" altLang="zh-CN" sz="1800">
                      <a:latin typeface="Times New Roman" charset="0"/>
                    </a:rPr>
                    <a:t> =1</a:t>
                  </a:r>
                  <a:endParaRPr lang="en-US" altLang="zh-CN" sz="1800" i="1">
                    <a:latin typeface="Times New Roman" charset="0"/>
                  </a:endParaRPr>
                </a:p>
              </p:txBody>
            </p:sp>
            <p:sp>
              <p:nvSpPr>
                <p:cNvPr id="30208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636" y="2254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1800" i="1">
                      <a:latin typeface="Times New Roman" charset="0"/>
                    </a:rPr>
                    <a:t>n</a:t>
                  </a:r>
                  <a:r>
                    <a:rPr lang="en-US" altLang="zh-CN" sz="1800" baseline="-25000">
                      <a:latin typeface="Times New Roman" charset="0"/>
                    </a:rPr>
                    <a:t>1</a:t>
                  </a:r>
                </a:p>
              </p:txBody>
            </p:sp>
          </p:grpSp>
          <p:grpSp>
            <p:nvGrpSpPr>
              <p:cNvPr id="302090" name="Group 10"/>
              <p:cNvGrpSpPr>
                <a:grpSpLocks/>
              </p:cNvGrpSpPr>
              <p:nvPr/>
            </p:nvGrpSpPr>
            <p:grpSpPr bwMode="auto">
              <a:xfrm>
                <a:off x="1392" y="2319"/>
                <a:ext cx="297" cy="474"/>
                <a:chOff x="1383" y="2935"/>
                <a:chExt cx="297" cy="474"/>
              </a:xfrm>
            </p:grpSpPr>
            <p:sp>
              <p:nvSpPr>
                <p:cNvPr id="30209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392" y="3120"/>
                  <a:ext cx="288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2400" i="1">
                      <a:latin typeface="Times New Roman" charset="0"/>
                    </a:rPr>
                    <a:t>n</a:t>
                  </a:r>
                  <a:r>
                    <a:rPr lang="en-US" altLang="zh-CN" sz="2400" baseline="-25000">
                      <a:latin typeface="Times New Roman" charset="0"/>
                    </a:rPr>
                    <a:t>1</a:t>
                  </a:r>
                </a:p>
              </p:txBody>
            </p:sp>
            <p:sp>
              <p:nvSpPr>
                <p:cNvPr id="30209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83" y="2935"/>
                  <a:ext cx="192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charset="0"/>
                    </a:rPr>
                    <a:t>1</a:t>
                  </a:r>
                </a:p>
              </p:txBody>
            </p:sp>
            <p:sp>
              <p:nvSpPr>
                <p:cNvPr id="302093" name="Line 13"/>
                <p:cNvSpPr>
                  <a:spLocks noChangeShapeType="1"/>
                </p:cNvSpPr>
                <p:nvPr/>
              </p:nvSpPr>
              <p:spPr bwMode="auto">
                <a:xfrm>
                  <a:off x="1392" y="321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2094" name="Group 14"/>
            <p:cNvGrpSpPr>
              <a:grpSpLocks/>
            </p:cNvGrpSpPr>
            <p:nvPr/>
          </p:nvGrpSpPr>
          <p:grpSpPr bwMode="auto">
            <a:xfrm>
              <a:off x="3270" y="1242"/>
              <a:ext cx="576" cy="638"/>
              <a:chOff x="2885" y="2352"/>
              <a:chExt cx="576" cy="638"/>
            </a:xfrm>
          </p:grpSpPr>
          <p:grpSp>
            <p:nvGrpSpPr>
              <p:cNvPr id="302095" name="Group 15"/>
              <p:cNvGrpSpPr>
                <a:grpSpLocks/>
              </p:cNvGrpSpPr>
              <p:nvPr/>
            </p:nvGrpSpPr>
            <p:grpSpPr bwMode="auto">
              <a:xfrm>
                <a:off x="3077" y="2352"/>
                <a:ext cx="384" cy="638"/>
                <a:chOff x="3077" y="2352"/>
                <a:chExt cx="384" cy="638"/>
              </a:xfrm>
            </p:grpSpPr>
            <p:sp>
              <p:nvSpPr>
                <p:cNvPr id="30209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116" y="2498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3200">
                      <a:latin typeface="Times New Roman" charset="0"/>
                      <a:sym typeface="Symbol" charset="0"/>
                    </a:rPr>
                    <a:t></a:t>
                  </a:r>
                </a:p>
              </p:txBody>
            </p:sp>
            <p:sp>
              <p:nvSpPr>
                <p:cNvPr id="30209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077" y="2759"/>
                  <a:ext cx="3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1800" i="1">
                      <a:latin typeface="Times New Roman" charset="0"/>
                    </a:rPr>
                    <a:t>i</a:t>
                  </a:r>
                  <a:r>
                    <a:rPr lang="en-US" altLang="zh-CN" sz="1800">
                      <a:latin typeface="Times New Roman" charset="0"/>
                    </a:rPr>
                    <a:t> =1</a:t>
                  </a:r>
                  <a:endParaRPr lang="en-US" altLang="zh-CN" sz="1800" i="1">
                    <a:latin typeface="Times New Roman" charset="0"/>
                  </a:endParaRPr>
                </a:p>
              </p:txBody>
            </p:sp>
            <p:sp>
              <p:nvSpPr>
                <p:cNvPr id="30209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120" y="2352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1800" i="1">
                      <a:latin typeface="Times New Roman" charset="0"/>
                    </a:rPr>
                    <a:t>n</a:t>
                  </a:r>
                  <a:r>
                    <a:rPr lang="en-US" altLang="zh-CN" sz="1800" baseline="-25000">
                      <a:latin typeface="Times New Roman" charset="0"/>
                    </a:rPr>
                    <a:t>2</a:t>
                  </a:r>
                </a:p>
              </p:txBody>
            </p:sp>
          </p:grpSp>
          <p:grpSp>
            <p:nvGrpSpPr>
              <p:cNvPr id="302099" name="Group 19"/>
              <p:cNvGrpSpPr>
                <a:grpSpLocks/>
              </p:cNvGrpSpPr>
              <p:nvPr/>
            </p:nvGrpSpPr>
            <p:grpSpPr bwMode="auto">
              <a:xfrm>
                <a:off x="2885" y="2417"/>
                <a:ext cx="297" cy="474"/>
                <a:chOff x="2535" y="3127"/>
                <a:chExt cx="297" cy="474"/>
              </a:xfrm>
            </p:grpSpPr>
            <p:sp>
              <p:nvSpPr>
                <p:cNvPr id="30210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544" y="3312"/>
                  <a:ext cx="288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2400" i="1">
                      <a:latin typeface="Times New Roman" charset="0"/>
                    </a:rPr>
                    <a:t>n</a:t>
                  </a:r>
                  <a:r>
                    <a:rPr lang="en-US" altLang="zh-CN" sz="2400" baseline="-25000">
                      <a:latin typeface="Times New Roman" charset="0"/>
                    </a:rPr>
                    <a:t>2</a:t>
                  </a:r>
                </a:p>
              </p:txBody>
            </p:sp>
            <p:sp>
              <p:nvSpPr>
                <p:cNvPr id="30210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535" y="3127"/>
                  <a:ext cx="192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charset="0"/>
                    </a:rPr>
                    <a:t>1</a:t>
                  </a:r>
                </a:p>
              </p:txBody>
            </p:sp>
            <p:sp>
              <p:nvSpPr>
                <p:cNvPr id="302102" name="Line 22"/>
                <p:cNvSpPr>
                  <a:spLocks noChangeShapeType="1"/>
                </p:cNvSpPr>
                <p:nvPr/>
              </p:nvSpPr>
              <p:spPr bwMode="auto">
                <a:xfrm>
                  <a:off x="2544" y="340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02103" name="Text Box 23"/>
          <p:cNvSpPr txBox="1">
            <a:spLocks noChangeArrowheads="1"/>
          </p:cNvSpPr>
          <p:nvPr/>
        </p:nvSpPr>
        <p:spPr bwMode="auto">
          <a:xfrm>
            <a:off x="1524000" y="3124200"/>
            <a:ext cx="6248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Symbol" charset="0"/>
              </a:rPr>
              <a:t>,  and  are weights that adjust the importance of the three vectors.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Symbol" charset="0"/>
              </a:rPr>
              <a:t>If  = 0, the weights provide </a:t>
            </a:r>
            <a:r>
              <a:rPr lang="en-US" altLang="zh-CN" sz="2400" b="1">
                <a:solidFill>
                  <a:srgbClr val="0000CC"/>
                </a:solidFill>
                <a:latin typeface="Times New Roman" charset="0"/>
                <a:sym typeface="Symbol" charset="0"/>
              </a:rPr>
              <a:t>positive feedback</a:t>
            </a:r>
            <a:r>
              <a:rPr lang="en-US" altLang="zh-CN" sz="2400">
                <a:latin typeface="Times New Roman" charset="0"/>
                <a:sym typeface="Symbol" charset="0"/>
              </a:rPr>
              <a:t>, by emphasizing the relevant documents in the initial set.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Symbol" charset="0"/>
              </a:rPr>
              <a:t>If  = 0, the weights provide </a:t>
            </a:r>
            <a:r>
              <a:rPr lang="en-US" altLang="zh-CN" sz="2400" b="1">
                <a:solidFill>
                  <a:srgbClr val="0000CC"/>
                </a:solidFill>
                <a:latin typeface="Times New Roman" charset="0"/>
                <a:sym typeface="Symbol" charset="0"/>
              </a:rPr>
              <a:t>negative feedback</a:t>
            </a:r>
            <a:r>
              <a:rPr lang="en-US" altLang="zh-CN" sz="2400">
                <a:latin typeface="Times New Roman" charset="0"/>
                <a:sym typeface="Symbol" charset="0"/>
              </a:rPr>
              <a:t>, by reducing the emphasis on the non-relevant documents in the initial set.</a:t>
            </a:r>
            <a:endParaRPr lang="en-US" altLang="zh-CN" sz="2400">
              <a:latin typeface="Times New Roman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7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B82B79-96ED-944D-BFF0-AC2178309307}" type="slidenum">
              <a:rPr lang="en-US" altLang="zh-CN"/>
              <a:pPr/>
              <a:t>11</a:t>
            </a:fld>
            <a:endParaRPr lang="en-US" altLang="zh-CN"/>
          </a:p>
        </p:txBody>
      </p:sp>
      <p:pic>
        <p:nvPicPr>
          <p:cNvPr id="3143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00213"/>
            <a:ext cx="6553200" cy="391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Relevance Feedback in the Vector Space: Example</a:t>
            </a:r>
          </a:p>
        </p:txBody>
      </p:sp>
      <p:pic>
        <p:nvPicPr>
          <p:cNvPr id="3143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781300"/>
            <a:ext cx="3875088" cy="170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7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649D13-1968-7342-8098-C2C611B8D986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8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76250"/>
            <a:ext cx="7993062" cy="577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2771775" y="981075"/>
            <a:ext cx="4316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/>
              <a:t>(geometric mean average precision)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11848-390F-1B45-90DE-1EC4B7D2882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</a:rPr>
              <a:t>Relevance Feedback: Clickthrough Data</a:t>
            </a:r>
          </a:p>
        </p:txBody>
      </p:sp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83820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Relevance feedback methods have suffered from the unwillingness of users to provide feedback.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dirty="0" err="1">
                <a:latin typeface="Times New Roman" charset="0"/>
              </a:rPr>
              <a:t>Joachims</a:t>
            </a:r>
            <a:r>
              <a:rPr lang="en-US" altLang="zh-CN" sz="2400" dirty="0">
                <a:latin typeface="Times New Roman" charset="0"/>
              </a:rPr>
              <a:t> and others have developed methods that use </a:t>
            </a:r>
            <a:r>
              <a:rPr lang="en-US" altLang="zh-CN" sz="2400" dirty="0" err="1">
                <a:latin typeface="Times New Roman" charset="0"/>
              </a:rPr>
              <a:t>Clickthrough</a:t>
            </a:r>
            <a:r>
              <a:rPr lang="en-US" altLang="zh-CN" sz="2400" dirty="0">
                <a:latin typeface="Times New Roman" charset="0"/>
              </a:rPr>
              <a:t> data from online searches.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b="1" dirty="0">
                <a:latin typeface="Times New Roman" charset="0"/>
              </a:rPr>
              <a:t>Concept:</a:t>
            </a:r>
            <a:endParaRPr lang="en-US" altLang="zh-CN" sz="2400" dirty="0">
              <a:latin typeface="Times New Roman" charset="0"/>
            </a:endParaRP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Suppose that a query delivers a set of hits to a user.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If a user skips a link </a:t>
            </a:r>
            <a:r>
              <a:rPr lang="en-US" altLang="zh-CN" sz="2400" i="1" dirty="0">
                <a:latin typeface="Times New Roman" charset="0"/>
              </a:rPr>
              <a:t>a</a:t>
            </a:r>
            <a:r>
              <a:rPr lang="en-US" altLang="zh-CN" sz="2400" dirty="0">
                <a:latin typeface="Times New Roman" charset="0"/>
              </a:rPr>
              <a:t> and clicks on a link </a:t>
            </a:r>
            <a:r>
              <a:rPr lang="en-US" altLang="zh-CN" sz="2400" i="1" dirty="0">
                <a:latin typeface="Times New Roman" charset="0"/>
              </a:rPr>
              <a:t>b</a:t>
            </a:r>
            <a:r>
              <a:rPr lang="en-US" altLang="zh-CN" sz="2400" dirty="0">
                <a:latin typeface="Times New Roman" charset="0"/>
              </a:rPr>
              <a:t> ranked lower,</a:t>
            </a:r>
          </a:p>
          <a:p>
            <a:pPr algn="l" eaLnBrk="0" hangingPunct="0"/>
            <a:r>
              <a:rPr lang="en-US" altLang="zh-CN" sz="2400" dirty="0">
                <a:latin typeface="Times New Roman" charset="0"/>
              </a:rPr>
              <a:t>then the user preference reflects </a:t>
            </a:r>
            <a:r>
              <a:rPr lang="en-US" altLang="zh-CN" sz="2400" i="1" dirty="0">
                <a:latin typeface="Times New Roman" charset="0"/>
              </a:rPr>
              <a:t>rank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b</a:t>
            </a:r>
            <a:r>
              <a:rPr lang="en-US" altLang="zh-CN" sz="2400" dirty="0">
                <a:latin typeface="Times New Roman" charset="0"/>
              </a:rPr>
              <a:t>) &lt; </a:t>
            </a:r>
            <a:r>
              <a:rPr lang="en-US" altLang="zh-CN" sz="2400" i="1" dirty="0">
                <a:latin typeface="Times New Roman" charset="0"/>
              </a:rPr>
              <a:t>rank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a</a:t>
            </a:r>
            <a:r>
              <a:rPr lang="en-US" altLang="zh-CN" sz="2400" dirty="0">
                <a:latin typeface="Times New Roman" charset="0"/>
              </a:rPr>
              <a:t>).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10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8FBE7-C550-4945-BCBB-5157F1B157A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</a:rPr>
              <a:t>Clickthrough Example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609600" y="1666875"/>
            <a:ext cx="76962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9725" indent="-339725"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/>
            <a:r>
              <a:rPr lang="en-US" altLang="zh-CN" sz="2200" b="1">
                <a:solidFill>
                  <a:srgbClr val="0000CC"/>
                </a:solidFill>
                <a:latin typeface="Times New Roman" charset="0"/>
              </a:rPr>
              <a:t>Ranking Presented to User:</a:t>
            </a:r>
          </a:p>
          <a:p>
            <a:pPr eaLnBrk="0" hangingPunct="0">
              <a:spcBef>
                <a:spcPct val="30000"/>
              </a:spcBef>
            </a:pPr>
            <a:r>
              <a:rPr lang="en-US" altLang="zh-CN" sz="2200">
                <a:solidFill>
                  <a:srgbClr val="FF0000"/>
                </a:solidFill>
                <a:latin typeface="Times New Roman" charset="0"/>
              </a:rPr>
              <a:t>1. Kernel Machines</a:t>
            </a:r>
          </a:p>
          <a:p>
            <a:pPr eaLnBrk="0" hangingPunct="0"/>
            <a:r>
              <a:rPr lang="en-US" altLang="zh-CN" sz="2200">
                <a:solidFill>
                  <a:srgbClr val="FF0000"/>
                </a:solidFill>
                <a:latin typeface="Times New Roman" charset="0"/>
              </a:rPr>
              <a:t>	http://svm.first.gmd.de/</a:t>
            </a:r>
            <a:endParaRPr lang="en-US" altLang="zh-CN" sz="2200">
              <a:latin typeface="Times New Roman" charset="0"/>
            </a:endParaRPr>
          </a:p>
          <a:p>
            <a:pPr eaLnBrk="0" hangingPunct="0">
              <a:spcBef>
                <a:spcPct val="30000"/>
              </a:spcBef>
            </a:pPr>
            <a:r>
              <a:rPr lang="en-US" altLang="zh-CN" sz="2200">
                <a:latin typeface="Times New Roman" charset="0"/>
              </a:rPr>
              <a:t>2. Support Vector Machine</a:t>
            </a:r>
          </a:p>
          <a:p>
            <a:pPr eaLnBrk="0" hangingPunct="0"/>
            <a:r>
              <a:rPr lang="en-US" altLang="zh-CN" sz="2200">
                <a:latin typeface="Times New Roman" charset="0"/>
              </a:rPr>
              <a:t>	http://jbolivar.freeservers.com/</a:t>
            </a:r>
          </a:p>
          <a:p>
            <a:pPr eaLnBrk="0" hangingPunct="0">
              <a:spcBef>
                <a:spcPct val="30000"/>
              </a:spcBef>
            </a:pPr>
            <a:r>
              <a:rPr lang="en-US" altLang="zh-CN" sz="2200">
                <a:solidFill>
                  <a:srgbClr val="FF0000"/>
                </a:solidFill>
                <a:latin typeface="Times New Roman" charset="0"/>
              </a:rPr>
              <a:t>3. SVM-Light Support Vector Machine</a:t>
            </a:r>
          </a:p>
          <a:p>
            <a:pPr eaLnBrk="0" hangingPunct="0"/>
            <a:r>
              <a:rPr lang="en-US" altLang="zh-CN" sz="2200">
                <a:solidFill>
                  <a:srgbClr val="FF0000"/>
                </a:solidFill>
                <a:latin typeface="Times New Roman" charset="0"/>
              </a:rPr>
              <a:t>	http://ais.gmd.de/~thorsten/svm light/</a:t>
            </a:r>
            <a:endParaRPr lang="en-US" altLang="zh-CN" sz="2200">
              <a:latin typeface="Times New Roman" charset="0"/>
            </a:endParaRPr>
          </a:p>
          <a:p>
            <a:pPr eaLnBrk="0" hangingPunct="0">
              <a:spcBef>
                <a:spcPct val="30000"/>
              </a:spcBef>
            </a:pPr>
            <a:r>
              <a:rPr lang="en-US" altLang="zh-CN" sz="2200">
                <a:solidFill>
                  <a:srgbClr val="FF0000"/>
                </a:solidFill>
                <a:latin typeface="Times New Roman" charset="0"/>
              </a:rPr>
              <a:t>4. An Introduction to Support Vector Machines</a:t>
            </a:r>
          </a:p>
          <a:p>
            <a:pPr eaLnBrk="0" hangingPunct="0"/>
            <a:r>
              <a:rPr lang="en-US" altLang="zh-CN" sz="2200">
                <a:solidFill>
                  <a:srgbClr val="FF0000"/>
                </a:solidFill>
                <a:latin typeface="Times New Roman" charset="0"/>
              </a:rPr>
              <a:t>	http://www.support-vector.net/</a:t>
            </a:r>
            <a:endParaRPr lang="en-US" altLang="zh-CN" sz="2200">
              <a:latin typeface="Times New Roman" charset="0"/>
            </a:endParaRPr>
          </a:p>
          <a:p>
            <a:pPr eaLnBrk="0" hangingPunct="0">
              <a:spcBef>
                <a:spcPct val="30000"/>
              </a:spcBef>
            </a:pPr>
            <a:r>
              <a:rPr lang="en-US" altLang="zh-CN" sz="2200">
                <a:latin typeface="Times New Roman" charset="0"/>
              </a:rPr>
              <a:t>5. Support Vector Machine and Kernel ... References</a:t>
            </a:r>
          </a:p>
          <a:p>
            <a:pPr eaLnBrk="0" hangingPunct="0"/>
            <a:r>
              <a:rPr lang="en-US" altLang="zh-CN" sz="2200">
                <a:latin typeface="Times New Roman" charset="0"/>
              </a:rPr>
              <a:t>	http://svm.research.bell-labs.com/SVMrefs.html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b="1">
                <a:latin typeface="Times New Roman" charset="0"/>
              </a:rPr>
              <a:t>Ranking: (3 &lt; 2) and (4 &lt; 2)</a:t>
            </a:r>
          </a:p>
          <a:p>
            <a:pPr eaLnBrk="0" hangingPunct="0"/>
            <a:endParaRPr lang="en-US" altLang="zh-CN" sz="2200">
              <a:latin typeface="Times New Roman" charset="0"/>
            </a:endParaRPr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5562600" y="1676400"/>
            <a:ext cx="33528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charset="0"/>
              </a:rPr>
              <a:t>User clicks on 1, 3 and 4</a:t>
            </a:r>
          </a:p>
        </p:txBody>
      </p:sp>
      <p:sp>
        <p:nvSpPr>
          <p:cNvPr id="311301" name="Line 5"/>
          <p:cNvSpPr>
            <a:spLocks noChangeShapeType="1"/>
          </p:cNvSpPr>
          <p:nvPr/>
        </p:nvSpPr>
        <p:spPr bwMode="auto">
          <a:xfrm flipH="1">
            <a:off x="3810000" y="1905000"/>
            <a:ext cx="144780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02" name="Line 6"/>
          <p:cNvSpPr>
            <a:spLocks noChangeShapeType="1"/>
          </p:cNvSpPr>
          <p:nvPr/>
        </p:nvSpPr>
        <p:spPr bwMode="auto">
          <a:xfrm flipH="1">
            <a:off x="5181600" y="2209800"/>
            <a:ext cx="838200" cy="152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03" name="Line 7"/>
          <p:cNvSpPr>
            <a:spLocks noChangeShapeType="1"/>
          </p:cNvSpPr>
          <p:nvPr/>
        </p:nvSpPr>
        <p:spPr bwMode="auto">
          <a:xfrm flipH="1">
            <a:off x="6096000" y="2133600"/>
            <a:ext cx="1219200" cy="2438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04" name="Text Box 8"/>
          <p:cNvSpPr txBox="1">
            <a:spLocks noChangeArrowheads="1"/>
          </p:cNvSpPr>
          <p:nvPr/>
        </p:nvSpPr>
        <p:spPr bwMode="auto">
          <a:xfrm>
            <a:off x="7670800" y="6278563"/>
            <a:ext cx="1371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i="1">
                <a:latin typeface="Times New Roman" charset="0"/>
              </a:rPr>
              <a:t>Joachims</a:t>
            </a:r>
            <a:endParaRPr lang="en-US" altLang="zh-CN" sz="2400">
              <a:latin typeface="Times New Roman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2FA5D6-598B-CC45-AC1A-25046EF1135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Relevance Feedback: Assumed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True relevance feedback is supervised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Feedback is done based on </a:t>
            </a:r>
            <a:r>
              <a:rPr lang="en-US" altLang="zh-CN" sz="2000" i="1" dirty="0"/>
              <a:t>genuine </a:t>
            </a:r>
            <a:r>
              <a:rPr lang="en-US" altLang="zh-CN" sz="2000" dirty="0"/>
              <a:t>user annotations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What happens if we try to guess what is relevant?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Assume many top ranked documents are relevant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Optionally find a collection of probably non-relevant documents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Modify query on that assumption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Re-run that new query and show results to user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What happens?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Pseudo-relevance feedback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Blind relevance feedback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Local feedback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…</a:t>
            </a:r>
          </a:p>
          <a:p>
            <a:pPr lvl="1">
              <a:lnSpc>
                <a:spcPct val="9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EC42A8-96AC-904E-B4FE-8837BE543D5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Local Context Analysis (LCA)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Assumed relevance feedback</a:t>
            </a:r>
          </a:p>
          <a:p>
            <a:r>
              <a:rPr lang="en-US" altLang="zh-CN" dirty="0"/>
              <a:t>Major focus is on getting better terms for expansion</a:t>
            </a:r>
          </a:p>
          <a:p>
            <a:pPr lvl="1"/>
            <a:r>
              <a:rPr lang="en-US" altLang="zh-CN" dirty="0"/>
              <a:t>Finding terms to consider</a:t>
            </a:r>
          </a:p>
          <a:p>
            <a:pPr lvl="1"/>
            <a:r>
              <a:rPr lang="en-US" altLang="zh-CN" dirty="0"/>
              <a:t>Selection of terms</a:t>
            </a:r>
          </a:p>
          <a:p>
            <a:pPr lvl="1"/>
            <a:r>
              <a:rPr lang="en-US" altLang="zh-CN" dirty="0"/>
              <a:t>Weighting of selected terms</a:t>
            </a:r>
          </a:p>
          <a:p>
            <a:endParaRPr lang="zh-CN" altLang="en-US" dirty="0"/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5219700" y="1196975"/>
            <a:ext cx="2452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[Xu and Croft, 1996]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155AAB-3141-B84E-92DE-5AE012C626E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Finding candidate terms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Run query to retrieve passages</a:t>
            </a:r>
          </a:p>
          <a:p>
            <a:pPr lvl="1"/>
            <a:r>
              <a:rPr lang="en-US" altLang="zh-CN" dirty="0"/>
              <a:t>Similar to most </a:t>
            </a:r>
            <a:r>
              <a:rPr lang="zh-CN" altLang="en-US" dirty="0"/>
              <a:t>“</a:t>
            </a:r>
            <a:r>
              <a:rPr lang="en-US" altLang="zh-CN" dirty="0"/>
              <a:t>assumed</a:t>
            </a:r>
            <a:r>
              <a:rPr lang="zh-CN" altLang="en-US" dirty="0"/>
              <a:t>”</a:t>
            </a:r>
            <a:r>
              <a:rPr lang="en-US" altLang="zh-CN" dirty="0"/>
              <a:t> relevance work</a:t>
            </a:r>
          </a:p>
          <a:p>
            <a:pPr lvl="1"/>
            <a:r>
              <a:rPr lang="en-US" altLang="zh-CN" dirty="0"/>
              <a:t>Passage-retrieval</a:t>
            </a:r>
          </a:p>
          <a:p>
            <a:pPr lvl="2"/>
            <a:r>
              <a:rPr lang="en-US" altLang="zh-CN" dirty="0"/>
              <a:t>Minimizes spurious</a:t>
            </a:r>
            <a:r>
              <a:rPr lang="zh-CN" altLang="en-US" dirty="0"/>
              <a:t>（欺骗性的）</a:t>
            </a:r>
            <a:r>
              <a:rPr lang="en-US" altLang="zh-CN" dirty="0"/>
              <a:t> concepts that occur in lengthy documents</a:t>
            </a:r>
          </a:p>
          <a:p>
            <a:pPr lvl="1"/>
            <a:r>
              <a:rPr lang="en-US" altLang="zh-CN" dirty="0"/>
              <a:t>Uses 300-word passages</a:t>
            </a:r>
          </a:p>
          <a:p>
            <a:r>
              <a:rPr lang="en-US" altLang="zh-CN" dirty="0"/>
              <a:t>Select expansion concepts from retrieved set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7032B-FFA9-AF45-BE76-A1A371FBBF2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Selecting candidate terms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Parse document collection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Generate part of speech tagging</a:t>
            </a:r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Select only noun phrases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Shown to be critical in most retrieval systems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Generally particularly useful for expansion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Could easily be extended if useful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/>
              <a:t>Adjective-noun phrases, verbs, …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Note that tagging is automated, so makes mistakes!</a:t>
            </a:r>
          </a:p>
        </p:txBody>
      </p:sp>
      <p:pic>
        <p:nvPicPr>
          <p:cNvPr id="320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76475"/>
            <a:ext cx="74295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910703-C7D6-7C4A-8798-8E3A57F8EB2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Weighting terms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Want </a:t>
            </a:r>
            <a:r>
              <a:rPr lang="zh-CN" altLang="en-US" sz="2400" dirty="0"/>
              <a:t>“</a:t>
            </a:r>
            <a:r>
              <a:rPr lang="en-US" altLang="zh-CN" sz="2400" dirty="0"/>
              <a:t>concepts</a:t>
            </a:r>
            <a:r>
              <a:rPr lang="zh-CN" altLang="en-US" sz="2400" dirty="0"/>
              <a:t>”</a:t>
            </a:r>
            <a:r>
              <a:rPr lang="en-US" altLang="zh-CN" sz="2400" dirty="0"/>
              <a:t> that occur near query words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The more query words they occur near, the better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Count co-occurrences in 300-word windows of text (passages)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To avoid coincidental co-occurrence in a large document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Uses the following ad-hoc function to weight concepts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Here </a:t>
            </a:r>
            <a:r>
              <a:rPr lang="en-US" altLang="zh-CN" sz="2400" i="1" dirty="0"/>
              <a:t>N</a:t>
            </a:r>
            <a:r>
              <a:rPr lang="en-US" altLang="zh-CN" sz="2400" dirty="0"/>
              <a:t> is the number of passages, </a:t>
            </a:r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 </a:t>
            </a:r>
          </a:p>
        </p:txBody>
      </p:sp>
      <p:pic>
        <p:nvPicPr>
          <p:cNvPr id="321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51238"/>
            <a:ext cx="7704137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2D1393-6AA5-6C48-9B92-C56CCBBD82F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</a:rPr>
              <a:t>Query Refinement</a:t>
            </a:r>
          </a:p>
        </p:txBody>
      </p:sp>
      <p:sp>
        <p:nvSpPr>
          <p:cNvPr id="285699" name="Line 3"/>
          <p:cNvSpPr>
            <a:spLocks noChangeShapeType="1"/>
          </p:cNvSpPr>
          <p:nvPr/>
        </p:nvSpPr>
        <p:spPr bwMode="auto">
          <a:xfrm>
            <a:off x="42672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5700" name="Line 4"/>
          <p:cNvSpPr>
            <a:spLocks noChangeShapeType="1"/>
          </p:cNvSpPr>
          <p:nvPr/>
        </p:nvSpPr>
        <p:spPr bwMode="auto">
          <a:xfrm>
            <a:off x="4279900" y="33162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5701" name="Line 5"/>
          <p:cNvSpPr>
            <a:spLocks noChangeShapeType="1"/>
          </p:cNvSpPr>
          <p:nvPr/>
        </p:nvSpPr>
        <p:spPr bwMode="auto">
          <a:xfrm>
            <a:off x="42672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>
            <a:off x="42672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2057400" y="2895600"/>
            <a:ext cx="4495800" cy="468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Search</a:t>
            </a: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2057400" y="3859213"/>
            <a:ext cx="4495800" cy="468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Display number of hits</a:t>
            </a:r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2057400" y="5715000"/>
            <a:ext cx="4495800" cy="496888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charset="0"/>
              </a:rPr>
              <a:t>Reformulate query</a:t>
            </a:r>
          </a:p>
        </p:txBody>
      </p:sp>
      <p:sp>
        <p:nvSpPr>
          <p:cNvPr id="285706" name="Text Box 10"/>
          <p:cNvSpPr txBox="1">
            <a:spLocks noChangeArrowheads="1"/>
          </p:cNvSpPr>
          <p:nvPr/>
        </p:nvSpPr>
        <p:spPr bwMode="auto">
          <a:xfrm>
            <a:off x="2057400" y="4800600"/>
            <a:ext cx="4495800" cy="468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Display retrieved information</a:t>
            </a:r>
          </a:p>
        </p:txBody>
      </p:sp>
      <p:sp>
        <p:nvSpPr>
          <p:cNvPr id="285707" name="Line 11"/>
          <p:cNvSpPr>
            <a:spLocks noChangeShapeType="1"/>
          </p:cNvSpPr>
          <p:nvPr/>
        </p:nvSpPr>
        <p:spPr bwMode="auto">
          <a:xfrm flipH="1">
            <a:off x="609600" y="4114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5708" name="Text Box 12"/>
          <p:cNvSpPr txBox="1">
            <a:spLocks noChangeArrowheads="1"/>
          </p:cNvSpPr>
          <p:nvPr/>
        </p:nvSpPr>
        <p:spPr bwMode="auto">
          <a:xfrm>
            <a:off x="777875" y="4081463"/>
            <a:ext cx="16002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i="1">
                <a:latin typeface="Times New Roman" charset="0"/>
              </a:rPr>
              <a:t>no hits</a:t>
            </a:r>
          </a:p>
        </p:txBody>
      </p:sp>
      <p:sp>
        <p:nvSpPr>
          <p:cNvPr id="285709" name="Line 13"/>
          <p:cNvSpPr>
            <a:spLocks noChangeShapeType="1"/>
          </p:cNvSpPr>
          <p:nvPr/>
        </p:nvSpPr>
        <p:spPr bwMode="auto">
          <a:xfrm flipH="1">
            <a:off x="6096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5710" name="Text Box 14"/>
          <p:cNvSpPr txBox="1">
            <a:spLocks noChangeArrowheads="1"/>
          </p:cNvSpPr>
          <p:nvPr/>
        </p:nvSpPr>
        <p:spPr bwMode="auto">
          <a:xfrm>
            <a:off x="649288" y="4913313"/>
            <a:ext cx="16002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i="1">
                <a:latin typeface="Times New Roman" charset="0"/>
              </a:rPr>
              <a:t>new query</a:t>
            </a:r>
          </a:p>
        </p:txBody>
      </p:sp>
      <p:sp>
        <p:nvSpPr>
          <p:cNvPr id="285711" name="Line 15"/>
          <p:cNvSpPr>
            <a:spLocks noChangeShapeType="1"/>
          </p:cNvSpPr>
          <p:nvPr/>
        </p:nvSpPr>
        <p:spPr bwMode="auto">
          <a:xfrm flipV="1">
            <a:off x="609600" y="1600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5712" name="Line 16"/>
          <p:cNvSpPr>
            <a:spLocks noChangeShapeType="1"/>
          </p:cNvSpPr>
          <p:nvPr/>
        </p:nvSpPr>
        <p:spPr bwMode="auto">
          <a:xfrm>
            <a:off x="609600" y="16002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5713" name="Line 17"/>
          <p:cNvSpPr>
            <a:spLocks noChangeShapeType="1"/>
          </p:cNvSpPr>
          <p:nvPr/>
        </p:nvSpPr>
        <p:spPr bwMode="auto">
          <a:xfrm>
            <a:off x="6553200" y="594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5714" name="Line 18"/>
          <p:cNvSpPr>
            <a:spLocks noChangeShapeType="1"/>
          </p:cNvSpPr>
          <p:nvPr/>
        </p:nvSpPr>
        <p:spPr bwMode="auto">
          <a:xfrm flipH="1">
            <a:off x="4267200" y="2667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5715" name="Text Box 19"/>
          <p:cNvSpPr txBox="1">
            <a:spLocks noChangeArrowheads="1"/>
          </p:cNvSpPr>
          <p:nvPr/>
        </p:nvSpPr>
        <p:spPr bwMode="auto">
          <a:xfrm>
            <a:off x="7086600" y="2209800"/>
            <a:ext cx="190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i="1">
                <a:latin typeface="Times New Roman" charset="0"/>
              </a:rPr>
              <a:t>reformulated query</a:t>
            </a:r>
          </a:p>
        </p:txBody>
      </p:sp>
      <p:sp>
        <p:nvSpPr>
          <p:cNvPr id="285716" name="Text Box 20"/>
          <p:cNvSpPr txBox="1">
            <a:spLocks noChangeArrowheads="1"/>
          </p:cNvSpPr>
          <p:nvPr/>
        </p:nvSpPr>
        <p:spPr bwMode="auto">
          <a:xfrm>
            <a:off x="2133600" y="1905000"/>
            <a:ext cx="4495800" cy="468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Query formulation</a:t>
            </a:r>
          </a:p>
        </p:txBody>
      </p:sp>
      <p:sp>
        <p:nvSpPr>
          <p:cNvPr id="285717" name="Line 21"/>
          <p:cNvSpPr>
            <a:spLocks noChangeShapeType="1"/>
          </p:cNvSpPr>
          <p:nvPr/>
        </p:nvSpPr>
        <p:spPr bwMode="auto">
          <a:xfrm>
            <a:off x="4267200" y="144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5718" name="Line 22"/>
          <p:cNvSpPr>
            <a:spLocks noChangeShapeType="1"/>
          </p:cNvSpPr>
          <p:nvPr/>
        </p:nvSpPr>
        <p:spPr bwMode="auto">
          <a:xfrm>
            <a:off x="8534400" y="4038600"/>
            <a:ext cx="0" cy="210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5719" name="Line 23"/>
          <p:cNvSpPr>
            <a:spLocks noChangeShapeType="1"/>
          </p:cNvSpPr>
          <p:nvPr/>
        </p:nvSpPr>
        <p:spPr bwMode="auto">
          <a:xfrm>
            <a:off x="6553200" y="5029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5720" name="Line 24"/>
          <p:cNvSpPr>
            <a:spLocks noChangeShapeType="1"/>
          </p:cNvSpPr>
          <p:nvPr/>
        </p:nvSpPr>
        <p:spPr bwMode="auto">
          <a:xfrm>
            <a:off x="6553200" y="4038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5721" name="Text Box 25"/>
          <p:cNvSpPr txBox="1">
            <a:spLocks noChangeArrowheads="1"/>
          </p:cNvSpPr>
          <p:nvPr/>
        </p:nvSpPr>
        <p:spPr bwMode="auto">
          <a:xfrm>
            <a:off x="7924800" y="6172200"/>
            <a:ext cx="12192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i="1">
                <a:latin typeface="Times New Roman" charset="0"/>
              </a:rPr>
              <a:t>EXIT</a:t>
            </a:r>
            <a:endParaRPr lang="en-US" altLang="zh-CN" sz="2400">
              <a:latin typeface="Times New Roman" charset="0"/>
            </a:endParaRPr>
          </a:p>
        </p:txBody>
      </p:sp>
      <p:sp>
        <p:nvSpPr>
          <p:cNvPr id="285722" name="Rectangle 26"/>
          <p:cNvSpPr>
            <a:spLocks noChangeArrowheads="1"/>
          </p:cNvSpPr>
          <p:nvPr/>
        </p:nvSpPr>
        <p:spPr bwMode="auto">
          <a:xfrm>
            <a:off x="7391400" y="3962400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5723" name="Rectangle 27"/>
          <p:cNvSpPr>
            <a:spLocks noChangeArrowheads="1"/>
          </p:cNvSpPr>
          <p:nvPr/>
        </p:nvSpPr>
        <p:spPr bwMode="auto">
          <a:xfrm>
            <a:off x="7391400" y="4953000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5724" name="Line 28"/>
          <p:cNvSpPr>
            <a:spLocks noChangeShapeType="1"/>
          </p:cNvSpPr>
          <p:nvPr/>
        </p:nvSpPr>
        <p:spPr bwMode="auto">
          <a:xfrm flipV="1">
            <a:off x="7467600" y="26670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7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1FE656-72CF-5045-8038-CB793A03776B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expanded query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Developed using Inquery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Incorporate using weighted sum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Weight original query and expansion query equally</a:t>
            </a:r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Variations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Lower weight on each subsequent term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More important the more terms that are added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Weight original query equally with a single expansion concept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Only works when query is not very reliable</a:t>
            </a:r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endParaRPr lang="en-US" altLang="zh-CN" sz="2400"/>
          </a:p>
        </p:txBody>
      </p:sp>
      <p:pic>
        <p:nvPicPr>
          <p:cNvPr id="322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708275"/>
            <a:ext cx="475773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225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620713"/>
            <a:ext cx="6497638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7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30D6E9-9DA5-E847-82BD-C4BFCE077A9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of expansion concepts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/>
              <a:t>TREC query 213</a:t>
            </a:r>
          </a:p>
          <a:p>
            <a:pPr lvl="1">
              <a:lnSpc>
                <a:spcPct val="80000"/>
              </a:lnSpc>
            </a:pPr>
            <a:r>
              <a:rPr lang="en-US" altLang="zh-CN" sz="1800"/>
              <a:t>As a result of DNA testing, are more defendants being absolved or convicted of crimes? (DNA</a:t>
            </a:r>
            <a:r>
              <a:rPr lang="zh-CN" altLang="en-US" sz="1800"/>
              <a:t>测试是让更多的被告被赦免了还呢还是被宣告有罪了？）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2000"/>
              <a:t>Expansion concepts</a:t>
            </a:r>
          </a:p>
          <a:p>
            <a:pPr lvl="1">
              <a:lnSpc>
                <a:spcPct val="80000"/>
              </a:lnSpc>
            </a:pPr>
            <a:endParaRPr lang="en-US" altLang="zh-CN" sz="1800"/>
          </a:p>
          <a:p>
            <a:pPr lvl="1">
              <a:lnSpc>
                <a:spcPct val="80000"/>
              </a:lnSpc>
            </a:pPr>
            <a:endParaRPr lang="en-US" altLang="zh-CN" sz="1800"/>
          </a:p>
          <a:p>
            <a:pPr lvl="1">
              <a:lnSpc>
                <a:spcPct val="80000"/>
              </a:lnSpc>
            </a:pPr>
            <a:endParaRPr lang="en-US" altLang="zh-CN" sz="1800"/>
          </a:p>
          <a:p>
            <a:pPr lvl="1">
              <a:lnSpc>
                <a:spcPct val="80000"/>
              </a:lnSpc>
            </a:pPr>
            <a:endParaRPr lang="en-US" altLang="zh-CN" sz="1800"/>
          </a:p>
          <a:p>
            <a:pPr lvl="1">
              <a:lnSpc>
                <a:spcPct val="80000"/>
              </a:lnSpc>
            </a:pPr>
            <a:endParaRPr lang="en-US" altLang="zh-CN" sz="1800"/>
          </a:p>
          <a:p>
            <a:pPr lvl="1">
              <a:lnSpc>
                <a:spcPct val="80000"/>
              </a:lnSpc>
            </a:pPr>
            <a:endParaRPr lang="en-US" altLang="zh-CN" sz="1800"/>
          </a:p>
          <a:p>
            <a:pPr lvl="1">
              <a:lnSpc>
                <a:spcPct val="80000"/>
              </a:lnSpc>
            </a:pPr>
            <a:endParaRPr lang="en-US" altLang="zh-CN" sz="1800"/>
          </a:p>
          <a:p>
            <a:pPr lvl="1">
              <a:lnSpc>
                <a:spcPct val="80000"/>
              </a:lnSpc>
            </a:pPr>
            <a:endParaRPr lang="en-US" altLang="zh-CN" sz="1800"/>
          </a:p>
          <a:p>
            <a:pPr lvl="1">
              <a:lnSpc>
                <a:spcPct val="80000"/>
              </a:lnSpc>
            </a:pPr>
            <a:endParaRPr lang="en-US" altLang="zh-CN" sz="1800"/>
          </a:p>
          <a:p>
            <a:pPr lvl="1">
              <a:lnSpc>
                <a:spcPct val="80000"/>
              </a:lnSpc>
            </a:pPr>
            <a:r>
              <a:rPr lang="en-US" altLang="zh-CN" sz="1800"/>
              <a:t> </a:t>
            </a:r>
          </a:p>
          <a:p>
            <a:pPr lvl="1">
              <a:lnSpc>
                <a:spcPct val="80000"/>
              </a:lnSpc>
            </a:pPr>
            <a:endParaRPr lang="en-US" altLang="zh-CN" sz="1800"/>
          </a:p>
          <a:p>
            <a:pPr lvl="1">
              <a:lnSpc>
                <a:spcPct val="80000"/>
              </a:lnSpc>
            </a:pPr>
            <a:endParaRPr lang="en-US" altLang="zh-CN" sz="1800"/>
          </a:p>
          <a:p>
            <a:pPr>
              <a:lnSpc>
                <a:spcPct val="80000"/>
              </a:lnSpc>
            </a:pPr>
            <a:endParaRPr lang="zh-CN" altLang="en-US" sz="2000"/>
          </a:p>
        </p:txBody>
      </p:sp>
      <p:pic>
        <p:nvPicPr>
          <p:cNvPr id="323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068638"/>
            <a:ext cx="7416800" cy="250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235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57338"/>
            <a:ext cx="7561262" cy="470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2521E0-4DF0-8747-AE98-F6C238201403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Does it work?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TREC-3 and TREC-4 ad-hoc queries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With and without LCA expansion</a:t>
            </a:r>
          </a:p>
          <a:p>
            <a:pPr>
              <a:lnSpc>
                <a:spcPct val="80000"/>
              </a:lnSpc>
            </a:pPr>
            <a:endParaRPr lang="en-US" altLang="zh-CN" sz="2800"/>
          </a:p>
          <a:p>
            <a:pPr>
              <a:lnSpc>
                <a:spcPct val="80000"/>
              </a:lnSpc>
            </a:pPr>
            <a:endParaRPr lang="en-US" altLang="zh-CN" sz="2800"/>
          </a:p>
          <a:p>
            <a:pPr>
              <a:lnSpc>
                <a:spcPct val="80000"/>
              </a:lnSpc>
            </a:pPr>
            <a:endParaRPr lang="en-US" altLang="zh-CN" sz="2800"/>
          </a:p>
          <a:p>
            <a:pPr>
              <a:lnSpc>
                <a:spcPct val="80000"/>
              </a:lnSpc>
            </a:pPr>
            <a:endParaRPr lang="en-US" altLang="zh-CN" sz="2800"/>
          </a:p>
          <a:p>
            <a:pPr>
              <a:lnSpc>
                <a:spcPct val="80000"/>
              </a:lnSpc>
            </a:pPr>
            <a:endParaRPr lang="en-US" altLang="zh-CN" sz="2800"/>
          </a:p>
          <a:p>
            <a:pPr>
              <a:lnSpc>
                <a:spcPct val="80000"/>
              </a:lnSpc>
            </a:pPr>
            <a:endParaRPr lang="en-US" altLang="zh-CN" sz="2800"/>
          </a:p>
          <a:p>
            <a:pPr>
              <a:lnSpc>
                <a:spcPct val="80000"/>
              </a:lnSpc>
            </a:pPr>
            <a:endParaRPr lang="en-US" altLang="zh-CN" sz="2800"/>
          </a:p>
          <a:p>
            <a:pPr>
              <a:lnSpc>
                <a:spcPct val="80000"/>
              </a:lnSpc>
            </a:pPr>
            <a:r>
              <a:rPr lang="en-US" altLang="zh-CN" sz="2800"/>
              <a:t> </a:t>
            </a:r>
          </a:p>
        </p:txBody>
      </p:sp>
      <p:pic>
        <p:nvPicPr>
          <p:cNvPr id="324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349500"/>
            <a:ext cx="7488238" cy="41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1D485E-799E-3840-8AE8-3477D1ED023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/>
              <a:t>Relevance feedback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Real or assumed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Real relevance feedback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Usually improves effectiveness significantly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Not always stable with very few documents judged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Difficult to incorporate into a usable system</a:t>
            </a:r>
          </a:p>
          <a:p>
            <a:pPr lvl="1">
              <a:lnSpc>
                <a:spcPct val="80000"/>
              </a:lnSpc>
            </a:pPr>
            <a:r>
              <a:rPr lang="zh-CN" altLang="en-US" sz="2000"/>
              <a:t>“</a:t>
            </a:r>
            <a:r>
              <a:rPr lang="en-US" altLang="zh-CN" sz="2000"/>
              <a:t>Documents like this one</a:t>
            </a:r>
            <a:r>
              <a:rPr lang="zh-CN" altLang="en-US" sz="2000"/>
              <a:t>”</a:t>
            </a:r>
            <a:r>
              <a:rPr lang="en-US" altLang="zh-CN" sz="2000"/>
              <a:t> is a simple instance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Assumed relevance feedback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Also called </a:t>
            </a:r>
            <a:r>
              <a:rPr lang="zh-CN" altLang="en-US" sz="2000"/>
              <a:t>“</a:t>
            </a:r>
            <a:r>
              <a:rPr lang="en-US" altLang="zh-CN" sz="2000"/>
              <a:t>pseudo relevance feedback</a:t>
            </a:r>
            <a:r>
              <a:rPr lang="zh-CN" altLang="en-US" sz="2000"/>
              <a:t>”</a:t>
            </a:r>
            <a:r>
              <a:rPr lang="en-US" altLang="zh-CN" sz="2000"/>
              <a:t> or </a:t>
            </a:r>
            <a:r>
              <a:rPr lang="zh-CN" altLang="en-US" sz="2000"/>
              <a:t>“</a:t>
            </a:r>
            <a:r>
              <a:rPr lang="en-US" altLang="zh-CN" sz="2000"/>
              <a:t>local feedback</a:t>
            </a:r>
            <a:r>
              <a:rPr lang="zh-CN" altLang="en-US" sz="2000"/>
              <a:t>”</a:t>
            </a:r>
            <a:endParaRPr lang="en-US" altLang="zh-CN" sz="2000"/>
          </a:p>
          <a:p>
            <a:pPr lvl="2">
              <a:lnSpc>
                <a:spcPct val="80000"/>
              </a:lnSpc>
            </a:pPr>
            <a:r>
              <a:rPr lang="en-US" altLang="zh-CN" sz="1800"/>
              <a:t>Or </a:t>
            </a:r>
            <a:r>
              <a:rPr lang="zh-CN" altLang="en-US" sz="1800"/>
              <a:t>“</a:t>
            </a:r>
            <a:r>
              <a:rPr lang="en-US" altLang="zh-CN" sz="1800"/>
              <a:t>quasi-relevance feedback</a:t>
            </a:r>
            <a:r>
              <a:rPr lang="zh-CN" altLang="en-US" sz="1800"/>
              <a:t>”</a:t>
            </a:r>
            <a:r>
              <a:rPr lang="en-US" altLang="zh-CN" sz="1800"/>
              <a:t> or …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Rocchio-based approaches effective but unstable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LCA comparably effective (maybe better) but more stable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Relevance models provide formal framework</a:t>
            </a:r>
          </a:p>
          <a:p>
            <a:pPr lvl="1">
              <a:lnSpc>
                <a:spcPct val="80000"/>
              </a:lnSpc>
            </a:pPr>
            <a:endParaRPr lang="zh-CN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261EA3-5962-9446-A659-30B3D3B5AEF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05263"/>
            <a:ext cx="8229600" cy="1143000"/>
          </a:xfrm>
        </p:spPr>
        <p:txBody>
          <a:bodyPr/>
          <a:lstStyle/>
          <a:p>
            <a:r>
              <a:rPr lang="en-US" altLang="zh-CN">
                <a:latin typeface="Times New Roman" charset="0"/>
              </a:rPr>
              <a:t>Learning to Rank (a quick glimpse)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1090613" y="4941888"/>
            <a:ext cx="7119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</a:rPr>
              <a:t>--Improving search performance by large amount of examples</a:t>
            </a:r>
          </a:p>
        </p:txBody>
      </p:sp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1187450" y="5589588"/>
            <a:ext cx="7056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rgbClr val="0000FF"/>
                </a:solidFill>
              </a:rPr>
              <a:t>Ref: partially based on </a:t>
            </a:r>
          </a:p>
          <a:p>
            <a:r>
              <a:rPr lang="en-US" altLang="zh-CN" dirty="0">
                <a:solidFill>
                  <a:srgbClr val="437085"/>
                </a:solidFill>
              </a:rPr>
              <a:t> </a:t>
            </a:r>
            <a:r>
              <a:rPr lang="en-US" altLang="zh-CN" dirty="0" err="1">
                <a:solidFill>
                  <a:srgbClr val="437085"/>
                </a:solidFill>
              </a:rPr>
              <a:t>Pandu</a:t>
            </a:r>
            <a:r>
              <a:rPr lang="en-US" altLang="zh-CN" dirty="0">
                <a:solidFill>
                  <a:srgbClr val="437085"/>
                </a:solidFill>
              </a:rPr>
              <a:t> </a:t>
            </a:r>
            <a:r>
              <a:rPr lang="en-US" altLang="zh-CN" dirty="0" err="1">
                <a:solidFill>
                  <a:srgbClr val="437085"/>
                </a:solidFill>
              </a:rPr>
              <a:t>Nayak</a:t>
            </a:r>
            <a:r>
              <a:rPr lang="en-US" altLang="zh-CN" dirty="0">
                <a:solidFill>
                  <a:srgbClr val="437085"/>
                </a:solidFill>
              </a:rPr>
              <a:t> and </a:t>
            </a:r>
            <a:r>
              <a:rPr lang="en-US" altLang="zh-CN" dirty="0" err="1">
                <a:solidFill>
                  <a:srgbClr val="437085"/>
                </a:solidFill>
              </a:rPr>
              <a:t>Prabhakar</a:t>
            </a:r>
            <a:r>
              <a:rPr lang="en-US" altLang="zh-CN" dirty="0">
                <a:solidFill>
                  <a:srgbClr val="437085"/>
                </a:solidFill>
              </a:rPr>
              <a:t> </a:t>
            </a:r>
            <a:r>
              <a:rPr lang="en-US" altLang="zh-CN" dirty="0" err="1">
                <a:solidFill>
                  <a:srgbClr val="437085"/>
                </a:solidFill>
              </a:rPr>
              <a:t>Raghavan</a:t>
            </a:r>
            <a:r>
              <a:rPr lang="en-US" altLang="zh-CN" dirty="0">
                <a:solidFill>
                  <a:srgbClr val="437085"/>
                </a:solidFill>
              </a:rPr>
              <a:t>, Stanford University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7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242C7C-1574-0E4A-AA3A-FA0E05C0DEB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</a:rPr>
              <a:t>Learning to Rank</a:t>
            </a:r>
          </a:p>
        </p:txBody>
      </p:sp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610600" cy="502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9725" indent="-339725"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/>
            <a:r>
              <a:rPr lang="en-US" altLang="zh-CN" sz="2400" b="1" dirty="0">
                <a:latin typeface="Times New Roman" charset="0"/>
              </a:rPr>
              <a:t>Assume:</a:t>
            </a:r>
            <a:endParaRPr lang="en-US" altLang="zh-CN" sz="2400" dirty="0">
              <a:latin typeface="Times New Roman" charset="0"/>
            </a:endParaRPr>
          </a:p>
          <a:p>
            <a:pPr eaLnBrk="0" hangingPunct="0"/>
            <a:r>
              <a:rPr lang="en-US" altLang="zh-CN" sz="2400" dirty="0">
                <a:latin typeface="Times New Roman" charset="0"/>
              </a:rPr>
              <a:t>	distribution of queries P(Q)</a:t>
            </a:r>
          </a:p>
          <a:p>
            <a:pPr eaLnBrk="0" hangingPunct="0"/>
            <a:r>
              <a:rPr lang="en-US" altLang="zh-CN" sz="2400" dirty="0">
                <a:latin typeface="Times New Roman" charset="0"/>
              </a:rPr>
              <a:t>	distribution of target rankings for query P(R | Q)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imes New Roman" charset="0"/>
              </a:rPr>
              <a:t>Given:</a:t>
            </a:r>
            <a:endParaRPr lang="en-US" altLang="zh-CN" sz="2400" dirty="0">
              <a:latin typeface="Times New Roman" charset="0"/>
            </a:endParaRPr>
          </a:p>
          <a:p>
            <a:pPr eaLnBrk="0" hangingPunct="0"/>
            <a:r>
              <a:rPr lang="en-US" altLang="zh-CN" sz="2400" dirty="0">
                <a:latin typeface="Times New Roman" charset="0"/>
              </a:rPr>
              <a:t>	collection </a:t>
            </a:r>
            <a:r>
              <a:rPr lang="en-US" altLang="zh-CN" sz="2400" i="1" dirty="0">
                <a:latin typeface="Times New Roman" charset="0"/>
              </a:rPr>
              <a:t>D</a:t>
            </a:r>
            <a:r>
              <a:rPr lang="en-US" altLang="zh-CN" sz="2400" dirty="0">
                <a:latin typeface="Times New Roman" charset="0"/>
              </a:rPr>
              <a:t> of documents</a:t>
            </a:r>
          </a:p>
          <a:p>
            <a:pPr eaLnBrk="0" hangingPunct="0"/>
            <a:r>
              <a:rPr lang="en-US" altLang="zh-CN" sz="2400" dirty="0">
                <a:latin typeface="Times New Roman" charset="0"/>
              </a:rPr>
              <a:t>	independent, identically distributed training sample (</a:t>
            </a:r>
            <a:r>
              <a:rPr lang="en-US" altLang="zh-CN" sz="2400" i="1" dirty="0">
                <a:latin typeface="Times New Roman" charset="0"/>
              </a:rPr>
              <a:t>q</a:t>
            </a:r>
            <a:r>
              <a:rPr lang="en-US" altLang="zh-CN" sz="2400" i="1" baseline="-25000" dirty="0">
                <a:latin typeface="Times New Roman" charset="0"/>
              </a:rPr>
              <a:t>i</a:t>
            </a:r>
            <a:r>
              <a:rPr lang="en-US" altLang="zh-CN" sz="2400" dirty="0">
                <a:latin typeface="Times New Roman" charset="0"/>
              </a:rPr>
              <a:t>, </a:t>
            </a:r>
            <a:r>
              <a:rPr lang="en-US" altLang="zh-CN" sz="2400" i="1" dirty="0" err="1">
                <a:latin typeface="Times New Roman" charset="0"/>
              </a:rPr>
              <a:t>r</a:t>
            </a:r>
            <a:r>
              <a:rPr lang="en-US" altLang="zh-CN" sz="2400" i="1" baseline="-25000" dirty="0" err="1">
                <a:latin typeface="Times New Roman" charset="0"/>
              </a:rPr>
              <a:t>i</a:t>
            </a:r>
            <a:r>
              <a:rPr lang="en-US" altLang="zh-CN" sz="2400" dirty="0">
                <a:latin typeface="Times New Roman" charset="0"/>
              </a:rPr>
              <a:t>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imes New Roman" charset="0"/>
              </a:rPr>
              <a:t>Design:</a:t>
            </a:r>
          </a:p>
          <a:p>
            <a:pPr eaLnBrk="0" hangingPunct="0"/>
            <a:r>
              <a:rPr lang="en-US" altLang="zh-CN" sz="2400" dirty="0">
                <a:latin typeface="Times New Roman" charset="0"/>
              </a:rPr>
              <a:t>	set of ranking functions </a:t>
            </a:r>
            <a:r>
              <a:rPr lang="en-US" altLang="zh-CN" sz="2400" i="1" dirty="0">
                <a:latin typeface="Times New Roman" charset="0"/>
              </a:rPr>
              <a:t>F</a:t>
            </a:r>
            <a:endParaRPr lang="en-US" altLang="zh-CN" sz="2400" dirty="0">
              <a:latin typeface="Times New Roman" charset="0"/>
            </a:endParaRPr>
          </a:p>
          <a:p>
            <a:pPr eaLnBrk="0" hangingPunct="0"/>
            <a:r>
              <a:rPr lang="en-US" altLang="zh-CN" sz="2400" dirty="0">
                <a:latin typeface="Times New Roman" charset="0"/>
              </a:rPr>
              <a:t>	loss function </a:t>
            </a:r>
            <a:r>
              <a:rPr lang="en-US" altLang="zh-CN" sz="2400" i="1" dirty="0">
                <a:latin typeface="Times New Roman" charset="0"/>
              </a:rPr>
              <a:t>l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 err="1">
                <a:latin typeface="Times New Roman" charset="0"/>
              </a:rPr>
              <a:t>r</a:t>
            </a:r>
            <a:r>
              <a:rPr lang="en-US" altLang="zh-CN" sz="2400" i="1" baseline="-25000" dirty="0" err="1">
                <a:latin typeface="Times New Roman" charset="0"/>
              </a:rPr>
              <a:t>a</a:t>
            </a:r>
            <a:r>
              <a:rPr lang="en-US" altLang="zh-CN" sz="2400" dirty="0">
                <a:latin typeface="Times New Roman" charset="0"/>
              </a:rPr>
              <a:t>, </a:t>
            </a:r>
            <a:r>
              <a:rPr lang="en-US" altLang="zh-CN" sz="2400" i="1" dirty="0" err="1">
                <a:latin typeface="Times New Roman" charset="0"/>
              </a:rPr>
              <a:t>r</a:t>
            </a:r>
            <a:r>
              <a:rPr lang="en-US" altLang="zh-CN" sz="2400" i="1" baseline="-25000" dirty="0" err="1">
                <a:latin typeface="Times New Roman" charset="0"/>
              </a:rPr>
              <a:t>b</a:t>
            </a:r>
            <a:r>
              <a:rPr lang="en-US" altLang="zh-CN" sz="2400" dirty="0">
                <a:latin typeface="Times New Roman" charset="0"/>
              </a:rPr>
              <a:t>)</a:t>
            </a:r>
          </a:p>
          <a:p>
            <a:pPr eaLnBrk="0" hangingPunct="0"/>
            <a:r>
              <a:rPr lang="en-US" altLang="zh-CN" sz="2400" dirty="0">
                <a:latin typeface="Times New Roman" charset="0"/>
              </a:rPr>
              <a:t>	learning algorithm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imes New Roman" charset="0"/>
              </a:rPr>
              <a:t>Goal:</a:t>
            </a:r>
            <a:endParaRPr lang="en-US" altLang="zh-CN" sz="2400" dirty="0">
              <a:latin typeface="Times New Roman" charset="0"/>
            </a:endParaRPr>
          </a:p>
          <a:p>
            <a:pPr eaLnBrk="0" hangingPunct="0"/>
            <a:r>
              <a:rPr lang="en-US" altLang="zh-CN" sz="2400" dirty="0">
                <a:latin typeface="Times New Roman" charset="0"/>
              </a:rPr>
              <a:t>	find </a:t>
            </a:r>
            <a:r>
              <a:rPr lang="en-US" altLang="zh-CN" sz="2400" i="1" dirty="0">
                <a:latin typeface="Times New Roman" charset="0"/>
              </a:rPr>
              <a:t>f</a:t>
            </a:r>
            <a:r>
              <a:rPr lang="en-US" altLang="zh-CN" sz="2400" dirty="0">
                <a:latin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sym typeface="Symbol" charset="0"/>
              </a:rPr>
              <a:t> </a:t>
            </a:r>
            <a:r>
              <a:rPr lang="en-US" altLang="zh-CN" sz="2400" i="1" dirty="0">
                <a:latin typeface="Times New Roman" charset="0"/>
                <a:sym typeface="Symbol" charset="0"/>
              </a:rPr>
              <a:t>F</a:t>
            </a:r>
            <a:r>
              <a:rPr lang="en-US" altLang="zh-CN" sz="2400" dirty="0">
                <a:latin typeface="Times New Roman" charset="0"/>
                <a:sym typeface="Symbol" charset="0"/>
              </a:rPr>
              <a:t> </a:t>
            </a:r>
            <a:r>
              <a:rPr lang="en-US" altLang="zh-CN" sz="2400" dirty="0">
                <a:latin typeface="Times New Roman" charset="0"/>
              </a:rPr>
              <a:t>that minimizes   </a:t>
            </a:r>
            <a:r>
              <a:rPr lang="en-US" altLang="zh-CN" sz="2400" i="1" dirty="0">
                <a:latin typeface="Times New Roman" charset="0"/>
              </a:rPr>
              <a:t>l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f</a:t>
            </a:r>
            <a:r>
              <a:rPr lang="en-US" altLang="zh-CN" sz="2400" dirty="0">
                <a:latin typeface="Times New Roman" charset="0"/>
              </a:rPr>
              <a:t> (</a:t>
            </a:r>
            <a:r>
              <a:rPr lang="en-US" altLang="zh-CN" sz="2400" i="1" dirty="0">
                <a:latin typeface="Times New Roman" charset="0"/>
              </a:rPr>
              <a:t>q</a:t>
            </a:r>
            <a:r>
              <a:rPr lang="en-US" altLang="zh-CN" sz="2400" dirty="0">
                <a:latin typeface="Times New Roman" charset="0"/>
              </a:rPr>
              <a:t>), </a:t>
            </a:r>
            <a:r>
              <a:rPr lang="en-US" altLang="zh-CN" sz="2400" i="1" dirty="0">
                <a:latin typeface="Times New Roman" charset="0"/>
              </a:rPr>
              <a:t>r</a:t>
            </a:r>
            <a:r>
              <a:rPr lang="en-US" altLang="zh-CN" sz="2400" dirty="0">
                <a:latin typeface="Times New Roman" charset="0"/>
              </a:rPr>
              <a:t> )</a:t>
            </a:r>
            <a:r>
              <a:rPr lang="en-US" altLang="zh-CN" sz="2400" dirty="0" err="1">
                <a:latin typeface="Times New Roman" charset="0"/>
              </a:rPr>
              <a:t>dP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q</a:t>
            </a:r>
            <a:r>
              <a:rPr lang="en-US" altLang="zh-CN" sz="2400" dirty="0">
                <a:latin typeface="Times New Roman" charset="0"/>
              </a:rPr>
              <a:t>, </a:t>
            </a:r>
            <a:r>
              <a:rPr lang="en-US" altLang="zh-CN" sz="2400" i="1" dirty="0">
                <a:latin typeface="Times New Roman" charset="0"/>
              </a:rPr>
              <a:t>r</a:t>
            </a:r>
            <a:r>
              <a:rPr lang="en-US" altLang="zh-CN" sz="2400" dirty="0">
                <a:latin typeface="Times New Roman" charset="0"/>
              </a:rPr>
              <a:t> )</a:t>
            </a:r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3848472" y="5876925"/>
            <a:ext cx="137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4000" dirty="0">
                <a:latin typeface="Times New Roman" charset="0"/>
              </a:rPr>
              <a:t>∫</a:t>
            </a:r>
            <a:endParaRPr lang="en-US" altLang="zh-CN" sz="2400" dirty="0">
              <a:latin typeface="Times New Roman" charset="0"/>
            </a:endParaRPr>
          </a:p>
        </p:txBody>
      </p:sp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7670800" y="6278563"/>
            <a:ext cx="1371600" cy="4587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i="1">
                <a:latin typeface="Times New Roman" charset="0"/>
              </a:rPr>
              <a:t>Joachims</a:t>
            </a:r>
            <a:endParaRPr lang="en-US" altLang="zh-CN" sz="2400">
              <a:latin typeface="Times New Roman" charset="0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3EBE1C-8A57-2545-9DD5-A0045BBD87D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Machine learning for IR ranking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dirty="0"/>
              <a:t>This </a:t>
            </a:r>
            <a:r>
              <a:rPr lang="zh-CN" altLang="en-US" sz="2200" dirty="0"/>
              <a:t>“</a:t>
            </a:r>
            <a:r>
              <a:rPr lang="en-US" altLang="zh-CN" sz="2200" dirty="0"/>
              <a:t>good idea</a:t>
            </a:r>
            <a:r>
              <a:rPr lang="zh-CN" altLang="en-US" sz="2200" dirty="0"/>
              <a:t>”</a:t>
            </a:r>
            <a:r>
              <a:rPr lang="en-US" altLang="zh-CN" sz="2200" dirty="0"/>
              <a:t> has been actively researched – and actively deployed by the major web search engines – in the last few years</a:t>
            </a:r>
          </a:p>
          <a:p>
            <a:pPr>
              <a:lnSpc>
                <a:spcPct val="90000"/>
              </a:lnSpc>
            </a:pPr>
            <a:r>
              <a:rPr lang="en-US" altLang="zh-CN" sz="2200" dirty="0"/>
              <a:t>Why didn’t it happen earlier? 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Modern supervised ML has been around for about 20 years…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Naïve Bayes has been around for about 50 years…</a:t>
            </a:r>
          </a:p>
          <a:p>
            <a:pPr>
              <a:lnSpc>
                <a:spcPct val="90000"/>
              </a:lnSpc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A73C54-9D72-AA4C-A7F7-8AEE7F34042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anchor="b">
            <a:normAutofit/>
          </a:bodyPr>
          <a:lstStyle/>
          <a:p>
            <a:r>
              <a:rPr lang="en-US" altLang="zh-CN" sz="2800" dirty="0"/>
              <a:t>Why weren’t early attempts very successful/influential?</a:t>
            </a:r>
          </a:p>
        </p:txBody>
      </p:sp>
      <p:sp>
        <p:nvSpPr>
          <p:cNvPr id="34509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382000" cy="4953000"/>
          </a:xfrm>
          <a:ln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rgbClr val="FF0000"/>
                </a:solidFill>
              </a:rPr>
              <a:t>Limited training data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Especially for real world use (as opposed to writing academic papers), it was very hard to gather test collection</a:t>
            </a:r>
            <a:r>
              <a:rPr lang="zh-CN" altLang="en-US" sz="1800" dirty="0"/>
              <a:t>，</a:t>
            </a:r>
            <a:r>
              <a:rPr lang="en-US" altLang="zh-CN" sz="1800" dirty="0"/>
              <a:t> queries and relevance judgments that are representative of real user needs and judgments on documents returned</a:t>
            </a:r>
          </a:p>
          <a:p>
            <a:pPr lvl="2">
              <a:lnSpc>
                <a:spcPct val="90000"/>
              </a:lnSpc>
            </a:pPr>
            <a:r>
              <a:rPr lang="en-US" altLang="zh-CN" sz="1700" dirty="0"/>
              <a:t>This has changed, both in academia and industry</a:t>
            </a:r>
          </a:p>
          <a:p>
            <a:pPr>
              <a:lnSpc>
                <a:spcPct val="90000"/>
              </a:lnSpc>
            </a:pPr>
            <a:r>
              <a:rPr lang="en-US" altLang="zh-CN" sz="2200" dirty="0"/>
              <a:t>Poor machine learning techniques</a:t>
            </a:r>
          </a:p>
          <a:p>
            <a:pPr>
              <a:lnSpc>
                <a:spcPct val="90000"/>
              </a:lnSpc>
            </a:pPr>
            <a:r>
              <a:rPr lang="en-US" altLang="zh-CN" sz="2200" dirty="0"/>
              <a:t>Insufficient customization to IR problem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rgbClr val="FF0000"/>
                </a:solidFill>
              </a:rPr>
              <a:t>Not enough features for ML to show value</a:t>
            </a:r>
          </a:p>
          <a:p>
            <a:pPr>
              <a:lnSpc>
                <a:spcPct val="90000"/>
              </a:lnSpc>
            </a:pPr>
            <a:r>
              <a:rPr lang="en-US" altLang="zh-CN" sz="2200" dirty="0"/>
              <a:t>The Web provided impetus(</a:t>
            </a:r>
            <a:r>
              <a:rPr lang="zh-CN" altLang="en-US" sz="2200" dirty="0"/>
              <a:t>动力</a:t>
            </a:r>
            <a:r>
              <a:rPr lang="en-US" altLang="zh-CN" sz="2200" dirty="0"/>
              <a:t>) with constantly evolving spam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B16213-2F33-7444-A42A-EEA7AD1B4369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46114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 dirty="0"/>
              <a:t>Why wasn’t ML much needed?</a:t>
            </a:r>
          </a:p>
        </p:txBody>
      </p:sp>
      <p:sp>
        <p:nvSpPr>
          <p:cNvPr id="34611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  <a:ln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dirty="0"/>
              <a:t>Traditional ranking functions in IR used a very small number of features, e.g.,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Term frequency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Inverse document frequency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Document length</a:t>
            </a:r>
          </a:p>
          <a:p>
            <a:pPr>
              <a:lnSpc>
                <a:spcPct val="90000"/>
              </a:lnSpc>
            </a:pPr>
            <a:r>
              <a:rPr lang="en-US" altLang="zh-CN" sz="2200" dirty="0"/>
              <a:t>It was easy to tune weighting coefficients by hand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And people did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B2C328-9A61-EC48-B94D-6DAAB76CD2E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is ML needed now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dirty="0"/>
              <a:t>Modern systems – especially on the Web – use a great number of features:</a:t>
            </a:r>
          </a:p>
          <a:p>
            <a:pPr lvl="2">
              <a:lnSpc>
                <a:spcPct val="90000"/>
              </a:lnSpc>
            </a:pPr>
            <a:r>
              <a:rPr lang="en-US" altLang="zh-CN" sz="1700" dirty="0"/>
              <a:t>Arbitrary useful features – not a single unified model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Log frequency of query word in anchor text?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Query word in color on page?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# of images on page?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# of (out) links on page?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PageRank of page?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URL length?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URL contains </a:t>
            </a:r>
            <a:r>
              <a:rPr lang="zh-CN" altLang="en-US" sz="1800" dirty="0"/>
              <a:t>“</a:t>
            </a:r>
            <a:r>
              <a:rPr lang="en-US" altLang="zh-CN" sz="1800" dirty="0"/>
              <a:t>~</a:t>
            </a:r>
            <a:r>
              <a:rPr lang="zh-CN" altLang="en-US" sz="1800" dirty="0"/>
              <a:t>”</a:t>
            </a:r>
            <a:r>
              <a:rPr lang="en-US" altLang="zh-CN" sz="1800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Page edit recently?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Page length?</a:t>
            </a:r>
          </a:p>
          <a:p>
            <a:pPr>
              <a:lnSpc>
                <a:spcPct val="90000"/>
              </a:lnSpc>
            </a:pPr>
            <a:r>
              <a:rPr lang="en-US" altLang="zh-CN" sz="2200" dirty="0"/>
              <a:t>Major web search engines publicly state that they use </a:t>
            </a:r>
            <a:r>
              <a:rPr lang="zh-CN" altLang="en-US" sz="2200" dirty="0"/>
              <a:t>“</a:t>
            </a:r>
            <a:r>
              <a:rPr lang="en-US" altLang="zh-CN" sz="2200" dirty="0"/>
              <a:t>hundreds</a:t>
            </a:r>
            <a:r>
              <a:rPr lang="zh-CN" altLang="en-US" sz="2200" dirty="0"/>
              <a:t>”</a:t>
            </a:r>
            <a:r>
              <a:rPr lang="en-US" altLang="zh-CN" sz="2200" dirty="0"/>
              <a:t> of such features – and they keep changing</a:t>
            </a: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1DBF1E-6F51-364A-A81F-4BFC757B500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Relevance Feedback: Motivation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Observations: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/>
              <a:t>A Query only approximates an information need and exactly match the information need is difficult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/>
              <a:t>Users often start with short queries (poor approximations)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i="1" dirty="0"/>
              <a:t>People </a:t>
            </a:r>
            <a:r>
              <a:rPr lang="en-US" altLang="zh-CN" sz="2400" b="1" dirty="0"/>
              <a:t>can improve queries after seeing relevant and non-relevant documents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by adding and removing terms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by reweighting terms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by adding structure (AND, OR, NOT, PHRASE, 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Question: </a:t>
            </a:r>
            <a:r>
              <a:rPr lang="en-US" altLang="zh-CN" sz="2800" b="1" dirty="0"/>
              <a:t>Can a better query be created </a:t>
            </a:r>
            <a:r>
              <a:rPr lang="en-US" altLang="zh-CN" sz="2800" b="1" i="1" dirty="0"/>
              <a:t>automatically </a:t>
            </a:r>
            <a:r>
              <a:rPr lang="en-US" altLang="zh-CN" sz="2800" b="1" dirty="0"/>
              <a:t>by analyzing relevant and </a:t>
            </a:r>
            <a:r>
              <a:rPr lang="en-US" altLang="zh-CN" sz="2800" b="1" dirty="0" err="1"/>
              <a:t>nonrelevant</a:t>
            </a:r>
            <a:r>
              <a:rPr lang="en-US" altLang="zh-CN" sz="2800" b="1" dirty="0"/>
              <a:t> documents?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7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9F5E47-FA31-E640-9520-D156A6F0CF44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48162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  <a:ln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dirty="0"/>
              <a:t>Consider the presence of query terms in the Title (T) and the Body (B) of a document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Boolean indicator (0/1) of whether the query term occurs in the Title (</a:t>
            </a:r>
            <a:r>
              <a:rPr lang="en-US" altLang="zh-CN" sz="1800" dirty="0" err="1"/>
              <a:t>s</a:t>
            </a:r>
            <a:r>
              <a:rPr lang="en-US" altLang="zh-CN" sz="1800" baseline="-25000" dirty="0" err="1"/>
              <a:t>T</a:t>
            </a:r>
            <a:r>
              <a:rPr lang="en-US" altLang="zh-CN" sz="1800" dirty="0"/>
              <a:t>) or Body (</a:t>
            </a:r>
            <a:r>
              <a:rPr lang="en-US" altLang="zh-CN" sz="1800" dirty="0" err="1"/>
              <a:t>s</a:t>
            </a:r>
            <a:r>
              <a:rPr lang="en-US" altLang="zh-CN" sz="1800" baseline="-25000" dirty="0" err="1"/>
              <a:t>B</a:t>
            </a:r>
            <a:r>
              <a:rPr lang="en-US" altLang="zh-CN" sz="18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200" dirty="0"/>
              <a:t>We’ll compute a score in [0,1] for each doc </a:t>
            </a:r>
            <a:r>
              <a:rPr lang="en-US" altLang="zh-CN" sz="2200" i="1" dirty="0"/>
              <a:t>d</a:t>
            </a:r>
            <a:r>
              <a:rPr lang="en-US" altLang="zh-CN" sz="2200" dirty="0"/>
              <a:t> and for each query </a:t>
            </a:r>
            <a:r>
              <a:rPr lang="en-US" altLang="zh-CN" sz="2200" i="1" dirty="0"/>
              <a:t>q</a:t>
            </a:r>
            <a:r>
              <a:rPr lang="en-US" altLang="zh-CN" sz="2200" dirty="0"/>
              <a:t> using a linear combination of </a:t>
            </a:r>
            <a:r>
              <a:rPr lang="en-US" altLang="zh-CN" sz="2200" i="1" dirty="0" err="1"/>
              <a:t>s</a:t>
            </a:r>
            <a:r>
              <a:rPr lang="en-US" altLang="zh-CN" sz="2200" baseline="-25000" dirty="0" err="1"/>
              <a:t>T</a:t>
            </a:r>
            <a:r>
              <a:rPr lang="en-US" altLang="zh-CN" sz="2200" dirty="0"/>
              <a:t> and </a:t>
            </a:r>
            <a:r>
              <a:rPr lang="en-US" altLang="zh-CN" sz="2200" i="1" dirty="0" err="1"/>
              <a:t>s</a:t>
            </a:r>
            <a:r>
              <a:rPr lang="en-US" altLang="zh-CN" sz="2200" baseline="-25000" dirty="0" err="1"/>
              <a:t>B</a:t>
            </a:r>
            <a:endParaRPr lang="en-US" altLang="zh-CN" sz="2200" baseline="-25000" dirty="0"/>
          </a:p>
          <a:p>
            <a:pPr>
              <a:lnSpc>
                <a:spcPct val="90000"/>
              </a:lnSpc>
            </a:pPr>
            <a:endParaRPr lang="en-US" altLang="zh-CN" sz="2200" dirty="0"/>
          </a:p>
          <a:p>
            <a:pPr>
              <a:lnSpc>
                <a:spcPct val="90000"/>
              </a:lnSpc>
            </a:pPr>
            <a:endParaRPr lang="en-US" altLang="zh-CN" sz="2200" dirty="0"/>
          </a:p>
          <a:p>
            <a:pPr>
              <a:lnSpc>
                <a:spcPct val="90000"/>
              </a:lnSpc>
            </a:pPr>
            <a:r>
              <a:rPr lang="en-US" altLang="zh-CN" sz="2200" dirty="0"/>
              <a:t>Thus our scores are all 0, g, 1-g or 1.</a:t>
            </a:r>
          </a:p>
          <a:p>
            <a:pPr>
              <a:lnSpc>
                <a:spcPct val="90000"/>
              </a:lnSpc>
            </a:pPr>
            <a:r>
              <a:rPr lang="en-US" altLang="zh-CN" sz="2200" dirty="0"/>
              <a:t>g is a parameter to be learned from examples</a:t>
            </a:r>
          </a:p>
        </p:txBody>
      </p:sp>
      <p:sp>
        <p:nvSpPr>
          <p:cNvPr id="34816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81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600">
                <a:solidFill>
                  <a:srgbClr val="FBFCFF"/>
                </a:solidFill>
                <a:latin typeface="Calibri" charset="0"/>
                <a:ea typeface="MS PGothic" charset="0"/>
                <a:cs typeface="MS PGothic" charset="0"/>
              </a:rPr>
              <a:t>Sec. 6.1.2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13892"/>
              </p:ext>
            </p:extLst>
          </p:nvPr>
        </p:nvGraphicFramePr>
        <p:xfrm>
          <a:off x="1763688" y="3657848"/>
          <a:ext cx="4637666" cy="419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公式" r:id="rId3" imgW="2247900" imgH="203200" progId="Equation.3">
                  <p:embed/>
                </p:oleObj>
              </mc:Choice>
              <mc:Fallback>
                <p:oleObj name="公式" r:id="rId3" imgW="2247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688" y="3657848"/>
                        <a:ext cx="4637666" cy="419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7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7D82B-2723-4645-845E-08FDFFE97FC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49186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/>
              <a:t>We are given examples</a:t>
            </a:r>
          </a:p>
        </p:txBody>
      </p:sp>
      <p:sp>
        <p:nvSpPr>
          <p:cNvPr id="34918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  <a:ln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dirty="0"/>
              <a:t>Created by human judges</a:t>
            </a:r>
          </a:p>
          <a:p>
            <a:pPr>
              <a:lnSpc>
                <a:spcPct val="90000"/>
              </a:lnSpc>
            </a:pPr>
            <a:endParaRPr lang="en-US" altLang="zh-CN" sz="2200" dirty="0"/>
          </a:p>
          <a:p>
            <a:pPr>
              <a:lnSpc>
                <a:spcPct val="90000"/>
              </a:lnSpc>
            </a:pPr>
            <a:endParaRPr lang="en-US" altLang="zh-CN" sz="2200" dirty="0"/>
          </a:p>
          <a:p>
            <a:pPr>
              <a:lnSpc>
                <a:spcPct val="90000"/>
              </a:lnSpc>
            </a:pPr>
            <a:endParaRPr lang="en-US" altLang="zh-CN" sz="2200" dirty="0"/>
          </a:p>
          <a:p>
            <a:pPr>
              <a:lnSpc>
                <a:spcPct val="90000"/>
              </a:lnSpc>
            </a:pPr>
            <a:endParaRPr lang="en-US" altLang="zh-CN" sz="2200" dirty="0"/>
          </a:p>
          <a:p>
            <a:pPr>
              <a:lnSpc>
                <a:spcPct val="90000"/>
              </a:lnSpc>
            </a:pPr>
            <a:endParaRPr lang="en-US" altLang="zh-CN" sz="2200" dirty="0"/>
          </a:p>
          <a:p>
            <a:pPr>
              <a:lnSpc>
                <a:spcPct val="90000"/>
              </a:lnSpc>
            </a:pPr>
            <a:endParaRPr lang="en-US" altLang="zh-CN" sz="2200" dirty="0"/>
          </a:p>
          <a:p>
            <a:pPr>
              <a:lnSpc>
                <a:spcPct val="90000"/>
              </a:lnSpc>
            </a:pPr>
            <a:endParaRPr lang="en-US" altLang="zh-CN" sz="2200" dirty="0"/>
          </a:p>
          <a:p>
            <a:pPr>
              <a:lnSpc>
                <a:spcPct val="90000"/>
              </a:lnSpc>
            </a:pPr>
            <a:r>
              <a:rPr lang="en-US" altLang="zh-CN" sz="2200" dirty="0"/>
              <a:t>We quantize the human relevance judgments to be 1 or 0 respectively, for Relevant and Non-relevant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The scores we compute will be 0, g, 1-g or 1 – how do we tell how good our scoring function is?</a:t>
            </a:r>
          </a:p>
        </p:txBody>
      </p:sp>
      <p:pic>
        <p:nvPicPr>
          <p:cNvPr id="349188" name="Picture 3" descr="PPT4A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209800"/>
            <a:ext cx="56769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18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81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600">
                <a:solidFill>
                  <a:srgbClr val="FBFCFF"/>
                </a:solidFill>
                <a:latin typeface="Calibri" charset="0"/>
                <a:ea typeface="MS PGothic" charset="0"/>
                <a:cs typeface="MS PGothic" charset="0"/>
              </a:rPr>
              <a:t>Sec. 6.1.2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8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E0945-F9A1-924F-9F10-094085EE4A6A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50210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/>
              <a:t>Least square errors</a:t>
            </a:r>
          </a:p>
        </p:txBody>
      </p:sp>
      <p:sp>
        <p:nvSpPr>
          <p:cNvPr id="35021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  <a:ln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dirty="0"/>
              <a:t>For each human-judged example, we compute its score:</a:t>
            </a:r>
          </a:p>
          <a:p>
            <a:pPr>
              <a:lnSpc>
                <a:spcPct val="90000"/>
              </a:lnSpc>
            </a:pPr>
            <a:endParaRPr lang="en-US" altLang="zh-CN" sz="2200" dirty="0"/>
          </a:p>
          <a:p>
            <a:pPr>
              <a:lnSpc>
                <a:spcPct val="90000"/>
              </a:lnSpc>
            </a:pPr>
            <a:endParaRPr lang="en-US" altLang="zh-CN" sz="2200" dirty="0"/>
          </a:p>
          <a:p>
            <a:pPr>
              <a:lnSpc>
                <a:spcPct val="90000"/>
              </a:lnSpc>
            </a:pPr>
            <a:r>
              <a:rPr lang="en-US" altLang="zh-CN" sz="2200" dirty="0"/>
              <a:t>Then we can compute a total error of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squared errors</a:t>
            </a:r>
            <a:r>
              <a:rPr lang="zh-CN" altLang="en-US" sz="2200" dirty="0"/>
              <a:t> </a:t>
            </a:r>
            <a:r>
              <a:rPr lang="en-US" altLang="zh-CN" sz="2200" dirty="0"/>
              <a:t>defined</a:t>
            </a:r>
            <a:r>
              <a:rPr lang="zh-CN" altLang="en-US" sz="2200" dirty="0"/>
              <a:t> </a:t>
            </a:r>
            <a:r>
              <a:rPr lang="en-US" altLang="zh-CN" sz="2200" dirty="0"/>
              <a:t>as:</a:t>
            </a:r>
          </a:p>
          <a:p>
            <a:pPr>
              <a:lnSpc>
                <a:spcPct val="90000"/>
              </a:lnSpc>
            </a:pPr>
            <a:endParaRPr lang="en-US" altLang="zh-CN" sz="2200" dirty="0"/>
          </a:p>
          <a:p>
            <a:pPr>
              <a:lnSpc>
                <a:spcPct val="90000"/>
              </a:lnSpc>
            </a:pPr>
            <a:endParaRPr lang="en-US" altLang="zh-CN" sz="2200" dirty="0"/>
          </a:p>
          <a:p>
            <a:pPr>
              <a:lnSpc>
                <a:spcPct val="90000"/>
              </a:lnSpc>
            </a:pPr>
            <a:r>
              <a:rPr lang="en-US" altLang="zh-CN" sz="2200" dirty="0"/>
              <a:t>We will pick </a:t>
            </a:r>
            <a:r>
              <a:rPr lang="en-US" altLang="zh-CN" sz="2200" i="1" dirty="0"/>
              <a:t>g</a:t>
            </a:r>
            <a:r>
              <a:rPr lang="en-US" altLang="zh-CN" sz="2200" dirty="0"/>
              <a:t> to minimize the</a:t>
            </a:r>
            <a:r>
              <a:rPr lang="zh-CN" altLang="en-US" sz="2200" dirty="0"/>
              <a:t> </a:t>
            </a:r>
            <a:r>
              <a:rPr lang="en-US" altLang="zh-CN" sz="2200" dirty="0"/>
              <a:t>total error.</a:t>
            </a:r>
          </a:p>
        </p:txBody>
      </p:sp>
      <p:sp>
        <p:nvSpPr>
          <p:cNvPr id="35021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81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600">
                <a:solidFill>
                  <a:srgbClr val="FBFCFF"/>
                </a:solidFill>
                <a:latin typeface="Calibri" charset="0"/>
                <a:ea typeface="MS PGothic" charset="0"/>
                <a:cs typeface="MS PGothic" charset="0"/>
              </a:rPr>
              <a:t>Sec. 6.1.2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154862"/>
              </p:ext>
            </p:extLst>
          </p:nvPr>
        </p:nvGraphicFramePr>
        <p:xfrm>
          <a:off x="1658938" y="2204864"/>
          <a:ext cx="48466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公式" r:id="rId3" imgW="2349500" imgH="203200" progId="Equation.3">
                  <p:embed/>
                </p:oleObj>
              </mc:Choice>
              <mc:Fallback>
                <p:oleObj name="公式" r:id="rId3" imgW="2349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8938" y="2204864"/>
                        <a:ext cx="484663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385856"/>
              </p:ext>
            </p:extLst>
          </p:nvPr>
        </p:nvGraphicFramePr>
        <p:xfrm>
          <a:off x="2123728" y="3389561"/>
          <a:ext cx="41402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公式" r:id="rId5" imgW="2006600" imgH="228600" progId="Equation.3">
                  <p:embed/>
                </p:oleObj>
              </mc:Choice>
              <mc:Fallback>
                <p:oleObj name="公式" r:id="rId5" imgW="2006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3728" y="3389561"/>
                        <a:ext cx="4140200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7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3F39C1-CCC6-9A4A-9514-517B106C829D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51234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/>
              <a:t>Choosing </a:t>
            </a:r>
            <a:r>
              <a:rPr lang="en-US" altLang="zh-CN" i="1"/>
              <a:t>g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  <a:ln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dirty="0"/>
              <a:t>In our simple setting, all that matters is the number of examples* of each equivalence class</a:t>
            </a:r>
          </a:p>
          <a:p>
            <a:pPr>
              <a:lnSpc>
                <a:spcPct val="90000"/>
              </a:lnSpc>
            </a:pPr>
            <a:r>
              <a:rPr lang="en-US" altLang="zh-CN" sz="2200" dirty="0"/>
              <a:t>Define:</a:t>
            </a:r>
          </a:p>
          <a:p>
            <a:pPr>
              <a:lnSpc>
                <a:spcPct val="90000"/>
              </a:lnSpc>
            </a:pPr>
            <a:r>
              <a:rPr lang="en-US" altLang="zh-CN" sz="2200" dirty="0"/>
              <a:t>n01r = # examples with </a:t>
            </a:r>
            <a:r>
              <a:rPr lang="en-US" altLang="zh-CN" sz="2200" dirty="0" err="1"/>
              <a:t>s</a:t>
            </a:r>
            <a:r>
              <a:rPr lang="en-US" altLang="zh-CN" sz="2200" baseline="-25000" dirty="0" err="1"/>
              <a:t>T</a:t>
            </a:r>
            <a:r>
              <a:rPr lang="en-US" altLang="zh-CN" sz="2200" dirty="0"/>
              <a:t>=0, </a:t>
            </a:r>
            <a:r>
              <a:rPr lang="en-US" altLang="zh-CN" sz="2200" dirty="0" err="1"/>
              <a:t>s</a:t>
            </a:r>
            <a:r>
              <a:rPr lang="en-US" altLang="zh-CN" sz="2200" baseline="-25000" dirty="0" err="1"/>
              <a:t>B</a:t>
            </a:r>
            <a:r>
              <a:rPr lang="en-US" altLang="zh-CN" sz="2200" dirty="0"/>
              <a:t>=1, judgment = </a:t>
            </a:r>
            <a:r>
              <a:rPr lang="en-US" altLang="zh-CN" sz="2200" dirty="0" err="1"/>
              <a:t>Rel</a:t>
            </a:r>
            <a:endParaRPr lang="en-US" altLang="zh-CN" sz="2200" dirty="0"/>
          </a:p>
          <a:p>
            <a:pPr>
              <a:lnSpc>
                <a:spcPct val="90000"/>
              </a:lnSpc>
            </a:pPr>
            <a:r>
              <a:rPr lang="en-US" altLang="zh-CN" sz="2200" dirty="0"/>
              <a:t>n01n = # examples with </a:t>
            </a:r>
            <a:r>
              <a:rPr lang="en-US" altLang="zh-CN" sz="2200" dirty="0" err="1"/>
              <a:t>s</a:t>
            </a:r>
            <a:r>
              <a:rPr lang="en-US" altLang="zh-CN" sz="2200" baseline="-25000" dirty="0" err="1"/>
              <a:t>T</a:t>
            </a:r>
            <a:r>
              <a:rPr lang="en-US" altLang="zh-CN" sz="2200" dirty="0"/>
              <a:t>=0, </a:t>
            </a:r>
            <a:r>
              <a:rPr lang="en-US" altLang="zh-CN" sz="2200" dirty="0" err="1"/>
              <a:t>s</a:t>
            </a:r>
            <a:r>
              <a:rPr lang="en-US" altLang="zh-CN" sz="2200" baseline="-25000" dirty="0" err="1"/>
              <a:t>B</a:t>
            </a:r>
            <a:r>
              <a:rPr lang="en-US" altLang="zh-CN" sz="2200" dirty="0"/>
              <a:t>=1, judgment = </a:t>
            </a:r>
            <a:r>
              <a:rPr lang="en-US" altLang="zh-CN" sz="2200" dirty="0" err="1"/>
              <a:t>NonRel</a:t>
            </a:r>
            <a:endParaRPr lang="en-US" altLang="zh-CN" sz="2200" dirty="0"/>
          </a:p>
          <a:p>
            <a:pPr>
              <a:lnSpc>
                <a:spcPct val="90000"/>
              </a:lnSpc>
            </a:pPr>
            <a:r>
              <a:rPr lang="en-US" altLang="zh-CN" sz="2200" dirty="0"/>
              <a:t>n10r = # examples with </a:t>
            </a:r>
            <a:r>
              <a:rPr lang="en-US" altLang="zh-CN" sz="2200" dirty="0" err="1"/>
              <a:t>s</a:t>
            </a:r>
            <a:r>
              <a:rPr lang="en-US" altLang="zh-CN" sz="2200" baseline="-25000" dirty="0" err="1"/>
              <a:t>T</a:t>
            </a:r>
            <a:r>
              <a:rPr lang="en-US" altLang="zh-CN" sz="2200" dirty="0"/>
              <a:t>=1, </a:t>
            </a:r>
            <a:r>
              <a:rPr lang="en-US" altLang="zh-CN" sz="2200" dirty="0" err="1"/>
              <a:t>s</a:t>
            </a:r>
            <a:r>
              <a:rPr lang="en-US" altLang="zh-CN" sz="2200" baseline="-25000" dirty="0" err="1"/>
              <a:t>B</a:t>
            </a:r>
            <a:r>
              <a:rPr lang="en-US" altLang="zh-CN" sz="2200" dirty="0"/>
              <a:t>=0, judgment = </a:t>
            </a:r>
            <a:r>
              <a:rPr lang="en-US" altLang="zh-CN" sz="2200" dirty="0" err="1"/>
              <a:t>Rel</a:t>
            </a:r>
            <a:endParaRPr lang="en-US" altLang="zh-CN" sz="2200" dirty="0"/>
          </a:p>
          <a:p>
            <a:pPr>
              <a:lnSpc>
                <a:spcPct val="90000"/>
              </a:lnSpc>
            </a:pPr>
            <a:r>
              <a:rPr lang="en-US" altLang="zh-CN" sz="2200" dirty="0"/>
              <a:t>n10n = # examples with </a:t>
            </a:r>
            <a:r>
              <a:rPr lang="en-US" altLang="zh-CN" sz="2200" dirty="0" err="1"/>
              <a:t>s</a:t>
            </a:r>
            <a:r>
              <a:rPr lang="en-US" altLang="zh-CN" sz="2200" baseline="-25000" dirty="0" err="1"/>
              <a:t>T</a:t>
            </a:r>
            <a:r>
              <a:rPr lang="en-US" altLang="zh-CN" sz="2200" dirty="0"/>
              <a:t>=1, </a:t>
            </a:r>
            <a:r>
              <a:rPr lang="en-US" altLang="zh-CN" sz="2200" dirty="0" err="1"/>
              <a:t>s</a:t>
            </a:r>
            <a:r>
              <a:rPr lang="en-US" altLang="zh-CN" sz="2200" baseline="-25000" dirty="0" err="1"/>
              <a:t>B</a:t>
            </a:r>
            <a:r>
              <a:rPr lang="en-US" altLang="zh-CN" sz="2200" dirty="0"/>
              <a:t>=0, judgment = </a:t>
            </a:r>
            <a:r>
              <a:rPr lang="en-US" altLang="zh-CN" sz="2200" dirty="0" err="1"/>
              <a:t>NonRel</a:t>
            </a:r>
            <a:endParaRPr lang="en-US" altLang="zh-CN" sz="2200" dirty="0"/>
          </a:p>
          <a:p>
            <a:pPr>
              <a:lnSpc>
                <a:spcPct val="90000"/>
              </a:lnSpc>
            </a:pPr>
            <a:r>
              <a:rPr lang="en-US" altLang="zh-CN" sz="2200" dirty="0"/>
              <a:t>(and similarly n00r, n00n, n11r and n11n  corresponding to the 4 other equivalence classes)</a:t>
            </a:r>
          </a:p>
        </p:txBody>
      </p:sp>
      <p:sp>
        <p:nvSpPr>
          <p:cNvPr id="351236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81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600">
                <a:solidFill>
                  <a:srgbClr val="FBFCFF"/>
                </a:solidFill>
                <a:latin typeface="Calibri" charset="0"/>
                <a:ea typeface="MS PGothic" charset="0"/>
                <a:cs typeface="MS PGothic" charset="0"/>
              </a:rPr>
              <a:t>Sec. 6.1.2</a:t>
            </a:r>
          </a:p>
        </p:txBody>
      </p:sp>
      <p:sp>
        <p:nvSpPr>
          <p:cNvPr id="351237" name="TextBox 4"/>
          <p:cNvSpPr txBox="1">
            <a:spLocks noChangeArrowheads="1"/>
          </p:cNvSpPr>
          <p:nvPr/>
        </p:nvSpPr>
        <p:spPr bwMode="auto">
          <a:xfrm>
            <a:off x="381000" y="6335713"/>
            <a:ext cx="8212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 dirty="0">
                <a:solidFill>
                  <a:srgbClr val="C00000"/>
                </a:solidFill>
                <a:ea typeface="MS PGothic" charset="0"/>
                <a:cs typeface="MS PGothic" charset="0"/>
              </a:rPr>
              <a:t>* this may not hold for other sets of features, e.g., the # characters in the 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7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909DE-23CA-7E42-A93A-DD059DAD2858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52258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/>
              <a:t>Choosing </a:t>
            </a:r>
            <a:r>
              <a:rPr lang="en-US" altLang="zh-CN" i="1"/>
              <a:t>g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  <a:ln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dirty="0"/>
              <a:t>The n01</a:t>
            </a:r>
            <a:r>
              <a:rPr lang="zh-CN" altLang="en-US" sz="2200" dirty="0"/>
              <a:t> </a:t>
            </a:r>
            <a:r>
              <a:rPr lang="en-US" altLang="zh-CN" sz="2200" dirty="0"/>
              <a:t>examples with </a:t>
            </a:r>
            <a:r>
              <a:rPr lang="en-US" altLang="zh-CN" sz="2200" dirty="0" err="1"/>
              <a:t>s</a:t>
            </a:r>
            <a:r>
              <a:rPr lang="en-US" altLang="zh-CN" sz="2200" baseline="-25000" dirty="0" err="1"/>
              <a:t>T</a:t>
            </a:r>
            <a:r>
              <a:rPr lang="en-US" altLang="zh-CN" sz="2200" dirty="0"/>
              <a:t>=0, </a:t>
            </a:r>
            <a:r>
              <a:rPr lang="en-US" altLang="zh-CN" sz="2200" dirty="0" err="1"/>
              <a:t>s</a:t>
            </a:r>
            <a:r>
              <a:rPr lang="en-US" altLang="zh-CN" sz="2200" baseline="-25000" dirty="0" err="1"/>
              <a:t>B</a:t>
            </a:r>
            <a:r>
              <a:rPr lang="en-US" altLang="zh-CN" sz="2200" dirty="0"/>
              <a:t>=1 combined contribute a total least-squared error of</a:t>
            </a:r>
          </a:p>
          <a:p>
            <a:pPr>
              <a:lnSpc>
                <a:spcPct val="90000"/>
              </a:lnSpc>
            </a:pPr>
            <a:endParaRPr lang="en-US" altLang="zh-CN" sz="2200" dirty="0"/>
          </a:p>
          <a:p>
            <a:pPr>
              <a:lnSpc>
                <a:spcPct val="90000"/>
              </a:lnSpc>
            </a:pPr>
            <a:endParaRPr lang="en-US" altLang="zh-CN" sz="2200" dirty="0"/>
          </a:p>
          <a:p>
            <a:pPr>
              <a:lnSpc>
                <a:spcPct val="90000"/>
              </a:lnSpc>
            </a:pPr>
            <a:r>
              <a:rPr lang="en-US" altLang="zh-CN" sz="2200" dirty="0"/>
              <a:t>Similarly, add up the error contributions of the other 3 combinations of </a:t>
            </a:r>
            <a:r>
              <a:rPr lang="en-US" altLang="zh-CN" sz="2200" dirty="0" err="1"/>
              <a:t>s</a:t>
            </a:r>
            <a:r>
              <a:rPr lang="en-US" altLang="zh-CN" sz="2200" baseline="-25000" dirty="0" err="1"/>
              <a:t>T</a:t>
            </a:r>
            <a:r>
              <a:rPr lang="en-US" altLang="zh-CN" sz="2200" dirty="0"/>
              <a:t> and </a:t>
            </a:r>
            <a:r>
              <a:rPr lang="en-US" altLang="zh-CN" sz="2200" dirty="0" err="1"/>
              <a:t>s</a:t>
            </a:r>
            <a:r>
              <a:rPr lang="en-US" altLang="zh-CN" sz="2200" baseline="-25000" dirty="0" err="1"/>
              <a:t>B</a:t>
            </a:r>
            <a:r>
              <a:rPr lang="en-US" altLang="zh-CN" sz="2200" dirty="0"/>
              <a:t> for a total error of</a:t>
            </a:r>
          </a:p>
        </p:txBody>
      </p:sp>
      <p:pic>
        <p:nvPicPr>
          <p:cNvPr id="352260" name="Picture 3" descr="PPT4E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348880"/>
            <a:ext cx="53371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PPT4EF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005263"/>
            <a:ext cx="702151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6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DC2E90-0542-7D4B-92C1-E42F06F3D52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53282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 dirty="0"/>
              <a:t>Choosing </a:t>
            </a:r>
            <a:r>
              <a:rPr lang="en-US" altLang="zh-CN" i="1" dirty="0"/>
              <a:t>g </a:t>
            </a:r>
            <a:r>
              <a:rPr lang="en-US" altLang="zh-CN" dirty="0"/>
              <a:t>is now elementary calculus</a:t>
            </a:r>
          </a:p>
        </p:txBody>
      </p:sp>
      <p:sp>
        <p:nvSpPr>
          <p:cNvPr id="35328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zh-CN" dirty="0"/>
              <a:t>Differentiating the total error </a:t>
            </a:r>
            <a:r>
              <a:rPr lang="en-US" altLang="zh-CN" i="1" dirty="0" err="1"/>
              <a:t>wrt</a:t>
            </a:r>
            <a:r>
              <a:rPr lang="en-US" altLang="zh-CN" dirty="0"/>
              <a:t> </a:t>
            </a:r>
            <a:r>
              <a:rPr lang="en-US" altLang="zh-CN" i="1" dirty="0"/>
              <a:t>g</a:t>
            </a:r>
            <a:r>
              <a:rPr lang="en-US" altLang="zh-CN" dirty="0"/>
              <a:t> we get the optimal value for </a:t>
            </a:r>
            <a:r>
              <a:rPr lang="en-US" altLang="zh-CN" i="1" dirty="0"/>
              <a:t>g</a:t>
            </a:r>
            <a:r>
              <a:rPr lang="en-US" altLang="zh-CN" dirty="0"/>
              <a:t> to be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53284" name="Picture 3" descr="PPT4F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819400"/>
            <a:ext cx="43386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CDC486-B61D-3148-A179-54C730A9EA36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54306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 dirty="0"/>
              <a:t>Generalizing this simple example</a:t>
            </a:r>
          </a:p>
        </p:txBody>
      </p:sp>
      <p:sp>
        <p:nvSpPr>
          <p:cNvPr id="3543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  <a:ln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dirty="0"/>
              <a:t>More (than 2) features</a:t>
            </a:r>
          </a:p>
          <a:p>
            <a:pPr>
              <a:lnSpc>
                <a:spcPct val="90000"/>
              </a:lnSpc>
            </a:pPr>
            <a:r>
              <a:rPr lang="en-US" altLang="zh-CN" sz="2200" dirty="0"/>
              <a:t>Non-Boolean features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zh-CN" sz="2200" dirty="0">
                <a:solidFill>
                  <a:srgbClr val="CC0000"/>
                </a:solidFill>
              </a:rPr>
              <a:t>What if the title contains some but not all query terms …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zh-CN" sz="2200" dirty="0">
                <a:solidFill>
                  <a:srgbClr val="CC0000"/>
                </a:solidFill>
              </a:rPr>
              <a:t>Categorical features (query terms occur in plain, boldface, italics, </a:t>
            </a:r>
            <a:r>
              <a:rPr lang="en-US" altLang="zh-CN" sz="2200" dirty="0" err="1">
                <a:solidFill>
                  <a:srgbClr val="CC0000"/>
                </a:solidFill>
              </a:rPr>
              <a:t>etc</a:t>
            </a:r>
            <a:r>
              <a:rPr lang="en-US" altLang="zh-CN" sz="2200" dirty="0">
                <a:solidFill>
                  <a:srgbClr val="CC000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200" dirty="0"/>
              <a:t>Scores are nonlinear combinations of features</a:t>
            </a:r>
          </a:p>
          <a:p>
            <a:pPr>
              <a:lnSpc>
                <a:spcPct val="90000"/>
              </a:lnSpc>
            </a:pPr>
            <a:r>
              <a:rPr lang="en-US" altLang="zh-CN" sz="2200" dirty="0"/>
              <a:t>Multilevel relevance judgments (Perfect, Good, Fair, Bad, </a:t>
            </a:r>
            <a:r>
              <a:rPr lang="en-US" altLang="zh-CN" sz="2200" dirty="0" err="1"/>
              <a:t>etc</a:t>
            </a:r>
            <a:r>
              <a:rPr lang="en-US" altLang="zh-CN" sz="22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200" dirty="0"/>
              <a:t>Complex error functions</a:t>
            </a:r>
          </a:p>
          <a:p>
            <a:pPr>
              <a:lnSpc>
                <a:spcPct val="90000"/>
              </a:lnSpc>
            </a:pPr>
            <a:r>
              <a:rPr lang="en-US" altLang="zh-CN" sz="2200" dirty="0"/>
              <a:t>Not always a unique, easily computable setting of score parameters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158B0C-840E-9742-ACDC-D042D40945F9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</a:rPr>
              <a:t>Machine Learning: Algorithms</a:t>
            </a:r>
          </a:p>
        </p:txBody>
      </p:sp>
      <p:sp>
        <p:nvSpPr>
          <p:cNvPr id="339971" name="Text Box 3"/>
          <p:cNvSpPr txBox="1">
            <a:spLocks noChangeArrowheads="1"/>
          </p:cNvSpPr>
          <p:nvPr/>
        </p:nvSpPr>
        <p:spPr bwMode="auto">
          <a:xfrm>
            <a:off x="228600" y="1752600"/>
            <a:ext cx="8610600" cy="509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The choice of algorithms is a subject of active research.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Some effective methods include: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	Naïve Bayes</a:t>
            </a:r>
          </a:p>
          <a:p>
            <a:pPr algn="l" eaLnBrk="0" hangingPunct="0">
              <a:spcBef>
                <a:spcPct val="15000"/>
              </a:spcBef>
            </a:pPr>
            <a:r>
              <a:rPr lang="en-US" altLang="zh-CN" sz="2400" dirty="0">
                <a:latin typeface="Times New Roman" charset="0"/>
              </a:rPr>
              <a:t>	</a:t>
            </a:r>
            <a:r>
              <a:rPr lang="en-US" altLang="zh-CN" sz="2400" dirty="0" err="1">
                <a:latin typeface="Times New Roman" charset="0"/>
              </a:rPr>
              <a:t>Rocchio</a:t>
            </a:r>
            <a:r>
              <a:rPr lang="en-US" altLang="zh-CN" sz="2400" dirty="0">
                <a:latin typeface="Times New Roman" charset="0"/>
              </a:rPr>
              <a:t> Algorithm</a:t>
            </a:r>
          </a:p>
          <a:p>
            <a:pPr algn="l" eaLnBrk="0" hangingPunct="0">
              <a:spcBef>
                <a:spcPct val="15000"/>
              </a:spcBef>
            </a:pPr>
            <a:r>
              <a:rPr lang="en-US" altLang="zh-CN" sz="2400" dirty="0">
                <a:latin typeface="Times New Roman" charset="0"/>
              </a:rPr>
              <a:t>	C4.5 Decision Tree  [popular in OLAP]</a:t>
            </a:r>
          </a:p>
          <a:p>
            <a:pPr algn="l" eaLnBrk="0" hangingPunct="0">
              <a:spcBef>
                <a:spcPct val="15000"/>
              </a:spcBef>
            </a:pPr>
            <a:r>
              <a:rPr lang="en-US" altLang="zh-CN" sz="2400" dirty="0">
                <a:latin typeface="Times New Roman" charset="0"/>
              </a:rPr>
              <a:t>	Neural Networks [feed forward; back-propagation]</a:t>
            </a:r>
          </a:p>
          <a:p>
            <a:pPr algn="l" eaLnBrk="0" hangingPunct="0">
              <a:spcBef>
                <a:spcPct val="15000"/>
              </a:spcBef>
            </a:pPr>
            <a:r>
              <a:rPr lang="en-US" altLang="zh-CN" sz="2400" dirty="0">
                <a:latin typeface="Times New Roman" charset="0"/>
              </a:rPr>
              <a:t>	Genetic Algorithms [evolutionary]</a:t>
            </a:r>
          </a:p>
          <a:p>
            <a:pPr algn="l" eaLnBrk="0" hangingPunct="0">
              <a:spcBef>
                <a:spcPct val="15000"/>
              </a:spcBef>
            </a:pPr>
            <a:r>
              <a:rPr lang="en-US" altLang="zh-CN" sz="2400" dirty="0">
                <a:latin typeface="Times New Roman" charset="0"/>
              </a:rPr>
              <a:t>	k-Nearest Neighbors  [image recognition]</a:t>
            </a:r>
          </a:p>
          <a:p>
            <a:pPr algn="l" eaLnBrk="0" hangingPunct="0">
              <a:spcBef>
                <a:spcPct val="15000"/>
              </a:spcBef>
            </a:pPr>
            <a:r>
              <a:rPr lang="en-US" altLang="zh-CN" sz="2400" dirty="0">
                <a:latin typeface="Times New Roman" charset="0"/>
              </a:rPr>
              <a:t>	Support Vector Machine</a:t>
            </a:r>
            <a:endParaRPr lang="zh-CN" altLang="en-US" sz="2400" dirty="0">
              <a:latin typeface="Times New Roman" charset="0"/>
            </a:endParaRPr>
          </a:p>
          <a:p>
            <a:pPr algn="l" eaLnBrk="0" hangingPunct="0">
              <a:spcBef>
                <a:spcPct val="15000"/>
              </a:spcBef>
            </a:pPr>
            <a:r>
              <a:rPr lang="zh-CN" altLang="en-US" sz="2400" dirty="0">
                <a:latin typeface="Times New Roman" charset="0"/>
              </a:rPr>
              <a:t>	</a:t>
            </a:r>
            <a:r>
              <a:rPr lang="en-US" altLang="zh-CN" sz="2400" dirty="0">
                <a:latin typeface="Times New Roman" charset="0"/>
              </a:rPr>
              <a:t>Deep</a:t>
            </a:r>
            <a:r>
              <a:rPr lang="zh-CN" altLang="en-US" sz="2400" dirty="0">
                <a:latin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</a:rPr>
              <a:t>Learning</a:t>
            </a:r>
          </a:p>
          <a:p>
            <a:pPr algn="l" eaLnBrk="0" hangingPunct="0">
              <a:spcBef>
                <a:spcPct val="50000"/>
              </a:spcBef>
            </a:pPr>
            <a:endParaRPr lang="en-US" altLang="zh-CN" sz="2400" dirty="0">
              <a:latin typeface="Times New Roman" charset="0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BD8592-EE7C-514A-BF95-AAC47A566F2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Issues with Machine Learning Approaches</a:t>
            </a:r>
            <a:endParaRPr lang="en-US" altLang="zh-CN" sz="3200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very unbalanced class distribution</a:t>
            </a:r>
          </a:p>
          <a:p>
            <a:pPr lvl="1"/>
            <a:r>
              <a:rPr lang="en-US" altLang="zh-CN" dirty="0"/>
              <a:t>number of relevant documents is very small compared to non-relevant documents</a:t>
            </a:r>
          </a:p>
          <a:p>
            <a:r>
              <a:rPr lang="en-US" altLang="zh-CN" dirty="0"/>
              <a:t>difficult to model non-relevant class</a:t>
            </a:r>
          </a:p>
          <a:p>
            <a:r>
              <a:rPr lang="en-US" altLang="zh-CN" dirty="0"/>
              <a:t>machine learning approaches do not scale well (NN for billions of documents?)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Homework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DE2F32-A4A3-2D46-B516-090E4E913BF1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31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EBD701-443D-B440-99D7-E0FD660B7C4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Types of Relevance Feedback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“</a:t>
            </a:r>
            <a:r>
              <a:rPr lang="en-US" altLang="zh-CN" sz="2400" dirty="0"/>
              <a:t>Real</a:t>
            </a:r>
            <a:r>
              <a:rPr lang="zh-CN" altLang="en-US" sz="2400" dirty="0"/>
              <a:t>”</a:t>
            </a:r>
            <a:r>
              <a:rPr lang="en-US" altLang="zh-CN" sz="2400" dirty="0"/>
              <a:t> relevance feedback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System returns results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User provides some feedback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System returns different—better, we hope—results</a:t>
            </a:r>
          </a:p>
          <a:p>
            <a:pPr>
              <a:lnSpc>
                <a:spcPct val="80000"/>
              </a:lnSpc>
            </a:pPr>
            <a:r>
              <a:rPr lang="zh-CN" altLang="en-US" sz="2400" dirty="0"/>
              <a:t>“</a:t>
            </a:r>
            <a:r>
              <a:rPr lang="en-US" altLang="zh-CN" sz="2400" dirty="0"/>
              <a:t>Assumed</a:t>
            </a:r>
            <a:r>
              <a:rPr lang="zh-CN" altLang="en-US" sz="2400" dirty="0"/>
              <a:t>”</a:t>
            </a:r>
            <a:r>
              <a:rPr lang="en-US" altLang="zh-CN" sz="2400" dirty="0"/>
              <a:t> relevance feedback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System gets results but does not return them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Uses returned results to </a:t>
            </a:r>
            <a:r>
              <a:rPr lang="zh-CN" altLang="en-US" sz="2000" dirty="0"/>
              <a:t>“</a:t>
            </a:r>
            <a:r>
              <a:rPr lang="en-US" altLang="zh-CN" sz="2000" dirty="0"/>
              <a:t>guess</a:t>
            </a:r>
            <a:r>
              <a:rPr lang="zh-CN" altLang="en-US" sz="2000" dirty="0"/>
              <a:t>”</a:t>
            </a:r>
            <a:r>
              <a:rPr lang="en-US" altLang="zh-CN" sz="2000" dirty="0"/>
              <a:t> what was probably meant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Modifies query without supervision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System returns enhanced—and we hope better—result list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Occurs in different models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Vector space is used most often (we’ll focus on it)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Language modeling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Excellent success with </a:t>
            </a:r>
            <a:r>
              <a:rPr lang="zh-CN" altLang="en-US" sz="1800" dirty="0"/>
              <a:t>“</a:t>
            </a:r>
            <a:r>
              <a:rPr lang="en-US" altLang="zh-CN" sz="1800" dirty="0"/>
              <a:t>assumed</a:t>
            </a:r>
            <a:r>
              <a:rPr lang="zh-CN" altLang="en-US" sz="1800" dirty="0"/>
              <a:t>”</a:t>
            </a:r>
            <a:r>
              <a:rPr lang="en-US" altLang="zh-CN" sz="1800" dirty="0"/>
              <a:t> relevance (relevance models)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Less obviously good results for </a:t>
            </a:r>
            <a:r>
              <a:rPr lang="zh-CN" altLang="en-US" sz="1800" dirty="0"/>
              <a:t>“</a:t>
            </a:r>
            <a:r>
              <a:rPr lang="en-US" altLang="zh-CN" sz="1800" dirty="0"/>
              <a:t>real</a:t>
            </a:r>
            <a:r>
              <a:rPr lang="zh-CN" altLang="en-US" sz="1800" dirty="0"/>
              <a:t>”</a:t>
            </a:r>
            <a:r>
              <a:rPr lang="en-US" altLang="zh-CN" sz="1800" dirty="0"/>
              <a:t> feedback</a:t>
            </a:r>
          </a:p>
          <a:p>
            <a:pPr>
              <a:lnSpc>
                <a:spcPct val="80000"/>
              </a:lnSpc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3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963D79-CE75-BC4C-A2AB-7F2B637BF7B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92866" name="Freeform 2"/>
          <p:cNvSpPr>
            <a:spLocks/>
          </p:cNvSpPr>
          <p:nvPr/>
        </p:nvSpPr>
        <p:spPr bwMode="auto">
          <a:xfrm>
            <a:off x="762000" y="1600200"/>
            <a:ext cx="6234113" cy="4430713"/>
          </a:xfrm>
          <a:custGeom>
            <a:avLst/>
            <a:gdLst>
              <a:gd name="T0" fmla="*/ 329 w 3927"/>
              <a:gd name="T1" fmla="*/ 2491 h 2791"/>
              <a:gd name="T2" fmla="*/ 221 w 3927"/>
              <a:gd name="T3" fmla="*/ 2190 h 2791"/>
              <a:gd name="T4" fmla="*/ 154 w 3927"/>
              <a:gd name="T5" fmla="*/ 1956 h 2791"/>
              <a:gd name="T6" fmla="*/ 137 w 3927"/>
              <a:gd name="T7" fmla="*/ 1673 h 2791"/>
              <a:gd name="T8" fmla="*/ 96 w 3927"/>
              <a:gd name="T9" fmla="*/ 1430 h 2791"/>
              <a:gd name="T10" fmla="*/ 112 w 3927"/>
              <a:gd name="T11" fmla="*/ 1205 h 2791"/>
              <a:gd name="T12" fmla="*/ 62 w 3927"/>
              <a:gd name="T13" fmla="*/ 1080 h 2791"/>
              <a:gd name="T14" fmla="*/ 29 w 3927"/>
              <a:gd name="T15" fmla="*/ 938 h 2791"/>
              <a:gd name="T16" fmla="*/ 71 w 3927"/>
              <a:gd name="T17" fmla="*/ 546 h 2791"/>
              <a:gd name="T18" fmla="*/ 129 w 3927"/>
              <a:gd name="T19" fmla="*/ 479 h 2791"/>
              <a:gd name="T20" fmla="*/ 137 w 3927"/>
              <a:gd name="T21" fmla="*/ 437 h 2791"/>
              <a:gd name="T22" fmla="*/ 229 w 3927"/>
              <a:gd name="T23" fmla="*/ 320 h 2791"/>
              <a:gd name="T24" fmla="*/ 405 w 3927"/>
              <a:gd name="T25" fmla="*/ 220 h 2791"/>
              <a:gd name="T26" fmla="*/ 588 w 3927"/>
              <a:gd name="T27" fmla="*/ 112 h 2791"/>
              <a:gd name="T28" fmla="*/ 1097 w 3927"/>
              <a:gd name="T29" fmla="*/ 20 h 2791"/>
              <a:gd name="T30" fmla="*/ 1715 w 3927"/>
              <a:gd name="T31" fmla="*/ 36 h 2791"/>
              <a:gd name="T32" fmla="*/ 2158 w 3927"/>
              <a:gd name="T33" fmla="*/ 20 h 2791"/>
              <a:gd name="T34" fmla="*/ 2742 w 3927"/>
              <a:gd name="T35" fmla="*/ 61 h 2791"/>
              <a:gd name="T36" fmla="*/ 3059 w 3927"/>
              <a:gd name="T37" fmla="*/ 78 h 2791"/>
              <a:gd name="T38" fmla="*/ 3435 w 3927"/>
              <a:gd name="T39" fmla="*/ 128 h 2791"/>
              <a:gd name="T40" fmla="*/ 3644 w 3927"/>
              <a:gd name="T41" fmla="*/ 178 h 2791"/>
              <a:gd name="T42" fmla="*/ 3735 w 3927"/>
              <a:gd name="T43" fmla="*/ 262 h 2791"/>
              <a:gd name="T44" fmla="*/ 3769 w 3927"/>
              <a:gd name="T45" fmla="*/ 329 h 2791"/>
              <a:gd name="T46" fmla="*/ 3827 w 3927"/>
              <a:gd name="T47" fmla="*/ 454 h 2791"/>
              <a:gd name="T48" fmla="*/ 3927 w 3927"/>
              <a:gd name="T49" fmla="*/ 771 h 2791"/>
              <a:gd name="T50" fmla="*/ 3919 w 3927"/>
              <a:gd name="T51" fmla="*/ 1013 h 2791"/>
              <a:gd name="T52" fmla="*/ 3894 w 3927"/>
              <a:gd name="T53" fmla="*/ 1122 h 2791"/>
              <a:gd name="T54" fmla="*/ 3819 w 3927"/>
              <a:gd name="T55" fmla="*/ 1481 h 2791"/>
              <a:gd name="T56" fmla="*/ 3802 w 3927"/>
              <a:gd name="T57" fmla="*/ 1597 h 2791"/>
              <a:gd name="T58" fmla="*/ 3777 w 3927"/>
              <a:gd name="T59" fmla="*/ 1748 h 2791"/>
              <a:gd name="T60" fmla="*/ 3585 w 3927"/>
              <a:gd name="T61" fmla="*/ 2040 h 2791"/>
              <a:gd name="T62" fmla="*/ 3468 w 3927"/>
              <a:gd name="T63" fmla="*/ 2107 h 2791"/>
              <a:gd name="T64" fmla="*/ 3401 w 3927"/>
              <a:gd name="T65" fmla="*/ 2123 h 2791"/>
              <a:gd name="T66" fmla="*/ 3260 w 3927"/>
              <a:gd name="T67" fmla="*/ 2157 h 2791"/>
              <a:gd name="T68" fmla="*/ 2934 w 3927"/>
              <a:gd name="T69" fmla="*/ 2198 h 2791"/>
              <a:gd name="T70" fmla="*/ 2759 w 3927"/>
              <a:gd name="T71" fmla="*/ 2165 h 2791"/>
              <a:gd name="T72" fmla="*/ 2617 w 3927"/>
              <a:gd name="T73" fmla="*/ 2173 h 2791"/>
              <a:gd name="T74" fmla="*/ 2550 w 3927"/>
              <a:gd name="T75" fmla="*/ 2207 h 2791"/>
              <a:gd name="T76" fmla="*/ 2408 w 3927"/>
              <a:gd name="T77" fmla="*/ 2249 h 2791"/>
              <a:gd name="T78" fmla="*/ 2183 w 3927"/>
              <a:gd name="T79" fmla="*/ 2324 h 2791"/>
              <a:gd name="T80" fmla="*/ 2016 w 3927"/>
              <a:gd name="T81" fmla="*/ 2399 h 2791"/>
              <a:gd name="T82" fmla="*/ 1974 w 3927"/>
              <a:gd name="T83" fmla="*/ 2424 h 2791"/>
              <a:gd name="T84" fmla="*/ 1473 w 3927"/>
              <a:gd name="T85" fmla="*/ 2516 h 2791"/>
              <a:gd name="T86" fmla="*/ 1248 w 3927"/>
              <a:gd name="T87" fmla="*/ 2608 h 2791"/>
              <a:gd name="T88" fmla="*/ 956 w 3927"/>
              <a:gd name="T89" fmla="*/ 2716 h 2791"/>
              <a:gd name="T90" fmla="*/ 872 w 3927"/>
              <a:gd name="T91" fmla="*/ 2749 h 2791"/>
              <a:gd name="T92" fmla="*/ 655 w 3927"/>
              <a:gd name="T93" fmla="*/ 2791 h 2791"/>
              <a:gd name="T94" fmla="*/ 597 w 3927"/>
              <a:gd name="T95" fmla="*/ 2774 h 2791"/>
              <a:gd name="T96" fmla="*/ 563 w 3927"/>
              <a:gd name="T97" fmla="*/ 2749 h 2791"/>
              <a:gd name="T98" fmla="*/ 538 w 3927"/>
              <a:gd name="T99" fmla="*/ 2741 h 2791"/>
              <a:gd name="T100" fmla="*/ 488 w 3927"/>
              <a:gd name="T101" fmla="*/ 2691 h 2791"/>
              <a:gd name="T102" fmla="*/ 471 w 3927"/>
              <a:gd name="T103" fmla="*/ 2666 h 2791"/>
              <a:gd name="T104" fmla="*/ 421 w 3927"/>
              <a:gd name="T105" fmla="*/ 2616 h 2791"/>
              <a:gd name="T106" fmla="*/ 413 w 3927"/>
              <a:gd name="T107" fmla="*/ 2591 h 2791"/>
              <a:gd name="T108" fmla="*/ 388 w 3927"/>
              <a:gd name="T109" fmla="*/ 2574 h 2791"/>
              <a:gd name="T110" fmla="*/ 329 w 3927"/>
              <a:gd name="T111" fmla="*/ 2491 h 2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927" h="2791">
                <a:moveTo>
                  <a:pt x="329" y="2491"/>
                </a:moveTo>
                <a:cubicBezTo>
                  <a:pt x="284" y="2395"/>
                  <a:pt x="261" y="2289"/>
                  <a:pt x="221" y="2190"/>
                </a:cubicBezTo>
                <a:cubicBezTo>
                  <a:pt x="206" y="2113"/>
                  <a:pt x="189" y="2026"/>
                  <a:pt x="154" y="1956"/>
                </a:cubicBezTo>
                <a:cubicBezTo>
                  <a:pt x="135" y="1782"/>
                  <a:pt x="156" y="1989"/>
                  <a:pt x="137" y="1673"/>
                </a:cubicBezTo>
                <a:cubicBezTo>
                  <a:pt x="132" y="1591"/>
                  <a:pt x="111" y="1510"/>
                  <a:pt x="96" y="1430"/>
                </a:cubicBezTo>
                <a:cubicBezTo>
                  <a:pt x="101" y="1355"/>
                  <a:pt x="112" y="1280"/>
                  <a:pt x="112" y="1205"/>
                </a:cubicBezTo>
                <a:cubicBezTo>
                  <a:pt x="112" y="1191"/>
                  <a:pt x="68" y="1097"/>
                  <a:pt x="62" y="1080"/>
                </a:cubicBezTo>
                <a:cubicBezTo>
                  <a:pt x="54" y="1031"/>
                  <a:pt x="38" y="987"/>
                  <a:pt x="29" y="938"/>
                </a:cubicBezTo>
                <a:cubicBezTo>
                  <a:pt x="19" y="822"/>
                  <a:pt x="0" y="650"/>
                  <a:pt x="71" y="546"/>
                </a:cubicBezTo>
                <a:cubicBezTo>
                  <a:pt x="94" y="474"/>
                  <a:pt x="52" y="591"/>
                  <a:pt x="129" y="479"/>
                </a:cubicBezTo>
                <a:cubicBezTo>
                  <a:pt x="137" y="467"/>
                  <a:pt x="132" y="450"/>
                  <a:pt x="137" y="437"/>
                </a:cubicBezTo>
                <a:cubicBezTo>
                  <a:pt x="154" y="396"/>
                  <a:pt x="195" y="348"/>
                  <a:pt x="229" y="320"/>
                </a:cubicBezTo>
                <a:cubicBezTo>
                  <a:pt x="282" y="277"/>
                  <a:pt x="347" y="254"/>
                  <a:pt x="405" y="220"/>
                </a:cubicBezTo>
                <a:cubicBezTo>
                  <a:pt x="466" y="185"/>
                  <a:pt x="524" y="143"/>
                  <a:pt x="588" y="112"/>
                </a:cubicBezTo>
                <a:cubicBezTo>
                  <a:pt x="739" y="38"/>
                  <a:pt x="934" y="27"/>
                  <a:pt x="1097" y="20"/>
                </a:cubicBezTo>
                <a:cubicBezTo>
                  <a:pt x="1304" y="0"/>
                  <a:pt x="1509" y="22"/>
                  <a:pt x="1715" y="36"/>
                </a:cubicBezTo>
                <a:cubicBezTo>
                  <a:pt x="1863" y="63"/>
                  <a:pt x="2009" y="30"/>
                  <a:pt x="2158" y="20"/>
                </a:cubicBezTo>
                <a:cubicBezTo>
                  <a:pt x="2355" y="27"/>
                  <a:pt x="2546" y="49"/>
                  <a:pt x="2742" y="61"/>
                </a:cubicBezTo>
                <a:cubicBezTo>
                  <a:pt x="2883" y="91"/>
                  <a:pt x="2709" y="57"/>
                  <a:pt x="3059" y="78"/>
                </a:cubicBezTo>
                <a:cubicBezTo>
                  <a:pt x="3186" y="86"/>
                  <a:pt x="3308" y="119"/>
                  <a:pt x="3435" y="128"/>
                </a:cubicBezTo>
                <a:cubicBezTo>
                  <a:pt x="3504" y="147"/>
                  <a:pt x="3574" y="165"/>
                  <a:pt x="3644" y="178"/>
                </a:cubicBezTo>
                <a:cubicBezTo>
                  <a:pt x="3679" y="202"/>
                  <a:pt x="3713" y="224"/>
                  <a:pt x="3735" y="262"/>
                </a:cubicBezTo>
                <a:cubicBezTo>
                  <a:pt x="3748" y="284"/>
                  <a:pt x="3769" y="329"/>
                  <a:pt x="3769" y="329"/>
                </a:cubicBezTo>
                <a:cubicBezTo>
                  <a:pt x="3781" y="379"/>
                  <a:pt x="3799" y="411"/>
                  <a:pt x="3827" y="454"/>
                </a:cubicBezTo>
                <a:cubicBezTo>
                  <a:pt x="3855" y="564"/>
                  <a:pt x="3893" y="664"/>
                  <a:pt x="3927" y="771"/>
                </a:cubicBezTo>
                <a:cubicBezTo>
                  <a:pt x="3924" y="852"/>
                  <a:pt x="3924" y="932"/>
                  <a:pt x="3919" y="1013"/>
                </a:cubicBezTo>
                <a:cubicBezTo>
                  <a:pt x="3917" y="1050"/>
                  <a:pt x="3900" y="1085"/>
                  <a:pt x="3894" y="1122"/>
                </a:cubicBezTo>
                <a:cubicBezTo>
                  <a:pt x="3875" y="1240"/>
                  <a:pt x="3857" y="1367"/>
                  <a:pt x="3819" y="1481"/>
                </a:cubicBezTo>
                <a:cubicBezTo>
                  <a:pt x="3813" y="1520"/>
                  <a:pt x="3808" y="1558"/>
                  <a:pt x="3802" y="1597"/>
                </a:cubicBezTo>
                <a:cubicBezTo>
                  <a:pt x="3794" y="1647"/>
                  <a:pt x="3784" y="1698"/>
                  <a:pt x="3777" y="1748"/>
                </a:cubicBezTo>
                <a:cubicBezTo>
                  <a:pt x="3753" y="1909"/>
                  <a:pt x="3768" y="2005"/>
                  <a:pt x="3585" y="2040"/>
                </a:cubicBezTo>
                <a:cubicBezTo>
                  <a:pt x="3546" y="2066"/>
                  <a:pt x="3513" y="2093"/>
                  <a:pt x="3468" y="2107"/>
                </a:cubicBezTo>
                <a:cubicBezTo>
                  <a:pt x="3446" y="2114"/>
                  <a:pt x="3401" y="2123"/>
                  <a:pt x="3401" y="2123"/>
                </a:cubicBezTo>
                <a:cubicBezTo>
                  <a:pt x="3355" y="2154"/>
                  <a:pt x="3317" y="2150"/>
                  <a:pt x="3260" y="2157"/>
                </a:cubicBezTo>
                <a:cubicBezTo>
                  <a:pt x="3151" y="2170"/>
                  <a:pt x="3043" y="2186"/>
                  <a:pt x="2934" y="2198"/>
                </a:cubicBezTo>
                <a:cubicBezTo>
                  <a:pt x="2874" y="2184"/>
                  <a:pt x="2820" y="2172"/>
                  <a:pt x="2759" y="2165"/>
                </a:cubicBezTo>
                <a:cubicBezTo>
                  <a:pt x="2712" y="2168"/>
                  <a:pt x="2664" y="2168"/>
                  <a:pt x="2617" y="2173"/>
                </a:cubicBezTo>
                <a:cubicBezTo>
                  <a:pt x="2596" y="2175"/>
                  <a:pt x="2563" y="2200"/>
                  <a:pt x="2550" y="2207"/>
                </a:cubicBezTo>
                <a:cubicBezTo>
                  <a:pt x="2506" y="2229"/>
                  <a:pt x="2455" y="2236"/>
                  <a:pt x="2408" y="2249"/>
                </a:cubicBezTo>
                <a:cubicBezTo>
                  <a:pt x="2339" y="2293"/>
                  <a:pt x="2253" y="2286"/>
                  <a:pt x="2183" y="2324"/>
                </a:cubicBezTo>
                <a:cubicBezTo>
                  <a:pt x="2053" y="2394"/>
                  <a:pt x="2185" y="2342"/>
                  <a:pt x="2016" y="2399"/>
                </a:cubicBezTo>
                <a:cubicBezTo>
                  <a:pt x="2001" y="2404"/>
                  <a:pt x="1990" y="2420"/>
                  <a:pt x="1974" y="2424"/>
                </a:cubicBezTo>
                <a:cubicBezTo>
                  <a:pt x="1809" y="2464"/>
                  <a:pt x="1637" y="2472"/>
                  <a:pt x="1473" y="2516"/>
                </a:cubicBezTo>
                <a:cubicBezTo>
                  <a:pt x="1390" y="2538"/>
                  <a:pt x="1327" y="2582"/>
                  <a:pt x="1248" y="2608"/>
                </a:cubicBezTo>
                <a:cubicBezTo>
                  <a:pt x="1149" y="2641"/>
                  <a:pt x="1053" y="2676"/>
                  <a:pt x="956" y="2716"/>
                </a:cubicBezTo>
                <a:cubicBezTo>
                  <a:pt x="912" y="2760"/>
                  <a:pt x="951" y="2731"/>
                  <a:pt x="872" y="2749"/>
                </a:cubicBezTo>
                <a:cubicBezTo>
                  <a:pt x="797" y="2766"/>
                  <a:pt x="734" y="2783"/>
                  <a:pt x="655" y="2791"/>
                </a:cubicBezTo>
                <a:cubicBezTo>
                  <a:pt x="636" y="2785"/>
                  <a:pt x="615" y="2782"/>
                  <a:pt x="597" y="2774"/>
                </a:cubicBezTo>
                <a:cubicBezTo>
                  <a:pt x="584" y="2768"/>
                  <a:pt x="575" y="2756"/>
                  <a:pt x="563" y="2749"/>
                </a:cubicBezTo>
                <a:cubicBezTo>
                  <a:pt x="555" y="2745"/>
                  <a:pt x="546" y="2744"/>
                  <a:pt x="538" y="2741"/>
                </a:cubicBezTo>
                <a:cubicBezTo>
                  <a:pt x="521" y="2724"/>
                  <a:pt x="501" y="2710"/>
                  <a:pt x="488" y="2691"/>
                </a:cubicBezTo>
                <a:cubicBezTo>
                  <a:pt x="482" y="2683"/>
                  <a:pt x="478" y="2674"/>
                  <a:pt x="471" y="2666"/>
                </a:cubicBezTo>
                <a:cubicBezTo>
                  <a:pt x="455" y="2648"/>
                  <a:pt x="421" y="2616"/>
                  <a:pt x="421" y="2616"/>
                </a:cubicBezTo>
                <a:cubicBezTo>
                  <a:pt x="418" y="2608"/>
                  <a:pt x="418" y="2598"/>
                  <a:pt x="413" y="2591"/>
                </a:cubicBezTo>
                <a:cubicBezTo>
                  <a:pt x="407" y="2583"/>
                  <a:pt x="392" y="2583"/>
                  <a:pt x="388" y="2574"/>
                </a:cubicBezTo>
                <a:cubicBezTo>
                  <a:pt x="375" y="2548"/>
                  <a:pt x="389" y="2459"/>
                  <a:pt x="329" y="2491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</a:rPr>
              <a:t>Theoretically Best Query </a:t>
            </a: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3200400" y="2895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x</a:t>
            </a: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4114800" y="2743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x</a:t>
            </a:r>
          </a:p>
        </p:txBody>
      </p:sp>
      <p:sp>
        <p:nvSpPr>
          <p:cNvPr id="292870" name="Text Box 6"/>
          <p:cNvSpPr txBox="1">
            <a:spLocks noChangeArrowheads="1"/>
          </p:cNvSpPr>
          <p:nvPr/>
        </p:nvSpPr>
        <p:spPr bwMode="auto">
          <a:xfrm>
            <a:off x="44196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x</a:t>
            </a:r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1752600" y="3733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x</a:t>
            </a:r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2286000" y="4114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o</a:t>
            </a:r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3276600" y="3886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o</a:t>
            </a:r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2590800" y="3352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o</a:t>
            </a:r>
          </a:p>
        </p:txBody>
      </p:sp>
      <p:sp>
        <p:nvSpPr>
          <p:cNvPr id="292875" name="Text Box 11"/>
          <p:cNvSpPr txBox="1">
            <a:spLocks noChangeArrowheads="1"/>
          </p:cNvSpPr>
          <p:nvPr/>
        </p:nvSpPr>
        <p:spPr bwMode="auto">
          <a:xfrm>
            <a:off x="152400" y="1447800"/>
            <a:ext cx="175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charset="0"/>
              </a:rPr>
              <a:t>optimal query</a:t>
            </a:r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>
            <a:off x="1143000" y="1981200"/>
            <a:ext cx="16764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2877" name="Text Box 13"/>
          <p:cNvSpPr txBox="1">
            <a:spLocks noChangeArrowheads="1"/>
          </p:cNvSpPr>
          <p:nvPr/>
        </p:nvSpPr>
        <p:spPr bwMode="auto">
          <a:xfrm>
            <a:off x="5029200" y="5638800"/>
            <a:ext cx="35814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x  non-relevant documents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altLang="zh-CN" sz="2400" dirty="0">
                <a:latin typeface="Times New Roman" charset="0"/>
              </a:rPr>
              <a:t>o  relevant documents</a:t>
            </a:r>
          </a:p>
        </p:txBody>
      </p:sp>
      <p:sp>
        <p:nvSpPr>
          <p:cNvPr id="292878" name="Text Box 14"/>
          <p:cNvSpPr txBox="1">
            <a:spLocks noChangeArrowheads="1"/>
          </p:cNvSpPr>
          <p:nvPr/>
        </p:nvSpPr>
        <p:spPr bwMode="auto">
          <a:xfrm>
            <a:off x="3200400" y="1752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o</a:t>
            </a:r>
          </a:p>
        </p:txBody>
      </p:sp>
      <p:sp>
        <p:nvSpPr>
          <p:cNvPr id="292879" name="Text Box 15"/>
          <p:cNvSpPr txBox="1">
            <a:spLocks noChangeArrowheads="1"/>
          </p:cNvSpPr>
          <p:nvPr/>
        </p:nvSpPr>
        <p:spPr bwMode="auto">
          <a:xfrm>
            <a:off x="3048000" y="243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o</a:t>
            </a:r>
          </a:p>
        </p:txBody>
      </p:sp>
      <p:sp>
        <p:nvSpPr>
          <p:cNvPr id="292880" name="Text Box 16"/>
          <p:cNvSpPr txBox="1">
            <a:spLocks noChangeArrowheads="1"/>
          </p:cNvSpPr>
          <p:nvPr/>
        </p:nvSpPr>
        <p:spPr bwMode="auto">
          <a:xfrm>
            <a:off x="2209800" y="2133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o</a:t>
            </a:r>
          </a:p>
        </p:txBody>
      </p:sp>
      <p:sp>
        <p:nvSpPr>
          <p:cNvPr id="292881" name="Text Box 17"/>
          <p:cNvSpPr txBox="1">
            <a:spLocks noChangeArrowheads="1"/>
          </p:cNvSpPr>
          <p:nvPr/>
        </p:nvSpPr>
        <p:spPr bwMode="auto">
          <a:xfrm>
            <a:off x="990600" y="28194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x</a:t>
            </a:r>
          </a:p>
        </p:txBody>
      </p:sp>
      <p:sp>
        <p:nvSpPr>
          <p:cNvPr id="292882" name="Text Box 18"/>
          <p:cNvSpPr txBox="1">
            <a:spLocks noChangeArrowheads="1"/>
          </p:cNvSpPr>
          <p:nvPr/>
        </p:nvSpPr>
        <p:spPr bwMode="auto">
          <a:xfrm>
            <a:off x="4191000" y="19050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x</a:t>
            </a:r>
          </a:p>
        </p:txBody>
      </p:sp>
      <p:sp>
        <p:nvSpPr>
          <p:cNvPr id="292883" name="Text Box 19"/>
          <p:cNvSpPr txBox="1">
            <a:spLocks noChangeArrowheads="1"/>
          </p:cNvSpPr>
          <p:nvPr/>
        </p:nvSpPr>
        <p:spPr bwMode="auto">
          <a:xfrm>
            <a:off x="1828800" y="2971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x</a:t>
            </a:r>
          </a:p>
        </p:txBody>
      </p:sp>
      <p:sp>
        <p:nvSpPr>
          <p:cNvPr id="292884" name="Text Box 20"/>
          <p:cNvSpPr txBox="1">
            <a:spLocks noChangeArrowheads="1"/>
          </p:cNvSpPr>
          <p:nvPr/>
        </p:nvSpPr>
        <p:spPr bwMode="auto">
          <a:xfrm>
            <a:off x="5181600" y="28194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x</a:t>
            </a:r>
          </a:p>
        </p:txBody>
      </p:sp>
      <p:sp>
        <p:nvSpPr>
          <p:cNvPr id="292885" name="Text Box 21"/>
          <p:cNvSpPr txBox="1">
            <a:spLocks noChangeArrowheads="1"/>
          </p:cNvSpPr>
          <p:nvPr/>
        </p:nvSpPr>
        <p:spPr bwMode="auto">
          <a:xfrm>
            <a:off x="1371600" y="2133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x</a:t>
            </a:r>
          </a:p>
        </p:txBody>
      </p:sp>
      <p:sp>
        <p:nvSpPr>
          <p:cNvPr id="292886" name="Text Box 22"/>
          <p:cNvSpPr txBox="1">
            <a:spLocks noChangeArrowheads="1"/>
          </p:cNvSpPr>
          <p:nvPr/>
        </p:nvSpPr>
        <p:spPr bwMode="auto">
          <a:xfrm>
            <a:off x="5486400" y="1828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x</a:t>
            </a:r>
          </a:p>
        </p:txBody>
      </p:sp>
      <p:sp>
        <p:nvSpPr>
          <p:cNvPr id="292887" name="Text Box 23"/>
          <p:cNvSpPr txBox="1">
            <a:spLocks noChangeArrowheads="1"/>
          </p:cNvSpPr>
          <p:nvPr/>
        </p:nvSpPr>
        <p:spPr bwMode="auto">
          <a:xfrm>
            <a:off x="1371600" y="49530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x</a:t>
            </a:r>
          </a:p>
        </p:txBody>
      </p:sp>
      <p:sp>
        <p:nvSpPr>
          <p:cNvPr id="292888" name="Text Box 24"/>
          <p:cNvSpPr txBox="1">
            <a:spLocks noChangeArrowheads="1"/>
          </p:cNvSpPr>
          <p:nvPr/>
        </p:nvSpPr>
        <p:spPr bwMode="auto">
          <a:xfrm>
            <a:off x="1066800" y="3886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x</a:t>
            </a:r>
          </a:p>
        </p:txBody>
      </p:sp>
      <p:sp>
        <p:nvSpPr>
          <p:cNvPr id="292889" name="Text Box 25"/>
          <p:cNvSpPr txBox="1">
            <a:spLocks noChangeArrowheads="1"/>
          </p:cNvSpPr>
          <p:nvPr/>
        </p:nvSpPr>
        <p:spPr bwMode="auto">
          <a:xfrm>
            <a:off x="3657600" y="45720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x</a:t>
            </a:r>
          </a:p>
        </p:txBody>
      </p:sp>
      <p:sp>
        <p:nvSpPr>
          <p:cNvPr id="292890" name="Text Box 26"/>
          <p:cNvSpPr txBox="1">
            <a:spLocks noChangeArrowheads="1"/>
          </p:cNvSpPr>
          <p:nvPr/>
        </p:nvSpPr>
        <p:spPr bwMode="auto">
          <a:xfrm>
            <a:off x="2667000" y="4648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x</a:t>
            </a:r>
          </a:p>
        </p:txBody>
      </p:sp>
      <p:sp>
        <p:nvSpPr>
          <p:cNvPr id="292891" name="Text Box 27"/>
          <p:cNvSpPr txBox="1">
            <a:spLocks noChangeArrowheads="1"/>
          </p:cNvSpPr>
          <p:nvPr/>
        </p:nvSpPr>
        <p:spPr bwMode="auto">
          <a:xfrm>
            <a:off x="6096000" y="32004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x</a:t>
            </a:r>
          </a:p>
        </p:txBody>
      </p:sp>
      <p:sp>
        <p:nvSpPr>
          <p:cNvPr id="292892" name="Text Box 28"/>
          <p:cNvSpPr txBox="1">
            <a:spLocks noChangeArrowheads="1"/>
          </p:cNvSpPr>
          <p:nvPr/>
        </p:nvSpPr>
        <p:spPr bwMode="auto">
          <a:xfrm>
            <a:off x="4953000" y="4267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x</a:t>
            </a:r>
          </a:p>
        </p:txBody>
      </p:sp>
      <p:sp>
        <p:nvSpPr>
          <p:cNvPr id="292893" name="Freeform 29"/>
          <p:cNvSpPr>
            <a:spLocks/>
          </p:cNvSpPr>
          <p:nvPr/>
        </p:nvSpPr>
        <p:spPr bwMode="auto">
          <a:xfrm>
            <a:off x="2855913" y="3043238"/>
            <a:ext cx="114300" cy="138112"/>
          </a:xfrm>
          <a:custGeom>
            <a:avLst/>
            <a:gdLst>
              <a:gd name="T0" fmla="*/ 0 w 72"/>
              <a:gd name="T1" fmla="*/ 87 h 87"/>
              <a:gd name="T2" fmla="*/ 37 w 72"/>
              <a:gd name="T3" fmla="*/ 0 h 87"/>
              <a:gd name="T4" fmla="*/ 72 w 72"/>
              <a:gd name="T5" fmla="*/ 87 h 87"/>
              <a:gd name="T6" fmla="*/ 0 w 72"/>
              <a:gd name="T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87">
                <a:moveTo>
                  <a:pt x="0" y="87"/>
                </a:moveTo>
                <a:lnTo>
                  <a:pt x="37" y="0"/>
                </a:lnTo>
                <a:lnTo>
                  <a:pt x="72" y="87"/>
                </a:lnTo>
                <a:lnTo>
                  <a:pt x="0" y="8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2894" name="Text Box 30"/>
          <p:cNvSpPr txBox="1">
            <a:spLocks noChangeArrowheads="1"/>
          </p:cNvSpPr>
          <p:nvPr/>
        </p:nvSpPr>
        <p:spPr bwMode="auto">
          <a:xfrm>
            <a:off x="5943600" y="3886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x</a:t>
            </a:r>
          </a:p>
        </p:txBody>
      </p:sp>
      <p:sp>
        <p:nvSpPr>
          <p:cNvPr id="292895" name="Text Box 31"/>
          <p:cNvSpPr txBox="1">
            <a:spLocks noChangeArrowheads="1"/>
          </p:cNvSpPr>
          <p:nvPr/>
        </p:nvSpPr>
        <p:spPr bwMode="auto">
          <a:xfrm>
            <a:off x="6400800" y="24384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x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EE866-6F27-8646-A643-5684B4B78D6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</a:rPr>
              <a:t>Theoretically Best Query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3058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For a specific query, Q, let: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i="1" dirty="0">
                <a:latin typeface="Times New Roman" charset="0"/>
              </a:rPr>
              <a:t>       D</a:t>
            </a:r>
            <a:r>
              <a:rPr lang="en-US" altLang="zh-CN" sz="2400" i="1" baseline="-25000" dirty="0">
                <a:latin typeface="Times New Roman" charset="0"/>
              </a:rPr>
              <a:t>R</a:t>
            </a:r>
            <a:r>
              <a:rPr lang="en-US" altLang="zh-CN" sz="2400" i="1" dirty="0">
                <a:latin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</a:rPr>
              <a:t>be the set of all relevant documents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i="1" dirty="0">
                <a:latin typeface="Times New Roman" charset="0"/>
              </a:rPr>
              <a:t>       D</a:t>
            </a:r>
            <a:r>
              <a:rPr lang="en-US" altLang="zh-CN" sz="2400" i="1" baseline="-25000" dirty="0">
                <a:latin typeface="Times New Roman" charset="0"/>
              </a:rPr>
              <a:t>N-R</a:t>
            </a:r>
            <a:r>
              <a:rPr lang="en-US" altLang="zh-CN" sz="2400" i="1" dirty="0">
                <a:latin typeface="Times New Roman" charset="0"/>
              </a:rPr>
              <a:t>  </a:t>
            </a:r>
            <a:r>
              <a:rPr lang="en-US" altLang="zh-CN" sz="2400" dirty="0">
                <a:latin typeface="Times New Roman" charset="0"/>
              </a:rPr>
              <a:t>be the set of all non-relevant documents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i="1" dirty="0">
                <a:latin typeface="Times New Roman" charset="0"/>
              </a:rPr>
              <a:t>       </a:t>
            </a:r>
            <a:r>
              <a:rPr lang="en-US" altLang="zh-CN" sz="2400" i="1" dirty="0" err="1">
                <a:latin typeface="Times New Roman" charset="0"/>
              </a:rPr>
              <a:t>sim</a:t>
            </a:r>
            <a:r>
              <a:rPr lang="en-US" altLang="zh-CN" sz="2400" i="1" baseline="-25000" dirty="0">
                <a:latin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Q, D</a:t>
            </a:r>
            <a:r>
              <a:rPr lang="en-US" altLang="zh-CN" sz="2400" i="1" baseline="-25000" dirty="0">
                <a:latin typeface="Times New Roman" charset="0"/>
              </a:rPr>
              <a:t>R</a:t>
            </a:r>
            <a:r>
              <a:rPr lang="en-US" altLang="zh-CN" sz="2400" dirty="0">
                <a:latin typeface="Times New Roman" charset="0"/>
              </a:rPr>
              <a:t>) be the mean similarity between query </a:t>
            </a:r>
            <a:r>
              <a:rPr lang="en-US" altLang="zh-CN" sz="2400" i="1" dirty="0">
                <a:latin typeface="Times New Roman" charset="0"/>
              </a:rPr>
              <a:t>Q</a:t>
            </a:r>
            <a:r>
              <a:rPr lang="en-US" altLang="zh-CN" sz="2400" dirty="0">
                <a:latin typeface="Times New Roman" charset="0"/>
              </a:rPr>
              <a:t> and </a:t>
            </a:r>
          </a:p>
          <a:p>
            <a:pPr algn="l" eaLnBrk="0" hangingPunct="0"/>
            <a:r>
              <a:rPr lang="en-US" altLang="zh-CN" sz="2400" dirty="0">
                <a:latin typeface="Times New Roman" charset="0"/>
              </a:rPr>
              <a:t>              documents in </a:t>
            </a:r>
            <a:r>
              <a:rPr lang="en-US" altLang="zh-CN" sz="2400" i="1" dirty="0">
                <a:latin typeface="Times New Roman" charset="0"/>
              </a:rPr>
              <a:t>D</a:t>
            </a:r>
            <a:r>
              <a:rPr lang="en-US" altLang="zh-CN" sz="2400" i="1" baseline="-25000" dirty="0">
                <a:latin typeface="Times New Roman" charset="0"/>
              </a:rPr>
              <a:t>R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       </a:t>
            </a:r>
            <a:r>
              <a:rPr lang="en-US" altLang="zh-CN" sz="2400" i="1" dirty="0" err="1">
                <a:latin typeface="Times New Roman" charset="0"/>
              </a:rPr>
              <a:t>sim</a:t>
            </a:r>
            <a:r>
              <a:rPr lang="en-US" altLang="zh-CN" sz="2400" i="1" baseline="-25000" dirty="0">
                <a:latin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Q, D</a:t>
            </a:r>
            <a:r>
              <a:rPr lang="en-US" altLang="zh-CN" sz="2400" i="1" baseline="-25000" dirty="0">
                <a:latin typeface="Times New Roman" charset="0"/>
              </a:rPr>
              <a:t>N-R</a:t>
            </a:r>
            <a:r>
              <a:rPr lang="en-US" altLang="zh-CN" sz="2400" dirty="0">
                <a:latin typeface="Times New Roman" charset="0"/>
              </a:rPr>
              <a:t>) be the mean similarity between query </a:t>
            </a:r>
            <a:r>
              <a:rPr lang="en-US" altLang="zh-CN" sz="2400" i="1" dirty="0">
                <a:latin typeface="Times New Roman" charset="0"/>
              </a:rPr>
              <a:t>Q</a:t>
            </a:r>
            <a:r>
              <a:rPr lang="en-US" altLang="zh-CN" sz="2400" dirty="0">
                <a:latin typeface="Times New Roman" charset="0"/>
              </a:rPr>
              <a:t> and </a:t>
            </a:r>
          </a:p>
          <a:p>
            <a:pPr algn="l" eaLnBrk="0" hangingPunct="0"/>
            <a:r>
              <a:rPr lang="en-US" altLang="zh-CN" sz="2400" dirty="0">
                <a:latin typeface="Times New Roman" charset="0"/>
              </a:rPr>
              <a:t>             documents in </a:t>
            </a:r>
            <a:r>
              <a:rPr lang="en-US" altLang="zh-CN" sz="2400" i="1" dirty="0">
                <a:latin typeface="Times New Roman" charset="0"/>
              </a:rPr>
              <a:t>D</a:t>
            </a:r>
            <a:r>
              <a:rPr lang="en-US" altLang="zh-CN" sz="2400" i="1" baseline="-25000" dirty="0">
                <a:latin typeface="Times New Roman" charset="0"/>
              </a:rPr>
              <a:t>N-R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The theoretically best query would maximize: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       </a:t>
            </a:r>
            <a:r>
              <a:rPr lang="en-US" altLang="zh-CN" sz="2400" i="1" dirty="0">
                <a:latin typeface="Times New Roman" charset="0"/>
              </a:rPr>
              <a:t>F</a:t>
            </a:r>
            <a:r>
              <a:rPr lang="en-US" altLang="zh-CN" sz="2400" dirty="0">
                <a:latin typeface="Times New Roman" charset="0"/>
              </a:rPr>
              <a:t> = </a:t>
            </a:r>
            <a:r>
              <a:rPr lang="en-US" altLang="zh-CN" sz="2400" i="1" dirty="0" err="1">
                <a:latin typeface="Times New Roman" charset="0"/>
              </a:rPr>
              <a:t>sim</a:t>
            </a:r>
            <a:r>
              <a:rPr lang="en-US" altLang="zh-CN" sz="2400" i="1" baseline="-25000" dirty="0">
                <a:latin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Q, D</a:t>
            </a:r>
            <a:r>
              <a:rPr lang="en-US" altLang="zh-CN" sz="2400" i="1" baseline="-25000" dirty="0">
                <a:latin typeface="Times New Roman" charset="0"/>
              </a:rPr>
              <a:t>R</a:t>
            </a:r>
            <a:r>
              <a:rPr lang="en-US" altLang="zh-CN" sz="2400" dirty="0">
                <a:latin typeface="Times New Roman" charset="0"/>
              </a:rPr>
              <a:t>)  -  </a:t>
            </a:r>
            <a:r>
              <a:rPr lang="en-US" altLang="zh-CN" sz="2400" i="1" dirty="0" err="1">
                <a:latin typeface="Times New Roman" charset="0"/>
              </a:rPr>
              <a:t>sim</a:t>
            </a:r>
            <a:r>
              <a:rPr lang="en-US" altLang="zh-CN" sz="2400" i="1" baseline="-25000" dirty="0">
                <a:latin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Q, D</a:t>
            </a:r>
            <a:r>
              <a:rPr lang="en-US" altLang="zh-CN" sz="2400" i="1" baseline="-25000" dirty="0">
                <a:latin typeface="Times New Roman" charset="0"/>
              </a:rPr>
              <a:t>N-R</a:t>
            </a:r>
            <a:r>
              <a:rPr lang="en-US" altLang="zh-CN" sz="2400" dirty="0">
                <a:latin typeface="Times New Roman" charset="0"/>
              </a:rPr>
              <a:t>)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3BCDA8-75C4-1B4E-84EF-33E796FF9EF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</a:rPr>
              <a:t>Estimating the Best Query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79248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In  practice, </a:t>
            </a:r>
            <a:r>
              <a:rPr lang="en-US" altLang="zh-CN" sz="2400" i="1" dirty="0">
                <a:latin typeface="Times New Roman" charset="0"/>
              </a:rPr>
              <a:t>D</a:t>
            </a:r>
            <a:r>
              <a:rPr lang="en-US" altLang="zh-CN" sz="2400" i="1" baseline="-25000" dirty="0">
                <a:latin typeface="Times New Roman" charset="0"/>
              </a:rPr>
              <a:t>R</a:t>
            </a:r>
            <a:r>
              <a:rPr lang="en-US" altLang="zh-CN" sz="2400" i="1" dirty="0">
                <a:latin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</a:rPr>
              <a:t>and </a:t>
            </a:r>
            <a:r>
              <a:rPr lang="en-US" altLang="zh-CN" sz="2400" i="1" dirty="0">
                <a:latin typeface="Times New Roman" charset="0"/>
              </a:rPr>
              <a:t>D</a:t>
            </a:r>
            <a:r>
              <a:rPr lang="en-US" altLang="zh-CN" sz="2400" i="1" baseline="-25000" dirty="0">
                <a:latin typeface="Times New Roman" charset="0"/>
              </a:rPr>
              <a:t>N-R</a:t>
            </a:r>
            <a:r>
              <a:rPr lang="en-US" altLang="zh-CN" sz="2400" i="1" dirty="0">
                <a:latin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</a:rPr>
              <a:t>are not known.  (The objective is to find them.)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However, the results of an initial query can be used to estimate </a:t>
            </a:r>
            <a:r>
              <a:rPr lang="en-US" altLang="zh-CN" sz="2400" i="1" dirty="0">
                <a:latin typeface="Times New Roman" charset="0"/>
              </a:rPr>
              <a:t>  </a:t>
            </a:r>
            <a:r>
              <a:rPr lang="en-US" altLang="zh-CN" sz="2400" i="1" dirty="0" err="1">
                <a:latin typeface="Times New Roman" charset="0"/>
              </a:rPr>
              <a:t>sim</a:t>
            </a:r>
            <a:r>
              <a:rPr lang="en-US" altLang="zh-CN" sz="2400" i="1" baseline="-25000" dirty="0">
                <a:latin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Q, D</a:t>
            </a:r>
            <a:r>
              <a:rPr lang="en-US" altLang="zh-CN" sz="2400" i="1" baseline="-25000" dirty="0">
                <a:latin typeface="Times New Roman" charset="0"/>
              </a:rPr>
              <a:t>R</a:t>
            </a:r>
            <a:r>
              <a:rPr lang="en-US" altLang="zh-CN" sz="2400" dirty="0">
                <a:latin typeface="Times New Roman" charset="0"/>
              </a:rPr>
              <a:t>) and </a:t>
            </a:r>
            <a:r>
              <a:rPr lang="en-US" altLang="zh-CN" sz="2400" i="1" dirty="0" err="1">
                <a:latin typeface="Times New Roman" charset="0"/>
              </a:rPr>
              <a:t>sim</a:t>
            </a:r>
            <a:r>
              <a:rPr lang="en-US" altLang="zh-CN" sz="2400" i="1" baseline="-25000" dirty="0">
                <a:latin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Q, D</a:t>
            </a:r>
            <a:r>
              <a:rPr lang="en-US" altLang="zh-CN" sz="2400" i="1" baseline="-25000" dirty="0">
                <a:latin typeface="Times New Roman" charset="0"/>
              </a:rPr>
              <a:t>N-R</a:t>
            </a:r>
            <a:r>
              <a:rPr lang="en-US" altLang="zh-CN" sz="2400" dirty="0">
                <a:latin typeface="Times New Roman" charset="0"/>
              </a:rPr>
              <a:t>). 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92950E-2869-4541-A676-9DE6F7F9F9E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</a:rPr>
              <a:t>Rocchio's Modified Query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762000" y="2362200"/>
            <a:ext cx="80010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Times New Roman" charset="0"/>
              </a:rPr>
              <a:t>Modified query vector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   = Original query vector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   + Mean of </a:t>
            </a:r>
            <a:r>
              <a:rPr lang="en-US" altLang="zh-CN" sz="2400" b="1" i="1">
                <a:solidFill>
                  <a:srgbClr val="0000CC"/>
                </a:solidFill>
                <a:latin typeface="Times New Roman" charset="0"/>
              </a:rPr>
              <a:t>relevant</a:t>
            </a:r>
            <a:r>
              <a:rPr lang="en-US" altLang="zh-CN" sz="2400">
                <a:latin typeface="Times New Roman" charset="0"/>
              </a:rPr>
              <a:t> documents found by original query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   - Mean of </a:t>
            </a:r>
            <a:r>
              <a:rPr lang="en-US" altLang="zh-CN" sz="2400" b="1" i="1">
                <a:solidFill>
                  <a:srgbClr val="0000CC"/>
                </a:solidFill>
                <a:latin typeface="Times New Roman" charset="0"/>
              </a:rPr>
              <a:t>non-relevant</a:t>
            </a:r>
            <a:r>
              <a:rPr lang="en-US" altLang="zh-CN" sz="2400">
                <a:latin typeface="Times New Roman" charset="0"/>
              </a:rPr>
              <a:t> documents found by original query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7D4EA-2653-C741-8D67-8DA39FDBE18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</a:rPr>
              <a:t>Query Modification</a:t>
            </a:r>
          </a:p>
        </p:txBody>
      </p:sp>
      <p:grpSp>
        <p:nvGrpSpPr>
          <p:cNvPr id="296963" name="Group 3"/>
          <p:cNvGrpSpPr>
            <a:grpSpLocks/>
          </p:cNvGrpSpPr>
          <p:nvPr/>
        </p:nvGrpSpPr>
        <p:grpSpPr bwMode="auto">
          <a:xfrm>
            <a:off x="1447800" y="1927225"/>
            <a:ext cx="7315200" cy="1016000"/>
            <a:chOff x="912" y="1214"/>
            <a:chExt cx="4608" cy="640"/>
          </a:xfrm>
        </p:grpSpPr>
        <p:sp>
          <p:nvSpPr>
            <p:cNvPr id="296964" name="Text Box 4"/>
            <p:cNvSpPr txBox="1">
              <a:spLocks noChangeArrowheads="1"/>
            </p:cNvSpPr>
            <p:nvPr/>
          </p:nvSpPr>
          <p:spPr bwMode="auto">
            <a:xfrm>
              <a:off x="912" y="1392"/>
              <a:ext cx="460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Q</a:t>
              </a:r>
              <a:r>
                <a:rPr lang="en-US" altLang="zh-CN" sz="2400" baseline="-25000">
                  <a:latin typeface="Times New Roman" charset="0"/>
                </a:rPr>
                <a:t>1</a:t>
              </a:r>
              <a:r>
                <a:rPr lang="en-US" altLang="zh-CN" sz="2400">
                  <a:latin typeface="Times New Roman" charset="0"/>
                </a:rPr>
                <a:t> = </a:t>
              </a:r>
              <a:r>
                <a:rPr lang="en-US" altLang="zh-CN" sz="2400" b="1" i="1">
                  <a:latin typeface="Times New Roman" charset="0"/>
                </a:rPr>
                <a:t>Q</a:t>
              </a:r>
              <a:r>
                <a:rPr lang="en-US" altLang="zh-CN" sz="2400" baseline="-25000">
                  <a:latin typeface="Times New Roman" charset="0"/>
                </a:rPr>
                <a:t>0</a:t>
              </a:r>
              <a:r>
                <a:rPr lang="en-US" altLang="zh-CN" sz="2400">
                  <a:latin typeface="Times New Roman" charset="0"/>
                </a:rPr>
                <a:t>  +             </a:t>
              </a:r>
              <a:r>
                <a:rPr lang="en-US" altLang="zh-CN" sz="2400" b="1" i="1">
                  <a:latin typeface="Times New Roman" charset="0"/>
                  <a:sym typeface="Symbol" charset="0"/>
                </a:rPr>
                <a:t>R</a:t>
              </a:r>
              <a:r>
                <a:rPr lang="en-US" altLang="zh-CN" sz="2400" i="1" baseline="-25000">
                  <a:latin typeface="Times New Roman" charset="0"/>
                  <a:sym typeface="Symbol" charset="0"/>
                </a:rPr>
                <a:t>i</a:t>
              </a:r>
              <a:r>
                <a:rPr lang="en-US" altLang="zh-CN" sz="2400" i="1">
                  <a:latin typeface="Times New Roman" charset="0"/>
                  <a:sym typeface="Symbol" charset="0"/>
                </a:rPr>
                <a:t>  -             </a:t>
              </a:r>
              <a:r>
                <a:rPr lang="en-US" altLang="zh-CN" sz="2400" b="1" i="1">
                  <a:latin typeface="Times New Roman" charset="0"/>
                  <a:sym typeface="Symbol" charset="0"/>
                </a:rPr>
                <a:t>S</a:t>
              </a:r>
              <a:r>
                <a:rPr lang="en-US" altLang="zh-CN" sz="2400" i="1" baseline="-25000">
                  <a:latin typeface="Times New Roman" charset="0"/>
                  <a:sym typeface="Symbol" charset="0"/>
                </a:rPr>
                <a:t>i</a:t>
              </a:r>
              <a:endParaRPr lang="en-US" altLang="zh-CN" sz="2400" i="1" baseline="-25000">
                <a:latin typeface="Times New Roman" charset="0"/>
              </a:endParaRPr>
            </a:p>
          </p:txBody>
        </p:sp>
        <p:grpSp>
          <p:nvGrpSpPr>
            <p:cNvPr id="296965" name="Group 5"/>
            <p:cNvGrpSpPr>
              <a:grpSpLocks/>
            </p:cNvGrpSpPr>
            <p:nvPr/>
          </p:nvGrpSpPr>
          <p:grpSpPr bwMode="auto">
            <a:xfrm>
              <a:off x="1933" y="1214"/>
              <a:ext cx="585" cy="638"/>
              <a:chOff x="1392" y="2254"/>
              <a:chExt cx="585" cy="638"/>
            </a:xfrm>
          </p:grpSpPr>
          <p:grpSp>
            <p:nvGrpSpPr>
              <p:cNvPr id="296966" name="Group 6"/>
              <p:cNvGrpSpPr>
                <a:grpSpLocks/>
              </p:cNvGrpSpPr>
              <p:nvPr/>
            </p:nvGrpSpPr>
            <p:grpSpPr bwMode="auto">
              <a:xfrm>
                <a:off x="1593" y="2254"/>
                <a:ext cx="384" cy="638"/>
                <a:chOff x="1593" y="2254"/>
                <a:chExt cx="384" cy="638"/>
              </a:xfrm>
            </p:grpSpPr>
            <p:sp>
              <p:nvSpPr>
                <p:cNvPr id="29696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32" y="2400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3200">
                      <a:latin typeface="Times New Roman" charset="0"/>
                      <a:sym typeface="Symbol" charset="0"/>
                    </a:rPr>
                    <a:t></a:t>
                  </a:r>
                </a:p>
              </p:txBody>
            </p:sp>
            <p:sp>
              <p:nvSpPr>
                <p:cNvPr id="29696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593" y="2661"/>
                  <a:ext cx="3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1800" i="1">
                      <a:latin typeface="Times New Roman" charset="0"/>
                    </a:rPr>
                    <a:t>i</a:t>
                  </a:r>
                  <a:r>
                    <a:rPr lang="en-US" altLang="zh-CN" sz="1800">
                      <a:latin typeface="Times New Roman" charset="0"/>
                    </a:rPr>
                    <a:t> =1</a:t>
                  </a:r>
                  <a:endParaRPr lang="en-US" altLang="zh-CN" sz="1800" i="1">
                    <a:latin typeface="Times New Roman" charset="0"/>
                  </a:endParaRPr>
                </a:p>
              </p:txBody>
            </p:sp>
            <p:sp>
              <p:nvSpPr>
                <p:cNvPr id="2969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636" y="2254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1800" i="1">
                      <a:latin typeface="Times New Roman" charset="0"/>
                    </a:rPr>
                    <a:t>n</a:t>
                  </a:r>
                  <a:r>
                    <a:rPr lang="en-US" altLang="zh-CN" sz="1800" baseline="-25000">
                      <a:latin typeface="Times New Roman" charset="0"/>
                    </a:rPr>
                    <a:t>1</a:t>
                  </a:r>
                </a:p>
              </p:txBody>
            </p:sp>
          </p:grpSp>
          <p:grpSp>
            <p:nvGrpSpPr>
              <p:cNvPr id="296970" name="Group 10"/>
              <p:cNvGrpSpPr>
                <a:grpSpLocks/>
              </p:cNvGrpSpPr>
              <p:nvPr/>
            </p:nvGrpSpPr>
            <p:grpSpPr bwMode="auto">
              <a:xfrm>
                <a:off x="1392" y="2319"/>
                <a:ext cx="297" cy="474"/>
                <a:chOff x="1383" y="2935"/>
                <a:chExt cx="297" cy="474"/>
              </a:xfrm>
            </p:grpSpPr>
            <p:sp>
              <p:nvSpPr>
                <p:cNvPr id="29697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392" y="3120"/>
                  <a:ext cx="288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2400" i="1">
                      <a:latin typeface="Times New Roman" charset="0"/>
                    </a:rPr>
                    <a:t>n</a:t>
                  </a:r>
                  <a:r>
                    <a:rPr lang="en-US" altLang="zh-CN" sz="2400" baseline="-25000">
                      <a:latin typeface="Times New Roman" charset="0"/>
                    </a:rPr>
                    <a:t>1</a:t>
                  </a:r>
                </a:p>
              </p:txBody>
            </p:sp>
            <p:sp>
              <p:nvSpPr>
                <p:cNvPr id="29697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83" y="2935"/>
                  <a:ext cx="192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charset="0"/>
                    </a:rPr>
                    <a:t>1</a:t>
                  </a:r>
                </a:p>
              </p:txBody>
            </p:sp>
            <p:sp>
              <p:nvSpPr>
                <p:cNvPr id="296973" name="Line 13"/>
                <p:cNvSpPr>
                  <a:spLocks noChangeShapeType="1"/>
                </p:cNvSpPr>
                <p:nvPr/>
              </p:nvSpPr>
              <p:spPr bwMode="auto">
                <a:xfrm>
                  <a:off x="1392" y="321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6974" name="Group 14"/>
            <p:cNvGrpSpPr>
              <a:grpSpLocks/>
            </p:cNvGrpSpPr>
            <p:nvPr/>
          </p:nvGrpSpPr>
          <p:grpSpPr bwMode="auto">
            <a:xfrm>
              <a:off x="2885" y="1216"/>
              <a:ext cx="576" cy="638"/>
              <a:chOff x="2885" y="2352"/>
              <a:chExt cx="576" cy="638"/>
            </a:xfrm>
          </p:grpSpPr>
          <p:grpSp>
            <p:nvGrpSpPr>
              <p:cNvPr id="296975" name="Group 15"/>
              <p:cNvGrpSpPr>
                <a:grpSpLocks/>
              </p:cNvGrpSpPr>
              <p:nvPr/>
            </p:nvGrpSpPr>
            <p:grpSpPr bwMode="auto">
              <a:xfrm>
                <a:off x="3077" y="2352"/>
                <a:ext cx="384" cy="638"/>
                <a:chOff x="3077" y="2352"/>
                <a:chExt cx="384" cy="638"/>
              </a:xfrm>
            </p:grpSpPr>
            <p:sp>
              <p:nvSpPr>
                <p:cNvPr id="29697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116" y="2498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3200">
                      <a:latin typeface="Times New Roman" charset="0"/>
                      <a:sym typeface="Symbol" charset="0"/>
                    </a:rPr>
                    <a:t></a:t>
                  </a:r>
                </a:p>
              </p:txBody>
            </p:sp>
            <p:sp>
              <p:nvSpPr>
                <p:cNvPr id="29697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077" y="2759"/>
                  <a:ext cx="3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1800" i="1">
                      <a:latin typeface="Times New Roman" charset="0"/>
                    </a:rPr>
                    <a:t>i</a:t>
                  </a:r>
                  <a:r>
                    <a:rPr lang="en-US" altLang="zh-CN" sz="1800">
                      <a:latin typeface="Times New Roman" charset="0"/>
                    </a:rPr>
                    <a:t> =1</a:t>
                  </a:r>
                  <a:endParaRPr lang="en-US" altLang="zh-CN" sz="1800" i="1">
                    <a:latin typeface="Times New Roman" charset="0"/>
                  </a:endParaRPr>
                </a:p>
              </p:txBody>
            </p:sp>
            <p:sp>
              <p:nvSpPr>
                <p:cNvPr id="29697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120" y="2352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1800" i="1">
                      <a:latin typeface="Times New Roman" charset="0"/>
                    </a:rPr>
                    <a:t>n</a:t>
                  </a:r>
                  <a:r>
                    <a:rPr lang="en-US" altLang="zh-CN" sz="1800" baseline="-25000">
                      <a:latin typeface="Times New Roman" charset="0"/>
                    </a:rPr>
                    <a:t>2</a:t>
                  </a:r>
                </a:p>
              </p:txBody>
            </p:sp>
          </p:grpSp>
          <p:grpSp>
            <p:nvGrpSpPr>
              <p:cNvPr id="296979" name="Group 19"/>
              <p:cNvGrpSpPr>
                <a:grpSpLocks/>
              </p:cNvGrpSpPr>
              <p:nvPr/>
            </p:nvGrpSpPr>
            <p:grpSpPr bwMode="auto">
              <a:xfrm>
                <a:off x="2885" y="2417"/>
                <a:ext cx="297" cy="474"/>
                <a:chOff x="2535" y="3127"/>
                <a:chExt cx="297" cy="474"/>
              </a:xfrm>
            </p:grpSpPr>
            <p:sp>
              <p:nvSpPr>
                <p:cNvPr id="29698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544" y="3312"/>
                  <a:ext cx="288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2400" i="1">
                      <a:latin typeface="Times New Roman" charset="0"/>
                    </a:rPr>
                    <a:t>n</a:t>
                  </a:r>
                  <a:r>
                    <a:rPr lang="en-US" altLang="zh-CN" sz="2400" baseline="-25000">
                      <a:latin typeface="Times New Roman" charset="0"/>
                    </a:rPr>
                    <a:t>2</a:t>
                  </a:r>
                </a:p>
              </p:txBody>
            </p:sp>
            <p:sp>
              <p:nvSpPr>
                <p:cNvPr id="29698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535" y="3127"/>
                  <a:ext cx="192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charset="0"/>
                    </a:rPr>
                    <a:t>1</a:t>
                  </a:r>
                </a:p>
              </p:txBody>
            </p:sp>
            <p:sp>
              <p:nvSpPr>
                <p:cNvPr id="296982" name="Line 22"/>
                <p:cNvSpPr>
                  <a:spLocks noChangeShapeType="1"/>
                </p:cNvSpPr>
                <p:nvPr/>
              </p:nvSpPr>
              <p:spPr bwMode="auto">
                <a:xfrm>
                  <a:off x="2544" y="340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6983" name="Text Box 23"/>
          <p:cNvSpPr txBox="1">
            <a:spLocks noChangeArrowheads="1"/>
          </p:cNvSpPr>
          <p:nvPr/>
        </p:nvSpPr>
        <p:spPr bwMode="auto">
          <a:xfrm>
            <a:off x="1524000" y="3124200"/>
            <a:ext cx="6629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b="1" i="1">
                <a:latin typeface="Times New Roman" charset="0"/>
              </a:rPr>
              <a:t>Q</a:t>
            </a:r>
            <a:r>
              <a:rPr lang="en-US" altLang="zh-CN" sz="2400" baseline="-25000">
                <a:latin typeface="Times New Roman" charset="0"/>
              </a:rPr>
              <a:t>0</a:t>
            </a:r>
            <a:r>
              <a:rPr lang="en-US" altLang="zh-CN" sz="2400">
                <a:latin typeface="Times New Roman" charset="0"/>
              </a:rPr>
              <a:t> = vector for the initial query</a:t>
            </a:r>
          </a:p>
          <a:p>
            <a:pPr algn="l" eaLnBrk="0" hangingPunct="0"/>
            <a:r>
              <a:rPr lang="en-US" altLang="zh-CN" sz="2400" b="1" i="1">
                <a:latin typeface="Times New Roman" charset="0"/>
              </a:rPr>
              <a:t>Q</a:t>
            </a:r>
            <a:r>
              <a:rPr lang="en-US" altLang="zh-CN" sz="2400" baseline="-25000">
                <a:latin typeface="Times New Roman" charset="0"/>
              </a:rPr>
              <a:t>1</a:t>
            </a:r>
            <a:r>
              <a:rPr lang="en-US" altLang="zh-CN" sz="2400">
                <a:latin typeface="Times New Roman" charset="0"/>
              </a:rPr>
              <a:t> = vector for the modified query</a:t>
            </a:r>
          </a:p>
          <a:p>
            <a:pPr algn="l" eaLnBrk="0" hangingPunct="0"/>
            <a:r>
              <a:rPr lang="en-US" altLang="zh-CN" sz="2400" b="1" i="1">
                <a:latin typeface="Times New Roman" charset="0"/>
              </a:rPr>
              <a:t>R</a:t>
            </a:r>
            <a:r>
              <a:rPr lang="en-US" altLang="zh-CN" sz="2400" i="1" baseline="-25000">
                <a:latin typeface="Times New Roman" charset="0"/>
              </a:rPr>
              <a:t>i</a:t>
            </a:r>
            <a:r>
              <a:rPr lang="en-US" altLang="zh-CN" sz="2400">
                <a:latin typeface="Times New Roman" charset="0"/>
              </a:rPr>
              <a:t>  = vector for </a:t>
            </a:r>
            <a:r>
              <a:rPr lang="en-US" altLang="zh-CN" sz="2400" u="sng">
                <a:latin typeface="Times New Roman" charset="0"/>
              </a:rPr>
              <a:t>relevant</a:t>
            </a:r>
            <a:r>
              <a:rPr lang="en-US" altLang="zh-CN" sz="2400">
                <a:latin typeface="Times New Roman" charset="0"/>
              </a:rPr>
              <a:t> document </a:t>
            </a:r>
            <a:r>
              <a:rPr lang="en-US" altLang="zh-CN" sz="2400" i="1">
                <a:latin typeface="Times New Roman" charset="0"/>
              </a:rPr>
              <a:t>i</a:t>
            </a:r>
          </a:p>
          <a:p>
            <a:pPr algn="l" eaLnBrk="0" hangingPunct="0"/>
            <a:r>
              <a:rPr lang="en-US" altLang="zh-CN" sz="2400" b="1" i="1">
                <a:latin typeface="Times New Roman" charset="0"/>
              </a:rPr>
              <a:t>S</a:t>
            </a:r>
            <a:r>
              <a:rPr lang="en-US" altLang="zh-CN" sz="2400" i="1" baseline="-25000">
                <a:latin typeface="Times New Roman" charset="0"/>
              </a:rPr>
              <a:t>i</a:t>
            </a:r>
            <a:r>
              <a:rPr lang="en-US" altLang="zh-CN" sz="2400">
                <a:latin typeface="Times New Roman" charset="0"/>
              </a:rPr>
              <a:t>  = vector for </a:t>
            </a:r>
            <a:r>
              <a:rPr lang="en-US" altLang="zh-CN" sz="2400" u="sng">
                <a:latin typeface="Times New Roman" charset="0"/>
              </a:rPr>
              <a:t>non-relevant</a:t>
            </a:r>
            <a:r>
              <a:rPr lang="en-US" altLang="zh-CN" sz="2400">
                <a:latin typeface="Times New Roman" charset="0"/>
              </a:rPr>
              <a:t> document </a:t>
            </a:r>
            <a:r>
              <a:rPr lang="en-US" altLang="zh-CN" sz="2400" i="1">
                <a:latin typeface="Times New Roman" charset="0"/>
              </a:rPr>
              <a:t>i</a:t>
            </a:r>
          </a:p>
          <a:p>
            <a:pPr algn="l" eaLnBrk="0" hangingPunct="0"/>
            <a:r>
              <a:rPr lang="en-US" altLang="zh-CN" sz="2400" i="1">
                <a:latin typeface="Times New Roman" charset="0"/>
              </a:rPr>
              <a:t>n</a:t>
            </a:r>
            <a:r>
              <a:rPr lang="en-US" altLang="zh-CN" sz="2400" baseline="-25000">
                <a:latin typeface="Times New Roman" charset="0"/>
              </a:rPr>
              <a:t>1 </a:t>
            </a:r>
            <a:r>
              <a:rPr lang="en-US" altLang="zh-CN" sz="2400" i="1">
                <a:latin typeface="Times New Roman" charset="0"/>
              </a:rPr>
              <a:t> </a:t>
            </a:r>
            <a:r>
              <a:rPr lang="en-US" altLang="zh-CN" sz="2400">
                <a:latin typeface="Times New Roman" charset="0"/>
              </a:rPr>
              <a:t>= number of relevant documents</a:t>
            </a:r>
          </a:p>
          <a:p>
            <a:pPr algn="l" eaLnBrk="0" hangingPunct="0"/>
            <a:r>
              <a:rPr lang="en-US" altLang="zh-CN" sz="2400" i="1">
                <a:latin typeface="Times New Roman" charset="0"/>
              </a:rPr>
              <a:t>n</a:t>
            </a:r>
            <a:r>
              <a:rPr lang="en-US" altLang="zh-CN" sz="2400" baseline="-25000">
                <a:latin typeface="Times New Roman" charset="0"/>
              </a:rPr>
              <a:t>2</a:t>
            </a:r>
            <a:r>
              <a:rPr lang="en-US" altLang="zh-CN" sz="2400" i="1">
                <a:latin typeface="Times New Roman" charset="0"/>
              </a:rPr>
              <a:t>  = </a:t>
            </a:r>
            <a:r>
              <a:rPr lang="en-US" altLang="zh-CN" sz="2400">
                <a:latin typeface="Times New Roman" charset="0"/>
              </a:rPr>
              <a:t>number of non-relevant documents</a:t>
            </a:r>
            <a:endParaRPr lang="en-US" altLang="zh-CN" sz="2400" i="1">
              <a:latin typeface="Times New Roman" charset="0"/>
            </a:endParaRPr>
          </a:p>
        </p:txBody>
      </p:sp>
      <p:sp>
        <p:nvSpPr>
          <p:cNvPr id="296984" name="Text Box 24"/>
          <p:cNvSpPr txBox="1">
            <a:spLocks noChangeArrowheads="1"/>
          </p:cNvSpPr>
          <p:nvPr/>
        </p:nvSpPr>
        <p:spPr bwMode="auto">
          <a:xfrm>
            <a:off x="5867400" y="5638800"/>
            <a:ext cx="2667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i="1">
                <a:latin typeface="Times New Roman" charset="0"/>
              </a:rPr>
              <a:t>Rocchio 1971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8860</TotalTime>
  <Words>2808</Words>
  <Application>Microsoft Macintosh PowerPoint</Application>
  <PresentationFormat>全屏显示(4:3)</PresentationFormat>
  <Paragraphs>483</Paragraphs>
  <Slides>39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Arial</vt:lpstr>
      <vt:lpstr>Calibri</vt:lpstr>
      <vt:lpstr>Times New Roman</vt:lpstr>
      <vt:lpstr>默认设计模板</vt:lpstr>
      <vt:lpstr>公式</vt:lpstr>
      <vt:lpstr>Lecture 9 Query Refinement and Relevance Feedback </vt:lpstr>
      <vt:lpstr>Query Refinement</vt:lpstr>
      <vt:lpstr>Relevance Feedback: Motivation</vt:lpstr>
      <vt:lpstr>Types of Relevance Feedback</vt:lpstr>
      <vt:lpstr>Theoretically Best Query </vt:lpstr>
      <vt:lpstr>Theoretically Best Query</vt:lpstr>
      <vt:lpstr>Estimating the Best Query</vt:lpstr>
      <vt:lpstr>Rocchio's Modified Query</vt:lpstr>
      <vt:lpstr>Query Modification</vt:lpstr>
      <vt:lpstr>Adjusting Parameters 1:  Relevance Feedback</vt:lpstr>
      <vt:lpstr>Relevance Feedback in the Vector Space: Example</vt:lpstr>
      <vt:lpstr>PowerPoint 演示文稿</vt:lpstr>
      <vt:lpstr>Relevance Feedback: Clickthrough Data</vt:lpstr>
      <vt:lpstr>Clickthrough Example</vt:lpstr>
      <vt:lpstr>Relevance Feedback: Assumed</vt:lpstr>
      <vt:lpstr>Local Context Analysis (LCA)</vt:lpstr>
      <vt:lpstr>Finding candidate terms</vt:lpstr>
      <vt:lpstr>Selecting candidate terms</vt:lpstr>
      <vt:lpstr>Weighting terms</vt:lpstr>
      <vt:lpstr>Using expanded query</vt:lpstr>
      <vt:lpstr>Example of expansion concepts</vt:lpstr>
      <vt:lpstr>Does it work?</vt:lpstr>
      <vt:lpstr>Summary</vt:lpstr>
      <vt:lpstr>Learning to Rank (a quick glimpse)</vt:lpstr>
      <vt:lpstr>Learning to Rank</vt:lpstr>
      <vt:lpstr>Machine learning for IR ranking</vt:lpstr>
      <vt:lpstr>Why weren’t early attempts very successful/influential?</vt:lpstr>
      <vt:lpstr>Why wasn’t ML much needed?</vt:lpstr>
      <vt:lpstr>Why is ML needed now</vt:lpstr>
      <vt:lpstr>Simple example</vt:lpstr>
      <vt:lpstr>We are given examples</vt:lpstr>
      <vt:lpstr>Least square errors</vt:lpstr>
      <vt:lpstr>Choosing g</vt:lpstr>
      <vt:lpstr>Choosing g</vt:lpstr>
      <vt:lpstr>Choosing g is now elementary calculus</vt:lpstr>
      <vt:lpstr>Generalizing this simple example</vt:lpstr>
      <vt:lpstr>Machine Learning: Algorithms</vt:lpstr>
      <vt:lpstr>Issues with Machine Learning Approaches</vt:lpstr>
      <vt:lpstr>Homework 8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and Classification of Speech Sounds</dc:title>
  <dc:creator>night</dc:creator>
  <cp:lastModifiedBy>Chen Qingcai</cp:lastModifiedBy>
  <cp:revision>847</cp:revision>
  <dcterms:created xsi:type="dcterms:W3CDTF">2005-07-04T14:06:55Z</dcterms:created>
  <dcterms:modified xsi:type="dcterms:W3CDTF">2020-07-17T03:03:28Z</dcterms:modified>
</cp:coreProperties>
</file>