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sldIdLst>
    <p:sldId id="3029" r:id="rId2"/>
    <p:sldId id="3030" r:id="rId3"/>
    <p:sldId id="3031" r:id="rId4"/>
    <p:sldId id="3032" r:id="rId5"/>
    <p:sldId id="3033" r:id="rId6"/>
    <p:sldId id="3034" r:id="rId7"/>
    <p:sldId id="3035" r:id="rId8"/>
    <p:sldId id="3036" r:id="rId9"/>
    <p:sldId id="3037" r:id="rId10"/>
    <p:sldId id="3038" r:id="rId11"/>
    <p:sldId id="3039" r:id="rId12"/>
    <p:sldId id="3040" r:id="rId13"/>
    <p:sldId id="3041" r:id="rId14"/>
    <p:sldId id="3042" r:id="rId15"/>
    <p:sldId id="3043" r:id="rId16"/>
    <p:sldId id="3044" r:id="rId17"/>
    <p:sldId id="3045" r:id="rId18"/>
    <p:sldId id="3046" r:id="rId19"/>
    <p:sldId id="3047" r:id="rId20"/>
    <p:sldId id="3048" r:id="rId21"/>
    <p:sldId id="3049" r:id="rId22"/>
    <p:sldId id="3050" r:id="rId23"/>
    <p:sldId id="3051" r:id="rId24"/>
    <p:sldId id="3052" r:id="rId25"/>
    <p:sldId id="3053" r:id="rId26"/>
    <p:sldId id="3054" r:id="rId27"/>
    <p:sldId id="3055" r:id="rId28"/>
    <p:sldId id="3056" r:id="rId29"/>
    <p:sldId id="3057" r:id="rId30"/>
    <p:sldId id="3058" r:id="rId31"/>
    <p:sldId id="3059" r:id="rId32"/>
    <p:sldId id="3060" r:id="rId33"/>
    <p:sldId id="3061" r:id="rId34"/>
    <p:sldId id="3062" r:id="rId35"/>
    <p:sldId id="3063" r:id="rId36"/>
    <p:sldId id="3064" r:id="rId37"/>
    <p:sldId id="3065" r:id="rId38"/>
    <p:sldId id="3066" r:id="rId39"/>
    <p:sldId id="3067" r:id="rId40"/>
    <p:sldId id="3068" r:id="rId41"/>
    <p:sldId id="3069" r:id="rId42"/>
    <p:sldId id="3070" r:id="rId43"/>
    <p:sldId id="3071" r:id="rId44"/>
    <p:sldId id="3072" r:id="rId45"/>
    <p:sldId id="3073" r:id="rId46"/>
    <p:sldId id="3074" r:id="rId47"/>
    <p:sldId id="3075" r:id="rId48"/>
    <p:sldId id="1933" r:id="rId49"/>
    <p:sldId id="1935" r:id="rId50"/>
    <p:sldId id="1936" r:id="rId51"/>
    <p:sldId id="1937" r:id="rId52"/>
    <p:sldId id="1939" r:id="rId53"/>
    <p:sldId id="1941" r:id="rId54"/>
    <p:sldId id="1942" r:id="rId55"/>
    <p:sldId id="1943" r:id="rId56"/>
    <p:sldId id="2082" r:id="rId57"/>
    <p:sldId id="2261" r:id="rId58"/>
    <p:sldId id="2266" r:id="rId59"/>
    <p:sldId id="2267" r:id="rId60"/>
    <p:sldId id="2265" r:id="rId61"/>
    <p:sldId id="2268" r:id="rId62"/>
    <p:sldId id="2269" r:id="rId63"/>
    <p:sldId id="2270" r:id="rId64"/>
    <p:sldId id="2272" r:id="rId65"/>
    <p:sldId id="2271" r:id="rId66"/>
    <p:sldId id="2273" r:id="rId67"/>
    <p:sldId id="2274" r:id="rId68"/>
    <p:sldId id="2275" r:id="rId69"/>
    <p:sldId id="2277" r:id="rId70"/>
    <p:sldId id="2279" r:id="rId71"/>
    <p:sldId id="2280" r:id="rId72"/>
    <p:sldId id="2282" r:id="rId73"/>
    <p:sldId id="2283" r:id="rId74"/>
    <p:sldId id="2284" r:id="rId75"/>
    <p:sldId id="2285" r:id="rId76"/>
    <p:sldId id="2286" r:id="rId77"/>
    <p:sldId id="2287" r:id="rId78"/>
    <p:sldId id="2290" r:id="rId79"/>
    <p:sldId id="2288" r:id="rId80"/>
    <p:sldId id="2431" r:id="rId81"/>
    <p:sldId id="2430" r:id="rId82"/>
    <p:sldId id="2432" r:id="rId83"/>
    <p:sldId id="2433" r:id="rId84"/>
    <p:sldId id="2572" r:id="rId85"/>
    <p:sldId id="2573" r:id="rId86"/>
    <p:sldId id="2575" r:id="rId87"/>
    <p:sldId id="2714" r:id="rId88"/>
    <p:sldId id="2716" r:id="rId89"/>
    <p:sldId id="2715" r:id="rId90"/>
    <p:sldId id="2717" r:id="rId91"/>
    <p:sldId id="2718" r:id="rId92"/>
    <p:sldId id="2720" r:id="rId93"/>
    <p:sldId id="2721" r:id="rId94"/>
    <p:sldId id="2859" r:id="rId95"/>
    <p:sldId id="2860" r:id="rId96"/>
    <p:sldId id="2862" r:id="rId97"/>
    <p:sldId id="2863" r:id="rId98"/>
    <p:sldId id="2861" r:id="rId99"/>
    <p:sldId id="2865" r:id="rId100"/>
    <p:sldId id="2864" r:id="rId101"/>
    <p:sldId id="2866" r:id="rId102"/>
    <p:sldId id="2868" r:id="rId103"/>
    <p:sldId id="2869" r:id="rId104"/>
    <p:sldId id="2871" r:id="rId105"/>
    <p:sldId id="2872" r:id="rId106"/>
    <p:sldId id="2875" r:id="rId107"/>
    <p:sldId id="2878" r:id="rId108"/>
    <p:sldId id="2877" r:id="rId109"/>
    <p:sldId id="2880" r:id="rId110"/>
    <p:sldId id="2881" r:id="rId111"/>
    <p:sldId id="2882" r:id="rId112"/>
    <p:sldId id="3022" r:id="rId113"/>
    <p:sldId id="3023" r:id="rId114"/>
    <p:sldId id="3024" r:id="rId115"/>
    <p:sldId id="3025" r:id="rId116"/>
    <p:sldId id="3026" r:id="rId117"/>
    <p:sldId id="3027" r:id="rId118"/>
    <p:sldId id="3028"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7">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74286" autoAdjust="0"/>
  </p:normalViewPr>
  <p:slideViewPr>
    <p:cSldViewPr snapToGrid="0">
      <p:cViewPr varScale="1">
        <p:scale>
          <a:sx n="64" d="100"/>
          <a:sy n="64" d="100"/>
        </p:scale>
        <p:origin x="1382" y="58"/>
      </p:cViewPr>
      <p:guideLst>
        <p:guide orient="horz" pos="2407"/>
        <p:guide pos="3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45.wmf"/><Relationship Id="rId18" Type="http://schemas.openxmlformats.org/officeDocument/2006/relationships/image" Target="../media/image49.wmf"/><Relationship Id="rId3" Type="http://schemas.openxmlformats.org/officeDocument/2006/relationships/image" Target="../media/image41.wmf"/><Relationship Id="rId7" Type="http://schemas.openxmlformats.org/officeDocument/2006/relationships/image" Target="../media/image26.wmf"/><Relationship Id="rId12" Type="http://schemas.openxmlformats.org/officeDocument/2006/relationships/image" Target="../media/image44.wmf"/><Relationship Id="rId17" Type="http://schemas.openxmlformats.org/officeDocument/2006/relationships/image" Target="../media/image48.wmf"/><Relationship Id="rId2" Type="http://schemas.openxmlformats.org/officeDocument/2006/relationships/image" Target="../media/image40.wmf"/><Relationship Id="rId16" Type="http://schemas.openxmlformats.org/officeDocument/2006/relationships/image" Target="../media/image47.wmf"/><Relationship Id="rId1" Type="http://schemas.openxmlformats.org/officeDocument/2006/relationships/image" Target="../media/image39.wmf"/><Relationship Id="rId6" Type="http://schemas.openxmlformats.org/officeDocument/2006/relationships/image" Target="../media/image31.wmf"/><Relationship Id="rId11" Type="http://schemas.openxmlformats.org/officeDocument/2006/relationships/image" Target="../media/image22.wmf"/><Relationship Id="rId5" Type="http://schemas.openxmlformats.org/officeDocument/2006/relationships/image" Target="../media/image43.wmf"/><Relationship Id="rId15" Type="http://schemas.openxmlformats.org/officeDocument/2006/relationships/image" Target="../media/image23.wmf"/><Relationship Id="rId10" Type="http://schemas.openxmlformats.org/officeDocument/2006/relationships/image" Target="../media/image30.wmf"/><Relationship Id="rId4" Type="http://schemas.openxmlformats.org/officeDocument/2006/relationships/image" Target="../media/image42.wmf"/><Relationship Id="rId9" Type="http://schemas.openxmlformats.org/officeDocument/2006/relationships/image" Target="../media/image28.wmf"/><Relationship Id="rId1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18" Type="http://schemas.openxmlformats.org/officeDocument/2006/relationships/image" Target="../media/image60.wmf"/><Relationship Id="rId3"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image" Target="../media/image54.wmf"/><Relationship Id="rId17" Type="http://schemas.openxmlformats.org/officeDocument/2006/relationships/image" Target="../media/image59.wmf"/><Relationship Id="rId2" Type="http://schemas.openxmlformats.org/officeDocument/2006/relationships/image" Target="../media/image31.wmf"/><Relationship Id="rId16" Type="http://schemas.openxmlformats.org/officeDocument/2006/relationships/image" Target="../media/image58.wmf"/><Relationship Id="rId1" Type="http://schemas.openxmlformats.org/officeDocument/2006/relationships/image" Target="../media/image40.wmf"/><Relationship Id="rId6" Type="http://schemas.openxmlformats.org/officeDocument/2006/relationships/image" Target="../media/image30.wmf"/><Relationship Id="rId11" Type="http://schemas.openxmlformats.org/officeDocument/2006/relationships/image" Target="../media/image53.wmf"/><Relationship Id="rId5" Type="http://schemas.openxmlformats.org/officeDocument/2006/relationships/image" Target="../media/image28.wmf"/><Relationship Id="rId15" Type="http://schemas.openxmlformats.org/officeDocument/2006/relationships/image" Target="../media/image57.wmf"/><Relationship Id="rId10" Type="http://schemas.openxmlformats.org/officeDocument/2006/relationships/image" Target="../media/image52.wmf"/><Relationship Id="rId4" Type="http://schemas.openxmlformats.org/officeDocument/2006/relationships/image" Target="../media/image27.wmf"/><Relationship Id="rId9" Type="http://schemas.openxmlformats.org/officeDocument/2006/relationships/image" Target="../media/image51.wmf"/><Relationship Id="rId1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12" Type="http://schemas.openxmlformats.org/officeDocument/2006/relationships/image" Target="../media/image88.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06.wmf"/><Relationship Id="rId2" Type="http://schemas.openxmlformats.org/officeDocument/2006/relationships/image" Target="../media/image10.wmf"/><Relationship Id="rId1" Type="http://schemas.openxmlformats.org/officeDocument/2006/relationships/image" Target="../media/image102.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6.wmf"/><Relationship Id="rId1" Type="http://schemas.openxmlformats.org/officeDocument/2006/relationships/image" Target="../media/image13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66.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6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12" Type="http://schemas.openxmlformats.org/officeDocument/2006/relationships/image" Target="../media/image209.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11" Type="http://schemas.openxmlformats.org/officeDocument/2006/relationships/image" Target="../media/image208.wmf"/><Relationship Id="rId5" Type="http://schemas.openxmlformats.org/officeDocument/2006/relationships/image" Target="../media/image202.wmf"/><Relationship Id="rId10" Type="http://schemas.openxmlformats.org/officeDocument/2006/relationships/image" Target="../media/image207.wmf"/><Relationship Id="rId4" Type="http://schemas.openxmlformats.org/officeDocument/2006/relationships/image" Target="../media/image201.wmf"/><Relationship Id="rId9" Type="http://schemas.openxmlformats.org/officeDocument/2006/relationships/image" Target="../media/image20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5" Type="http://schemas.openxmlformats.org/officeDocument/2006/relationships/image" Target="../media/image222.wmf"/><Relationship Id="rId4" Type="http://schemas.openxmlformats.org/officeDocument/2006/relationships/image" Target="../media/image2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37.wmf"/><Relationship Id="rId1" Type="http://schemas.openxmlformats.org/officeDocument/2006/relationships/image" Target="../media/image23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38.wmf"/><Relationship Id="rId1" Type="http://schemas.openxmlformats.org/officeDocument/2006/relationships/image" Target="../media/image23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5" Type="http://schemas.openxmlformats.org/officeDocument/2006/relationships/image" Target="../media/image217.wmf"/><Relationship Id="rId4" Type="http://schemas.openxmlformats.org/officeDocument/2006/relationships/image" Target="../media/image21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4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0.wmf"/><Relationship Id="rId3" Type="http://schemas.openxmlformats.org/officeDocument/2006/relationships/image" Target="../media/image26.wmf"/><Relationship Id="rId7" Type="http://schemas.openxmlformats.org/officeDocument/2006/relationships/image" Target="../media/image33.wmf"/><Relationship Id="rId12" Type="http://schemas.openxmlformats.org/officeDocument/2006/relationships/image" Target="../media/image38.wmf"/><Relationship Id="rId2" Type="http://schemas.openxmlformats.org/officeDocument/2006/relationships/image" Target="../media/image31.wmf"/><Relationship Id="rId1" Type="http://schemas.openxmlformats.org/officeDocument/2006/relationships/image" Target="../media/image24.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28.wmf"/><Relationship Id="rId10" Type="http://schemas.openxmlformats.org/officeDocument/2006/relationships/image" Target="../media/image36.wmf"/><Relationship Id="rId4" Type="http://schemas.openxmlformats.org/officeDocument/2006/relationships/image" Target="../media/image27.wmf"/><Relationship Id="rId9"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8D876-B2F8-473C-B87F-71971283F3EB}"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8AC2-F9B1-418D-A21C-9C89F975AC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1</a:t>
            </a:fld>
            <a:endParaRPr lang="zh-CN" altLang="en-US"/>
          </a:p>
        </p:txBody>
      </p:sp>
    </p:spTree>
    <p:extLst>
      <p:ext uri="{BB962C8B-B14F-4D97-AF65-F5344CB8AC3E}">
        <p14:creationId xmlns:p14="http://schemas.microsoft.com/office/powerpoint/2010/main" val="77851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2</a:t>
            </a:fld>
            <a:endParaRPr lang="zh-CN" altLang="en-US"/>
          </a:p>
        </p:txBody>
      </p:sp>
    </p:spTree>
    <p:extLst>
      <p:ext uri="{BB962C8B-B14F-4D97-AF65-F5344CB8AC3E}">
        <p14:creationId xmlns:p14="http://schemas.microsoft.com/office/powerpoint/2010/main" val="275630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3B28AC2-F9B1-418D-A21C-9C89F975ACC6}" type="slidenum">
              <a:rPr lang="zh-CN" altLang="en-US" smtClean="0"/>
              <a:t>17</a:t>
            </a:fld>
            <a:endParaRPr lang="zh-CN" altLang="en-US"/>
          </a:p>
        </p:txBody>
      </p:sp>
    </p:spTree>
    <p:extLst>
      <p:ext uri="{BB962C8B-B14F-4D97-AF65-F5344CB8AC3E}">
        <p14:creationId xmlns:p14="http://schemas.microsoft.com/office/powerpoint/2010/main" val="52000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2022/4/7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44.wmf"/><Relationship Id="rId5" Type="http://schemas.openxmlformats.org/officeDocument/2006/relationships/oleObject" Target="../embeddings/oleObject275.bin"/><Relationship Id="rId4" Type="http://schemas.openxmlformats.org/officeDocument/2006/relationships/image" Target="../media/image243.wmf"/></Relationships>
</file>

<file path=ppt/slides/_rels/slide104.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4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image" Target="../media/image24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image" Target="../media/image24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2.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6.bin"/><Relationship Id="rId18" Type="http://schemas.openxmlformats.org/officeDocument/2006/relationships/image" Target="../media/image28.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5.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4.wmf"/><Relationship Id="rId19" Type="http://schemas.openxmlformats.org/officeDocument/2006/relationships/oleObject" Target="../embeddings/oleObject29.bin"/><Relationship Id="rId4" Type="http://schemas.openxmlformats.org/officeDocument/2006/relationships/image" Target="../media/image21.wmf"/><Relationship Id="rId9" Type="http://schemas.openxmlformats.org/officeDocument/2006/relationships/oleObject" Target="../embeddings/oleObject24.bin"/><Relationship Id="rId14" Type="http://schemas.openxmlformats.org/officeDocument/2006/relationships/image" Target="../media/image26.wmf"/><Relationship Id="rId22"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6.bin"/><Relationship Id="rId18" Type="http://schemas.openxmlformats.org/officeDocument/2006/relationships/image" Target="../media/image34.wmf"/><Relationship Id="rId26" Type="http://schemas.openxmlformats.org/officeDocument/2006/relationships/image" Target="../media/image38.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28.wmf"/><Relationship Id="rId17" Type="http://schemas.openxmlformats.org/officeDocument/2006/relationships/oleObject" Target="../embeddings/oleObject38.bin"/><Relationship Id="rId25"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oleObject" Target="../embeddings/oleObject35.bin"/><Relationship Id="rId24" Type="http://schemas.openxmlformats.org/officeDocument/2006/relationships/image" Target="../media/image37.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30.wmf"/><Relationship Id="rId10" Type="http://schemas.openxmlformats.org/officeDocument/2006/relationships/image" Target="../media/image27.wmf"/><Relationship Id="rId19" Type="http://schemas.openxmlformats.org/officeDocument/2006/relationships/oleObject" Target="../embeddings/oleObject39.bin"/><Relationship Id="rId4" Type="http://schemas.openxmlformats.org/officeDocument/2006/relationships/image" Target="../media/image24.wmf"/><Relationship Id="rId9" Type="http://schemas.openxmlformats.org/officeDocument/2006/relationships/oleObject" Target="../embeddings/oleObject34.bin"/><Relationship Id="rId14" Type="http://schemas.openxmlformats.org/officeDocument/2006/relationships/image" Target="../media/image32.wmf"/><Relationship Id="rId22" Type="http://schemas.openxmlformats.org/officeDocument/2006/relationships/image" Target="../media/image36.wmf"/><Relationship Id="rId27"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49.bin"/><Relationship Id="rId18" Type="http://schemas.openxmlformats.org/officeDocument/2006/relationships/image" Target="../media/image27.wmf"/><Relationship Id="rId26" Type="http://schemas.openxmlformats.org/officeDocument/2006/relationships/image" Target="../media/image44.wmf"/><Relationship Id="rId21" Type="http://schemas.openxmlformats.org/officeDocument/2006/relationships/oleObject" Target="../embeddings/oleObject53.bin"/><Relationship Id="rId34" Type="http://schemas.openxmlformats.org/officeDocument/2006/relationships/image" Target="../media/image47.wmf"/><Relationship Id="rId7" Type="http://schemas.openxmlformats.org/officeDocument/2006/relationships/oleObject" Target="../embeddings/oleObject46.bin"/><Relationship Id="rId12" Type="http://schemas.openxmlformats.org/officeDocument/2006/relationships/image" Target="../media/image43.wmf"/><Relationship Id="rId17" Type="http://schemas.openxmlformats.org/officeDocument/2006/relationships/oleObject" Target="../embeddings/oleObject51.bin"/><Relationship Id="rId25" Type="http://schemas.openxmlformats.org/officeDocument/2006/relationships/oleObject" Target="../embeddings/oleObject55.bin"/><Relationship Id="rId33" Type="http://schemas.openxmlformats.org/officeDocument/2006/relationships/oleObject" Target="../embeddings/oleObject59.bin"/><Relationship Id="rId38" Type="http://schemas.openxmlformats.org/officeDocument/2006/relationships/image" Target="../media/image49.wmf"/><Relationship Id="rId2" Type="http://schemas.openxmlformats.org/officeDocument/2006/relationships/slideLayout" Target="../slideLayouts/slideLayout7.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57.bin"/><Relationship Id="rId1" Type="http://schemas.openxmlformats.org/officeDocument/2006/relationships/vmlDrawing" Target="../drawings/vmlDrawing10.vml"/><Relationship Id="rId6" Type="http://schemas.openxmlformats.org/officeDocument/2006/relationships/image" Target="../media/image40.wmf"/><Relationship Id="rId11" Type="http://schemas.openxmlformats.org/officeDocument/2006/relationships/oleObject" Target="../embeddings/oleObject48.bin"/><Relationship Id="rId24" Type="http://schemas.openxmlformats.org/officeDocument/2006/relationships/image" Target="../media/image22.wmf"/><Relationship Id="rId32" Type="http://schemas.openxmlformats.org/officeDocument/2006/relationships/image" Target="../media/image23.wmf"/><Relationship Id="rId37" Type="http://schemas.openxmlformats.org/officeDocument/2006/relationships/oleObject" Target="../embeddings/oleObject61.bin"/><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45.wmf"/><Relationship Id="rId36" Type="http://schemas.openxmlformats.org/officeDocument/2006/relationships/image" Target="../media/image48.wmf"/><Relationship Id="rId10" Type="http://schemas.openxmlformats.org/officeDocument/2006/relationships/image" Target="../media/image42.wmf"/><Relationship Id="rId19" Type="http://schemas.openxmlformats.org/officeDocument/2006/relationships/oleObject" Target="../embeddings/oleObject52.bin"/><Relationship Id="rId31" Type="http://schemas.openxmlformats.org/officeDocument/2006/relationships/oleObject" Target="../embeddings/oleObject58.bin"/><Relationship Id="rId4" Type="http://schemas.openxmlformats.org/officeDocument/2006/relationships/image" Target="../media/image39.wmf"/><Relationship Id="rId9" Type="http://schemas.openxmlformats.org/officeDocument/2006/relationships/oleObject" Target="../embeddings/oleObject47.bin"/><Relationship Id="rId14" Type="http://schemas.openxmlformats.org/officeDocument/2006/relationships/image" Target="../media/image31.wmf"/><Relationship Id="rId22" Type="http://schemas.openxmlformats.org/officeDocument/2006/relationships/image" Target="../media/image30.wmf"/><Relationship Id="rId27" Type="http://schemas.openxmlformats.org/officeDocument/2006/relationships/oleObject" Target="../embeddings/oleObject56.bin"/><Relationship Id="rId30" Type="http://schemas.openxmlformats.org/officeDocument/2006/relationships/image" Target="../media/image46.wmf"/><Relationship Id="rId35" Type="http://schemas.openxmlformats.org/officeDocument/2006/relationships/oleObject" Target="../embeddings/oleObject60.bin"/><Relationship Id="rId8" Type="http://schemas.openxmlformats.org/officeDocument/2006/relationships/image" Target="../media/image41.wmf"/><Relationship Id="rId3"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67.bin"/><Relationship Id="rId18" Type="http://schemas.openxmlformats.org/officeDocument/2006/relationships/image" Target="../media/image50.wmf"/><Relationship Id="rId26" Type="http://schemas.openxmlformats.org/officeDocument/2006/relationships/image" Target="../media/image54.wmf"/><Relationship Id="rId21" Type="http://schemas.openxmlformats.org/officeDocument/2006/relationships/oleObject" Target="../embeddings/oleObject71.bin"/><Relationship Id="rId34" Type="http://schemas.openxmlformats.org/officeDocument/2006/relationships/image" Target="../media/image58.wmf"/><Relationship Id="rId7" Type="http://schemas.openxmlformats.org/officeDocument/2006/relationships/oleObject" Target="../embeddings/oleObject64.bin"/><Relationship Id="rId12" Type="http://schemas.openxmlformats.org/officeDocument/2006/relationships/image" Target="../media/image28.wmf"/><Relationship Id="rId17" Type="http://schemas.openxmlformats.org/officeDocument/2006/relationships/oleObject" Target="../embeddings/oleObject69.bin"/><Relationship Id="rId25" Type="http://schemas.openxmlformats.org/officeDocument/2006/relationships/oleObject" Target="../embeddings/oleObject73.bin"/><Relationship Id="rId33" Type="http://schemas.openxmlformats.org/officeDocument/2006/relationships/oleObject" Target="../embeddings/oleObject77.bin"/><Relationship Id="rId38" Type="http://schemas.openxmlformats.org/officeDocument/2006/relationships/image" Target="../media/image60.wmf"/><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51.wmf"/><Relationship Id="rId29" Type="http://schemas.openxmlformats.org/officeDocument/2006/relationships/oleObject" Target="../embeddings/oleObject75.bin"/><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oleObject" Target="../embeddings/oleObject66.bin"/><Relationship Id="rId24" Type="http://schemas.openxmlformats.org/officeDocument/2006/relationships/image" Target="../media/image53.wmf"/><Relationship Id="rId32" Type="http://schemas.openxmlformats.org/officeDocument/2006/relationships/image" Target="../media/image57.wmf"/><Relationship Id="rId37" Type="http://schemas.openxmlformats.org/officeDocument/2006/relationships/oleObject" Target="../embeddings/oleObject79.bin"/><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55.wmf"/><Relationship Id="rId36" Type="http://schemas.openxmlformats.org/officeDocument/2006/relationships/image" Target="../media/image59.wmf"/><Relationship Id="rId10" Type="http://schemas.openxmlformats.org/officeDocument/2006/relationships/image" Target="../media/image27.wmf"/><Relationship Id="rId19" Type="http://schemas.openxmlformats.org/officeDocument/2006/relationships/oleObject" Target="../embeddings/oleObject70.bin"/><Relationship Id="rId31" Type="http://schemas.openxmlformats.org/officeDocument/2006/relationships/oleObject" Target="../embeddings/oleObject76.bin"/><Relationship Id="rId4" Type="http://schemas.openxmlformats.org/officeDocument/2006/relationships/image" Target="../media/image40.wmf"/><Relationship Id="rId9" Type="http://schemas.openxmlformats.org/officeDocument/2006/relationships/oleObject" Target="../embeddings/oleObject65.bin"/><Relationship Id="rId14" Type="http://schemas.openxmlformats.org/officeDocument/2006/relationships/image" Target="../media/image30.wmf"/><Relationship Id="rId22" Type="http://schemas.openxmlformats.org/officeDocument/2006/relationships/image" Target="../media/image52.wmf"/><Relationship Id="rId27" Type="http://schemas.openxmlformats.org/officeDocument/2006/relationships/oleObject" Target="../embeddings/oleObject74.bin"/><Relationship Id="rId30" Type="http://schemas.openxmlformats.org/officeDocument/2006/relationships/image" Target="../media/image56.wmf"/><Relationship Id="rId35" Type="http://schemas.openxmlformats.org/officeDocument/2006/relationships/oleObject" Target="../embeddings/oleObject78.bin"/><Relationship Id="rId8" Type="http://schemas.openxmlformats.org/officeDocument/2006/relationships/image" Target="../media/image26.wmf"/><Relationship Id="rId3"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2.wmf"/><Relationship Id="rId5" Type="http://schemas.openxmlformats.org/officeDocument/2006/relationships/oleObject" Target="../embeddings/oleObject81.bin"/><Relationship Id="rId10" Type="http://schemas.openxmlformats.org/officeDocument/2006/relationships/image" Target="../media/image64.jpeg"/><Relationship Id="rId4" Type="http://schemas.openxmlformats.org/officeDocument/2006/relationships/image" Target="../media/image61.wmf"/><Relationship Id="rId9" Type="http://schemas.openxmlformats.org/officeDocument/2006/relationships/hyperlink" Target="http://en.wikipedia.org/wiki/Image:Thomasbayes.jpg"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6.wmf"/><Relationship Id="rId5" Type="http://schemas.openxmlformats.org/officeDocument/2006/relationships/oleObject" Target="../embeddings/oleObject85.bin"/><Relationship Id="rId4" Type="http://schemas.openxmlformats.org/officeDocument/2006/relationships/image" Target="../media/image6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8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90.bin"/></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9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81.wmf"/><Relationship Id="rId18" Type="http://schemas.openxmlformats.org/officeDocument/2006/relationships/oleObject" Target="../embeddings/oleObject103.bin"/><Relationship Id="rId26" Type="http://schemas.openxmlformats.org/officeDocument/2006/relationships/oleObject" Target="../embeddings/oleObject107.bin"/><Relationship Id="rId3" Type="http://schemas.openxmlformats.org/officeDocument/2006/relationships/slideLayout" Target="../slideLayouts/slideLayout7.xml"/><Relationship Id="rId21" Type="http://schemas.openxmlformats.org/officeDocument/2006/relationships/image" Target="../media/image85.wmf"/><Relationship Id="rId7" Type="http://schemas.openxmlformats.org/officeDocument/2006/relationships/image" Target="../media/image78.wmf"/><Relationship Id="rId12" Type="http://schemas.openxmlformats.org/officeDocument/2006/relationships/oleObject" Target="../embeddings/oleObject100.bin"/><Relationship Id="rId17" Type="http://schemas.openxmlformats.org/officeDocument/2006/relationships/image" Target="../media/image83.wmf"/><Relationship Id="rId25" Type="http://schemas.openxmlformats.org/officeDocument/2006/relationships/image" Target="../media/image87.wmf"/><Relationship Id="rId2" Type="http://schemas.openxmlformats.org/officeDocument/2006/relationships/tags" Target="../tags/tag1.xml"/><Relationship Id="rId16" Type="http://schemas.openxmlformats.org/officeDocument/2006/relationships/oleObject" Target="../embeddings/oleObject102.bin"/><Relationship Id="rId20" Type="http://schemas.openxmlformats.org/officeDocument/2006/relationships/oleObject" Target="../embeddings/oleObject104.bin"/><Relationship Id="rId1" Type="http://schemas.openxmlformats.org/officeDocument/2006/relationships/vmlDrawing" Target="../drawings/vmlDrawing17.vml"/><Relationship Id="rId6" Type="http://schemas.openxmlformats.org/officeDocument/2006/relationships/oleObject" Target="../embeddings/oleObject97.bin"/><Relationship Id="rId11" Type="http://schemas.openxmlformats.org/officeDocument/2006/relationships/image" Target="../media/image80.wmf"/><Relationship Id="rId24" Type="http://schemas.openxmlformats.org/officeDocument/2006/relationships/oleObject" Target="../embeddings/oleObject106.bin"/><Relationship Id="rId5" Type="http://schemas.openxmlformats.org/officeDocument/2006/relationships/image" Target="../media/image77.wmf"/><Relationship Id="rId15" Type="http://schemas.openxmlformats.org/officeDocument/2006/relationships/image" Target="../media/image82.wmf"/><Relationship Id="rId23" Type="http://schemas.openxmlformats.org/officeDocument/2006/relationships/image" Target="../media/image86.wmf"/><Relationship Id="rId10" Type="http://schemas.openxmlformats.org/officeDocument/2006/relationships/oleObject" Target="../embeddings/oleObject99.bin"/><Relationship Id="rId19" Type="http://schemas.openxmlformats.org/officeDocument/2006/relationships/image" Target="../media/image84.wmf"/><Relationship Id="rId4" Type="http://schemas.openxmlformats.org/officeDocument/2006/relationships/oleObject" Target="../embeddings/oleObject96.bin"/><Relationship Id="rId9" Type="http://schemas.openxmlformats.org/officeDocument/2006/relationships/image" Target="../media/image79.wmf"/><Relationship Id="rId14" Type="http://schemas.openxmlformats.org/officeDocument/2006/relationships/oleObject" Target="../embeddings/oleObject101.bin"/><Relationship Id="rId22" Type="http://schemas.openxmlformats.org/officeDocument/2006/relationships/oleObject" Target="../embeddings/oleObject105.bin"/><Relationship Id="rId27" Type="http://schemas.openxmlformats.org/officeDocument/2006/relationships/image" Target="../media/image88.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93.wmf"/><Relationship Id="rId18" Type="http://schemas.openxmlformats.org/officeDocument/2006/relationships/oleObject" Target="../embeddings/oleObject115.bin"/><Relationship Id="rId26" Type="http://schemas.openxmlformats.org/officeDocument/2006/relationships/oleObject" Target="../embeddings/oleObject119.bin"/><Relationship Id="rId3" Type="http://schemas.openxmlformats.org/officeDocument/2006/relationships/slideLayout" Target="../slideLayouts/slideLayout7.xml"/><Relationship Id="rId21" Type="http://schemas.openxmlformats.org/officeDocument/2006/relationships/image" Target="../media/image97.wmf"/><Relationship Id="rId7" Type="http://schemas.openxmlformats.org/officeDocument/2006/relationships/image" Target="../media/image90.wmf"/><Relationship Id="rId12" Type="http://schemas.openxmlformats.org/officeDocument/2006/relationships/oleObject" Target="../embeddings/oleObject112.bin"/><Relationship Id="rId17" Type="http://schemas.openxmlformats.org/officeDocument/2006/relationships/image" Target="../media/image95.wmf"/><Relationship Id="rId25" Type="http://schemas.openxmlformats.org/officeDocument/2006/relationships/image" Target="../media/image99.wmf"/><Relationship Id="rId2" Type="http://schemas.openxmlformats.org/officeDocument/2006/relationships/tags" Target="../tags/tag2.xml"/><Relationship Id="rId16" Type="http://schemas.openxmlformats.org/officeDocument/2006/relationships/oleObject" Target="../embeddings/oleObject114.bin"/><Relationship Id="rId20" Type="http://schemas.openxmlformats.org/officeDocument/2006/relationships/oleObject" Target="../embeddings/oleObject116.bin"/><Relationship Id="rId1" Type="http://schemas.openxmlformats.org/officeDocument/2006/relationships/vmlDrawing" Target="../drawings/vmlDrawing18.vml"/><Relationship Id="rId6" Type="http://schemas.openxmlformats.org/officeDocument/2006/relationships/oleObject" Target="../embeddings/oleObject109.bin"/><Relationship Id="rId11" Type="http://schemas.openxmlformats.org/officeDocument/2006/relationships/image" Target="../media/image92.wmf"/><Relationship Id="rId24" Type="http://schemas.openxmlformats.org/officeDocument/2006/relationships/oleObject" Target="../embeddings/oleObject118.bin"/><Relationship Id="rId5" Type="http://schemas.openxmlformats.org/officeDocument/2006/relationships/image" Target="../media/image89.wmf"/><Relationship Id="rId15" Type="http://schemas.openxmlformats.org/officeDocument/2006/relationships/image" Target="../media/image94.wmf"/><Relationship Id="rId23" Type="http://schemas.openxmlformats.org/officeDocument/2006/relationships/image" Target="../media/image98.wmf"/><Relationship Id="rId10" Type="http://schemas.openxmlformats.org/officeDocument/2006/relationships/oleObject" Target="../embeddings/oleObject111.bin"/><Relationship Id="rId19" Type="http://schemas.openxmlformats.org/officeDocument/2006/relationships/image" Target="../media/image96.wmf"/><Relationship Id="rId4" Type="http://schemas.openxmlformats.org/officeDocument/2006/relationships/oleObject" Target="../embeddings/oleObject108.bin"/><Relationship Id="rId9" Type="http://schemas.openxmlformats.org/officeDocument/2006/relationships/image" Target="../media/image91.wmf"/><Relationship Id="rId14" Type="http://schemas.openxmlformats.org/officeDocument/2006/relationships/oleObject" Target="../embeddings/oleObject113.bin"/><Relationship Id="rId22" Type="http://schemas.openxmlformats.org/officeDocument/2006/relationships/oleObject" Target="../embeddings/oleObject117.bin"/><Relationship Id="rId27" Type="http://schemas.openxmlformats.org/officeDocument/2006/relationships/image" Target="../media/image10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01.wmf"/></Relationships>
</file>

<file path=ppt/slides/_rels/slide3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20.vml"/><Relationship Id="rId6" Type="http://schemas.openxmlformats.org/officeDocument/2006/relationships/image" Target="../media/image10.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03.wmf"/><Relationship Id="rId4" Type="http://schemas.openxmlformats.org/officeDocument/2006/relationships/image" Target="../media/image102.wmf"/><Relationship Id="rId9" Type="http://schemas.openxmlformats.org/officeDocument/2006/relationships/oleObject" Target="../embeddings/oleObject124.bin"/><Relationship Id="rId14" Type="http://schemas.openxmlformats.org/officeDocument/2006/relationships/image" Target="../media/image10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07.emf"/></Relationships>
</file>

<file path=ppt/slides/_rels/slide39.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9.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3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2.wmf"/><Relationship Id="rId5" Type="http://schemas.openxmlformats.org/officeDocument/2006/relationships/oleObject" Target="../embeddings/oleObject135.bin"/><Relationship Id="rId4" Type="http://schemas.openxmlformats.org/officeDocument/2006/relationships/image" Target="../media/image110.wmf"/><Relationship Id="rId9" Type="http://schemas.openxmlformats.org/officeDocument/2006/relationships/image" Target="../media/image114.png"/></Relationships>
</file>

<file path=ppt/slides/_rels/slide4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6.wmf"/><Relationship Id="rId5" Type="http://schemas.openxmlformats.org/officeDocument/2006/relationships/oleObject" Target="../embeddings/oleObject138.bin"/><Relationship Id="rId10" Type="http://schemas.openxmlformats.org/officeDocument/2006/relationships/image" Target="../media/image76.wmf"/><Relationship Id="rId4" Type="http://schemas.openxmlformats.org/officeDocument/2006/relationships/image" Target="../media/image115.wmf"/><Relationship Id="rId9" Type="http://schemas.openxmlformats.org/officeDocument/2006/relationships/oleObject" Target="../embeddings/oleObject14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121.png"/><Relationship Id="rId7"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42.bin"/><Relationship Id="rId5" Type="http://schemas.openxmlformats.org/officeDocument/2006/relationships/image" Target="../media/image118.wmf"/><Relationship Id="rId4" Type="http://schemas.openxmlformats.org/officeDocument/2006/relationships/oleObject" Target="../embeddings/oleObject141.bin"/><Relationship Id="rId9" Type="http://schemas.openxmlformats.org/officeDocument/2006/relationships/image" Target="../media/image120.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image" Target="../media/image121.png"/><Relationship Id="rId7"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45.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24.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image" Target="../media/image121.png"/><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49.bin"/><Relationship Id="rId5" Type="http://schemas.openxmlformats.org/officeDocument/2006/relationships/image" Target="../media/image126.wmf"/><Relationship Id="rId4" Type="http://schemas.openxmlformats.org/officeDocument/2006/relationships/oleObject" Target="../embeddings/oleObject148.bin"/><Relationship Id="rId9" Type="http://schemas.openxmlformats.org/officeDocument/2006/relationships/image" Target="../media/image128.wmf"/></Relationships>
</file>

<file path=ppt/slides/_rels/slide47.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52.bin"/><Relationship Id="rId5" Type="http://schemas.openxmlformats.org/officeDocument/2006/relationships/image" Target="../media/image129.wmf"/><Relationship Id="rId4" Type="http://schemas.openxmlformats.org/officeDocument/2006/relationships/oleObject" Target="../embeddings/oleObject15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3.wmf"/><Relationship Id="rId5" Type="http://schemas.openxmlformats.org/officeDocument/2006/relationships/oleObject" Target="../embeddings/oleObject154.bin"/><Relationship Id="rId4" Type="http://schemas.openxmlformats.org/officeDocument/2006/relationships/image" Target="../media/image132.wmf"/></Relationships>
</file>

<file path=ppt/slides/_rels/slide5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5.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58.bin"/></Relationships>
</file>

<file path=ppt/slides/_rels/slide53.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43.wmf"/><Relationship Id="rId2" Type="http://schemas.openxmlformats.org/officeDocument/2006/relationships/slideLayout" Target="../slideLayouts/slideLayout7.xml"/><Relationship Id="rId16" Type="http://schemas.openxmlformats.org/officeDocument/2006/relationships/image" Target="../media/image145.wmf"/><Relationship Id="rId1" Type="http://schemas.openxmlformats.org/officeDocument/2006/relationships/vmlDrawing" Target="../drawings/vmlDrawing31.vml"/><Relationship Id="rId6" Type="http://schemas.openxmlformats.org/officeDocument/2006/relationships/image" Target="../media/image140.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63.bin"/><Relationship Id="rId14" Type="http://schemas.openxmlformats.org/officeDocument/2006/relationships/image" Target="../media/image144.wmf"/></Relationships>
</file>

<file path=ppt/slides/_rels/slide54.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6.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47.wmf"/><Relationship Id="rId4" Type="http://schemas.openxmlformats.org/officeDocument/2006/relationships/image" Target="../media/image139.wmf"/><Relationship Id="rId9" Type="http://schemas.openxmlformats.org/officeDocument/2006/relationships/oleObject" Target="../embeddings/oleObject170.bin"/></Relationships>
</file>

<file path=ppt/slides/_rels/slide55.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0.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image" Target="../media/image154.wmf"/><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75.bin"/><Relationship Id="rId14" Type="http://schemas.openxmlformats.org/officeDocument/2006/relationships/oleObject" Target="../embeddings/oleObject178.bin"/></Relationships>
</file>

<file path=ppt/slides/_rels/slide56.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56.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82.bin"/></Relationships>
</file>

<file path=ppt/slides/_rels/slide57.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1.w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87.bin"/><Relationship Id="rId14" Type="http://schemas.openxmlformats.org/officeDocument/2006/relationships/image" Target="../media/image165.wmf"/></Relationships>
</file>

<file path=ppt/slides/_rels/slide58.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67.wmf"/><Relationship Id="rId5" Type="http://schemas.openxmlformats.org/officeDocument/2006/relationships/oleObject" Target="../embeddings/oleObject191.bin"/><Relationship Id="rId4" Type="http://schemas.openxmlformats.org/officeDocument/2006/relationships/image" Target="../media/image16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70.wmf"/><Relationship Id="rId5" Type="http://schemas.openxmlformats.org/officeDocument/2006/relationships/oleObject" Target="../embeddings/oleObject194.bin"/><Relationship Id="rId4" Type="http://schemas.openxmlformats.org/officeDocument/2006/relationships/image" Target="../media/image16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71.wmf"/><Relationship Id="rId5" Type="http://schemas.openxmlformats.org/officeDocument/2006/relationships/oleObject" Target="../embeddings/oleObject196.bin"/><Relationship Id="rId4" Type="http://schemas.openxmlformats.org/officeDocument/2006/relationships/image" Target="../media/image11.wmf"/></Relationships>
</file>

<file path=ppt/slides/_rels/slide61.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17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73.w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175.wmf"/><Relationship Id="rId4" Type="http://schemas.openxmlformats.org/officeDocument/2006/relationships/image" Target="../media/image166.wmf"/><Relationship Id="rId9" Type="http://schemas.openxmlformats.org/officeDocument/2006/relationships/oleObject" Target="../embeddings/oleObject201.bin"/><Relationship Id="rId14" Type="http://schemas.openxmlformats.org/officeDocument/2006/relationships/image" Target="../media/image177.wmf"/></Relationships>
</file>

<file path=ppt/slides/_rels/slide62.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78.wmf"/><Relationship Id="rId5" Type="http://schemas.openxmlformats.org/officeDocument/2006/relationships/oleObject" Target="../embeddings/oleObject205.bin"/><Relationship Id="rId4" Type="http://schemas.openxmlformats.org/officeDocument/2006/relationships/image" Target="../media/image16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81.wmf"/><Relationship Id="rId5" Type="http://schemas.openxmlformats.org/officeDocument/2006/relationships/oleObject" Target="../embeddings/oleObject208.bin"/><Relationship Id="rId4" Type="http://schemas.openxmlformats.org/officeDocument/2006/relationships/image" Target="../media/image18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83.wmf"/><Relationship Id="rId5" Type="http://schemas.openxmlformats.org/officeDocument/2006/relationships/oleObject" Target="../embeddings/oleObject210.bin"/><Relationship Id="rId4" Type="http://schemas.openxmlformats.org/officeDocument/2006/relationships/image" Target="../media/image18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4.jpeg"/><Relationship Id="rId2" Type="http://schemas.openxmlformats.org/officeDocument/2006/relationships/image" Target="../media/image131.png"/><Relationship Id="rId1" Type="http://schemas.openxmlformats.org/officeDocument/2006/relationships/slideLayout" Target="../slideLayouts/slideLayout7.xml"/><Relationship Id="rId4" Type="http://schemas.openxmlformats.org/officeDocument/2006/relationships/image" Target="../media/image18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89.wmf"/><Relationship Id="rId5" Type="http://schemas.openxmlformats.org/officeDocument/2006/relationships/oleObject" Target="../embeddings/oleObject212.bin"/><Relationship Id="rId4" Type="http://schemas.openxmlformats.org/officeDocument/2006/relationships/image" Target="../media/image18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92.wmf"/><Relationship Id="rId5" Type="http://schemas.openxmlformats.org/officeDocument/2006/relationships/oleObject" Target="../embeddings/oleObject215.bin"/><Relationship Id="rId4" Type="http://schemas.openxmlformats.org/officeDocument/2006/relationships/image" Target="../media/image191.wmf"/></Relationships>
</file>

<file path=ppt/slides/_rels/slide76.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94.wmf"/><Relationship Id="rId11" Type="http://schemas.openxmlformats.org/officeDocument/2006/relationships/oleObject" Target="../embeddings/oleObject220.bin"/><Relationship Id="rId5" Type="http://schemas.openxmlformats.org/officeDocument/2006/relationships/oleObject" Target="../embeddings/oleObject217.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19.bin"/></Relationships>
</file>

<file path=ppt/slides/_rels/slide77.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226.bin"/><Relationship Id="rId18" Type="http://schemas.openxmlformats.org/officeDocument/2006/relationships/image" Target="../media/image205.wmf"/><Relationship Id="rId26" Type="http://schemas.openxmlformats.org/officeDocument/2006/relationships/image" Target="../media/image209.w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202.wmf"/><Relationship Id="rId17" Type="http://schemas.openxmlformats.org/officeDocument/2006/relationships/oleObject" Target="../embeddings/oleObject228.bin"/><Relationship Id="rId25"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204.wmf"/><Relationship Id="rId20" Type="http://schemas.openxmlformats.org/officeDocument/2006/relationships/image" Target="../media/image206.wmf"/><Relationship Id="rId1" Type="http://schemas.openxmlformats.org/officeDocument/2006/relationships/vmlDrawing" Target="../drawings/vmlDrawing46.vml"/><Relationship Id="rId6" Type="http://schemas.openxmlformats.org/officeDocument/2006/relationships/image" Target="../media/image199.wmf"/><Relationship Id="rId11" Type="http://schemas.openxmlformats.org/officeDocument/2006/relationships/oleObject" Target="../embeddings/oleObject225.bin"/><Relationship Id="rId24" Type="http://schemas.openxmlformats.org/officeDocument/2006/relationships/image" Target="../media/image208.wmf"/><Relationship Id="rId5" Type="http://schemas.openxmlformats.org/officeDocument/2006/relationships/oleObject" Target="../embeddings/oleObject222.bin"/><Relationship Id="rId15" Type="http://schemas.openxmlformats.org/officeDocument/2006/relationships/oleObject" Target="../embeddings/oleObject227.bin"/><Relationship Id="rId23" Type="http://schemas.openxmlformats.org/officeDocument/2006/relationships/oleObject" Target="../embeddings/oleObject231.bin"/><Relationship Id="rId10" Type="http://schemas.openxmlformats.org/officeDocument/2006/relationships/image" Target="../media/image201.wmf"/><Relationship Id="rId19" Type="http://schemas.openxmlformats.org/officeDocument/2006/relationships/oleObject" Target="../embeddings/oleObject229.bin"/><Relationship Id="rId4" Type="http://schemas.openxmlformats.org/officeDocument/2006/relationships/image" Target="../media/image198.wmf"/><Relationship Id="rId9" Type="http://schemas.openxmlformats.org/officeDocument/2006/relationships/oleObject" Target="../embeddings/oleObject224.bin"/><Relationship Id="rId14" Type="http://schemas.openxmlformats.org/officeDocument/2006/relationships/image" Target="../media/image203.wmf"/><Relationship Id="rId22" Type="http://schemas.openxmlformats.org/officeDocument/2006/relationships/image" Target="../media/image207.wmf"/></Relationships>
</file>

<file path=ppt/slides/_rels/slide78.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33.bin"/><Relationship Id="rId7" Type="http://schemas.openxmlformats.org/officeDocument/2006/relationships/oleObject" Target="../embeddings/oleObject235.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11.wmf"/><Relationship Id="rId5" Type="http://schemas.openxmlformats.org/officeDocument/2006/relationships/oleObject" Target="../embeddings/oleObject234.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36.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15.wmf"/><Relationship Id="rId5" Type="http://schemas.openxmlformats.org/officeDocument/2006/relationships/oleObject" Target="../embeddings/oleObject238.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40.bin"/></Relationships>
</file>

<file path=ppt/slides/_rels/slide81.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22.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19.wmf"/><Relationship Id="rId11" Type="http://schemas.openxmlformats.org/officeDocument/2006/relationships/oleObject" Target="../embeddings/oleObject245.bin"/><Relationship Id="rId5" Type="http://schemas.openxmlformats.org/officeDocument/2006/relationships/oleObject" Target="../embeddings/oleObject242.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44.bin"/></Relationships>
</file>

<file path=ppt/slides/_rels/slide82.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24.wmf"/><Relationship Id="rId5" Type="http://schemas.openxmlformats.org/officeDocument/2006/relationships/oleObject" Target="../embeddings/oleObject247.bin"/><Relationship Id="rId4" Type="http://schemas.openxmlformats.org/officeDocument/2006/relationships/image" Target="../media/image22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49.bin"/><Relationship Id="rId7" Type="http://schemas.openxmlformats.org/officeDocument/2006/relationships/oleObject" Target="../embeddings/oleObject251.bin"/><Relationship Id="rId12" Type="http://schemas.openxmlformats.org/officeDocument/2006/relationships/image" Target="../media/image230.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27.wmf"/><Relationship Id="rId11" Type="http://schemas.openxmlformats.org/officeDocument/2006/relationships/oleObject" Target="../embeddings/oleObject253.bin"/><Relationship Id="rId5" Type="http://schemas.openxmlformats.org/officeDocument/2006/relationships/oleObject" Target="../embeddings/oleObject250.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52.bin"/></Relationships>
</file>

<file path=ppt/slides/_rels/slide86.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31.wmf"/><Relationship Id="rId5" Type="http://schemas.openxmlformats.org/officeDocument/2006/relationships/oleObject" Target="../embeddings/oleObject255.bin"/><Relationship Id="rId4" Type="http://schemas.openxmlformats.org/officeDocument/2006/relationships/image" Target="../media/image226.wmf"/></Relationships>
</file>

<file path=ppt/slides/_rels/slide87.x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oleObject" Target="../embeddings/oleObject257.bin"/><Relationship Id="rId7"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34.emf"/><Relationship Id="rId5" Type="http://schemas.openxmlformats.org/officeDocument/2006/relationships/oleObject" Target="../embeddings/oleObject258.bin"/><Relationship Id="rId4" Type="http://schemas.openxmlformats.org/officeDocument/2006/relationships/image" Target="../media/image233.emf"/></Relationships>
</file>

<file path=ppt/slides/_rels/slide88.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60.bin"/><Relationship Id="rId7"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37.wmf"/><Relationship Id="rId5" Type="http://schemas.openxmlformats.org/officeDocument/2006/relationships/oleObject" Target="../embeddings/oleObject261.bin"/><Relationship Id="rId4" Type="http://schemas.openxmlformats.org/officeDocument/2006/relationships/image" Target="../media/image236.wmf"/></Relationships>
</file>

<file path=ppt/slides/_rels/slide89.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63.bin"/><Relationship Id="rId7"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38.wmf"/><Relationship Id="rId5" Type="http://schemas.openxmlformats.org/officeDocument/2006/relationships/oleObject" Target="../embeddings/oleObject264.bin"/><Relationship Id="rId4" Type="http://schemas.openxmlformats.org/officeDocument/2006/relationships/image" Target="../media/image23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oleObject" Target="../embeddings/oleObject266.bin"/><Relationship Id="rId7" Type="http://schemas.openxmlformats.org/officeDocument/2006/relationships/oleObject" Target="../embeddings/oleObject268.bin"/><Relationship Id="rId12" Type="http://schemas.openxmlformats.org/officeDocument/2006/relationships/image" Target="../media/image217.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40.wmf"/><Relationship Id="rId11" Type="http://schemas.openxmlformats.org/officeDocument/2006/relationships/oleObject" Target="../embeddings/oleObject270.bin"/><Relationship Id="rId5" Type="http://schemas.openxmlformats.org/officeDocument/2006/relationships/oleObject" Target="../embeddings/oleObject267.bin"/><Relationship Id="rId10" Type="http://schemas.openxmlformats.org/officeDocument/2006/relationships/image" Target="../media/image216.wmf"/><Relationship Id="rId4" Type="http://schemas.openxmlformats.org/officeDocument/2006/relationships/image" Target="../media/image239.wmf"/><Relationship Id="rId9" Type="http://schemas.openxmlformats.org/officeDocument/2006/relationships/oleObject" Target="../embeddings/oleObject269.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slideLayout" Target="../slideLayouts/slideLayout7.xml"/><Relationship Id="rId1" Type="http://schemas.openxmlformats.org/officeDocument/2006/relationships/vmlDrawing" Target="../drawings/vmlDrawing57.vml"/><Relationship Id="rId5" Type="http://schemas.openxmlformats.org/officeDocument/2006/relationships/image" Target="../media/image243.wmf"/><Relationship Id="rId4" Type="http://schemas.openxmlformats.org/officeDocument/2006/relationships/oleObject" Target="../embeddings/oleObject27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44.wmf"/><Relationship Id="rId2" Type="http://schemas.openxmlformats.org/officeDocument/2006/relationships/tags" Target="../tags/tag6.xml"/><Relationship Id="rId1" Type="http://schemas.openxmlformats.org/officeDocument/2006/relationships/vmlDrawing" Target="../drawings/vmlDrawing58.vml"/><Relationship Id="rId6" Type="http://schemas.openxmlformats.org/officeDocument/2006/relationships/oleObject" Target="../embeddings/oleObject272.bin"/><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97.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44.wmf"/><Relationship Id="rId2" Type="http://schemas.openxmlformats.org/officeDocument/2006/relationships/tags" Target="../tags/tag9.xml"/><Relationship Id="rId1" Type="http://schemas.openxmlformats.org/officeDocument/2006/relationships/vmlDrawing" Target="../drawings/vmlDrawing59.vml"/><Relationship Id="rId6" Type="http://schemas.openxmlformats.org/officeDocument/2006/relationships/oleObject" Target="../embeddings/oleObject273.bin"/><Relationship Id="rId5" Type="http://schemas.openxmlformats.org/officeDocument/2006/relationships/slideLayout" Target="../slideLayouts/slideLayout7.xml"/><Relationship Id="rId4" Type="http://schemas.openxmlformats.org/officeDocument/2006/relationships/tags" Target="../tags/tag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E86BE19A-82AB-4C05-B274-B4C35A87C754}" type="datetime1">
              <a:rPr lang="zh-CN" altLang="en-US">
                <a:solidFill>
                  <a:srgbClr val="003399"/>
                </a:solidFill>
                <a:latin typeface="Times New Roman" panose="02020603050405020304" pitchFamily="18" charset="0"/>
              </a:rPr>
              <a:t>2022/4/7</a:t>
            </a:fld>
            <a:endParaRPr lang="en-US" altLang="zh-CN">
              <a:solidFill>
                <a:srgbClr val="003399"/>
              </a:solidFill>
              <a:latin typeface="Times New Roman" panose="02020603050405020304" pitchFamily="18" charset="0"/>
            </a:endParaRPr>
          </a:p>
        </p:txBody>
      </p:sp>
      <p:sp>
        <p:nvSpPr>
          <p:cNvPr id="61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AEEF62-A8CE-4D5E-A623-73D3D2A7063F}" type="slidenum">
              <a:rPr lang="en-US" altLang="zh-CN">
                <a:solidFill>
                  <a:srgbClr val="898989"/>
                </a:solidFill>
                <a:latin typeface="Times New Roman" panose="02020603050405020304" pitchFamily="18" charset="0"/>
              </a:rPr>
              <a:t>1</a:t>
            </a:fld>
            <a:endParaRPr lang="en-US" altLang="zh-CN">
              <a:solidFill>
                <a:srgbClr val="898989"/>
              </a:solidFill>
              <a:latin typeface="Times New Roman" panose="02020603050405020304" pitchFamily="18" charset="0"/>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a:solidFill>
                  <a:srgbClr val="3333FF"/>
                </a:solidFill>
                <a:ea typeface="楷体_GB2312" pitchFamily="49" charset="-122"/>
              </a:rPr>
              <a:t>人工智能</a:t>
            </a:r>
          </a:p>
        </p:txBody>
      </p:sp>
      <p:sp>
        <p:nvSpPr>
          <p:cNvPr id="6149" name="Rectangle 3"/>
          <p:cNvSpPr>
            <a:spLocks noChangeArrowheads="1"/>
          </p:cNvSpPr>
          <p:nvPr/>
        </p:nvSpPr>
        <p:spPr bwMode="auto">
          <a:xfrm>
            <a:off x="3071813" y="3573464"/>
            <a:ext cx="597535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苏敬勇</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a:solidFill>
                  <a:srgbClr val="000000"/>
                </a:solidFill>
                <a:latin typeface="隶书" panose="02010509060101010101" pitchFamily="49" charset="-122"/>
                <a:ea typeface="隶书" panose="02010509060101010101" pitchFamily="49" charset="-122"/>
                <a:hlinkClick r:id="rId3"/>
              </a:rPr>
              <a:t>sujingyong@hit.edu.cn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10</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不确定性推理类型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Text Box 3"/>
          <p:cNvSpPr txBox="1">
            <a:spLocks noChangeArrowheads="1"/>
          </p:cNvSpPr>
          <p:nvPr/>
        </p:nvSpPr>
        <p:spPr bwMode="auto">
          <a:xfrm>
            <a:off x="2427886" y="4157455"/>
            <a:ext cx="838200" cy="101784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不确定性推理</a:t>
            </a:r>
          </a:p>
        </p:txBody>
      </p:sp>
      <p:sp>
        <p:nvSpPr>
          <p:cNvPr id="2" name="Text Box 4"/>
          <p:cNvSpPr txBox="1">
            <a:spLocks noChangeArrowheads="1"/>
          </p:cNvSpPr>
          <p:nvPr/>
        </p:nvSpPr>
        <p:spPr bwMode="auto">
          <a:xfrm>
            <a:off x="3799486" y="2862055"/>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模型</a:t>
            </a:r>
          </a:p>
          <a:p>
            <a:pPr algn="ctr">
              <a:spcBef>
                <a:spcPct val="50000"/>
              </a:spcBef>
            </a:pPr>
            <a:r>
              <a:rPr kumimoji="1" lang="zh-CN" altLang="en-US" sz="2000" b="1" dirty="0">
                <a:latin typeface="Times New Roman" panose="02020603050405020304" pitchFamily="18" charset="0"/>
                <a:ea typeface="楷体_GB2312" pitchFamily="49" charset="-122"/>
              </a:rPr>
              <a:t>方法</a:t>
            </a:r>
          </a:p>
        </p:txBody>
      </p:sp>
      <p:sp>
        <p:nvSpPr>
          <p:cNvPr id="6" name="Text Box 5"/>
          <p:cNvSpPr txBox="1">
            <a:spLocks noChangeArrowheads="1"/>
          </p:cNvSpPr>
          <p:nvPr/>
        </p:nvSpPr>
        <p:spPr bwMode="auto">
          <a:xfrm>
            <a:off x="3875686" y="5910055"/>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控制</a:t>
            </a:r>
          </a:p>
          <a:p>
            <a:pPr algn="ctr">
              <a:spcBef>
                <a:spcPct val="50000"/>
              </a:spcBef>
            </a:pPr>
            <a:r>
              <a:rPr kumimoji="1" lang="zh-CN" altLang="en-US" sz="2000" b="1" dirty="0">
                <a:latin typeface="Times New Roman" panose="02020603050405020304" pitchFamily="18" charset="0"/>
                <a:ea typeface="楷体_GB2312" pitchFamily="49" charset="-122"/>
              </a:rPr>
              <a:t>方法</a:t>
            </a:r>
          </a:p>
        </p:txBody>
      </p:sp>
      <p:sp>
        <p:nvSpPr>
          <p:cNvPr id="7" name="Text Box 7"/>
          <p:cNvSpPr txBox="1">
            <a:spLocks noChangeArrowheads="1"/>
          </p:cNvSpPr>
          <p:nvPr/>
        </p:nvSpPr>
        <p:spPr bwMode="auto">
          <a:xfrm>
            <a:off x="5267924" y="2115930"/>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数值</a:t>
            </a:r>
          </a:p>
          <a:p>
            <a:pPr algn="ctr">
              <a:spcBef>
                <a:spcPct val="50000"/>
              </a:spcBef>
            </a:pPr>
            <a:r>
              <a:rPr kumimoji="1" lang="zh-CN" altLang="en-US" sz="2000" b="1">
                <a:latin typeface="Times New Roman" panose="02020603050405020304" pitchFamily="18" charset="0"/>
                <a:ea typeface="楷体_GB2312" pitchFamily="49" charset="-122"/>
              </a:rPr>
              <a:t>方法</a:t>
            </a:r>
          </a:p>
        </p:txBody>
      </p:sp>
      <p:sp>
        <p:nvSpPr>
          <p:cNvPr id="8" name="Text Box 8"/>
          <p:cNvSpPr txBox="1">
            <a:spLocks noChangeArrowheads="1"/>
          </p:cNvSpPr>
          <p:nvPr/>
        </p:nvSpPr>
        <p:spPr bwMode="auto">
          <a:xfrm>
            <a:off x="5247286" y="4614655"/>
            <a:ext cx="1066800" cy="8667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非数值</a:t>
            </a:r>
          </a:p>
          <a:p>
            <a:pPr algn="ctr">
              <a:spcBef>
                <a:spcPct val="50000"/>
              </a:spcBef>
            </a:pPr>
            <a:r>
              <a:rPr kumimoji="1" lang="zh-CN" altLang="en-US" sz="2000" b="1">
                <a:latin typeface="Times New Roman" panose="02020603050405020304" pitchFamily="18" charset="0"/>
                <a:ea typeface="楷体_GB2312" pitchFamily="49" charset="-122"/>
              </a:rPr>
              <a:t>方法</a:t>
            </a:r>
          </a:p>
        </p:txBody>
      </p:sp>
      <p:sp>
        <p:nvSpPr>
          <p:cNvPr id="9" name="Text Box 9"/>
          <p:cNvSpPr txBox="1">
            <a:spLocks noChangeArrowheads="1"/>
          </p:cNvSpPr>
          <p:nvPr/>
        </p:nvSpPr>
        <p:spPr bwMode="auto">
          <a:xfrm>
            <a:off x="6847486" y="957055"/>
            <a:ext cx="11430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概率统</a:t>
            </a:r>
          </a:p>
          <a:p>
            <a:pPr algn="ctr">
              <a:spcBef>
                <a:spcPct val="50000"/>
              </a:spcBef>
            </a:pPr>
            <a:r>
              <a:rPr kumimoji="1" lang="zh-CN" altLang="en-US" sz="2000" b="1">
                <a:latin typeface="Times New Roman" panose="02020603050405020304" pitchFamily="18" charset="0"/>
                <a:ea typeface="楷体_GB2312" pitchFamily="49" charset="-122"/>
              </a:rPr>
              <a:t>计方法</a:t>
            </a:r>
          </a:p>
        </p:txBody>
      </p:sp>
      <p:sp>
        <p:nvSpPr>
          <p:cNvPr id="10" name="Text Box 10"/>
          <p:cNvSpPr txBox="1">
            <a:spLocks noChangeArrowheads="1"/>
          </p:cNvSpPr>
          <p:nvPr/>
        </p:nvSpPr>
        <p:spPr bwMode="auto">
          <a:xfrm>
            <a:off x="6847486" y="2176255"/>
            <a:ext cx="11430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模糊推</a:t>
            </a:r>
          </a:p>
          <a:p>
            <a:pPr algn="ctr">
              <a:spcBef>
                <a:spcPct val="50000"/>
              </a:spcBef>
            </a:pPr>
            <a:r>
              <a:rPr kumimoji="1" lang="zh-CN" altLang="en-US" sz="2000" b="1">
                <a:latin typeface="Times New Roman" panose="02020603050405020304" pitchFamily="18" charset="0"/>
                <a:ea typeface="楷体_GB2312" pitchFamily="49" charset="-122"/>
              </a:rPr>
              <a:t>理方法</a:t>
            </a:r>
          </a:p>
        </p:txBody>
      </p:sp>
      <p:sp>
        <p:nvSpPr>
          <p:cNvPr id="11" name="Text Box 11"/>
          <p:cNvSpPr txBox="1">
            <a:spLocks noChangeArrowheads="1"/>
          </p:cNvSpPr>
          <p:nvPr/>
        </p:nvSpPr>
        <p:spPr bwMode="auto">
          <a:xfrm>
            <a:off x="6847486" y="3395455"/>
            <a:ext cx="1144588"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粗糙集</a:t>
            </a:r>
          </a:p>
          <a:p>
            <a:pPr algn="ctr">
              <a:spcBef>
                <a:spcPct val="50000"/>
              </a:spcBef>
            </a:pPr>
            <a:r>
              <a:rPr kumimoji="1" lang="zh-CN" altLang="en-US" sz="2000" b="1">
                <a:latin typeface="Times New Roman" panose="02020603050405020304" pitchFamily="18" charset="0"/>
                <a:ea typeface="楷体_GB2312" pitchFamily="49" charset="-122"/>
              </a:rPr>
              <a:t>方法</a:t>
            </a:r>
          </a:p>
        </p:txBody>
      </p:sp>
      <p:sp>
        <p:nvSpPr>
          <p:cNvPr id="12" name="Text Box 12"/>
          <p:cNvSpPr txBox="1">
            <a:spLocks noChangeArrowheads="1"/>
          </p:cNvSpPr>
          <p:nvPr/>
        </p:nvSpPr>
        <p:spPr bwMode="auto">
          <a:xfrm>
            <a:off x="8676286" y="9570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绝对概率方法</a:t>
            </a:r>
          </a:p>
        </p:txBody>
      </p:sp>
      <p:sp>
        <p:nvSpPr>
          <p:cNvPr id="13" name="Text Box 13"/>
          <p:cNvSpPr txBox="1">
            <a:spLocks noChangeArrowheads="1"/>
          </p:cNvSpPr>
          <p:nvPr/>
        </p:nvSpPr>
        <p:spPr bwMode="auto">
          <a:xfrm>
            <a:off x="8676286" y="19476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贝叶斯方法</a:t>
            </a:r>
          </a:p>
        </p:txBody>
      </p:sp>
      <p:sp>
        <p:nvSpPr>
          <p:cNvPr id="14" name="Text Box 14"/>
          <p:cNvSpPr txBox="1">
            <a:spLocks noChangeArrowheads="1"/>
          </p:cNvSpPr>
          <p:nvPr/>
        </p:nvSpPr>
        <p:spPr bwMode="auto">
          <a:xfrm>
            <a:off x="8676286" y="29382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证据理论方法</a:t>
            </a:r>
          </a:p>
        </p:txBody>
      </p:sp>
      <p:sp>
        <p:nvSpPr>
          <p:cNvPr id="15" name="Text Box 15"/>
          <p:cNvSpPr txBox="1">
            <a:spLocks noChangeArrowheads="1"/>
          </p:cNvSpPr>
          <p:nvPr/>
        </p:nvSpPr>
        <p:spPr bwMode="auto">
          <a:xfrm>
            <a:off x="8676286" y="39288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en-US" altLang="zh-CN" sz="2000" b="1">
                <a:latin typeface="Times New Roman" panose="02020603050405020304" pitchFamily="18" charset="0"/>
              </a:rPr>
              <a:t>HMM</a:t>
            </a:r>
            <a:r>
              <a:rPr kumimoji="1" lang="zh-CN" altLang="en-US" sz="2000" b="1">
                <a:latin typeface="Times New Roman" panose="02020603050405020304" pitchFamily="18" charset="0"/>
                <a:ea typeface="楷体_GB2312" pitchFamily="49" charset="-122"/>
              </a:rPr>
              <a:t>方法</a:t>
            </a:r>
          </a:p>
        </p:txBody>
      </p:sp>
      <p:sp>
        <p:nvSpPr>
          <p:cNvPr id="16" name="Line 16"/>
          <p:cNvSpPr>
            <a:spLocks noChangeShapeType="1"/>
          </p:cNvSpPr>
          <p:nvPr/>
        </p:nvSpPr>
        <p:spPr bwMode="auto">
          <a:xfrm>
            <a:off x="7990486" y="1185655"/>
            <a:ext cx="6858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7" name="Line 20"/>
          <p:cNvSpPr>
            <a:spLocks noChangeShapeType="1"/>
          </p:cNvSpPr>
          <p:nvPr/>
        </p:nvSpPr>
        <p:spPr bwMode="auto">
          <a:xfrm flipV="1">
            <a:off x="3266086" y="3395455"/>
            <a:ext cx="533400" cy="12192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8" name="Line 21"/>
          <p:cNvSpPr>
            <a:spLocks noChangeShapeType="1"/>
          </p:cNvSpPr>
          <p:nvPr/>
        </p:nvSpPr>
        <p:spPr bwMode="auto">
          <a:xfrm>
            <a:off x="3266086" y="4919455"/>
            <a:ext cx="609600" cy="1371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9" name="Line 22"/>
          <p:cNvSpPr>
            <a:spLocks noChangeShapeType="1"/>
          </p:cNvSpPr>
          <p:nvPr/>
        </p:nvSpPr>
        <p:spPr bwMode="auto">
          <a:xfrm flipV="1">
            <a:off x="4637686" y="2633455"/>
            <a:ext cx="60960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0" name="Line 23"/>
          <p:cNvSpPr>
            <a:spLocks noChangeShapeType="1"/>
          </p:cNvSpPr>
          <p:nvPr/>
        </p:nvSpPr>
        <p:spPr bwMode="auto">
          <a:xfrm>
            <a:off x="4637686" y="3471655"/>
            <a:ext cx="609600" cy="1524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1" name="Line 24"/>
          <p:cNvSpPr>
            <a:spLocks noChangeShapeType="1"/>
          </p:cNvSpPr>
          <p:nvPr/>
        </p:nvSpPr>
        <p:spPr bwMode="auto">
          <a:xfrm flipV="1">
            <a:off x="6085486" y="1414255"/>
            <a:ext cx="76200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2" name="Line 25"/>
          <p:cNvSpPr>
            <a:spLocks noChangeShapeType="1"/>
          </p:cNvSpPr>
          <p:nvPr/>
        </p:nvSpPr>
        <p:spPr bwMode="auto">
          <a:xfrm>
            <a:off x="6085486" y="2633455"/>
            <a:ext cx="7620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3" name="Line 26"/>
          <p:cNvSpPr>
            <a:spLocks noChangeShapeType="1"/>
          </p:cNvSpPr>
          <p:nvPr/>
        </p:nvSpPr>
        <p:spPr bwMode="auto">
          <a:xfrm>
            <a:off x="6085486" y="2862055"/>
            <a:ext cx="762000" cy="10668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4" name="Line 27"/>
          <p:cNvSpPr>
            <a:spLocks noChangeShapeType="1"/>
          </p:cNvSpPr>
          <p:nvPr/>
        </p:nvSpPr>
        <p:spPr bwMode="auto">
          <a:xfrm>
            <a:off x="6315674" y="5063917"/>
            <a:ext cx="5334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5" name="Text Box 28"/>
          <p:cNvSpPr txBox="1">
            <a:spLocks noChangeArrowheads="1"/>
          </p:cNvSpPr>
          <p:nvPr/>
        </p:nvSpPr>
        <p:spPr bwMode="auto">
          <a:xfrm>
            <a:off x="6849074" y="4646405"/>
            <a:ext cx="1143000" cy="710067"/>
          </a:xfrm>
          <a:prstGeom prst="rect">
            <a:avLst/>
          </a:prstGeom>
          <a:noFill/>
          <a:ln w="12700" cap="sq">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发生率计算</a:t>
            </a:r>
          </a:p>
        </p:txBody>
      </p:sp>
      <p:sp>
        <p:nvSpPr>
          <p:cNvPr id="26" name="Text Box 29"/>
          <p:cNvSpPr txBox="1">
            <a:spLocks noChangeArrowheads="1"/>
          </p:cNvSpPr>
          <p:nvPr/>
        </p:nvSpPr>
        <p:spPr bwMode="auto">
          <a:xfrm>
            <a:off x="5270238" y="5986998"/>
            <a:ext cx="4648200" cy="710067"/>
          </a:xfrm>
          <a:prstGeom prst="rect">
            <a:avLst/>
          </a:prstGeom>
          <a:noFill/>
          <a:ln w="12700" cap="sq">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相关性制导回溯、机缘控制、启发式搜索等</a:t>
            </a:r>
          </a:p>
        </p:txBody>
      </p:sp>
      <p:sp>
        <p:nvSpPr>
          <p:cNvPr id="27" name="Line 30"/>
          <p:cNvSpPr>
            <a:spLocks noChangeShapeType="1"/>
          </p:cNvSpPr>
          <p:nvPr/>
        </p:nvSpPr>
        <p:spPr bwMode="auto">
          <a:xfrm>
            <a:off x="4750595" y="6350499"/>
            <a:ext cx="5334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8" name="Text Box 31"/>
          <p:cNvSpPr txBox="1">
            <a:spLocks noChangeArrowheads="1"/>
          </p:cNvSpPr>
          <p:nvPr/>
        </p:nvSpPr>
        <p:spPr bwMode="auto">
          <a:xfrm>
            <a:off x="8676286" y="49194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可信度方法</a:t>
            </a:r>
          </a:p>
        </p:txBody>
      </p:sp>
      <p:sp>
        <p:nvSpPr>
          <p:cNvPr id="29" name="Line 34"/>
          <p:cNvSpPr>
            <a:spLocks noChangeShapeType="1"/>
          </p:cNvSpPr>
          <p:nvPr/>
        </p:nvSpPr>
        <p:spPr bwMode="auto">
          <a:xfrm>
            <a:off x="7990205" y="1277620"/>
            <a:ext cx="685800" cy="1050925"/>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0" name="Line 35"/>
          <p:cNvSpPr>
            <a:spLocks noChangeShapeType="1"/>
          </p:cNvSpPr>
          <p:nvPr/>
        </p:nvSpPr>
        <p:spPr bwMode="auto">
          <a:xfrm>
            <a:off x="7995920" y="1413510"/>
            <a:ext cx="680085" cy="187579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1" name="Line 36"/>
          <p:cNvSpPr>
            <a:spLocks noChangeShapeType="1"/>
          </p:cNvSpPr>
          <p:nvPr/>
        </p:nvSpPr>
        <p:spPr bwMode="auto">
          <a:xfrm>
            <a:off x="7990205" y="1597660"/>
            <a:ext cx="685800" cy="2712085"/>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2" name="Line 37"/>
          <p:cNvSpPr>
            <a:spLocks noChangeShapeType="1"/>
          </p:cNvSpPr>
          <p:nvPr/>
        </p:nvSpPr>
        <p:spPr bwMode="auto">
          <a:xfrm>
            <a:off x="7990205" y="1789430"/>
            <a:ext cx="685800" cy="356743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贝叶斯网络的条件独立关系</a:t>
            </a:r>
          </a:p>
        </p:txBody>
      </p:sp>
      <p:sp>
        <p:nvSpPr>
          <p:cNvPr id="238595" name="矩形 238594"/>
          <p:cNvSpPr/>
          <p:nvPr/>
        </p:nvSpPr>
        <p:spPr>
          <a:xfrm>
            <a:off x="381000" y="1752600"/>
            <a:ext cx="11135995" cy="4572000"/>
          </a:xfrm>
          <a:prstGeom prst="rect">
            <a:avLst/>
          </a:prstGeom>
          <a:noFill/>
          <a:ln w="9525">
            <a:no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b="0" dirty="0">
                <a:solidFill>
                  <a:schemeClr val="tx1"/>
                </a:solidFill>
                <a:latin typeface="Arial" panose="020B0604020202020204" pitchFamily="34" charset="0"/>
              </a:rPr>
              <a:t>给定</a:t>
            </a:r>
            <a:r>
              <a:rPr lang="zh-CN" altLang="en-US" sz="2600" b="0" dirty="0">
                <a:solidFill>
                  <a:srgbClr val="FF0000"/>
                </a:solidFill>
                <a:latin typeface="Arial" panose="020B0604020202020204" pitchFamily="34" charset="0"/>
              </a:rPr>
              <a:t>父节点</a:t>
            </a:r>
            <a:r>
              <a:rPr lang="zh-CN" altLang="en-US" sz="2600" b="0" dirty="0">
                <a:solidFill>
                  <a:schemeClr val="tx1"/>
                </a:solidFill>
                <a:latin typeface="Arial" panose="020B0604020202020204" pitchFamily="34" charset="0"/>
              </a:rPr>
              <a:t>，一个节点与它的</a:t>
            </a:r>
            <a:r>
              <a:rPr lang="zh-CN" altLang="en-US" sz="2600" dirty="0">
                <a:solidFill>
                  <a:schemeClr val="accent2"/>
                </a:solidFill>
                <a:latin typeface="Arial" panose="020B0604020202020204" pitchFamily="34" charset="0"/>
              </a:rPr>
              <a:t>非后代节点</a:t>
            </a:r>
            <a:r>
              <a:rPr lang="zh-CN" altLang="en-US" sz="2600" b="0" dirty="0">
                <a:solidFill>
                  <a:schemeClr val="tx1"/>
                </a:solidFill>
                <a:latin typeface="Arial" panose="020B0604020202020204" pitchFamily="34" charset="0"/>
              </a:rPr>
              <a:t>是条件独立的</a:t>
            </a:r>
          </a:p>
        </p:txBody>
      </p:sp>
      <p:pic>
        <p:nvPicPr>
          <p:cNvPr id="53" name="图片 52"/>
          <p:cNvPicPr>
            <a:picLocks noChangeAspect="1"/>
          </p:cNvPicPr>
          <p:nvPr/>
        </p:nvPicPr>
        <p:blipFill>
          <a:blip r:embed="rId2"/>
          <a:stretch>
            <a:fillRect/>
          </a:stretch>
        </p:blipFill>
        <p:spPr>
          <a:xfrm>
            <a:off x="1140460" y="2309495"/>
            <a:ext cx="3679825" cy="4267835"/>
          </a:xfrm>
          <a:prstGeom prst="rect">
            <a:avLst/>
          </a:prstGeom>
        </p:spPr>
      </p:pic>
      <p:sp>
        <p:nvSpPr>
          <p:cNvPr id="54" name="文本框 53"/>
          <p:cNvSpPr txBox="1"/>
          <p:nvPr/>
        </p:nvSpPr>
        <p:spPr>
          <a:xfrm>
            <a:off x="5996940" y="3392805"/>
            <a:ext cx="4645025" cy="1291590"/>
          </a:xfrm>
          <a:prstGeom prst="rect">
            <a:avLst/>
          </a:prstGeom>
          <a:noFill/>
        </p:spPr>
        <p:txBody>
          <a:bodyPr wrap="square" rtlCol="0" anchor="t">
            <a:spAutoFit/>
          </a:bodyPr>
          <a:lstStyle/>
          <a:p>
            <a:pPr indent="0" algn="l">
              <a:spcBef>
                <a:spcPct val="20000"/>
              </a:spcBef>
              <a:buClr>
                <a:srgbClr val="ED7D31"/>
              </a:buClr>
              <a:buSzPct val="75000"/>
              <a:buFont typeface="Wingdings" panose="05000000000000000000" charset="0"/>
              <a:buNone/>
            </a:pPr>
            <a:r>
              <a:rPr lang="zh-CN" altLang="en-US" sz="2600" dirty="0">
                <a:latin typeface="Times New Roman" panose="02020603050405020304" pitchFamily="18" charset="0"/>
                <a:sym typeface="+mn-ea"/>
              </a:rPr>
              <a:t>给定节点</a:t>
            </a:r>
            <a:r>
              <a:rPr lang="en-US" altLang="zh-CN" sz="2600" i="1">
                <a:latin typeface="Times New Roman" panose="02020603050405020304" pitchFamily="18" charset="0"/>
                <a:sym typeface="+mn-ea"/>
              </a:rPr>
              <a:t>X</a:t>
            </a:r>
            <a:r>
              <a:rPr lang="zh-CN" altLang="en-US" sz="2600" dirty="0">
                <a:latin typeface="Times New Roman" panose="02020603050405020304" pitchFamily="18" charset="0"/>
                <a:sym typeface="+mn-ea"/>
              </a:rPr>
              <a:t>的</a:t>
            </a:r>
            <a:r>
              <a:rPr lang="zh-CN" altLang="en-US" sz="2600" dirty="0">
                <a:solidFill>
                  <a:srgbClr val="FF0000"/>
                </a:solidFill>
                <a:latin typeface="Times New Roman" panose="02020603050405020304" pitchFamily="18" charset="0"/>
                <a:sym typeface="+mn-ea"/>
              </a:rPr>
              <a:t>父节点</a:t>
            </a:r>
            <a:r>
              <a:rPr lang="en-US" altLang="zh-CN" sz="2600" i="1">
                <a:latin typeface="Times New Roman" panose="02020603050405020304" pitchFamily="18" charset="0"/>
                <a:sym typeface="+mn-ea"/>
              </a:rPr>
              <a:t>U</a:t>
            </a:r>
            <a:r>
              <a:rPr lang="en-US" altLang="zh-CN" sz="2600" baseline="-25000">
                <a:latin typeface="Times New Roman" panose="02020603050405020304" pitchFamily="18" charset="0"/>
                <a:sym typeface="+mn-ea"/>
              </a:rPr>
              <a:t>1</a:t>
            </a:r>
            <a:r>
              <a:rPr lang="en-US" altLang="zh-CN" sz="2600">
                <a:latin typeface="Times New Roman" panose="02020603050405020304" pitchFamily="18" charset="0"/>
                <a:sym typeface="+mn-ea"/>
              </a:rPr>
              <a:t>, ..., </a:t>
            </a:r>
            <a:r>
              <a:rPr lang="en-US" altLang="zh-CN" sz="2600" i="1">
                <a:latin typeface="Times New Roman" panose="02020603050405020304" pitchFamily="18" charset="0"/>
                <a:sym typeface="+mn-ea"/>
              </a:rPr>
              <a:t>U</a:t>
            </a:r>
            <a:r>
              <a:rPr lang="en-US" altLang="zh-CN" sz="2600" i="1" baseline="-25000">
                <a:latin typeface="Times New Roman" panose="02020603050405020304" pitchFamily="18" charset="0"/>
                <a:sym typeface="+mn-ea"/>
              </a:rPr>
              <a:t>m</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节点</a:t>
            </a:r>
            <a:r>
              <a:rPr lang="en-US" altLang="zh-CN" sz="2600" i="1">
                <a:latin typeface="Times New Roman" panose="02020603050405020304" pitchFamily="18" charset="0"/>
                <a:sym typeface="+mn-ea"/>
              </a:rPr>
              <a:t>X</a:t>
            </a:r>
            <a:r>
              <a:rPr lang="zh-CN" altLang="en-US" sz="2600">
                <a:latin typeface="Times New Roman" panose="02020603050405020304" pitchFamily="18" charset="0"/>
                <a:sym typeface="+mn-ea"/>
              </a:rPr>
              <a:t>与</a:t>
            </a:r>
            <a:r>
              <a:rPr lang="zh-CN" altLang="en-US" sz="2600" dirty="0">
                <a:latin typeface="Times New Roman" panose="02020603050405020304" pitchFamily="18" charset="0"/>
                <a:sym typeface="+mn-ea"/>
              </a:rPr>
              <a:t>它的</a:t>
            </a:r>
            <a:r>
              <a:rPr lang="zh-CN" altLang="en-US" sz="2600" dirty="0">
                <a:solidFill>
                  <a:schemeClr val="accent2"/>
                </a:solidFill>
                <a:latin typeface="Times New Roman" panose="02020603050405020304" pitchFamily="18" charset="0"/>
                <a:sym typeface="+mn-ea"/>
              </a:rPr>
              <a:t>非后代节点</a:t>
            </a:r>
            <a:r>
              <a:rPr lang="zh-CN" altLang="en-US" sz="2600" dirty="0">
                <a:latin typeface="Times New Roman" panose="02020603050405020304" pitchFamily="18" charset="0"/>
                <a:sym typeface="+mn-ea"/>
              </a:rPr>
              <a:t>（即</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ij</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是条件独立的。</a:t>
            </a:r>
            <a:endParaRPr lang="zh-CN" altLang="en-US" sz="26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贝叶斯网络的条件独立关系</a:t>
            </a:r>
          </a:p>
        </p:txBody>
      </p:sp>
      <p:sp>
        <p:nvSpPr>
          <p:cNvPr id="238595" name="矩形 238594"/>
          <p:cNvSpPr/>
          <p:nvPr/>
        </p:nvSpPr>
        <p:spPr>
          <a:xfrm>
            <a:off x="381000" y="1752600"/>
            <a:ext cx="11135995" cy="4572000"/>
          </a:xfrm>
          <a:prstGeom prst="rect">
            <a:avLst/>
          </a:prstGeom>
          <a:noFill/>
          <a:ln w="9525">
            <a:no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给定一个节点的父节点、子节点以及子节点的父节点</a:t>
            </a:r>
            <a:r>
              <a:rPr lang="en-US" altLang="zh-CN" sz="2600">
                <a:latin typeface="Arial" panose="020B0604020202020204" pitchFamily="34" charset="0"/>
                <a:sym typeface="+mn-ea"/>
              </a:rPr>
              <a:t>——</a:t>
            </a:r>
            <a:r>
              <a:rPr lang="zh-CN" altLang="en-US" sz="2600" dirty="0">
                <a:solidFill>
                  <a:srgbClr val="FF3300"/>
                </a:solidFill>
                <a:latin typeface="Arial" panose="020B0604020202020204" pitchFamily="34" charset="0"/>
                <a:sym typeface="+mn-ea"/>
              </a:rPr>
              <a:t>马尔科夫覆盖</a:t>
            </a:r>
            <a:r>
              <a:rPr lang="en-US" altLang="zh-CN" sz="2600">
                <a:latin typeface="Times New Roman" panose="02020603050405020304" pitchFamily="18" charset="0"/>
                <a:sym typeface="+mn-ea"/>
              </a:rPr>
              <a:t>(Markov blanket)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这个节点和网络中</a:t>
            </a:r>
            <a:r>
              <a:rPr lang="zh-CN" altLang="en-US" sz="2600" dirty="0">
                <a:latin typeface="Arial" panose="020B0604020202020204" pitchFamily="34" charset="0"/>
                <a:sym typeface="+mn-ea"/>
              </a:rPr>
              <a:t>的</a:t>
            </a:r>
            <a:r>
              <a:rPr lang="zh-CN" altLang="en-US" sz="2600" dirty="0">
                <a:solidFill>
                  <a:schemeClr val="accent2"/>
                </a:solidFill>
                <a:latin typeface="Arial" panose="020B0604020202020204" pitchFamily="34" charset="0"/>
                <a:sym typeface="+mn-ea"/>
              </a:rPr>
              <a:t>所有其它节点</a:t>
            </a:r>
            <a:r>
              <a:rPr lang="zh-CN" altLang="en-US" sz="2600" dirty="0">
                <a:latin typeface="Arial" panose="020B0604020202020204" pitchFamily="34" charset="0"/>
                <a:sym typeface="+mn-ea"/>
              </a:rPr>
              <a:t>是条件独立的</a:t>
            </a: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endParaRPr lang="zh-CN" altLang="en-US" sz="2600" b="0" dirty="0">
              <a:solidFill>
                <a:schemeClr val="tx1"/>
              </a:solidFill>
              <a:latin typeface="Arial" panose="020B0604020202020204" pitchFamily="34" charset="0"/>
            </a:endParaRPr>
          </a:p>
        </p:txBody>
      </p:sp>
      <p:sp>
        <p:nvSpPr>
          <p:cNvPr id="54" name="文本框 53"/>
          <p:cNvSpPr txBox="1"/>
          <p:nvPr/>
        </p:nvSpPr>
        <p:spPr>
          <a:xfrm>
            <a:off x="5996940" y="3392805"/>
            <a:ext cx="4645025" cy="1291590"/>
          </a:xfrm>
          <a:prstGeom prst="rect">
            <a:avLst/>
          </a:prstGeom>
          <a:noFill/>
        </p:spPr>
        <p:txBody>
          <a:bodyPr wrap="square" rtlCol="0" anchor="t">
            <a:spAutoFit/>
          </a:bodyPr>
          <a:lstStyle/>
          <a:p>
            <a:pPr algn="l">
              <a:spcBef>
                <a:spcPct val="50000"/>
              </a:spcBef>
            </a:pPr>
            <a:r>
              <a:rPr lang="zh-CN" altLang="en-US" sz="2600" dirty="0">
                <a:latin typeface="Times New Roman" panose="02020603050405020304" pitchFamily="18" charset="0"/>
                <a:sym typeface="+mn-ea"/>
              </a:rPr>
              <a:t>给定</a:t>
            </a:r>
            <a:r>
              <a:rPr lang="zh-CN" altLang="en-US" sz="2600" dirty="0">
                <a:solidFill>
                  <a:srgbClr val="FF3300"/>
                </a:solidFill>
                <a:latin typeface="Times New Roman" panose="02020603050405020304" pitchFamily="18" charset="0"/>
                <a:sym typeface="+mn-ea"/>
              </a:rPr>
              <a:t>马尔科夫覆盖</a:t>
            </a:r>
            <a:r>
              <a:rPr lang="zh-CN" altLang="en-US" sz="2600" dirty="0">
                <a:latin typeface="Times New Roman" panose="02020603050405020304" pitchFamily="18" charset="0"/>
                <a:sym typeface="+mn-ea"/>
              </a:rPr>
              <a:t>（两圆圈之间的区域），节点</a:t>
            </a:r>
            <a:r>
              <a:rPr lang="en-US" altLang="zh-CN" sz="2600" i="1">
                <a:latin typeface="Times New Roman" panose="02020603050405020304" pitchFamily="18" charset="0"/>
                <a:sym typeface="+mn-ea"/>
              </a:rPr>
              <a:t>X</a:t>
            </a:r>
            <a:r>
              <a:rPr lang="zh-CN" altLang="en-US" sz="2600" dirty="0">
                <a:latin typeface="Times New Roman" panose="02020603050405020304" pitchFamily="18" charset="0"/>
                <a:sym typeface="+mn-ea"/>
              </a:rPr>
              <a:t>和网络中</a:t>
            </a:r>
            <a:r>
              <a:rPr lang="zh-CN" altLang="en-US" sz="2600" dirty="0">
                <a:solidFill>
                  <a:schemeClr val="accent2"/>
                </a:solidFill>
                <a:latin typeface="Times New Roman" panose="02020603050405020304" pitchFamily="18" charset="0"/>
                <a:sym typeface="+mn-ea"/>
              </a:rPr>
              <a:t>所有其它节点</a:t>
            </a:r>
            <a:r>
              <a:rPr lang="zh-CN" altLang="en-US" sz="2600" dirty="0">
                <a:latin typeface="Times New Roman" panose="02020603050405020304" pitchFamily="18" charset="0"/>
                <a:sym typeface="+mn-ea"/>
              </a:rPr>
              <a:t>都是条件独立的。</a:t>
            </a:r>
            <a:endParaRPr lang="zh-CN" altLang="en-US" sz="2600"/>
          </a:p>
        </p:txBody>
      </p:sp>
      <p:pic>
        <p:nvPicPr>
          <p:cNvPr id="6" name="图片 5"/>
          <p:cNvPicPr>
            <a:picLocks noChangeAspect="1"/>
          </p:cNvPicPr>
          <p:nvPr/>
        </p:nvPicPr>
        <p:blipFill>
          <a:blip r:embed="rId2"/>
          <a:stretch>
            <a:fillRect/>
          </a:stretch>
        </p:blipFill>
        <p:spPr>
          <a:xfrm>
            <a:off x="1198245" y="2651125"/>
            <a:ext cx="3820795" cy="404431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贝叶斯网络的构造</a:t>
            </a:r>
          </a:p>
        </p:txBody>
      </p:sp>
      <p:sp>
        <p:nvSpPr>
          <p:cNvPr id="238595" name="矩形 238594"/>
          <p:cNvSpPr/>
          <p:nvPr/>
        </p:nvSpPr>
        <p:spPr>
          <a:xfrm>
            <a:off x="526415" y="1752600"/>
            <a:ext cx="11275060" cy="4759036"/>
          </a:xfrm>
          <a:prstGeom prst="rect">
            <a:avLst/>
          </a:prstGeom>
          <a:noFill/>
          <a:ln w="12700">
            <a:solidFill>
              <a:schemeClr val="tx1"/>
            </a:solidFill>
          </a:ln>
        </p:spPr>
        <p:txBody>
          <a:bodyPr/>
          <a:lstStyle/>
          <a:p>
            <a:pPr indent="0" algn="l">
              <a:spcBef>
                <a:spcPct val="20000"/>
              </a:spcBef>
              <a:buClr>
                <a:srgbClr val="ED7D31"/>
              </a:buClr>
              <a:buSzPct val="75000"/>
              <a:buFont typeface="Wingdings" panose="05000000000000000000" charset="0"/>
              <a:buNone/>
            </a:pPr>
            <a:r>
              <a:rPr lang="zh-CN" altLang="en-US" sz="2600" b="1" dirty="0">
                <a:latin typeface="Arial" panose="020B0604020202020204" pitchFamily="34" charset="0"/>
                <a:sym typeface="+mn-ea"/>
              </a:rPr>
              <a:t>构造原则：</a:t>
            </a: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两节点间的有向边的取舍原则：更高精度概率的重要性与指定额外信息的代价的折衷</a:t>
            </a: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“因果模型”比“诊断模型”需要更少的数据，且这些数据也更容易得到</a:t>
            </a:r>
            <a:endParaRPr lang="zh-CN" altLang="en-US" sz="2600" b="1" dirty="0">
              <a:latin typeface="Arial" panose="020B0604020202020204" pitchFamily="34" charset="0"/>
              <a:sym typeface="+mn-ea"/>
            </a:endParaRPr>
          </a:p>
          <a:p>
            <a:pPr indent="0" algn="l">
              <a:spcBef>
                <a:spcPct val="20000"/>
              </a:spcBef>
              <a:buClr>
                <a:srgbClr val="ED7D31"/>
              </a:buClr>
              <a:buSzPct val="75000"/>
              <a:buFont typeface="Wingdings" panose="05000000000000000000" charset="0"/>
              <a:buNone/>
            </a:pPr>
            <a:r>
              <a:rPr lang="zh-CN" altLang="en-US" sz="2600" b="1" dirty="0">
                <a:latin typeface="Arial" panose="020B0604020202020204" pitchFamily="34" charset="0"/>
                <a:sym typeface="+mn-ea"/>
              </a:rPr>
              <a:t>构造过程：</a:t>
            </a: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首先，添加“</a:t>
            </a:r>
            <a:r>
              <a:rPr lang="zh-CN" altLang="en-US" sz="2600" dirty="0">
                <a:solidFill>
                  <a:srgbClr val="FF3300"/>
                </a:solidFill>
                <a:latin typeface="Arial" panose="020B0604020202020204" pitchFamily="34" charset="0"/>
                <a:sym typeface="+mn-ea"/>
              </a:rPr>
              <a:t>根本原因</a:t>
            </a:r>
            <a:r>
              <a:rPr lang="zh-CN" altLang="en-US" sz="2600" dirty="0">
                <a:latin typeface="Arial" panose="020B0604020202020204" pitchFamily="34" charset="0"/>
                <a:sym typeface="+mn-ea"/>
              </a:rPr>
              <a:t>”节点</a:t>
            </a: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然后，加入受它们</a:t>
            </a:r>
            <a:r>
              <a:rPr lang="zh-CN" altLang="en-US" sz="2600" dirty="0">
                <a:solidFill>
                  <a:srgbClr val="FF3300"/>
                </a:solidFill>
                <a:latin typeface="Arial" panose="020B0604020202020204" pitchFamily="34" charset="0"/>
                <a:sym typeface="+mn-ea"/>
              </a:rPr>
              <a:t>直接影响的变量</a:t>
            </a: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依次类推，直到</a:t>
            </a:r>
            <a:r>
              <a:rPr lang="zh-CN" altLang="en-US" sz="2600" dirty="0">
                <a:solidFill>
                  <a:srgbClr val="FF3300"/>
                </a:solidFill>
                <a:latin typeface="Arial" panose="020B0604020202020204" pitchFamily="34" charset="0"/>
                <a:sym typeface="+mn-ea"/>
              </a:rPr>
              <a:t>叶节点</a:t>
            </a:r>
            <a:r>
              <a:rPr lang="zh-CN" altLang="en-US" sz="2600" dirty="0">
                <a:latin typeface="Arial" panose="020B0604020202020204" pitchFamily="34" charset="0"/>
                <a:sym typeface="+mn-ea"/>
              </a:rPr>
              <a:t>，即对其它变量没有直接因果影响的节点</a:t>
            </a: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对每个根节点，给出其先验概率；对其他节点，给出其条件概率表</a:t>
            </a:r>
            <a:endParaRPr lang="zh-CN" altLang="en-US" sz="2600" b="1" dirty="0">
              <a:solidFill>
                <a:schemeClr val="tx1"/>
              </a:solidFill>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贝叶斯网络的精确推理</a:t>
            </a:r>
          </a:p>
        </p:txBody>
      </p:sp>
      <p:sp>
        <p:nvSpPr>
          <p:cNvPr id="238595" name="矩形 238594"/>
          <p:cNvSpPr/>
          <p:nvPr/>
        </p:nvSpPr>
        <p:spPr>
          <a:xfrm>
            <a:off x="723054" y="3950970"/>
            <a:ext cx="10990580" cy="1945005"/>
          </a:xfrm>
          <a:prstGeom prst="rect">
            <a:avLst/>
          </a:prstGeom>
          <a:noFill/>
          <a:ln w="12700">
            <a:solidFill>
              <a:schemeClr val="tx1"/>
            </a:solidFill>
          </a:ln>
        </p:spPr>
        <p:txBody>
          <a:bodyPr/>
          <a:lstStyle/>
          <a:p>
            <a:pPr indent="0" algn="l">
              <a:spcBef>
                <a:spcPct val="20000"/>
              </a:spcBef>
              <a:buClr>
                <a:srgbClr val="ED7D31"/>
              </a:buClr>
              <a:buSzPct val="75000"/>
              <a:buFont typeface="Wingdings" panose="05000000000000000000" charset="0"/>
              <a:buNone/>
            </a:pPr>
            <a:r>
              <a:rPr lang="zh-CN" altLang="en-US" sz="2600" dirty="0">
                <a:latin typeface="Arial" panose="020B0604020202020204" pitchFamily="34" charset="0"/>
                <a:sym typeface="+mn-ea"/>
              </a:rPr>
              <a:t>直接利用</a:t>
            </a:r>
          </a:p>
          <a:p>
            <a:pPr indent="0" algn="l">
              <a:spcBef>
                <a:spcPct val="20000"/>
              </a:spcBef>
              <a:buClr>
                <a:srgbClr val="ED7D31"/>
              </a:buClr>
              <a:buSzPct val="75000"/>
              <a:buFont typeface="Wingdings" panose="05000000000000000000" charset="0"/>
              <a:buNone/>
            </a:pPr>
            <a:endParaRPr lang="zh-CN" altLang="en-US" sz="2600" dirty="0">
              <a:latin typeface="Arial" panose="020B0604020202020204" pitchFamily="34" charset="0"/>
              <a:sym typeface="+mn-ea"/>
            </a:endParaRPr>
          </a:p>
          <a:p>
            <a:pPr indent="0" algn="l">
              <a:spcBef>
                <a:spcPct val="20000"/>
              </a:spcBef>
              <a:buClr>
                <a:srgbClr val="ED7D31"/>
              </a:buClr>
              <a:buSzPct val="75000"/>
              <a:buFont typeface="Wingdings" panose="05000000000000000000" charset="0"/>
              <a:buNone/>
            </a:pPr>
            <a:endParaRPr lang="zh-CN" altLang="en-US" sz="2600" dirty="0">
              <a:latin typeface="Arial" panose="020B0604020202020204" pitchFamily="34" charset="0"/>
              <a:sym typeface="+mn-ea"/>
            </a:endParaRPr>
          </a:p>
          <a:p>
            <a:pPr indent="0" algn="l">
              <a:spcBef>
                <a:spcPct val="20000"/>
              </a:spcBef>
              <a:buClr>
                <a:srgbClr val="ED7D31"/>
              </a:buClr>
              <a:buSzPct val="75000"/>
              <a:buFont typeface="Wingdings" panose="05000000000000000000" charset="0"/>
              <a:buNone/>
            </a:pPr>
            <a:r>
              <a:rPr lang="zh-CN" altLang="en-US" sz="2600" dirty="0">
                <a:latin typeface="Arial" panose="020B0604020202020204" pitchFamily="34" charset="0"/>
                <a:sym typeface="+mn-ea"/>
              </a:rPr>
              <a:t>进行求解。</a:t>
            </a:r>
            <a:endParaRPr lang="zh-CN" altLang="en-US" sz="2600" b="1" dirty="0">
              <a:solidFill>
                <a:schemeClr val="tx1"/>
              </a:solidFill>
              <a:latin typeface="Arial" panose="020B0604020202020204" pitchFamily="34" charset="0"/>
            </a:endParaRPr>
          </a:p>
        </p:txBody>
      </p:sp>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074094655"/>
              </p:ext>
            </p:extLst>
          </p:nvPr>
        </p:nvGraphicFramePr>
        <p:xfrm>
          <a:off x="360065" y="1911776"/>
          <a:ext cx="6321700" cy="1369378"/>
        </p:xfrm>
        <a:graphic>
          <a:graphicData uri="http://schemas.openxmlformats.org/presentationml/2006/ole">
            <mc:AlternateContent xmlns:mc="http://schemas.openxmlformats.org/markup-compatibility/2006">
              <mc:Choice xmlns:v="urn:schemas-microsoft-com:vml" Requires="v">
                <p:oleObj spid="_x0000_s63557" r:id="rId3" imgW="3225800" imgH="698500" progId="Equation.KSEE3">
                  <p:embed/>
                </p:oleObj>
              </mc:Choice>
              <mc:Fallback>
                <p:oleObj r:id="rId3" imgW="3225800" imgH="698500" progId="Equation.KSEE3">
                  <p:embed/>
                  <p:pic>
                    <p:nvPicPr>
                      <p:cNvPr id="0" name="图片 1024"/>
                      <p:cNvPicPr/>
                      <p:nvPr/>
                    </p:nvPicPr>
                    <p:blipFill>
                      <a:blip r:embed="rId4"/>
                      <a:stretch>
                        <a:fillRect/>
                      </a:stretch>
                    </p:blipFill>
                    <p:spPr>
                      <a:xfrm>
                        <a:off x="360065" y="1911776"/>
                        <a:ext cx="6321700" cy="1369378"/>
                      </a:xfrm>
                      <a:prstGeom prst="rect">
                        <a:avLst/>
                      </a:prstGeom>
                    </p:spPr>
                  </p:pic>
                </p:oleObj>
              </mc:Fallback>
            </mc:AlternateContent>
          </a:graphicData>
        </a:graphic>
      </p:graphicFrame>
      <p:sp>
        <p:nvSpPr>
          <p:cNvPr id="3" name="文本框 2"/>
          <p:cNvSpPr txBox="1"/>
          <p:nvPr/>
        </p:nvSpPr>
        <p:spPr>
          <a:xfrm>
            <a:off x="6942158" y="1698783"/>
            <a:ext cx="4473988" cy="1795363"/>
          </a:xfrm>
          <a:prstGeom prst="rect">
            <a:avLst/>
          </a:prstGeom>
          <a:noFill/>
        </p:spPr>
        <p:txBody>
          <a:bodyPr wrap="square" rtlCol="0" anchor="t">
            <a:spAutoFit/>
          </a:bodyPr>
          <a:lstStyle/>
          <a:p>
            <a:pPr marL="0" marR="0" lvl="0" indent="0" algn="just" defTabSz="914400" rtl="0" eaLnBrk="1" fontAlgn="base" latinLnBrk="0" hangingPunct="1">
              <a:lnSpc>
                <a:spcPts val="3200"/>
              </a:lnSpc>
              <a:spcBef>
                <a:spcPts val="0"/>
              </a:spcBef>
              <a:spcAft>
                <a:spcPct val="0"/>
              </a:spcAft>
              <a:buClrTx/>
              <a:buSzTx/>
              <a:buFontTx/>
              <a:buNone/>
              <a:defRPr/>
            </a:pPr>
            <a:r>
              <a:rPr lang="zh-CN" altLang="en-US" sz="2000" b="1" noProof="0" dirty="0">
                <a:ln>
                  <a:noFill/>
                </a:ln>
                <a:effectLst/>
                <a:uLnTx/>
                <a:uFillTx/>
                <a:latin typeface="+mn-ea"/>
                <a:sym typeface="+mn-ea"/>
              </a:rPr>
              <a:t>一般性推理问题：</a:t>
            </a:r>
            <a:endParaRPr lang="zh-CN" altLang="en-US" sz="2000" b="1" noProof="0" dirty="0">
              <a:ln>
                <a:noFill/>
              </a:ln>
              <a:solidFill>
                <a:schemeClr val="tx1"/>
              </a:solidFill>
              <a:effectLst/>
              <a:uLnTx/>
              <a:uFillTx/>
              <a:latin typeface="+mn-ea"/>
              <a:sym typeface="+mn-ea"/>
            </a:endParaRPr>
          </a:p>
          <a:p>
            <a:pPr marL="0" indent="0" algn="just">
              <a:spcBef>
                <a:spcPct val="20000"/>
              </a:spcBef>
              <a:buClr>
                <a:schemeClr val="bg2"/>
              </a:buClr>
              <a:buSzPct val="75000"/>
              <a:buFont typeface="Wingdings" panose="05000000000000000000" pitchFamily="2" charset="2"/>
              <a:buNone/>
            </a:pPr>
            <a:r>
              <a:rPr lang="zh-CN" altLang="en-US" sz="2000" dirty="0">
                <a:latin typeface="Times New Roman" panose="02020603050405020304" pitchFamily="18" charset="0"/>
                <a:sym typeface="+mn-ea"/>
              </a:rPr>
              <a:t>给定</a:t>
            </a:r>
            <a:r>
              <a:rPr lang="zh-CN" altLang="en-US" sz="2000" dirty="0">
                <a:solidFill>
                  <a:srgbClr val="FF0000"/>
                </a:solidFill>
                <a:latin typeface="Times New Roman" panose="02020603050405020304" pitchFamily="18" charset="0"/>
                <a:sym typeface="+mn-ea"/>
              </a:rPr>
              <a:t>特定事件</a:t>
            </a:r>
            <a:r>
              <a:rPr lang="en-US" altLang="zh-CN" sz="2000" i="1" dirty="0">
                <a:latin typeface="Times New Roman" panose="02020603050405020304" pitchFamily="18" charset="0"/>
                <a:sym typeface="+mn-ea"/>
              </a:rPr>
              <a:t>e</a:t>
            </a:r>
            <a:r>
              <a:rPr lang="zh-CN" altLang="en-US" sz="2000" dirty="0">
                <a:latin typeface="Times New Roman" panose="02020603050405020304" pitchFamily="18" charset="0"/>
                <a:sym typeface="+mn-ea"/>
              </a:rPr>
              <a:t>（</a:t>
            </a:r>
            <a:r>
              <a:rPr lang="en-US" altLang="zh-CN" sz="2000" i="1" dirty="0">
                <a:latin typeface="Times New Roman" panose="02020603050405020304" pitchFamily="18" charset="0"/>
                <a:sym typeface="+mn-ea"/>
              </a:rPr>
              <a:t>e</a:t>
            </a:r>
            <a:r>
              <a:rPr lang="en-US" altLang="zh-CN" sz="2000" dirty="0">
                <a:latin typeface="微软雅黑" panose="020B0503020204020204" charset="-122"/>
                <a:ea typeface="微软雅黑" panose="020B0503020204020204" charset="-122"/>
                <a:sym typeface="+mn-ea"/>
              </a:rPr>
              <a:t>∈</a:t>
            </a:r>
            <a:r>
              <a:rPr lang="zh-CN" altLang="en-US" sz="2000" dirty="0">
                <a:latin typeface="Times New Roman" panose="02020603050405020304" pitchFamily="18" charset="0"/>
                <a:sym typeface="+mn-ea"/>
              </a:rPr>
              <a:t>证据变量（</a:t>
            </a:r>
            <a:r>
              <a:rPr lang="en-US" altLang="zh-CN" sz="2000" dirty="0">
                <a:latin typeface="Times New Roman" panose="02020603050405020304" pitchFamily="18" charset="0"/>
                <a:sym typeface="+mn-ea"/>
              </a:rPr>
              <a:t>Evidence variable</a:t>
            </a:r>
            <a:r>
              <a:rPr lang="zh-CN" altLang="en-US" sz="2000" dirty="0">
                <a:latin typeface="Times New Roman" panose="02020603050405020304" pitchFamily="18" charset="0"/>
                <a:sym typeface="+mn-ea"/>
              </a:rPr>
              <a:t>）集</a:t>
            </a:r>
            <a:r>
              <a:rPr lang="en-US" altLang="zh-CN" sz="2000" i="1" dirty="0">
                <a:latin typeface="Times New Roman" panose="02020603050405020304" pitchFamily="18" charset="0"/>
                <a:sym typeface="+mn-ea"/>
              </a:rPr>
              <a:t>E</a:t>
            </a:r>
            <a:r>
              <a:rPr lang="zh-CN" altLang="en-US" sz="2000" dirty="0">
                <a:latin typeface="Times New Roman" panose="02020603050405020304" pitchFamily="18" charset="0"/>
                <a:sym typeface="+mn-ea"/>
              </a:rPr>
              <a:t>），包含</a:t>
            </a:r>
            <a:r>
              <a:rPr lang="zh-CN" altLang="en-US" sz="2000" dirty="0">
                <a:solidFill>
                  <a:srgbClr val="FF0000"/>
                </a:solidFill>
                <a:latin typeface="Times New Roman" panose="02020603050405020304" pitchFamily="18" charset="0"/>
                <a:sym typeface="+mn-ea"/>
              </a:rPr>
              <a:t>隐变量集</a:t>
            </a:r>
            <a:r>
              <a:rPr lang="zh-CN" altLang="en-US" sz="2000" dirty="0">
                <a:latin typeface="Times New Roman" panose="02020603050405020304" pitchFamily="18" charset="0"/>
                <a:sym typeface="+mn-ea"/>
              </a:rPr>
              <a:t>（</a:t>
            </a:r>
            <a:r>
              <a:rPr lang="en-US" altLang="zh-CN" sz="2000" dirty="0">
                <a:latin typeface="Times New Roman" panose="02020603050405020304" pitchFamily="18" charset="0"/>
                <a:sym typeface="+mn-ea"/>
              </a:rPr>
              <a:t>Hidden variable</a:t>
            </a:r>
            <a:r>
              <a:rPr lang="zh-CN" altLang="en-US" sz="2000" dirty="0">
                <a:latin typeface="Times New Roman" panose="02020603050405020304" pitchFamily="18" charset="0"/>
                <a:sym typeface="+mn-ea"/>
              </a:rPr>
              <a:t>）</a:t>
            </a:r>
            <a:r>
              <a:rPr lang="en-US" altLang="zh-CN" sz="2000" i="1" dirty="0">
                <a:latin typeface="Times New Roman" panose="02020603050405020304" pitchFamily="18" charset="0"/>
                <a:sym typeface="+mn-ea"/>
              </a:rPr>
              <a:t>Y</a:t>
            </a:r>
            <a:r>
              <a:rPr lang="zh-CN" altLang="en-US" sz="2000" dirty="0">
                <a:latin typeface="Times New Roman" panose="02020603050405020304" pitchFamily="18" charset="0"/>
                <a:sym typeface="+mn-ea"/>
              </a:rPr>
              <a:t>，求</a:t>
            </a:r>
            <a:r>
              <a:rPr lang="zh-CN" altLang="en-US" sz="2000" dirty="0">
                <a:solidFill>
                  <a:srgbClr val="FF0000"/>
                </a:solidFill>
                <a:latin typeface="Times New Roman" panose="02020603050405020304" pitchFamily="18" charset="0"/>
                <a:sym typeface="+mn-ea"/>
              </a:rPr>
              <a:t>查询变量</a:t>
            </a:r>
            <a:r>
              <a:rPr lang="en-US" altLang="zh-CN" sz="2000" i="1" dirty="0">
                <a:latin typeface="Times New Roman" panose="02020603050405020304" pitchFamily="18" charset="0"/>
                <a:sym typeface="+mn-ea"/>
              </a:rPr>
              <a:t>x</a:t>
            </a:r>
            <a:r>
              <a:rPr lang="zh-CN" altLang="en-US" sz="2000" dirty="0">
                <a:latin typeface="Times New Roman" panose="02020603050405020304" pitchFamily="18" charset="0"/>
                <a:sym typeface="+mn-ea"/>
              </a:rPr>
              <a:t>发生的概率（</a:t>
            </a:r>
            <a:r>
              <a:rPr lang="en-US" altLang="zh-CN" sz="2000" i="1" dirty="0">
                <a:latin typeface="Times New Roman" panose="02020603050405020304" pitchFamily="18" charset="0"/>
                <a:sym typeface="+mn-ea"/>
              </a:rPr>
              <a:t>x</a:t>
            </a:r>
            <a:r>
              <a:rPr lang="en-US" altLang="zh-CN" sz="2000"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查询</a:t>
            </a:r>
            <a:r>
              <a:rPr lang="zh-CN" altLang="en-US" sz="2000" dirty="0">
                <a:latin typeface="Times New Roman" panose="02020603050405020304" pitchFamily="18" charset="0"/>
                <a:sym typeface="+mn-ea"/>
              </a:rPr>
              <a:t>变量集</a:t>
            </a:r>
            <a:r>
              <a:rPr lang="en-US" altLang="zh-CN" sz="2000" i="1" dirty="0">
                <a:latin typeface="Times New Roman" panose="02020603050405020304" pitchFamily="18" charset="0"/>
                <a:sym typeface="+mn-ea"/>
              </a:rPr>
              <a:t>X</a:t>
            </a:r>
            <a:r>
              <a:rPr lang="zh-CN" altLang="en-US" sz="2000" dirty="0">
                <a:latin typeface="Times New Roman" panose="02020603050405020304" pitchFamily="18" charset="0"/>
                <a:sym typeface="+mn-ea"/>
              </a:rPr>
              <a:t>）</a:t>
            </a:r>
            <a:endParaRPr lang="zh-CN" altLang="en-US" sz="2000" dirty="0"/>
          </a:p>
        </p:txBody>
      </p:sp>
      <p:graphicFrame>
        <p:nvGraphicFramePr>
          <p:cNvPr id="102405" name="Object 6"/>
          <p:cNvGraphicFramePr>
            <a:graphicFrameLocks noChangeAspect="1"/>
          </p:cNvGraphicFramePr>
          <p:nvPr>
            <p:extLst>
              <p:ext uri="{D42A27DB-BD31-4B8C-83A1-F6EECF244321}">
                <p14:modId xmlns:p14="http://schemas.microsoft.com/office/powerpoint/2010/main" val="4081117448"/>
              </p:ext>
            </p:extLst>
          </p:nvPr>
        </p:nvGraphicFramePr>
        <p:xfrm>
          <a:off x="1823509" y="4448810"/>
          <a:ext cx="7555230" cy="890270"/>
        </p:xfrm>
        <a:graphic>
          <a:graphicData uri="http://schemas.openxmlformats.org/presentationml/2006/ole">
            <mc:AlternateContent xmlns:mc="http://schemas.openxmlformats.org/markup-compatibility/2006">
              <mc:Choice xmlns:v="urn:schemas-microsoft-com:vml" Requires="v">
                <p:oleObj spid="_x0000_s63558" r:id="rId5" imgW="3632200" imgH="431800" progId="Equation.3">
                  <p:embed/>
                </p:oleObj>
              </mc:Choice>
              <mc:Fallback>
                <p:oleObj r:id="rId5" imgW="3632200" imgH="431800" progId="Equation.3">
                  <p:embed/>
                  <p:pic>
                    <p:nvPicPr>
                      <p:cNvPr id="0" name="图片 3085"/>
                      <p:cNvPicPr/>
                      <p:nvPr/>
                    </p:nvPicPr>
                    <p:blipFill>
                      <a:blip r:embed="rId6"/>
                      <a:stretch>
                        <a:fillRect/>
                      </a:stretch>
                    </p:blipFill>
                    <p:spPr>
                      <a:xfrm>
                        <a:off x="1823509" y="4448810"/>
                        <a:ext cx="7555230" cy="890270"/>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5" name="Text Box 3"/>
          <p:cNvSpPr txBox="1">
            <a:spLocks noChangeArrowheads="1"/>
          </p:cNvSpPr>
          <p:nvPr/>
        </p:nvSpPr>
        <p:spPr bwMode="auto">
          <a:xfrm>
            <a:off x="239185" y="962025"/>
            <a:ext cx="11569700" cy="311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  </a:t>
            </a:r>
            <a:r>
              <a:rPr lang="zh-CN" altLang="en-US" sz="2600" dirty="0">
                <a:latin typeface="Times New Roman" panose="02020603050405020304" pitchFamily="18" charset="0"/>
                <a:sym typeface="+mn-ea"/>
              </a:rPr>
              <a:t>已知，一个事件</a:t>
            </a:r>
            <a:r>
              <a:rPr lang="en-US" altLang="zh-CN" sz="2600" i="1">
                <a:latin typeface="Times New Roman" panose="02020603050405020304" pitchFamily="18" charset="0"/>
                <a:sym typeface="+mn-ea"/>
              </a:rPr>
              <a:t>e = </a:t>
            </a:r>
            <a:r>
              <a:rPr lang="en-US" altLang="zh-CN" sz="2600">
                <a:latin typeface="Times New Roman" panose="02020603050405020304" pitchFamily="18" charset="0"/>
                <a:sym typeface="+mn-ea"/>
              </a:rPr>
              <a:t>{</a:t>
            </a:r>
            <a:r>
              <a:rPr lang="en-US" altLang="zh-CN" sz="2600" i="1" err="1">
                <a:latin typeface="Times New Roman" panose="02020603050405020304" pitchFamily="18" charset="0"/>
                <a:sym typeface="+mn-ea"/>
              </a:rPr>
              <a:t>JohnCalls</a:t>
            </a:r>
            <a:r>
              <a:rPr lang="en-US" altLang="zh-CN" sz="2600" i="1">
                <a:latin typeface="Times New Roman" panose="02020603050405020304" pitchFamily="18" charset="0"/>
                <a:sym typeface="+mn-ea"/>
              </a:rPr>
              <a:t> = true, and </a:t>
            </a:r>
            <a:r>
              <a:rPr lang="en-US" altLang="zh-CN" sz="2600" i="1" err="1">
                <a:latin typeface="Times New Roman" panose="02020603050405020304" pitchFamily="18" charset="0"/>
                <a:sym typeface="+mn-ea"/>
              </a:rPr>
              <a:t>MaryCalls</a:t>
            </a:r>
            <a:r>
              <a:rPr lang="en-US" altLang="zh-CN" sz="2600" i="1">
                <a:latin typeface="Times New Roman" panose="02020603050405020304" pitchFamily="18" charset="0"/>
                <a:sym typeface="+mn-ea"/>
              </a:rPr>
              <a:t> = true</a:t>
            </a:r>
            <a:r>
              <a:rPr lang="en-US" altLang="zh-CN" sz="2600">
                <a:latin typeface="Times New Roman" panose="02020603050405020304" pitchFamily="18" charset="0"/>
                <a:sym typeface="+mn-ea"/>
              </a:rPr>
              <a: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试问出现盗贼的概率是多少？</a:t>
            </a:r>
          </a:p>
          <a:p>
            <a:pPr algn="just" eaLnBrk="1" hangingPunct="1">
              <a:spcBef>
                <a:spcPct val="50000"/>
              </a:spcBef>
            </a:pPr>
            <a:r>
              <a:rPr lang="zh-CN" altLang="en-US" sz="2800">
                <a:latin typeface="Times New Roman" panose="02020603050405020304" pitchFamily="18" charset="0"/>
                <a:sym typeface="+mn-ea"/>
              </a:rPr>
              <a:t>解： </a:t>
            </a:r>
            <a:r>
              <a:rPr lang="en-US" altLang="zh-CN" sz="2800" i="1">
                <a:latin typeface="Times New Roman" panose="02020603050405020304" pitchFamily="18" charset="0"/>
                <a:sym typeface="+mn-ea"/>
              </a:rPr>
              <a:t>P</a:t>
            </a:r>
            <a:r>
              <a:rPr lang="en-US" altLang="zh-CN" sz="2800">
                <a:latin typeface="Times New Roman" panose="02020603050405020304" pitchFamily="18" charset="0"/>
                <a:sym typeface="+mn-ea"/>
              </a:rPr>
              <a:t>(</a:t>
            </a:r>
            <a:r>
              <a:rPr lang="en-US" altLang="zh-CN" sz="2800" i="1">
                <a:latin typeface="Times New Roman" panose="02020603050405020304" pitchFamily="18" charset="0"/>
                <a:sym typeface="+mn-ea"/>
              </a:rPr>
              <a:t>X</a:t>
            </a:r>
            <a:r>
              <a:rPr lang="en-US" altLang="zh-CN" sz="2800">
                <a:latin typeface="Times New Roman" panose="02020603050405020304" pitchFamily="18" charset="0"/>
                <a:sym typeface="+mn-ea"/>
              </a:rPr>
              <a:t>|</a:t>
            </a:r>
            <a:r>
              <a:rPr lang="en-US" altLang="zh-CN" sz="2800" i="1">
                <a:latin typeface="Times New Roman" panose="02020603050405020304" pitchFamily="18" charset="0"/>
                <a:sym typeface="+mn-ea"/>
              </a:rPr>
              <a:t>e</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X</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a:t>
            </a:r>
            <a:r>
              <a:rPr lang="en-US" altLang="zh-CN" sz="2800" i="1" baseline="-25000" err="1">
                <a:latin typeface="Times New Roman" panose="02020603050405020304" pitchFamily="18" charset="0"/>
                <a:sym typeface="Symbol" panose="05050102010706020507" pitchFamily="18" charset="2"/>
              </a:rPr>
              <a:t>y</a:t>
            </a:r>
            <a:r>
              <a:rPr lang="en-US" altLang="zh-CN" sz="2800" i="1" err="1">
                <a:latin typeface="Times New Roman" panose="02020603050405020304" pitchFamily="18" charset="0"/>
                <a:sym typeface="Symbol" panose="05050102010706020507" pitchFamily="18" charset="2"/>
              </a:rPr>
              <a:t>P</a:t>
            </a:r>
            <a:r>
              <a:rPr lang="en-US" altLang="zh-CN" sz="2800" err="1">
                <a:latin typeface="Times New Roman" panose="02020603050405020304" pitchFamily="18" charset="0"/>
                <a:sym typeface="Symbol" panose="05050102010706020507" pitchFamily="18" charset="2"/>
              </a:rPr>
              <a:t>(</a:t>
            </a:r>
            <a:r>
              <a:rPr lang="en-US" altLang="zh-CN" sz="2800" i="1" err="1">
                <a:latin typeface="Times New Roman" panose="02020603050405020304" pitchFamily="18" charset="0"/>
                <a:sym typeface="Symbol" panose="05050102010706020507" pitchFamily="18" charset="2"/>
              </a:rPr>
              <a:t>X</a:t>
            </a:r>
            <a:r>
              <a:rPr lang="en-US" altLang="zh-CN" sz="2800" err="1">
                <a:latin typeface="Times New Roman" panose="02020603050405020304" pitchFamily="18" charset="0"/>
                <a:sym typeface="Symbol" panose="05050102010706020507" pitchFamily="18" charset="2"/>
              </a:rPr>
              <a:t>,</a:t>
            </a:r>
            <a:r>
              <a:rPr lang="en-US" altLang="zh-CN" sz="2800" i="1" err="1">
                <a:latin typeface="Times New Roman" panose="02020603050405020304" pitchFamily="18" charset="0"/>
                <a:sym typeface="Symbol" panose="05050102010706020507" pitchFamily="18" charset="2"/>
              </a:rPr>
              <a:t>e</a:t>
            </a:r>
            <a:r>
              <a:rPr lang="en-US" altLang="zh-CN" sz="2800" err="1">
                <a:latin typeface="Times New Roman" panose="02020603050405020304" pitchFamily="18" charset="0"/>
                <a:sym typeface="Symbol" panose="05050102010706020507" pitchFamily="18" charset="2"/>
              </a:rPr>
              <a:t>,</a:t>
            </a:r>
            <a:r>
              <a:rPr lang="en-US" altLang="zh-CN" sz="2800" i="1" err="1">
                <a:latin typeface="Times New Roman" panose="02020603050405020304" pitchFamily="18" charset="0"/>
                <a:sym typeface="Symbol" panose="05050102010706020507" pitchFamily="18" charset="2"/>
              </a:rPr>
              <a:t>y</a:t>
            </a:r>
            <a:r>
              <a:rPr lang="en-US" altLang="zh-CN" sz="2800">
                <a:latin typeface="Times New Roman" panose="02020603050405020304" pitchFamily="18" charset="0"/>
                <a:sym typeface="Symbol" panose="05050102010706020507" pitchFamily="18" charset="2"/>
              </a:rPr>
              <a:t>)</a:t>
            </a:r>
          </a:p>
          <a:p>
            <a:pPr indent="0" algn="l">
              <a:spcBef>
                <a:spcPct val="20000"/>
              </a:spcBef>
              <a:buClr>
                <a:srgbClr val="ED7D31"/>
              </a:buClr>
              <a:buSzPct val="75000"/>
              <a:buFont typeface="Wingdings" panose="05000000000000000000" charset="0"/>
              <a:buNone/>
            </a:pPr>
            <a:r>
              <a:rPr lang="en-US" altLang="zh-CN" sz="2800" i="1" err="1">
                <a:latin typeface="Times New Roman" panose="02020603050405020304" pitchFamily="18" charset="0"/>
                <a:sym typeface="+mn-ea"/>
              </a:rPr>
              <a:t>P</a:t>
            </a:r>
            <a:r>
              <a:rPr lang="en-US" altLang="zh-CN" sz="2800" err="1">
                <a:latin typeface="Times New Roman" panose="02020603050405020304" pitchFamily="18" charset="0"/>
                <a:sym typeface="+mn-ea"/>
              </a:rPr>
              <a:t>(Burgary</a:t>
            </a:r>
            <a:r>
              <a:rPr lang="en-US" altLang="zh-CN" sz="2800">
                <a:latin typeface="Times New Roman" panose="02020603050405020304" pitchFamily="18" charset="0"/>
                <a:sym typeface="+mn-ea"/>
              </a:rPr>
              <a:t> | </a:t>
            </a:r>
            <a:r>
              <a:rPr lang="en-US" altLang="zh-CN" sz="2800" err="1">
                <a:latin typeface="Times New Roman" panose="02020603050405020304" pitchFamily="18" charset="0"/>
                <a:sym typeface="+mn-ea"/>
              </a:rPr>
              <a:t>JohnCalls</a:t>
            </a:r>
            <a:r>
              <a:rPr lang="en-US" altLang="zh-CN" sz="2800">
                <a:latin typeface="Times New Roman" panose="02020603050405020304" pitchFamily="18" charset="0"/>
                <a:sym typeface="+mn-ea"/>
              </a:rPr>
              <a:t> = true, </a:t>
            </a:r>
            <a:r>
              <a:rPr lang="en-US" altLang="zh-CN" sz="2800" err="1">
                <a:latin typeface="Times New Roman" panose="02020603050405020304" pitchFamily="18" charset="0"/>
                <a:sym typeface="+mn-ea"/>
              </a:rPr>
              <a:t>MaryCalls</a:t>
            </a:r>
            <a:r>
              <a:rPr lang="en-US" altLang="zh-CN" sz="2800">
                <a:latin typeface="Times New Roman" panose="02020603050405020304" pitchFamily="18" charset="0"/>
                <a:sym typeface="+mn-ea"/>
              </a:rPr>
              <a:t> = true)</a:t>
            </a:r>
            <a:r>
              <a:rPr lang="zh-CN" altLang="en-US" sz="2800" dirty="0">
                <a:latin typeface="Times New Roman" panose="02020603050405020304" pitchFamily="18" charset="0"/>
                <a:sym typeface="+mn-ea"/>
              </a:rPr>
              <a:t>简写为：</a:t>
            </a:r>
            <a:endParaRPr lang="zh-CN" altLang="en-US" sz="2800" dirty="0">
              <a:latin typeface="Arial" panose="020B0604020202020204" pitchFamily="34" charset="0"/>
              <a:sym typeface="+mn-ea"/>
            </a:endParaRPr>
          </a:p>
          <a:p>
            <a:pPr marL="609600" indent="-609600" algn="l">
              <a:spcBef>
                <a:spcPct val="20000"/>
              </a:spcBef>
              <a:buClr>
                <a:schemeClr val="bg2"/>
              </a:buClr>
              <a:buSzPct val="75000"/>
              <a:buFont typeface="Wingdings" panose="05000000000000000000" pitchFamily="2" charset="2"/>
            </a:pPr>
            <a:r>
              <a:rPr lang="en-US" altLang="zh-CN" sz="2800" i="1">
                <a:latin typeface="Times New Roman" panose="02020603050405020304" pitchFamily="18" charset="0"/>
                <a:sym typeface="+mn-ea"/>
              </a:rPr>
              <a:t>P</a:t>
            </a:r>
            <a:r>
              <a:rPr lang="en-US" altLang="zh-CN" sz="2800">
                <a:latin typeface="Times New Roman" panose="02020603050405020304" pitchFamily="18" charset="0"/>
                <a:sym typeface="+mn-ea"/>
              </a:rPr>
              <a:t>(</a:t>
            </a:r>
            <a:r>
              <a:rPr lang="en-US" altLang="zh-CN" sz="2800" i="1">
                <a:latin typeface="Times New Roman" panose="02020603050405020304" pitchFamily="18" charset="0"/>
                <a:sym typeface="+mn-ea"/>
              </a:rPr>
              <a:t>B</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mn-ea"/>
              </a:rPr>
              <a:t>j</a:t>
            </a:r>
            <a:r>
              <a:rPr lang="en-US" altLang="zh-CN" sz="2800">
                <a:latin typeface="Times New Roman" panose="02020603050405020304" pitchFamily="18" charset="0"/>
                <a:sym typeface="+mn-ea"/>
              </a:rPr>
              <a:t>, </a:t>
            </a:r>
            <a:r>
              <a:rPr lang="en-US" altLang="zh-CN" sz="2800" i="1">
                <a:latin typeface="Times New Roman" panose="02020603050405020304" pitchFamily="18" charset="0"/>
                <a:sym typeface="+mn-ea"/>
              </a:rPr>
              <a:t>m</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 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800" i="1" baseline="-25000" err="1">
                <a:latin typeface="Times New Roman" panose="02020603050405020304" pitchFamily="18" charset="0"/>
                <a:sym typeface="Symbol" panose="05050102010706020507" pitchFamily="18" charset="2"/>
              </a:rPr>
              <a:t>e</a:t>
            </a:r>
            <a:r>
              <a:rPr lang="en-US" altLang="zh-CN" sz="2800" err="1">
                <a:latin typeface="Times New Roman" panose="02020603050405020304" pitchFamily="18" charset="0"/>
                <a:sym typeface="Symbol" panose="05050102010706020507" pitchFamily="18" charset="2"/>
              </a:rPr>
              <a:t></a:t>
            </a:r>
            <a:r>
              <a:rPr lang="en-US" altLang="zh-CN" sz="2800" i="1" baseline="-25000" err="1">
                <a:latin typeface="Times New Roman" panose="02020603050405020304" pitchFamily="18" charset="0"/>
                <a:sym typeface="Symbol" panose="05050102010706020507" pitchFamily="18" charset="2"/>
              </a:rPr>
              <a:t>a</a:t>
            </a:r>
            <a:r>
              <a:rPr lang="en-US" altLang="zh-CN" sz="2800" i="1" err="1">
                <a:latin typeface="Times New Roman" panose="02020603050405020304" pitchFamily="18" charset="0"/>
                <a:sym typeface="Symbol" panose="05050102010706020507" pitchFamily="18" charset="2"/>
              </a:rPr>
              <a:t>P</a:t>
            </a:r>
            <a:r>
              <a:rPr lang="en-US" altLang="zh-CN" sz="2800" err="1">
                <a:latin typeface="Times New Roman" panose="02020603050405020304" pitchFamily="18" charset="0"/>
                <a:sym typeface="Symbol" panose="05050102010706020507" pitchFamily="18" charset="2"/>
              </a:rPr>
              <a:t>(</a:t>
            </a:r>
            <a:r>
              <a:rPr lang="en-US" altLang="zh-CN" sz="2800" i="1" err="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endParaRPr lang="en-US" altLang="zh-CN" sz="2800" b="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a</a:t>
            </a:r>
            <a:r>
              <a:rPr lang="en-US" altLang="zh-CN" sz="2800" baseline="-250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endParaRPr lang="zh-CN" altLang="en-US" sz="2800" b="1" dirty="0">
              <a:solidFill>
                <a:schemeClr val="tx1"/>
              </a:solidFill>
              <a:latin typeface="Times New Roman" panose="02020603050405020304" pitchFamily="18" charset="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7750175" y="3893820"/>
            <a:ext cx="4441825" cy="2811780"/>
          </a:xfrm>
          <a:prstGeom prst="rect">
            <a:avLst/>
          </a:prstGeom>
          <a:solidFill>
            <a:schemeClr val="accent4">
              <a:lumMod val="20000"/>
              <a:lumOff val="80000"/>
            </a:schemeClr>
          </a:solid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5" name="Text Box 3"/>
          <p:cNvSpPr txBox="1">
            <a:spLocks noChangeArrowheads="1"/>
          </p:cNvSpPr>
          <p:nvPr/>
        </p:nvSpPr>
        <p:spPr bwMode="auto">
          <a:xfrm>
            <a:off x="239185" y="962025"/>
            <a:ext cx="11569700" cy="311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  </a:t>
            </a:r>
            <a:r>
              <a:rPr lang="zh-CN" altLang="en-US" sz="2600" dirty="0">
                <a:latin typeface="Times New Roman" panose="02020603050405020304" pitchFamily="18" charset="0"/>
                <a:sym typeface="+mn-ea"/>
              </a:rPr>
              <a:t>已知，一个事件</a:t>
            </a:r>
            <a:r>
              <a:rPr lang="en-US" altLang="zh-CN" sz="2600" i="1">
                <a:latin typeface="Times New Roman" panose="02020603050405020304" pitchFamily="18" charset="0"/>
                <a:sym typeface="+mn-ea"/>
              </a:rPr>
              <a:t>e = </a:t>
            </a:r>
            <a:r>
              <a:rPr lang="en-US" altLang="zh-CN" sz="2600">
                <a:latin typeface="Times New Roman" panose="02020603050405020304" pitchFamily="18" charset="0"/>
                <a:sym typeface="+mn-ea"/>
              </a:rPr>
              <a:t>{</a:t>
            </a:r>
            <a:r>
              <a:rPr lang="en-US" altLang="zh-CN" sz="2600" i="1" err="1">
                <a:latin typeface="Times New Roman" panose="02020603050405020304" pitchFamily="18" charset="0"/>
                <a:sym typeface="+mn-ea"/>
              </a:rPr>
              <a:t>JohnCalls</a:t>
            </a:r>
            <a:r>
              <a:rPr lang="en-US" altLang="zh-CN" sz="2600" i="1">
                <a:latin typeface="Times New Roman" panose="02020603050405020304" pitchFamily="18" charset="0"/>
                <a:sym typeface="+mn-ea"/>
              </a:rPr>
              <a:t> = true, and </a:t>
            </a:r>
            <a:r>
              <a:rPr lang="en-US" altLang="zh-CN" sz="2600" i="1" err="1">
                <a:latin typeface="Times New Roman" panose="02020603050405020304" pitchFamily="18" charset="0"/>
                <a:sym typeface="+mn-ea"/>
              </a:rPr>
              <a:t>MaryCalls</a:t>
            </a:r>
            <a:r>
              <a:rPr lang="en-US" altLang="zh-CN" sz="2600" i="1">
                <a:latin typeface="Times New Roman" panose="02020603050405020304" pitchFamily="18" charset="0"/>
                <a:sym typeface="+mn-ea"/>
              </a:rPr>
              <a:t> = true</a:t>
            </a:r>
            <a:r>
              <a:rPr lang="en-US" altLang="zh-CN" sz="2600">
                <a:latin typeface="Times New Roman" panose="02020603050405020304" pitchFamily="18" charset="0"/>
                <a:sym typeface="+mn-ea"/>
              </a:rPr>
              <a: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试问出现盗贼的概率是多少？</a:t>
            </a:r>
          </a:p>
          <a:p>
            <a:pPr algn="just" eaLnBrk="1" hangingPunct="1">
              <a:spcBef>
                <a:spcPct val="50000"/>
              </a:spcBef>
            </a:pPr>
            <a:r>
              <a:rPr lang="zh-CN" altLang="en-US" sz="2800">
                <a:latin typeface="Times New Roman" panose="02020603050405020304" pitchFamily="18" charset="0"/>
                <a:sym typeface="+mn-ea"/>
              </a:rPr>
              <a:t>解： </a:t>
            </a:r>
            <a:endParaRPr lang="zh-CN" altLang="en-US" sz="2800" dirty="0">
              <a:latin typeface="Arial" panose="020B0604020202020204" pitchFamily="34" charset="0"/>
              <a:sym typeface="+mn-ea"/>
            </a:endParaRPr>
          </a:p>
          <a:p>
            <a:pPr marL="609600" indent="-609600" algn="l">
              <a:spcBef>
                <a:spcPct val="20000"/>
              </a:spcBef>
              <a:buClr>
                <a:schemeClr val="bg2"/>
              </a:buClr>
              <a:buSzPct val="75000"/>
              <a:buFont typeface="Wingdings" panose="05000000000000000000" pitchFamily="2" charset="2"/>
            </a:pPr>
            <a:r>
              <a:rPr lang="en-US" altLang="zh-CN" sz="2800" i="1">
                <a:latin typeface="Times New Roman" panose="02020603050405020304" pitchFamily="18" charset="0"/>
                <a:sym typeface="+mn-ea"/>
              </a:rPr>
              <a:t>P</a:t>
            </a:r>
            <a:r>
              <a:rPr lang="en-US" altLang="zh-CN" sz="2800">
                <a:latin typeface="Times New Roman" panose="02020603050405020304" pitchFamily="18" charset="0"/>
                <a:sym typeface="+mn-ea"/>
              </a:rPr>
              <a:t>(</a:t>
            </a:r>
            <a:r>
              <a:rPr lang="en-US" altLang="zh-CN" sz="2800" i="1">
                <a:latin typeface="Times New Roman" panose="02020603050405020304" pitchFamily="18" charset="0"/>
                <a:sym typeface="+mn-ea"/>
              </a:rPr>
              <a:t>b</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mn-ea"/>
              </a:rPr>
              <a:t>j</a:t>
            </a:r>
            <a:r>
              <a:rPr lang="en-US" altLang="zh-CN" sz="2800">
                <a:latin typeface="Times New Roman" panose="02020603050405020304" pitchFamily="18" charset="0"/>
                <a:sym typeface="+mn-ea"/>
              </a:rPr>
              <a:t>, </a:t>
            </a:r>
            <a:r>
              <a:rPr lang="en-US" altLang="zh-CN" sz="2800" i="1">
                <a:latin typeface="Times New Roman" panose="02020603050405020304" pitchFamily="18" charset="0"/>
                <a:sym typeface="+mn-ea"/>
              </a:rPr>
              <a:t>m</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 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800" i="1" baseline="-25000" err="1">
                <a:latin typeface="Times New Roman" panose="02020603050405020304" pitchFamily="18" charset="0"/>
                <a:sym typeface="Symbol" panose="05050102010706020507" pitchFamily="18" charset="2"/>
              </a:rPr>
              <a:t>e</a:t>
            </a:r>
            <a:r>
              <a:rPr lang="en-US" altLang="zh-CN" sz="2800" err="1">
                <a:latin typeface="Times New Roman" panose="02020603050405020304" pitchFamily="18" charset="0"/>
                <a:sym typeface="Symbol" panose="05050102010706020507" pitchFamily="18" charset="2"/>
              </a:rPr>
              <a:t></a:t>
            </a:r>
            <a:r>
              <a:rPr lang="en-US" altLang="zh-CN" sz="2800" i="1" baseline="-25000" err="1">
                <a:latin typeface="Times New Roman" panose="02020603050405020304" pitchFamily="18" charset="0"/>
                <a:sym typeface="Symbol" panose="05050102010706020507" pitchFamily="18" charset="2"/>
              </a:rPr>
              <a:t>a</a:t>
            </a:r>
            <a:r>
              <a:rPr lang="en-US" altLang="zh-CN" sz="2800" i="1" err="1">
                <a:latin typeface="Times New Roman" panose="02020603050405020304" pitchFamily="18" charset="0"/>
                <a:sym typeface="Symbol" panose="05050102010706020507" pitchFamily="18" charset="2"/>
              </a:rPr>
              <a:t>P</a:t>
            </a:r>
            <a:r>
              <a:rPr lang="en-US" altLang="zh-CN" sz="2800" err="1">
                <a:latin typeface="Times New Roman" panose="02020603050405020304" pitchFamily="18" charset="0"/>
                <a:sym typeface="Symbol" panose="05050102010706020507" pitchFamily="18" charset="2"/>
              </a:rPr>
              <a:t>(</a:t>
            </a:r>
            <a:r>
              <a:rPr lang="en-US" altLang="zh-CN" sz="2800" i="1" err="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endParaRPr lang="en-US" altLang="zh-CN" sz="2800" b="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a</a:t>
            </a:r>
            <a:r>
              <a:rPr lang="en-US" altLang="zh-CN" sz="2800" baseline="-250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 0.00059224</a:t>
            </a:r>
            <a:endParaRPr lang="en-US" altLang="zh-CN" sz="2800" b="1" dirty="0">
              <a:solidFill>
                <a:schemeClr val="tx1"/>
              </a:solidFill>
              <a:latin typeface="Times New Roman" panose="02020603050405020304" pitchFamily="18" charset="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239395" y="4163695"/>
            <a:ext cx="4022090" cy="2546350"/>
          </a:xfrm>
          <a:prstGeom prst="rect">
            <a:avLst/>
          </a:prstGeom>
          <a:solidFill>
            <a:schemeClr val="accent4">
              <a:lumMod val="20000"/>
              <a:lumOff val="80000"/>
            </a:schemeClr>
          </a:solidFill>
        </p:spPr>
      </p:pic>
      <p:pic>
        <p:nvPicPr>
          <p:cNvPr id="3" name="图片 2"/>
          <p:cNvPicPr>
            <a:picLocks noChangeAspect="1"/>
          </p:cNvPicPr>
          <p:nvPr/>
        </p:nvPicPr>
        <p:blipFill>
          <a:blip r:embed="rId3"/>
          <a:stretch>
            <a:fillRect/>
          </a:stretch>
        </p:blipFill>
        <p:spPr>
          <a:xfrm>
            <a:off x="6664960" y="2584450"/>
            <a:ext cx="5527040" cy="427355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5" name="Text Box 3"/>
          <p:cNvSpPr txBox="1">
            <a:spLocks noChangeArrowheads="1"/>
          </p:cNvSpPr>
          <p:nvPr/>
        </p:nvSpPr>
        <p:spPr bwMode="auto">
          <a:xfrm>
            <a:off x="239185" y="962025"/>
            <a:ext cx="11569700" cy="311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  </a:t>
            </a:r>
            <a:r>
              <a:rPr lang="zh-CN" altLang="en-US" sz="2600" dirty="0">
                <a:latin typeface="Times New Roman" panose="02020603050405020304" pitchFamily="18" charset="0"/>
                <a:sym typeface="+mn-ea"/>
              </a:rPr>
              <a:t>已知，一个事件</a:t>
            </a:r>
            <a:r>
              <a:rPr lang="en-US" altLang="zh-CN" sz="2600" i="1">
                <a:latin typeface="Times New Roman" panose="02020603050405020304" pitchFamily="18" charset="0"/>
                <a:sym typeface="+mn-ea"/>
              </a:rPr>
              <a:t>e = </a:t>
            </a:r>
            <a:r>
              <a:rPr lang="en-US" altLang="zh-CN" sz="2600">
                <a:latin typeface="Times New Roman" panose="02020603050405020304" pitchFamily="18" charset="0"/>
                <a:sym typeface="+mn-ea"/>
              </a:rPr>
              <a:t>{</a:t>
            </a:r>
            <a:r>
              <a:rPr lang="en-US" altLang="zh-CN" sz="2600" i="1" err="1">
                <a:latin typeface="Times New Roman" panose="02020603050405020304" pitchFamily="18" charset="0"/>
                <a:sym typeface="+mn-ea"/>
              </a:rPr>
              <a:t>JohnCalls</a:t>
            </a:r>
            <a:r>
              <a:rPr lang="en-US" altLang="zh-CN" sz="2600" i="1">
                <a:latin typeface="Times New Roman" panose="02020603050405020304" pitchFamily="18" charset="0"/>
                <a:sym typeface="+mn-ea"/>
              </a:rPr>
              <a:t> = true, and </a:t>
            </a:r>
            <a:r>
              <a:rPr lang="en-US" altLang="zh-CN" sz="2600" i="1" err="1">
                <a:latin typeface="Times New Roman" panose="02020603050405020304" pitchFamily="18" charset="0"/>
                <a:sym typeface="+mn-ea"/>
              </a:rPr>
              <a:t>MaryCalls</a:t>
            </a:r>
            <a:r>
              <a:rPr lang="en-US" altLang="zh-CN" sz="2600" i="1">
                <a:latin typeface="Times New Roman" panose="02020603050405020304" pitchFamily="18" charset="0"/>
                <a:sym typeface="+mn-ea"/>
              </a:rPr>
              <a:t> = true</a:t>
            </a:r>
            <a:r>
              <a:rPr lang="en-US" altLang="zh-CN" sz="2600">
                <a:latin typeface="Times New Roman" panose="02020603050405020304" pitchFamily="18" charset="0"/>
                <a:sym typeface="+mn-ea"/>
              </a:rPr>
              <a: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试问出现盗贼的概率是多少？</a:t>
            </a:r>
          </a:p>
          <a:p>
            <a:pPr algn="just" eaLnBrk="1" hangingPunct="1">
              <a:spcBef>
                <a:spcPct val="50000"/>
              </a:spcBef>
            </a:pPr>
            <a:r>
              <a:rPr lang="zh-CN" altLang="en-US" sz="2800">
                <a:latin typeface="Times New Roman" panose="02020603050405020304" pitchFamily="18" charset="0"/>
                <a:sym typeface="+mn-ea"/>
              </a:rPr>
              <a:t>解： </a:t>
            </a:r>
            <a:endParaRPr lang="zh-CN" altLang="en-US" sz="2800" dirty="0">
              <a:latin typeface="Arial" panose="020B0604020202020204" pitchFamily="34" charset="0"/>
              <a:sym typeface="+mn-ea"/>
            </a:endParaRPr>
          </a:p>
          <a:p>
            <a:pPr marL="609600" indent="-609600" algn="l">
              <a:spcBef>
                <a:spcPct val="20000"/>
              </a:spcBef>
              <a:buClr>
                <a:schemeClr val="bg2"/>
              </a:buClr>
              <a:buSzPct val="75000"/>
              <a:buFont typeface="Wingdings" panose="05000000000000000000" pitchFamily="2" charset="2"/>
            </a:pPr>
            <a:r>
              <a:rPr lang="en-US" altLang="zh-CN" sz="2800" i="1">
                <a:latin typeface="Times New Roman" panose="02020603050405020304" pitchFamily="18" charset="0"/>
                <a:sym typeface="+mn-ea"/>
              </a:rPr>
              <a:t>P</a:t>
            </a:r>
            <a:r>
              <a:rPr lang="en-US" altLang="zh-CN" sz="2800">
                <a:latin typeface="Times New Roman" panose="02020603050405020304" pitchFamily="18" charset="0"/>
                <a:sym typeface="+mn-ea"/>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mn-ea"/>
              </a:rPr>
              <a:t>b</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mn-ea"/>
              </a:rPr>
              <a:t>j</a:t>
            </a:r>
            <a:r>
              <a:rPr lang="en-US" altLang="zh-CN" sz="2800">
                <a:latin typeface="Times New Roman" panose="02020603050405020304" pitchFamily="18" charset="0"/>
                <a:sym typeface="+mn-ea"/>
              </a:rPr>
              <a:t>, </a:t>
            </a:r>
            <a:r>
              <a:rPr lang="en-US" altLang="zh-CN" sz="2800" i="1">
                <a:latin typeface="Times New Roman" panose="02020603050405020304" pitchFamily="18" charset="0"/>
                <a:sym typeface="+mn-ea"/>
              </a:rPr>
              <a:t>m</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 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800" i="1" baseline="-25000" err="1">
                <a:latin typeface="Times New Roman" panose="02020603050405020304" pitchFamily="18" charset="0"/>
                <a:sym typeface="Symbol" panose="05050102010706020507" pitchFamily="18" charset="2"/>
              </a:rPr>
              <a:t>e</a:t>
            </a:r>
            <a:r>
              <a:rPr lang="en-US" altLang="zh-CN" sz="2800" err="1">
                <a:latin typeface="Times New Roman" panose="02020603050405020304" pitchFamily="18" charset="0"/>
                <a:sym typeface="Symbol" panose="05050102010706020507" pitchFamily="18" charset="2"/>
              </a:rPr>
              <a:t></a:t>
            </a:r>
            <a:r>
              <a:rPr lang="en-US" altLang="zh-CN" sz="2800" i="1" baseline="-25000" err="1">
                <a:latin typeface="Times New Roman" panose="02020603050405020304" pitchFamily="18" charset="0"/>
                <a:sym typeface="Symbol" panose="05050102010706020507" pitchFamily="18" charset="2"/>
              </a:rPr>
              <a:t>a</a:t>
            </a:r>
            <a:r>
              <a:rPr lang="en-US" altLang="zh-CN" sz="2800" i="1" err="1">
                <a:latin typeface="Times New Roman" panose="02020603050405020304" pitchFamily="18" charset="0"/>
                <a:sym typeface="Symbol" panose="05050102010706020507" pitchFamily="18" charset="2"/>
              </a:rPr>
              <a:t>P</a:t>
            </a:r>
            <a:r>
              <a:rPr lang="en-US" altLang="zh-CN" sz="2800" err="1">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err="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endParaRPr lang="en-US" altLang="zh-CN" sz="2800" b="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a</a:t>
            </a:r>
            <a:r>
              <a:rPr lang="en-US" altLang="zh-CN" sz="2800" baseline="-250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 0.0014919</a:t>
            </a:r>
            <a:endParaRPr lang="en-US" altLang="zh-CN" sz="2800" b="1" dirty="0">
              <a:solidFill>
                <a:schemeClr val="tx1"/>
              </a:solidFill>
              <a:latin typeface="Times New Roman" panose="02020603050405020304" pitchFamily="18" charset="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239395" y="4163695"/>
            <a:ext cx="4022090" cy="2546350"/>
          </a:xfrm>
          <a:prstGeom prst="rect">
            <a:avLst/>
          </a:prstGeom>
          <a:solidFill>
            <a:schemeClr val="accent4">
              <a:lumMod val="20000"/>
              <a:lumOff val="80000"/>
            </a:schemeClr>
          </a:solidFill>
        </p:spPr>
      </p:pic>
      <p:pic>
        <p:nvPicPr>
          <p:cNvPr id="3" name="图片 2"/>
          <p:cNvPicPr>
            <a:picLocks noChangeAspect="1"/>
          </p:cNvPicPr>
          <p:nvPr/>
        </p:nvPicPr>
        <p:blipFill>
          <a:blip r:embed="rId3"/>
          <a:stretch>
            <a:fillRect/>
          </a:stretch>
        </p:blipFill>
        <p:spPr>
          <a:xfrm>
            <a:off x="6602730" y="2750185"/>
            <a:ext cx="5584190" cy="398526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5" name="Text Box 3"/>
          <p:cNvSpPr txBox="1">
            <a:spLocks noChangeArrowheads="1"/>
          </p:cNvSpPr>
          <p:nvPr/>
        </p:nvSpPr>
        <p:spPr bwMode="auto">
          <a:xfrm>
            <a:off x="239185" y="962025"/>
            <a:ext cx="11569700" cy="311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  </a:t>
            </a:r>
            <a:r>
              <a:rPr lang="zh-CN" altLang="en-US" sz="2600" dirty="0">
                <a:latin typeface="Times New Roman" panose="02020603050405020304" pitchFamily="18" charset="0"/>
                <a:sym typeface="+mn-ea"/>
              </a:rPr>
              <a:t>已知，一个事件</a:t>
            </a:r>
            <a:r>
              <a:rPr lang="en-US" altLang="zh-CN" sz="2600" i="1">
                <a:latin typeface="Times New Roman" panose="02020603050405020304" pitchFamily="18" charset="0"/>
                <a:sym typeface="+mn-ea"/>
              </a:rPr>
              <a:t>e = </a:t>
            </a:r>
            <a:r>
              <a:rPr lang="en-US" altLang="zh-CN" sz="2600">
                <a:latin typeface="Times New Roman" panose="02020603050405020304" pitchFamily="18" charset="0"/>
                <a:sym typeface="+mn-ea"/>
              </a:rPr>
              <a:t>{</a:t>
            </a:r>
            <a:r>
              <a:rPr lang="en-US" altLang="zh-CN" sz="2600" i="1" err="1">
                <a:latin typeface="Times New Roman" panose="02020603050405020304" pitchFamily="18" charset="0"/>
                <a:sym typeface="+mn-ea"/>
              </a:rPr>
              <a:t>JohnCalls</a:t>
            </a:r>
            <a:r>
              <a:rPr lang="en-US" altLang="zh-CN" sz="2600" i="1">
                <a:latin typeface="Times New Roman" panose="02020603050405020304" pitchFamily="18" charset="0"/>
                <a:sym typeface="+mn-ea"/>
              </a:rPr>
              <a:t> = true, and </a:t>
            </a:r>
            <a:r>
              <a:rPr lang="en-US" altLang="zh-CN" sz="2600" i="1" err="1">
                <a:latin typeface="Times New Roman" panose="02020603050405020304" pitchFamily="18" charset="0"/>
                <a:sym typeface="+mn-ea"/>
              </a:rPr>
              <a:t>MaryCalls</a:t>
            </a:r>
            <a:r>
              <a:rPr lang="en-US" altLang="zh-CN" sz="2600" i="1">
                <a:latin typeface="Times New Roman" panose="02020603050405020304" pitchFamily="18" charset="0"/>
                <a:sym typeface="+mn-ea"/>
              </a:rPr>
              <a:t> = true</a:t>
            </a:r>
            <a:r>
              <a:rPr lang="en-US" altLang="zh-CN" sz="2600">
                <a:latin typeface="Times New Roman" panose="02020603050405020304" pitchFamily="18" charset="0"/>
                <a:sym typeface="+mn-ea"/>
              </a:rPr>
              <a: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试问出现盗贼的概率是多少？</a:t>
            </a:r>
          </a:p>
          <a:p>
            <a:pPr algn="just" eaLnBrk="1" hangingPunct="1">
              <a:spcBef>
                <a:spcPct val="50000"/>
              </a:spcBef>
            </a:pPr>
            <a:r>
              <a:rPr lang="zh-CN" altLang="en-US" sz="2800">
                <a:latin typeface="Times New Roman" panose="02020603050405020304" pitchFamily="18" charset="0"/>
                <a:sym typeface="+mn-ea"/>
              </a:rPr>
              <a:t>解： </a:t>
            </a:r>
            <a:endParaRPr lang="zh-CN" altLang="en-US" sz="2800" dirty="0">
              <a:latin typeface="Arial" panose="020B0604020202020204" pitchFamily="34" charset="0"/>
              <a:sym typeface="+mn-ea"/>
            </a:endParaRPr>
          </a:p>
          <a:p>
            <a:pPr marL="609600" indent="-609600" algn="l">
              <a:spcBef>
                <a:spcPct val="20000"/>
              </a:spcBef>
              <a:buClr>
                <a:schemeClr val="bg2"/>
              </a:buClr>
              <a:buSzPct val="75000"/>
              <a:buFont typeface="Wingdings" panose="05000000000000000000" pitchFamily="2" charset="2"/>
            </a:pPr>
            <a:r>
              <a:rPr lang="en-US" altLang="zh-CN" sz="2800" i="1">
                <a:latin typeface="Times New Roman" panose="02020603050405020304" pitchFamily="18" charset="0"/>
                <a:sym typeface="+mn-ea"/>
              </a:rPr>
              <a:t>P</a:t>
            </a:r>
            <a:r>
              <a:rPr lang="en-US" altLang="zh-CN" sz="2800">
                <a:latin typeface="Times New Roman" panose="02020603050405020304" pitchFamily="18" charset="0"/>
                <a:sym typeface="+mn-ea"/>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mn-ea"/>
              </a:rPr>
              <a:t>b</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mn-ea"/>
              </a:rPr>
              <a:t>j</a:t>
            </a:r>
            <a:r>
              <a:rPr lang="en-US" altLang="zh-CN" sz="2800">
                <a:latin typeface="Times New Roman" panose="02020603050405020304" pitchFamily="18" charset="0"/>
                <a:sym typeface="+mn-ea"/>
              </a:rPr>
              <a:t>, </a:t>
            </a:r>
            <a:r>
              <a:rPr lang="en-US" altLang="zh-CN" sz="2800" i="1">
                <a:latin typeface="Times New Roman" panose="02020603050405020304" pitchFamily="18" charset="0"/>
                <a:sym typeface="+mn-ea"/>
              </a:rPr>
              <a:t>m</a:t>
            </a:r>
            <a:r>
              <a:rPr lang="en-US" altLang="zh-CN" sz="2800">
                <a:latin typeface="Times New Roman" panose="02020603050405020304" pitchFamily="18" charset="0"/>
                <a:sym typeface="+mn-ea"/>
              </a:rPr>
              <a:t>) =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 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800" i="1" baseline="-25000" err="1">
                <a:latin typeface="Times New Roman" panose="02020603050405020304" pitchFamily="18" charset="0"/>
                <a:sym typeface="Symbol" panose="05050102010706020507" pitchFamily="18" charset="2"/>
              </a:rPr>
              <a:t>e</a:t>
            </a:r>
            <a:r>
              <a:rPr lang="en-US" altLang="zh-CN" sz="2800" err="1">
                <a:latin typeface="Times New Roman" panose="02020603050405020304" pitchFamily="18" charset="0"/>
                <a:sym typeface="Symbol" panose="05050102010706020507" pitchFamily="18" charset="2"/>
              </a:rPr>
              <a:t></a:t>
            </a:r>
            <a:r>
              <a:rPr lang="en-US" altLang="zh-CN" sz="2800" i="1" baseline="-25000" err="1">
                <a:latin typeface="Times New Roman" panose="02020603050405020304" pitchFamily="18" charset="0"/>
                <a:sym typeface="Symbol" panose="05050102010706020507" pitchFamily="18" charset="2"/>
              </a:rPr>
              <a:t>a</a:t>
            </a:r>
            <a:r>
              <a:rPr lang="en-US" altLang="zh-CN" sz="2800" i="1" err="1">
                <a:latin typeface="Times New Roman" panose="02020603050405020304" pitchFamily="18" charset="0"/>
                <a:sym typeface="Symbol" panose="05050102010706020507" pitchFamily="18" charset="2"/>
              </a:rPr>
              <a:t>P</a:t>
            </a:r>
            <a:r>
              <a:rPr lang="en-US" altLang="zh-CN" sz="2800" err="1">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err="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endParaRPr lang="en-US" altLang="zh-CN" sz="2800" b="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baseline="-25000">
                <a:latin typeface="Times New Roman" panose="02020603050405020304" pitchFamily="18" charset="0"/>
                <a:sym typeface="Symbol" panose="05050102010706020507" pitchFamily="18" charset="2"/>
              </a:rPr>
              <a:t>a</a:t>
            </a:r>
            <a:r>
              <a:rPr lang="en-US" altLang="zh-CN" sz="2800" baseline="-25000">
                <a:latin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楷体_GB2312" pitchFamily="49" charset="-122"/>
                <a:sym typeface="+mn-ea"/>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e</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j</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m</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a:t>
            </a:r>
            <a:r>
              <a:rPr lang="en-US" altLang="zh-CN" sz="2800">
                <a:latin typeface="Times New Roman" panose="02020603050405020304" pitchFamily="18" charset="0"/>
                <a:sym typeface="Symbol" panose="05050102010706020507" pitchFamily="18" charset="2"/>
              </a:rPr>
              <a:t>)</a:t>
            </a:r>
          </a:p>
          <a:p>
            <a:pPr marL="609600" indent="-609600" algn="l">
              <a:spcBef>
                <a:spcPct val="20000"/>
              </a:spcBef>
              <a:buClr>
                <a:schemeClr val="bg2"/>
              </a:buClr>
              <a:buSzPct val="75000"/>
              <a:buFont typeface="Wingdings" panose="05000000000000000000" pitchFamily="2" charset="2"/>
            </a:pPr>
            <a:r>
              <a:rPr lang="en-US" altLang="zh-CN" sz="2800">
                <a:latin typeface="Times New Roman" panose="02020603050405020304" pitchFamily="18" charset="0"/>
                <a:sym typeface="Symbol" panose="05050102010706020507" pitchFamily="18" charset="2"/>
              </a:rPr>
              <a:t>                 =  0.0014919</a:t>
            </a:r>
            <a:endParaRPr lang="en-US" altLang="zh-CN" sz="2800" b="1" dirty="0">
              <a:solidFill>
                <a:schemeClr val="tx1"/>
              </a:solidFill>
              <a:latin typeface="Times New Roman" panose="02020603050405020304" pitchFamily="18" charset="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239395" y="4163695"/>
            <a:ext cx="4022090" cy="2546350"/>
          </a:xfrm>
          <a:prstGeom prst="rect">
            <a:avLst/>
          </a:prstGeom>
          <a:solidFill>
            <a:schemeClr val="accent4">
              <a:lumMod val="20000"/>
              <a:lumOff val="80000"/>
            </a:schemeClr>
          </a:solidFill>
        </p:spPr>
      </p:pic>
      <p:pic>
        <p:nvPicPr>
          <p:cNvPr id="3" name="图片 2"/>
          <p:cNvPicPr>
            <a:picLocks noChangeAspect="1"/>
          </p:cNvPicPr>
          <p:nvPr/>
        </p:nvPicPr>
        <p:blipFill>
          <a:blip r:embed="rId3"/>
          <a:stretch>
            <a:fillRect/>
          </a:stretch>
        </p:blipFill>
        <p:spPr>
          <a:xfrm>
            <a:off x="6602730" y="2750185"/>
            <a:ext cx="5584190" cy="3985260"/>
          </a:xfrm>
          <a:prstGeom prst="rect">
            <a:avLst/>
          </a:prstGeom>
        </p:spPr>
      </p:pic>
      <p:sp>
        <p:nvSpPr>
          <p:cNvPr id="6" name="文本框 5"/>
          <p:cNvSpPr txBox="1"/>
          <p:nvPr/>
        </p:nvSpPr>
        <p:spPr>
          <a:xfrm>
            <a:off x="2771775" y="3014345"/>
            <a:ext cx="7063105" cy="1850390"/>
          </a:xfrm>
          <a:prstGeom prst="rect">
            <a:avLst/>
          </a:prstGeom>
          <a:solidFill>
            <a:schemeClr val="accent4">
              <a:lumMod val="20000"/>
              <a:lumOff val="80000"/>
            </a:schemeClr>
          </a:solidFill>
        </p:spPr>
        <p:txBody>
          <a:bodyPr wrap="square" rtlCol="0" anchor="t">
            <a:spAutoFit/>
          </a:bodyPr>
          <a:lstStyle/>
          <a:p>
            <a:pPr marL="609600" indent="-609600" algn="l">
              <a:spcBef>
                <a:spcPct val="20000"/>
              </a:spcBef>
              <a:buClr>
                <a:schemeClr val="bg2"/>
              </a:buClr>
              <a:buSzPct val="75000"/>
              <a:buFont typeface="Wingdings" panose="05000000000000000000" pitchFamily="2" charset="2"/>
            </a:pPr>
            <a:r>
              <a:rPr lang="zh-CN" altLang="en-US" sz="2600" b="1" dirty="0">
                <a:solidFill>
                  <a:schemeClr val="tx1"/>
                </a:solidFill>
                <a:latin typeface="Times New Roman" panose="02020603050405020304" pitchFamily="18" charset="0"/>
                <a:ea typeface="楷体_GB2312" pitchFamily="49" charset="-122"/>
                <a:sym typeface="+mn-ea"/>
              </a:rPr>
              <a:t>因此，</a:t>
            </a:r>
            <a:r>
              <a:rPr lang="en-US" altLang="zh-CN" sz="2600" i="1">
                <a:latin typeface="Times New Roman" panose="02020603050405020304" pitchFamily="18" charset="0"/>
                <a:sym typeface="Symbol" panose="05050102010706020507" pitchFamily="18" charset="2"/>
              </a:rPr>
              <a:t>P</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sym typeface="Symbol" panose="05050102010706020507" pitchFamily="18" charset="2"/>
              </a:rPr>
              <a:t>B</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sym typeface="Symbol" panose="05050102010706020507" pitchFamily="18" charset="2"/>
              </a:rPr>
              <a:t>j</a:t>
            </a:r>
            <a:r>
              <a:rPr lang="en-US" altLang="zh-CN" sz="2600">
                <a:latin typeface="Times New Roman" panose="02020603050405020304" pitchFamily="18" charset="0"/>
                <a:sym typeface="Symbol" panose="05050102010706020507" pitchFamily="18" charset="2"/>
              </a:rPr>
              <a:t>, </a:t>
            </a:r>
            <a:r>
              <a:rPr lang="en-US" altLang="zh-CN" sz="2600" i="1">
                <a:latin typeface="Times New Roman" panose="02020603050405020304" pitchFamily="18" charset="0"/>
                <a:sym typeface="Symbol" panose="05050102010706020507" pitchFamily="18" charset="2"/>
              </a:rPr>
              <a:t>m</a:t>
            </a:r>
            <a:r>
              <a:rPr lang="en-US" altLang="zh-CN" sz="2600">
                <a:latin typeface="Times New Roman" panose="02020603050405020304" pitchFamily="18" charset="0"/>
                <a:sym typeface="Symbol" panose="05050102010706020507" pitchFamily="18" charset="2"/>
              </a:rPr>
              <a:t>) = </a:t>
            </a:r>
            <a:r>
              <a:rPr lang="en-US" altLang="zh-CN" sz="2600" i="1">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sym typeface="Symbol" panose="05050102010706020507" pitchFamily="18" charset="2"/>
              </a:rPr>
              <a:t> &lt;0.00059224, 0.0014919&gt;</a:t>
            </a:r>
            <a:endParaRPr lang="en-US" altLang="zh-CN" sz="2600" b="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Symbol" panose="05050102010706020507" pitchFamily="18" charset="2"/>
              </a:rPr>
              <a:t>                             &lt;0.284, 0.716&gt;</a:t>
            </a:r>
          </a:p>
          <a:p>
            <a:pPr marL="609600" lvl="0" indent="-609600" algn="l">
              <a:spcBef>
                <a:spcPct val="20000"/>
              </a:spcBef>
              <a:buClr>
                <a:schemeClr val="bg2"/>
              </a:buClr>
              <a:buSzPct val="75000"/>
              <a:buFont typeface="Wingdings" panose="05000000000000000000" pitchFamily="2" charset="2"/>
              <a:buNone/>
            </a:pPr>
            <a:r>
              <a:rPr lang="zh-CN" altLang="en-US" sz="2600" dirty="0">
                <a:solidFill>
                  <a:schemeClr val="tx1"/>
                </a:solidFill>
                <a:latin typeface="Times New Roman" panose="02020603050405020304" pitchFamily="18" charset="0"/>
                <a:sym typeface="Symbol" panose="05050102010706020507" pitchFamily="18" charset="2"/>
              </a:rPr>
              <a:t>即在</a:t>
            </a:r>
            <a:r>
              <a:rPr lang="en-US" altLang="zh-CN" sz="2600">
                <a:latin typeface="Times New Roman" panose="02020603050405020304" pitchFamily="18" charset="0"/>
                <a:sym typeface="Symbol" panose="05050102010706020507" pitchFamily="18" charset="2"/>
              </a:rPr>
              <a:t>John</a:t>
            </a:r>
            <a:r>
              <a:rPr lang="zh-CN" altLang="en-US" sz="2600">
                <a:latin typeface="Times New Roman" panose="02020603050405020304" pitchFamily="18" charset="0"/>
                <a:sym typeface="Symbol" panose="05050102010706020507" pitchFamily="18" charset="2"/>
              </a:rPr>
              <a:t>和</a:t>
            </a:r>
            <a:r>
              <a:rPr lang="en-US" altLang="zh-CN" sz="2600">
                <a:latin typeface="Times New Roman" panose="02020603050405020304" pitchFamily="18" charset="0"/>
                <a:sym typeface="Symbol" panose="05050102010706020507" pitchFamily="18" charset="2"/>
              </a:rPr>
              <a:t>Mary</a:t>
            </a:r>
            <a:r>
              <a:rPr lang="zh-CN" altLang="en-US" sz="2600" dirty="0">
                <a:latin typeface="Times New Roman" panose="02020603050405020304" pitchFamily="18" charset="0"/>
                <a:sym typeface="Symbol" panose="05050102010706020507" pitchFamily="18" charset="2"/>
              </a:rPr>
              <a:t>都打电话的条件下，出现盗贼的概率约为</a:t>
            </a:r>
            <a:r>
              <a:rPr lang="en-US" altLang="zh-CN" sz="2600">
                <a:latin typeface="Times New Roman" panose="02020603050405020304" pitchFamily="18" charset="0"/>
                <a:sym typeface="Symbol" panose="05050102010706020507" pitchFamily="18" charset="2"/>
              </a:rPr>
              <a:t>28%</a:t>
            </a:r>
            <a:endParaRPr lang="zh-CN" altLang="en-US" sz="2600" b="1" dirty="0">
              <a:solidFill>
                <a:schemeClr val="tx1"/>
              </a:solidFill>
              <a:latin typeface="Times New Roman" panose="02020603050405020304" pitchFamily="18" charset="0"/>
              <a:ea typeface="楷体_GB2312"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贝叶斯网络的精确推理</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变量消元</a:t>
            </a:r>
          </a:p>
        </p:txBody>
      </p:sp>
      <p:sp>
        <p:nvSpPr>
          <p:cNvPr id="238595" name="矩形 238594"/>
          <p:cNvSpPr/>
          <p:nvPr/>
        </p:nvSpPr>
        <p:spPr>
          <a:xfrm>
            <a:off x="624840" y="1756410"/>
            <a:ext cx="10990580" cy="1555750"/>
          </a:xfrm>
          <a:prstGeom prst="rect">
            <a:avLst/>
          </a:prstGeom>
          <a:noFill/>
          <a:ln w="12700">
            <a:solidFill>
              <a:schemeClr val="tx1"/>
            </a:solid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消除重复计算，提高枚举算法的效率</a:t>
            </a:r>
            <a:r>
              <a:rPr lang="zh-CN" altLang="en-US" sz="2600">
                <a:latin typeface="Arial" panose="020B0604020202020204" pitchFamily="34" charset="0"/>
                <a:sym typeface="+mn-ea"/>
              </a:rPr>
              <a:t> </a:t>
            </a:r>
            <a:endParaRPr lang="zh-CN" altLang="en-US" sz="2600" b="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dirty="0">
                <a:latin typeface="Arial" panose="020B0604020202020204" pitchFamily="34" charset="0"/>
                <a:sym typeface="+mn-ea"/>
              </a:rPr>
              <a:t>保存中间结果，以备多次使用</a:t>
            </a:r>
            <a:endParaRPr lang="zh-CN" altLang="en-US" sz="2600" b="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a:latin typeface="Arial" panose="020B0604020202020204" pitchFamily="34" charset="0"/>
                <a:sym typeface="+mn-ea"/>
              </a:rPr>
              <a:t>从右到</a:t>
            </a:r>
            <a:r>
              <a:rPr lang="zh-CN" altLang="en-US" sz="2600" dirty="0">
                <a:latin typeface="Arial" panose="020B0604020202020204" pitchFamily="34" charset="0"/>
                <a:sym typeface="+mn-ea"/>
              </a:rPr>
              <a:t>左（在树结构中为自底向上）的次序计算</a:t>
            </a:r>
            <a:r>
              <a:rPr lang="en-US" altLang="zh-CN" sz="2600" i="1">
                <a:latin typeface="Arial" panose="020B0604020202020204" pitchFamily="34" charset="0"/>
                <a:sym typeface="+mn-ea"/>
              </a:rPr>
              <a:t>BN</a:t>
            </a:r>
            <a:r>
              <a:rPr lang="zh-CN" altLang="en-US" sz="2600" dirty="0">
                <a:latin typeface="Arial" panose="020B0604020202020204" pitchFamily="34" charset="0"/>
                <a:sym typeface="+mn-ea"/>
              </a:rPr>
              <a:t>的计算公式</a:t>
            </a:r>
            <a:endParaRPr lang="zh-CN" altLang="en-US" sz="2600" b="1" dirty="0">
              <a:solidFill>
                <a:schemeClr val="tx1"/>
              </a:solidFill>
              <a:latin typeface="Arial" panose="020B0604020202020204" pitchFamily="34" charset="0"/>
            </a:endParaRPr>
          </a:p>
        </p:txBody>
      </p:sp>
      <p:sp>
        <p:nvSpPr>
          <p:cNvPr id="4" name="文本框 3"/>
          <p:cNvSpPr txBox="1"/>
          <p:nvPr/>
        </p:nvSpPr>
        <p:spPr>
          <a:xfrm>
            <a:off x="624840" y="3541395"/>
            <a:ext cx="10990580" cy="1450340"/>
          </a:xfrm>
          <a:prstGeom prst="rect">
            <a:avLst/>
          </a:prstGeom>
          <a:solidFill>
            <a:schemeClr val="accent1">
              <a:lumMod val="20000"/>
              <a:lumOff val="80000"/>
            </a:schemeClr>
          </a:solidFill>
        </p:spPr>
        <p:txBody>
          <a:bodyPr wrap="square" rtlCol="0" anchor="t">
            <a:spAutoFit/>
          </a:bodyPr>
          <a:lstStyle/>
          <a:p>
            <a:pPr marL="609600" indent="-609600" algn="l">
              <a:spcBef>
                <a:spcPct val="20000"/>
              </a:spcBef>
              <a:buClr>
                <a:schemeClr val="bg2"/>
              </a:buClr>
              <a:buSzPct val="75000"/>
              <a:buFont typeface="Wingdings" panose="05000000000000000000" pitchFamily="2" charset="2"/>
            </a:pPr>
            <a:r>
              <a:rPr lang="en-US" altLang="zh-CN" sz="2600" i="1" dirty="0">
                <a:latin typeface="Times New Roman" panose="02020603050405020304" pitchFamily="18" charset="0"/>
                <a:sym typeface="+mn-ea"/>
              </a:rPr>
              <a:t>P</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B</a:t>
            </a:r>
            <a:r>
              <a:rPr lang="en-US" altLang="zh-CN" sz="2600" dirty="0">
                <a:latin typeface="Times New Roman" panose="02020603050405020304" pitchFamily="18" charset="0"/>
                <a:sym typeface="+mn-ea"/>
              </a:rPr>
              <a:t> | </a:t>
            </a:r>
            <a:r>
              <a:rPr lang="en-US" altLang="zh-CN" sz="2600" i="1" dirty="0">
                <a:latin typeface="Times New Roman" panose="02020603050405020304" pitchFamily="18" charset="0"/>
                <a:sym typeface="+mn-ea"/>
              </a:rPr>
              <a:t>j</a:t>
            </a:r>
            <a:r>
              <a:rPr lang="en-US" altLang="zh-CN" sz="2600" dirty="0">
                <a:latin typeface="Times New Roman" panose="02020603050405020304" pitchFamily="18" charset="0"/>
                <a:sym typeface="+mn-ea"/>
              </a:rPr>
              <a:t>, </a:t>
            </a:r>
            <a:r>
              <a:rPr lang="en-US" altLang="zh-CN" sz="2600" i="1" dirty="0">
                <a:latin typeface="Times New Roman" panose="02020603050405020304" pitchFamily="18" charset="0"/>
                <a:sym typeface="+mn-ea"/>
              </a:rPr>
              <a:t>m</a:t>
            </a:r>
            <a:r>
              <a:rPr lang="en-US" altLang="zh-CN" sz="2600" dirty="0">
                <a:latin typeface="Times New Roman" panose="02020603050405020304" pitchFamily="18" charset="0"/>
                <a:sym typeface="+mn-ea"/>
              </a:rPr>
              <a:t>) = </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B</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 j</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m</a:t>
            </a:r>
            <a:r>
              <a:rPr lang="en-US" altLang="zh-CN" sz="2600" dirty="0">
                <a:latin typeface="Times New Roman" panose="02020603050405020304" pitchFamily="18" charset="0"/>
                <a:sym typeface="Symbol" panose="05050102010706020507" pitchFamily="18" charset="2"/>
              </a:rPr>
              <a:t>) = </a:t>
            </a:r>
            <a:r>
              <a:rPr lang="en-US" altLang="zh-CN" sz="2600" i="1"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sym typeface="Symbol" panose="05050102010706020507" pitchFamily="18" charset="2"/>
              </a:rPr>
              <a:t> </a:t>
            </a:r>
            <a:r>
              <a:rPr lang="en-US" altLang="zh-CN" sz="2600" i="1" baseline="-25000" dirty="0" err="1">
                <a:latin typeface="Times New Roman" panose="02020603050405020304" pitchFamily="18" charset="0"/>
                <a:sym typeface="Symbol" panose="05050102010706020507" pitchFamily="18" charset="2"/>
              </a:rPr>
              <a:t>e</a:t>
            </a:r>
            <a:r>
              <a:rPr lang="en-US" altLang="zh-CN" sz="2600" dirty="0" err="1">
                <a:latin typeface="Times New Roman" panose="02020603050405020304" pitchFamily="18" charset="0"/>
                <a:sym typeface="Symbol" panose="05050102010706020507" pitchFamily="18" charset="2"/>
              </a:rPr>
              <a:t></a:t>
            </a:r>
            <a:r>
              <a:rPr lang="en-US" altLang="zh-CN" sz="2600" i="1" baseline="-25000" dirty="0" err="1">
                <a:latin typeface="Times New Roman" panose="02020603050405020304" pitchFamily="18" charset="0"/>
                <a:sym typeface="Symbol" panose="05050102010706020507" pitchFamily="18" charset="2"/>
              </a:rPr>
              <a:t>a</a:t>
            </a:r>
            <a:r>
              <a:rPr lang="en-US" altLang="zh-CN" sz="2600" i="1" dirty="0" err="1">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B</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e</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a</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j</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m</a:t>
            </a:r>
            <a:r>
              <a:rPr lang="en-US" altLang="zh-CN" sz="2600" dirty="0">
                <a:latin typeface="Times New Roman" panose="02020603050405020304" pitchFamily="18" charset="0"/>
                <a:sym typeface="Symbol" panose="05050102010706020507" pitchFamily="18" charset="2"/>
              </a:rPr>
              <a:t>)</a:t>
            </a:r>
            <a:endParaRPr lang="en-US" altLang="zh-CN" sz="2600" b="0" dirty="0">
              <a:solidFill>
                <a:schemeClr val="tx1"/>
              </a:solidFill>
              <a:latin typeface="Times New Roman" panose="02020603050405020304" pitchFamily="18" charset="0"/>
              <a:sym typeface="Symbol" panose="05050102010706020507" pitchFamily="18" charset="2"/>
            </a:endParaRPr>
          </a:p>
          <a:p>
            <a:pPr marL="609600" indent="-609600" algn="l">
              <a:spcBef>
                <a:spcPct val="20000"/>
              </a:spcBef>
              <a:buClr>
                <a:schemeClr val="bg2"/>
              </a:buClr>
              <a:buSzPct val="75000"/>
              <a:buFont typeface="Wingdings" panose="05000000000000000000" pitchFamily="2" charset="2"/>
            </a:pPr>
            <a:r>
              <a:rPr lang="en-US" altLang="zh-CN" sz="2600" dirty="0">
                <a:latin typeface="Times New Roman" panose="02020603050405020304" pitchFamily="18" charset="0"/>
                <a:sym typeface="Symbol" panose="05050102010706020507" pitchFamily="18" charset="2"/>
              </a:rPr>
              <a:t>                  = </a:t>
            </a:r>
            <a:r>
              <a:rPr lang="en-US" altLang="zh-CN" sz="2600" i="1" dirty="0">
                <a:latin typeface="Times New Roman" panose="02020603050405020304" pitchFamily="18" charset="0"/>
                <a:sym typeface="Symbol" panose="05050102010706020507" pitchFamily="18" charset="2"/>
              </a:rPr>
              <a:t> </a:t>
            </a:r>
            <a:r>
              <a:rPr lang="en-US" altLang="zh-CN" sz="2600" dirty="0">
                <a:latin typeface="Times New Roman" panose="02020603050405020304" pitchFamily="18" charset="0"/>
                <a:sym typeface="Symbol" panose="05050102010706020507" pitchFamily="18" charset="2"/>
              </a:rPr>
              <a:t></a:t>
            </a:r>
            <a:r>
              <a:rPr lang="en-US" altLang="zh-CN" sz="2600" i="1" baseline="-25000" dirty="0" err="1">
                <a:latin typeface="Times New Roman" panose="02020603050405020304" pitchFamily="18" charset="0"/>
                <a:sym typeface="Symbol" panose="05050102010706020507" pitchFamily="18" charset="2"/>
              </a:rPr>
              <a:t>e</a:t>
            </a:r>
            <a:r>
              <a:rPr lang="en-US" altLang="zh-CN" sz="2600" dirty="0" err="1">
                <a:latin typeface="Times New Roman" panose="02020603050405020304" pitchFamily="18" charset="0"/>
                <a:sym typeface="Symbol" panose="05050102010706020507" pitchFamily="18" charset="2"/>
              </a:rPr>
              <a:t></a:t>
            </a:r>
            <a:r>
              <a:rPr lang="en-US" altLang="zh-CN" sz="2600" i="1" baseline="-25000" dirty="0" err="1">
                <a:latin typeface="Times New Roman" panose="02020603050405020304" pitchFamily="18" charset="0"/>
                <a:sym typeface="Symbol" panose="05050102010706020507" pitchFamily="18" charset="2"/>
              </a:rPr>
              <a:t>a</a:t>
            </a:r>
            <a:r>
              <a:rPr lang="en-US" altLang="zh-CN" sz="2600" baseline="-250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B</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e</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B</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e</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j</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m</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a:latin typeface="Times New Roman" panose="02020603050405020304" pitchFamily="18" charset="0"/>
                <a:sym typeface="Symbol" panose="05050102010706020507" pitchFamily="18" charset="2"/>
              </a:rPr>
              <a:t>)</a:t>
            </a:r>
          </a:p>
          <a:p>
            <a:pPr marL="609600" indent="-609600" algn="l">
              <a:spcBef>
                <a:spcPct val="20000"/>
              </a:spcBef>
              <a:buClr>
                <a:schemeClr val="bg2"/>
              </a:buClr>
              <a:buSzPct val="75000"/>
              <a:buFont typeface="Wingdings" panose="05000000000000000000" pitchFamily="2" charset="2"/>
            </a:pPr>
            <a:r>
              <a:rPr lang="en-US" altLang="zh-CN" sz="2600" dirty="0">
                <a:latin typeface="Times New Roman" panose="02020603050405020304" pitchFamily="18" charset="0"/>
                <a:sym typeface="Symbol" panose="05050102010706020507" pitchFamily="18" charset="2"/>
              </a:rPr>
              <a:t>                  = </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B</a:t>
            </a:r>
            <a:r>
              <a:rPr lang="en-US" altLang="zh-CN" sz="2600" dirty="0">
                <a:latin typeface="Times New Roman" panose="02020603050405020304" pitchFamily="18" charset="0"/>
                <a:sym typeface="Symbol" panose="05050102010706020507" pitchFamily="18" charset="2"/>
              </a:rPr>
              <a:t>) </a:t>
            </a:r>
            <a:r>
              <a:rPr lang="en-US" altLang="zh-CN" sz="2600" dirty="0">
                <a:solidFill>
                  <a:srgbClr val="FF0000"/>
                </a:solidFill>
                <a:latin typeface="Times New Roman" panose="02020603050405020304" pitchFamily="18" charset="0"/>
                <a:sym typeface="Symbol" panose="05050102010706020507" pitchFamily="18" charset="2"/>
              </a:rPr>
              <a:t></a:t>
            </a:r>
            <a:r>
              <a:rPr lang="en-US" altLang="zh-CN" sz="2600" i="1" baseline="-25000" dirty="0">
                <a:solidFill>
                  <a:srgbClr val="FF0000"/>
                </a:solidFill>
                <a:latin typeface="Times New Roman" panose="02020603050405020304" pitchFamily="18" charset="0"/>
                <a:sym typeface="Symbol" panose="05050102010706020507" pitchFamily="18" charset="2"/>
              </a:rPr>
              <a:t>e</a:t>
            </a:r>
            <a:r>
              <a:rPr lang="en-US" altLang="zh-CN" sz="2600" baseline="-250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e</a:t>
            </a:r>
            <a:r>
              <a:rPr lang="en-US" altLang="zh-CN" sz="2600" dirty="0">
                <a:latin typeface="Times New Roman" panose="02020603050405020304" pitchFamily="18" charset="0"/>
                <a:sym typeface="Symbol" panose="05050102010706020507" pitchFamily="18" charset="2"/>
              </a:rPr>
              <a:t>)</a:t>
            </a:r>
            <a:r>
              <a:rPr lang="en-US" altLang="zh-CN" sz="2600" baseline="-25000" dirty="0">
                <a:latin typeface="Times New Roman" panose="02020603050405020304" pitchFamily="18" charset="0"/>
                <a:sym typeface="Symbol" panose="05050102010706020507" pitchFamily="18" charset="2"/>
              </a:rPr>
              <a:t> </a:t>
            </a:r>
            <a:r>
              <a:rPr lang="en-US" altLang="zh-CN" sz="2600" dirty="0">
                <a:solidFill>
                  <a:srgbClr val="FF0000"/>
                </a:solidFill>
                <a:latin typeface="Times New Roman" panose="02020603050405020304" pitchFamily="18" charset="0"/>
                <a:sym typeface="Symbol" panose="05050102010706020507" pitchFamily="18" charset="2"/>
              </a:rPr>
              <a:t></a:t>
            </a:r>
            <a:r>
              <a:rPr lang="en-US" altLang="zh-CN" sz="2600" i="1" baseline="-25000" dirty="0">
                <a:solidFill>
                  <a:srgbClr val="FF0000"/>
                </a:solidFill>
                <a:latin typeface="Times New Roman" panose="02020603050405020304" pitchFamily="18" charset="0"/>
                <a:sym typeface="Symbol" panose="05050102010706020507" pitchFamily="18" charset="2"/>
              </a:rPr>
              <a:t>a</a:t>
            </a:r>
            <a:r>
              <a:rPr lang="en-US" altLang="zh-CN" sz="2600" baseline="-250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B</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e</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j</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sym typeface="Symbol" panose="05050102010706020507" pitchFamily="18" charset="2"/>
              </a:rPr>
              <a:t>P</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m</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sym typeface="Symbol" panose="05050102010706020507" pitchFamily="18" charset="2"/>
              </a:rPr>
              <a:t>a</a:t>
            </a:r>
            <a:r>
              <a:rPr lang="en-US" altLang="zh-CN" sz="2600" dirty="0">
                <a:latin typeface="Times New Roman" panose="02020603050405020304" pitchFamily="18" charset="0"/>
                <a:sym typeface="Symbol" panose="05050102010706020507" pitchFamily="18" charset="2"/>
              </a:rPr>
              <a:t>)</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贝叶斯网络的近似推理</a:t>
            </a:r>
          </a:p>
        </p:txBody>
      </p:sp>
      <p:sp>
        <p:nvSpPr>
          <p:cNvPr id="238595" name="矩形 238594"/>
          <p:cNvSpPr/>
          <p:nvPr/>
        </p:nvSpPr>
        <p:spPr>
          <a:xfrm>
            <a:off x="624840" y="1756410"/>
            <a:ext cx="10990580" cy="4331970"/>
          </a:xfrm>
          <a:prstGeom prst="rect">
            <a:avLst/>
          </a:prstGeom>
          <a:noFill/>
          <a:ln w="12700">
            <a:solidFill>
              <a:schemeClr val="tx1"/>
            </a:solid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a:latin typeface="Arial" panose="020B0604020202020204" pitchFamily="34" charset="0"/>
                <a:sym typeface="+mn-ea"/>
              </a:rPr>
              <a:t>大规模多连通BN的精确推理是不可操作的，必须通过近似推理来解决。</a:t>
            </a:r>
            <a:endParaRPr lang="zh-CN" altLang="en-US" sz="260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a:latin typeface="Arial" panose="020B0604020202020204" pitchFamily="34" charset="0"/>
                <a:sym typeface="+mn-ea"/>
              </a:rPr>
              <a:t> 后验概率计算的主要采样方法</a:t>
            </a:r>
            <a:endParaRPr lang="zh-CN" altLang="en-US" sz="2600">
              <a:solidFill>
                <a:schemeClr val="tx1"/>
              </a:solidFill>
              <a:latin typeface="Arial" panose="020B0604020202020204" pitchFamily="34"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直接采样方法：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直接采样算法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拒绝采样</a:t>
            </a:r>
            <a:r>
              <a:rPr lang="en-US" altLang="zh-CN" sz="2600">
                <a:latin typeface="Times New Roman" panose="02020603050405020304" pitchFamily="18" charset="0"/>
                <a:sym typeface="+mn-ea"/>
              </a:rPr>
              <a:t>(Rejection sampling)</a:t>
            </a:r>
            <a:r>
              <a:rPr lang="zh-CN" altLang="en-US" sz="2600" dirty="0">
                <a:latin typeface="Arial" panose="020B0604020202020204" pitchFamily="34" charset="0"/>
                <a:sym typeface="+mn-ea"/>
              </a:rPr>
              <a:t>算法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似然加权</a:t>
            </a:r>
            <a:r>
              <a:rPr lang="en-US" altLang="zh-CN" sz="2600">
                <a:latin typeface="Times New Roman" panose="02020603050405020304" pitchFamily="18" charset="0"/>
                <a:sym typeface="+mn-ea"/>
              </a:rPr>
              <a:t>(Likelihood weighting)</a:t>
            </a:r>
            <a:r>
              <a:rPr lang="zh-CN" altLang="en-US" sz="2600" dirty="0">
                <a:latin typeface="Arial" panose="020B0604020202020204" pitchFamily="34" charset="0"/>
                <a:sym typeface="+mn-ea"/>
              </a:rPr>
              <a:t>算法</a:t>
            </a:r>
            <a:endParaRPr lang="zh-CN" altLang="en-US" sz="2600" b="0" dirty="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solidFill>
                  <a:srgbClr val="FF3300"/>
                </a:solidFill>
                <a:latin typeface="Arial" panose="020B0604020202020204" pitchFamily="34" charset="0"/>
                <a:sym typeface="+mn-ea"/>
              </a:rPr>
              <a:t>马尔科夫链蒙特卡罗（MCMC）方法</a:t>
            </a:r>
            <a:endParaRPr lang="zh-CN" altLang="en-US" sz="2600" dirty="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变分法</a:t>
            </a:r>
            <a:r>
              <a:rPr lang="en-US" altLang="zh-CN" sz="2600">
                <a:latin typeface="Times New Roman" panose="02020603050405020304" pitchFamily="18" charset="0"/>
                <a:sym typeface="+mn-ea"/>
              </a:rPr>
              <a:t>(</a:t>
            </a:r>
            <a:r>
              <a:rPr lang="en-US" altLang="zh-CN" sz="2600" err="1">
                <a:latin typeface="Times New Roman" panose="02020603050405020304" pitchFamily="18" charset="0"/>
                <a:sym typeface="+mn-ea"/>
              </a:rPr>
              <a:t>Variational</a:t>
            </a:r>
            <a:r>
              <a:rPr lang="en-US" altLang="zh-CN" sz="2600">
                <a:latin typeface="Times New Roman" panose="02020603050405020304" pitchFamily="18" charset="0"/>
                <a:sym typeface="+mn-ea"/>
              </a:rPr>
              <a:t> method)</a:t>
            </a:r>
            <a:endParaRPr lang="en-US" altLang="zh-CN" sz="2600" b="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环传播</a:t>
            </a:r>
            <a:r>
              <a:rPr lang="en-US" altLang="zh-CN" sz="2600">
                <a:latin typeface="Times New Roman" panose="02020603050405020304" pitchFamily="18" charset="0"/>
                <a:sym typeface="+mn-ea"/>
              </a:rPr>
              <a:t>(Loopy propagation)</a:t>
            </a:r>
            <a:r>
              <a:rPr lang="zh-CN" altLang="en-US" sz="2600" dirty="0">
                <a:latin typeface="Times New Roman" panose="02020603050405020304" pitchFamily="18" charset="0"/>
                <a:sym typeface="+mn-ea"/>
              </a:rPr>
              <a:t>方法</a:t>
            </a:r>
            <a:endParaRPr lang="zh-CN" altLang="en-US" sz="2600" b="1" dirty="0">
              <a:solidFill>
                <a:schemeClr val="tx1"/>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11</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不确定性推理类型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Text Box 3"/>
          <p:cNvSpPr txBox="1">
            <a:spLocks noChangeArrowheads="1"/>
          </p:cNvSpPr>
          <p:nvPr/>
        </p:nvSpPr>
        <p:spPr bwMode="auto">
          <a:xfrm>
            <a:off x="2427886" y="4157455"/>
            <a:ext cx="838200" cy="101784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不确定性推理</a:t>
            </a:r>
          </a:p>
        </p:txBody>
      </p:sp>
      <p:sp>
        <p:nvSpPr>
          <p:cNvPr id="2" name="Text Box 4"/>
          <p:cNvSpPr txBox="1">
            <a:spLocks noChangeArrowheads="1"/>
          </p:cNvSpPr>
          <p:nvPr/>
        </p:nvSpPr>
        <p:spPr bwMode="auto">
          <a:xfrm>
            <a:off x="3799486" y="2862055"/>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模型</a:t>
            </a:r>
          </a:p>
          <a:p>
            <a:pPr algn="ctr">
              <a:spcBef>
                <a:spcPct val="50000"/>
              </a:spcBef>
            </a:pPr>
            <a:r>
              <a:rPr kumimoji="1" lang="zh-CN" altLang="en-US" sz="2000" b="1" dirty="0">
                <a:latin typeface="Times New Roman" panose="02020603050405020304" pitchFamily="18" charset="0"/>
                <a:ea typeface="楷体_GB2312" pitchFamily="49" charset="-122"/>
              </a:rPr>
              <a:t>方法</a:t>
            </a:r>
          </a:p>
        </p:txBody>
      </p:sp>
      <p:sp>
        <p:nvSpPr>
          <p:cNvPr id="6" name="Text Box 5"/>
          <p:cNvSpPr txBox="1">
            <a:spLocks noChangeArrowheads="1"/>
          </p:cNvSpPr>
          <p:nvPr/>
        </p:nvSpPr>
        <p:spPr bwMode="auto">
          <a:xfrm>
            <a:off x="3875686" y="5910055"/>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控制</a:t>
            </a:r>
          </a:p>
          <a:p>
            <a:pPr algn="ctr">
              <a:spcBef>
                <a:spcPct val="50000"/>
              </a:spcBef>
            </a:pPr>
            <a:r>
              <a:rPr kumimoji="1" lang="zh-CN" altLang="en-US" sz="2000" b="1" dirty="0">
                <a:latin typeface="Times New Roman" panose="02020603050405020304" pitchFamily="18" charset="0"/>
                <a:ea typeface="楷体_GB2312" pitchFamily="49" charset="-122"/>
              </a:rPr>
              <a:t>方法</a:t>
            </a:r>
          </a:p>
        </p:txBody>
      </p:sp>
      <p:sp>
        <p:nvSpPr>
          <p:cNvPr id="7" name="Text Box 7"/>
          <p:cNvSpPr txBox="1">
            <a:spLocks noChangeArrowheads="1"/>
          </p:cNvSpPr>
          <p:nvPr/>
        </p:nvSpPr>
        <p:spPr bwMode="auto">
          <a:xfrm>
            <a:off x="5267924" y="2115930"/>
            <a:ext cx="8382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数值</a:t>
            </a:r>
          </a:p>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方法</a:t>
            </a:r>
          </a:p>
        </p:txBody>
      </p:sp>
      <p:sp>
        <p:nvSpPr>
          <p:cNvPr id="8" name="Text Box 8"/>
          <p:cNvSpPr txBox="1">
            <a:spLocks noChangeArrowheads="1"/>
          </p:cNvSpPr>
          <p:nvPr/>
        </p:nvSpPr>
        <p:spPr bwMode="auto">
          <a:xfrm>
            <a:off x="5247286" y="4614655"/>
            <a:ext cx="1066800" cy="8667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非数值</a:t>
            </a:r>
          </a:p>
          <a:p>
            <a:pPr algn="ctr">
              <a:spcBef>
                <a:spcPct val="50000"/>
              </a:spcBef>
            </a:pPr>
            <a:r>
              <a:rPr kumimoji="1" lang="zh-CN" altLang="en-US" sz="2000" b="1">
                <a:latin typeface="Times New Roman" panose="02020603050405020304" pitchFamily="18" charset="0"/>
                <a:ea typeface="楷体_GB2312" pitchFamily="49" charset="-122"/>
              </a:rPr>
              <a:t>方法</a:t>
            </a:r>
          </a:p>
        </p:txBody>
      </p:sp>
      <p:sp>
        <p:nvSpPr>
          <p:cNvPr id="9" name="Text Box 9"/>
          <p:cNvSpPr txBox="1">
            <a:spLocks noChangeArrowheads="1"/>
          </p:cNvSpPr>
          <p:nvPr/>
        </p:nvSpPr>
        <p:spPr bwMode="auto">
          <a:xfrm>
            <a:off x="6847486" y="957055"/>
            <a:ext cx="11430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概率统</a:t>
            </a:r>
          </a:p>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计方法</a:t>
            </a:r>
          </a:p>
        </p:txBody>
      </p:sp>
      <p:sp>
        <p:nvSpPr>
          <p:cNvPr id="10" name="Text Box 10"/>
          <p:cNvSpPr txBox="1">
            <a:spLocks noChangeArrowheads="1"/>
          </p:cNvSpPr>
          <p:nvPr/>
        </p:nvSpPr>
        <p:spPr bwMode="auto">
          <a:xfrm>
            <a:off x="6847486" y="2176255"/>
            <a:ext cx="1143000" cy="86395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模糊推</a:t>
            </a:r>
          </a:p>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理方法</a:t>
            </a:r>
          </a:p>
        </p:txBody>
      </p:sp>
      <p:sp>
        <p:nvSpPr>
          <p:cNvPr id="11" name="Text Box 11"/>
          <p:cNvSpPr txBox="1">
            <a:spLocks noChangeArrowheads="1"/>
          </p:cNvSpPr>
          <p:nvPr/>
        </p:nvSpPr>
        <p:spPr bwMode="auto">
          <a:xfrm>
            <a:off x="6847486" y="3395455"/>
            <a:ext cx="1144588" cy="86169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buClrTx/>
              <a:buSzTx/>
              <a:buFontTx/>
            </a:pPr>
            <a:r>
              <a:rPr kumimoji="1" lang="zh-CN" altLang="en-US" sz="2000" b="1">
                <a:latin typeface="Times New Roman" panose="02020603050405020304" pitchFamily="18" charset="0"/>
                <a:ea typeface="楷体_GB2312" pitchFamily="49" charset="-122"/>
              </a:rPr>
              <a:t>粗糙集</a:t>
            </a:r>
          </a:p>
          <a:p>
            <a:pPr algn="ctr">
              <a:spcBef>
                <a:spcPct val="50000"/>
              </a:spcBef>
              <a:buClrTx/>
              <a:buSzTx/>
              <a:buFontTx/>
            </a:pPr>
            <a:r>
              <a:rPr kumimoji="1" lang="zh-CN" altLang="en-US" sz="2000" b="1">
                <a:latin typeface="Times New Roman" panose="02020603050405020304" pitchFamily="18" charset="0"/>
                <a:ea typeface="楷体_GB2312" pitchFamily="49" charset="-122"/>
              </a:rPr>
              <a:t>方法</a:t>
            </a:r>
          </a:p>
        </p:txBody>
      </p:sp>
      <p:sp>
        <p:nvSpPr>
          <p:cNvPr id="12" name="Text Box 12"/>
          <p:cNvSpPr txBox="1">
            <a:spLocks noChangeArrowheads="1"/>
          </p:cNvSpPr>
          <p:nvPr/>
        </p:nvSpPr>
        <p:spPr bwMode="auto">
          <a:xfrm>
            <a:off x="8676286" y="9570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绝对概率方法</a:t>
            </a:r>
          </a:p>
        </p:txBody>
      </p:sp>
      <p:sp>
        <p:nvSpPr>
          <p:cNvPr id="13" name="Text Box 13"/>
          <p:cNvSpPr txBox="1">
            <a:spLocks noChangeArrowheads="1"/>
          </p:cNvSpPr>
          <p:nvPr/>
        </p:nvSpPr>
        <p:spPr bwMode="auto">
          <a:xfrm>
            <a:off x="8676286" y="19476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贝叶斯方法</a:t>
            </a:r>
          </a:p>
        </p:txBody>
      </p:sp>
      <p:sp>
        <p:nvSpPr>
          <p:cNvPr id="14" name="Text Box 14"/>
          <p:cNvSpPr txBox="1">
            <a:spLocks noChangeArrowheads="1"/>
          </p:cNvSpPr>
          <p:nvPr/>
        </p:nvSpPr>
        <p:spPr bwMode="auto">
          <a:xfrm>
            <a:off x="8676286" y="29382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证据理论方法</a:t>
            </a:r>
          </a:p>
        </p:txBody>
      </p:sp>
      <p:sp>
        <p:nvSpPr>
          <p:cNvPr id="15" name="Text Box 15"/>
          <p:cNvSpPr txBox="1">
            <a:spLocks noChangeArrowheads="1"/>
          </p:cNvSpPr>
          <p:nvPr/>
        </p:nvSpPr>
        <p:spPr bwMode="auto">
          <a:xfrm>
            <a:off x="8676286" y="39288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en-US" altLang="zh-CN" sz="2000" b="1">
                <a:latin typeface="Times New Roman" panose="02020603050405020304" pitchFamily="18" charset="0"/>
              </a:rPr>
              <a:t>HMM</a:t>
            </a:r>
            <a:r>
              <a:rPr kumimoji="1" lang="zh-CN" altLang="en-US" sz="2000" b="1">
                <a:latin typeface="Times New Roman" panose="02020603050405020304" pitchFamily="18" charset="0"/>
                <a:ea typeface="楷体_GB2312" pitchFamily="49" charset="-122"/>
              </a:rPr>
              <a:t>方法</a:t>
            </a:r>
          </a:p>
        </p:txBody>
      </p:sp>
      <p:sp>
        <p:nvSpPr>
          <p:cNvPr id="16" name="Line 16"/>
          <p:cNvSpPr>
            <a:spLocks noChangeShapeType="1"/>
          </p:cNvSpPr>
          <p:nvPr/>
        </p:nvSpPr>
        <p:spPr bwMode="auto">
          <a:xfrm>
            <a:off x="7990486" y="1185655"/>
            <a:ext cx="6858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7" name="Line 20"/>
          <p:cNvSpPr>
            <a:spLocks noChangeShapeType="1"/>
          </p:cNvSpPr>
          <p:nvPr/>
        </p:nvSpPr>
        <p:spPr bwMode="auto">
          <a:xfrm flipV="1">
            <a:off x="3266086" y="3395455"/>
            <a:ext cx="533400" cy="12192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8" name="Line 21"/>
          <p:cNvSpPr>
            <a:spLocks noChangeShapeType="1"/>
          </p:cNvSpPr>
          <p:nvPr/>
        </p:nvSpPr>
        <p:spPr bwMode="auto">
          <a:xfrm>
            <a:off x="3266086" y="4919455"/>
            <a:ext cx="609600" cy="1371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19" name="Line 22"/>
          <p:cNvSpPr>
            <a:spLocks noChangeShapeType="1"/>
          </p:cNvSpPr>
          <p:nvPr/>
        </p:nvSpPr>
        <p:spPr bwMode="auto">
          <a:xfrm flipV="1">
            <a:off x="4637686" y="2633455"/>
            <a:ext cx="60960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0" name="Line 23"/>
          <p:cNvSpPr>
            <a:spLocks noChangeShapeType="1"/>
          </p:cNvSpPr>
          <p:nvPr/>
        </p:nvSpPr>
        <p:spPr bwMode="auto">
          <a:xfrm>
            <a:off x="4637686" y="3471655"/>
            <a:ext cx="609600" cy="1524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1" name="Line 24"/>
          <p:cNvSpPr>
            <a:spLocks noChangeShapeType="1"/>
          </p:cNvSpPr>
          <p:nvPr/>
        </p:nvSpPr>
        <p:spPr bwMode="auto">
          <a:xfrm flipV="1">
            <a:off x="6085486" y="1414255"/>
            <a:ext cx="76200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2" name="Line 25"/>
          <p:cNvSpPr>
            <a:spLocks noChangeShapeType="1"/>
          </p:cNvSpPr>
          <p:nvPr/>
        </p:nvSpPr>
        <p:spPr bwMode="auto">
          <a:xfrm>
            <a:off x="6085486" y="2633455"/>
            <a:ext cx="7620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3" name="Line 26"/>
          <p:cNvSpPr>
            <a:spLocks noChangeShapeType="1"/>
          </p:cNvSpPr>
          <p:nvPr/>
        </p:nvSpPr>
        <p:spPr bwMode="auto">
          <a:xfrm>
            <a:off x="6085486" y="2862055"/>
            <a:ext cx="762000" cy="10668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4" name="Line 27"/>
          <p:cNvSpPr>
            <a:spLocks noChangeShapeType="1"/>
          </p:cNvSpPr>
          <p:nvPr/>
        </p:nvSpPr>
        <p:spPr bwMode="auto">
          <a:xfrm>
            <a:off x="6315674" y="5063917"/>
            <a:ext cx="5334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5" name="Text Box 28"/>
          <p:cNvSpPr txBox="1">
            <a:spLocks noChangeArrowheads="1"/>
          </p:cNvSpPr>
          <p:nvPr/>
        </p:nvSpPr>
        <p:spPr bwMode="auto">
          <a:xfrm>
            <a:off x="6849074" y="4646405"/>
            <a:ext cx="1143000" cy="710067"/>
          </a:xfrm>
          <a:prstGeom prst="rect">
            <a:avLst/>
          </a:prstGeom>
          <a:noFill/>
          <a:ln w="12700" cap="sq">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latin typeface="Times New Roman" panose="02020603050405020304" pitchFamily="18" charset="0"/>
                <a:ea typeface="楷体_GB2312" pitchFamily="49" charset="-122"/>
              </a:rPr>
              <a:t>发生率计算</a:t>
            </a:r>
          </a:p>
        </p:txBody>
      </p:sp>
      <p:sp>
        <p:nvSpPr>
          <p:cNvPr id="26" name="Text Box 29"/>
          <p:cNvSpPr txBox="1">
            <a:spLocks noChangeArrowheads="1"/>
          </p:cNvSpPr>
          <p:nvPr/>
        </p:nvSpPr>
        <p:spPr bwMode="auto">
          <a:xfrm>
            <a:off x="5270238" y="5986998"/>
            <a:ext cx="4648200" cy="710067"/>
          </a:xfrm>
          <a:prstGeom prst="rect">
            <a:avLst/>
          </a:prstGeom>
          <a:noFill/>
          <a:ln w="12700" cap="sq">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dirty="0">
                <a:latin typeface="Times New Roman" panose="02020603050405020304" pitchFamily="18" charset="0"/>
                <a:ea typeface="楷体_GB2312" pitchFamily="49" charset="-122"/>
              </a:rPr>
              <a:t>相关性制导回溯、机缘控制、启发式搜索等</a:t>
            </a:r>
          </a:p>
        </p:txBody>
      </p:sp>
      <p:sp>
        <p:nvSpPr>
          <p:cNvPr id="27" name="Line 30"/>
          <p:cNvSpPr>
            <a:spLocks noChangeShapeType="1"/>
          </p:cNvSpPr>
          <p:nvPr/>
        </p:nvSpPr>
        <p:spPr bwMode="auto">
          <a:xfrm>
            <a:off x="4750595" y="6350499"/>
            <a:ext cx="53340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28" name="Text Box 31"/>
          <p:cNvSpPr txBox="1">
            <a:spLocks noChangeArrowheads="1"/>
          </p:cNvSpPr>
          <p:nvPr/>
        </p:nvSpPr>
        <p:spPr bwMode="auto">
          <a:xfrm>
            <a:off x="8676286" y="4919455"/>
            <a:ext cx="1143000" cy="71006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kumimoji="1" lang="zh-CN" altLang="en-US" sz="2000" b="1">
                <a:solidFill>
                  <a:srgbClr val="FF0000"/>
                </a:solidFill>
                <a:latin typeface="Times New Roman" panose="02020603050405020304" pitchFamily="18" charset="0"/>
                <a:ea typeface="楷体_GB2312" pitchFamily="49" charset="-122"/>
              </a:rPr>
              <a:t>可信度方法</a:t>
            </a:r>
          </a:p>
        </p:txBody>
      </p:sp>
      <p:sp>
        <p:nvSpPr>
          <p:cNvPr id="29" name="Line 34"/>
          <p:cNvSpPr>
            <a:spLocks noChangeShapeType="1"/>
          </p:cNvSpPr>
          <p:nvPr/>
        </p:nvSpPr>
        <p:spPr bwMode="auto">
          <a:xfrm>
            <a:off x="7990205" y="1277620"/>
            <a:ext cx="685800" cy="1050925"/>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0" name="Line 35"/>
          <p:cNvSpPr>
            <a:spLocks noChangeShapeType="1"/>
          </p:cNvSpPr>
          <p:nvPr/>
        </p:nvSpPr>
        <p:spPr bwMode="auto">
          <a:xfrm>
            <a:off x="7995920" y="1413510"/>
            <a:ext cx="680085" cy="187579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1" name="Line 36"/>
          <p:cNvSpPr>
            <a:spLocks noChangeShapeType="1"/>
          </p:cNvSpPr>
          <p:nvPr/>
        </p:nvSpPr>
        <p:spPr bwMode="auto">
          <a:xfrm>
            <a:off x="7990205" y="1597660"/>
            <a:ext cx="685800" cy="2712085"/>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
        <p:nvSpPr>
          <p:cNvPr id="32" name="Line 37"/>
          <p:cNvSpPr>
            <a:spLocks noChangeShapeType="1"/>
          </p:cNvSpPr>
          <p:nvPr/>
        </p:nvSpPr>
        <p:spPr bwMode="auto">
          <a:xfrm>
            <a:off x="7990205" y="1789430"/>
            <a:ext cx="685800" cy="356743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sz="20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贝叶斯网络的近似推理</a:t>
            </a:r>
          </a:p>
        </p:txBody>
      </p:sp>
      <p:sp>
        <p:nvSpPr>
          <p:cNvPr id="238595" name="矩形 238594"/>
          <p:cNvSpPr/>
          <p:nvPr/>
        </p:nvSpPr>
        <p:spPr>
          <a:xfrm>
            <a:off x="624840" y="1756410"/>
            <a:ext cx="10990580" cy="4331970"/>
          </a:xfrm>
          <a:prstGeom prst="rect">
            <a:avLst/>
          </a:prstGeom>
          <a:noFill/>
          <a:ln w="12700">
            <a:solidFill>
              <a:schemeClr val="tx1"/>
            </a:solid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a:latin typeface="Arial" panose="020B0604020202020204" pitchFamily="34" charset="0"/>
                <a:sym typeface="+mn-ea"/>
              </a:rPr>
              <a:t>大规模多连通BN的精确推理是不可操作的，必须通过近似推理来解决。</a:t>
            </a:r>
            <a:endParaRPr lang="zh-CN" altLang="en-US" sz="260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a:latin typeface="Arial" panose="020B0604020202020204" pitchFamily="34" charset="0"/>
                <a:sym typeface="+mn-ea"/>
              </a:rPr>
              <a:t> 后验概率计算的主要采样方法</a:t>
            </a:r>
            <a:endParaRPr lang="zh-CN" altLang="en-US" sz="2600">
              <a:solidFill>
                <a:schemeClr val="tx1"/>
              </a:solidFill>
              <a:latin typeface="Arial" panose="020B0604020202020204" pitchFamily="34"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直接采样方法：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直接采样算法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拒绝采样</a:t>
            </a:r>
            <a:r>
              <a:rPr lang="en-US" altLang="zh-CN" sz="2600">
                <a:latin typeface="Times New Roman" panose="02020603050405020304" pitchFamily="18" charset="0"/>
                <a:sym typeface="+mn-ea"/>
              </a:rPr>
              <a:t>(Rejection sampling)</a:t>
            </a:r>
            <a:r>
              <a:rPr lang="zh-CN" altLang="en-US" sz="2600" dirty="0">
                <a:latin typeface="Arial" panose="020B0604020202020204" pitchFamily="34" charset="0"/>
                <a:sym typeface="+mn-ea"/>
              </a:rPr>
              <a:t>算法</a:t>
            </a:r>
          </a:p>
          <a:p>
            <a:pPr marL="1371600" lvl="2" indent="-457200" algn="l">
              <a:spcBef>
                <a:spcPct val="20000"/>
              </a:spcBef>
              <a:buClr>
                <a:schemeClr val="accent2"/>
              </a:buClr>
              <a:buSzPct val="80000"/>
              <a:buFont typeface="Wingdings" panose="05000000000000000000" charset="0"/>
              <a:buChar char="ü"/>
            </a:pPr>
            <a:r>
              <a:rPr lang="zh-CN" altLang="en-US" sz="2600" dirty="0">
                <a:latin typeface="Arial" panose="020B0604020202020204" pitchFamily="34" charset="0"/>
                <a:sym typeface="+mn-ea"/>
              </a:rPr>
              <a:t>似然加权</a:t>
            </a:r>
            <a:r>
              <a:rPr lang="en-US" altLang="zh-CN" sz="2600">
                <a:latin typeface="Times New Roman" panose="02020603050405020304" pitchFamily="18" charset="0"/>
                <a:sym typeface="+mn-ea"/>
              </a:rPr>
              <a:t>(Likelihood weighting)</a:t>
            </a:r>
            <a:r>
              <a:rPr lang="zh-CN" altLang="en-US" sz="2600" dirty="0">
                <a:latin typeface="Arial" panose="020B0604020202020204" pitchFamily="34" charset="0"/>
                <a:sym typeface="+mn-ea"/>
              </a:rPr>
              <a:t>算法</a:t>
            </a:r>
            <a:endParaRPr lang="zh-CN" altLang="en-US" sz="2600" b="0" dirty="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solidFill>
                  <a:srgbClr val="FF3300"/>
                </a:solidFill>
                <a:latin typeface="Arial" panose="020B0604020202020204" pitchFamily="34" charset="0"/>
                <a:sym typeface="+mn-ea"/>
              </a:rPr>
              <a:t>马尔科夫链蒙特卡罗（MCMC）方法</a:t>
            </a:r>
            <a:endParaRPr lang="zh-CN" altLang="en-US" sz="2600" dirty="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变分法</a:t>
            </a:r>
            <a:r>
              <a:rPr lang="en-US" altLang="zh-CN" sz="2600">
                <a:latin typeface="Times New Roman" panose="02020603050405020304" pitchFamily="18" charset="0"/>
                <a:sym typeface="+mn-ea"/>
              </a:rPr>
              <a:t>(</a:t>
            </a:r>
            <a:r>
              <a:rPr lang="en-US" altLang="zh-CN" sz="2600" err="1">
                <a:latin typeface="Times New Roman" panose="02020603050405020304" pitchFamily="18" charset="0"/>
                <a:sym typeface="+mn-ea"/>
              </a:rPr>
              <a:t>Variational</a:t>
            </a:r>
            <a:r>
              <a:rPr lang="en-US" altLang="zh-CN" sz="2600">
                <a:latin typeface="Times New Roman" panose="02020603050405020304" pitchFamily="18" charset="0"/>
                <a:sym typeface="+mn-ea"/>
              </a:rPr>
              <a:t> method)</a:t>
            </a:r>
            <a:endParaRPr lang="en-US" altLang="zh-CN" sz="2600" b="0">
              <a:solidFill>
                <a:schemeClr val="tx1"/>
              </a:solidFill>
              <a:latin typeface="Times New Roman" panose="02020603050405020304" pitchFamily="18" charset="0"/>
            </a:endParaRPr>
          </a:p>
          <a:p>
            <a:pPr marL="914400" lvl="1" indent="-457200" algn="l">
              <a:spcBef>
                <a:spcPct val="20000"/>
              </a:spcBef>
              <a:buClr>
                <a:schemeClr val="accent2"/>
              </a:buClr>
              <a:buSzPct val="80000"/>
              <a:buFont typeface="Wingdings" panose="05000000000000000000" charset="0"/>
              <a:buChar char="Ø"/>
            </a:pPr>
            <a:r>
              <a:rPr lang="zh-CN" altLang="en-US" sz="2600" dirty="0">
                <a:latin typeface="Times New Roman" panose="02020603050405020304" pitchFamily="18" charset="0"/>
                <a:sym typeface="+mn-ea"/>
              </a:rPr>
              <a:t>环传播</a:t>
            </a:r>
            <a:r>
              <a:rPr lang="en-US" altLang="zh-CN" sz="2600">
                <a:latin typeface="Times New Roman" panose="02020603050405020304" pitchFamily="18" charset="0"/>
                <a:sym typeface="+mn-ea"/>
              </a:rPr>
              <a:t>(Loopy propagation)</a:t>
            </a:r>
            <a:r>
              <a:rPr lang="zh-CN" altLang="en-US" sz="2600" dirty="0">
                <a:latin typeface="Times New Roman" panose="02020603050405020304" pitchFamily="18" charset="0"/>
                <a:sym typeface="+mn-ea"/>
              </a:rPr>
              <a:t>方法</a:t>
            </a:r>
            <a:endParaRPr lang="zh-CN" altLang="en-US" sz="2600" b="1" dirty="0">
              <a:solidFill>
                <a:schemeClr val="tx1"/>
              </a:solidFill>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贝叶斯网络的近似推理</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马尔科夫链蒙特卡洛（</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）方法</a:t>
            </a:r>
          </a:p>
        </p:txBody>
      </p:sp>
      <p:sp>
        <p:nvSpPr>
          <p:cNvPr id="238595" name="矩形 238594"/>
          <p:cNvSpPr/>
          <p:nvPr/>
        </p:nvSpPr>
        <p:spPr>
          <a:xfrm>
            <a:off x="624840" y="1756410"/>
            <a:ext cx="10990580" cy="3742690"/>
          </a:xfrm>
          <a:prstGeom prst="rect">
            <a:avLst/>
          </a:prstGeom>
          <a:noFill/>
          <a:ln w="12700">
            <a:solidFill>
              <a:schemeClr val="tx1"/>
            </a:solidFill>
          </a:ln>
        </p:spPr>
        <p:txBody>
          <a:bodyPr/>
          <a:lstStyle/>
          <a:p>
            <a:pPr indent="0" algn="l">
              <a:spcBef>
                <a:spcPct val="20000"/>
              </a:spcBef>
              <a:buClr>
                <a:srgbClr val="ED7D31"/>
              </a:buClr>
              <a:buSzPct val="75000"/>
              <a:buFont typeface="Wingdings" panose="05000000000000000000" charset="0"/>
              <a:buNone/>
            </a:pPr>
            <a:r>
              <a:rPr lang="zh-CN" altLang="en-US" sz="2600" b="1">
                <a:latin typeface="Arial" panose="020B0604020202020204" pitchFamily="34" charset="0"/>
                <a:sym typeface="+mn-ea"/>
              </a:rPr>
              <a:t>思想：</a:t>
            </a:r>
            <a:endParaRPr lang="zh-CN" altLang="en-US" sz="2600" b="1">
              <a:solidFill>
                <a:schemeClr val="tx1"/>
              </a:solidFill>
              <a:latin typeface="Arial" panose="020B0604020202020204" pitchFamily="34" charset="0"/>
            </a:endParaRPr>
          </a:p>
          <a:p>
            <a:pPr lvl="0" indent="-457200" algn="l">
              <a:spcBef>
                <a:spcPct val="20000"/>
              </a:spcBef>
              <a:buClr>
                <a:schemeClr val="accent2"/>
              </a:buClr>
              <a:buSzPct val="80000"/>
              <a:buFont typeface="Wingdings" panose="05000000000000000000" charset="0"/>
              <a:buChar char="p"/>
            </a:pPr>
            <a:r>
              <a:rPr lang="zh-CN" altLang="en-US" sz="2600">
                <a:latin typeface="Arial" panose="020B0604020202020204" pitchFamily="34" charset="0"/>
                <a:sym typeface="+mn-ea"/>
              </a:rPr>
              <a:t> 后验概率计算的主要采样方法</a:t>
            </a:r>
            <a:r>
              <a:rPr lang="zh-CN" altLang="en-US" sz="2600" dirty="0">
                <a:latin typeface="Times New Roman" panose="02020603050405020304" pitchFamily="18" charset="0"/>
                <a:sym typeface="+mn-ea"/>
              </a:rPr>
              <a:t>对前一个事件进行随机改变而生成事件样本</a:t>
            </a:r>
            <a:endParaRPr lang="zh-CN" altLang="en-US" sz="2600" b="0" dirty="0">
              <a:solidFill>
                <a:schemeClr val="tx1"/>
              </a:solidFill>
              <a:latin typeface="Times New Roman" panose="02020603050405020304" pitchFamily="18" charset="0"/>
            </a:endParaRPr>
          </a:p>
          <a:p>
            <a:pPr lvl="0" indent="-457200" algn="l">
              <a:spcBef>
                <a:spcPct val="20000"/>
              </a:spcBef>
              <a:buClr>
                <a:schemeClr val="accent2"/>
              </a:buClr>
              <a:buSzPct val="80000"/>
              <a:buFont typeface="Wingdings" panose="05000000000000000000" charset="0"/>
              <a:buChar char="p"/>
            </a:pPr>
            <a:r>
              <a:rPr lang="en-US" altLang="zh-CN" sz="2600" i="1">
                <a:latin typeface="Times New Roman" panose="02020603050405020304" pitchFamily="18" charset="0"/>
                <a:sym typeface="+mn-ea"/>
              </a:rPr>
              <a:t>BN</a:t>
            </a:r>
            <a:r>
              <a:rPr lang="zh-CN" altLang="en-US" sz="2600" dirty="0">
                <a:latin typeface="Times New Roman" panose="02020603050405020304" pitchFamily="18" charset="0"/>
                <a:sym typeface="+mn-ea"/>
              </a:rPr>
              <a:t>为每个变量指定了一个特定的当前状态</a:t>
            </a:r>
            <a:endParaRPr lang="zh-CN" altLang="en-US" sz="2600" b="0" dirty="0">
              <a:solidFill>
                <a:schemeClr val="tx1"/>
              </a:solidFill>
              <a:latin typeface="Times New Roman" panose="02020603050405020304" pitchFamily="18" charset="0"/>
            </a:endParaRPr>
          </a:p>
          <a:p>
            <a:pPr lvl="0" indent="-457200" algn="l">
              <a:spcBef>
                <a:spcPct val="20000"/>
              </a:spcBef>
              <a:buClr>
                <a:schemeClr val="accent2"/>
              </a:buClr>
              <a:buSzPct val="80000"/>
              <a:buFont typeface="Wingdings" panose="05000000000000000000" charset="0"/>
              <a:buChar char="p"/>
            </a:pPr>
            <a:r>
              <a:rPr lang="zh-CN" altLang="en-US" sz="2600" dirty="0">
                <a:latin typeface="Times New Roman" panose="02020603050405020304" pitchFamily="18" charset="0"/>
                <a:sym typeface="+mn-ea"/>
              </a:rPr>
              <a:t>下一个状态是通过对某个非证据变量</a:t>
            </a:r>
            <a:r>
              <a:rPr lang="en-US" altLang="zh-CN" sz="2600" i="1">
                <a:latin typeface="Times New Roman" panose="02020603050405020304" pitchFamily="18" charset="0"/>
                <a:sym typeface="+mn-ea"/>
              </a:rPr>
              <a:t>X</a:t>
            </a:r>
            <a:r>
              <a:rPr lang="en-US" altLang="zh-CN" sz="2600" i="1" baseline="-25000">
                <a:latin typeface="Times New Roman" panose="02020603050405020304" pitchFamily="18" charset="0"/>
                <a:sym typeface="+mn-ea"/>
              </a:rPr>
              <a:t>i</a:t>
            </a:r>
            <a:r>
              <a:rPr lang="zh-CN" altLang="en-US" sz="2600" dirty="0">
                <a:latin typeface="Times New Roman" panose="02020603050405020304" pitchFamily="18" charset="0"/>
                <a:sym typeface="+mn-ea"/>
              </a:rPr>
              <a:t>进行采样来产生，取决于</a:t>
            </a:r>
            <a:r>
              <a:rPr lang="en-US" altLang="zh-CN" sz="2600" i="1">
                <a:latin typeface="Times New Roman" panose="02020603050405020304" pitchFamily="18" charset="0"/>
                <a:sym typeface="+mn-ea"/>
              </a:rPr>
              <a:t>X</a:t>
            </a:r>
            <a:r>
              <a:rPr lang="en-US" altLang="zh-CN" sz="2600" i="1" baseline="-25000">
                <a:latin typeface="Times New Roman" panose="02020603050405020304" pitchFamily="18" charset="0"/>
                <a:sym typeface="+mn-ea"/>
              </a:rPr>
              <a:t>i</a:t>
            </a:r>
            <a:r>
              <a:rPr lang="zh-CN" altLang="en-US" sz="2600" dirty="0">
                <a:latin typeface="Times New Roman" panose="02020603050405020304" pitchFamily="18" charset="0"/>
                <a:sym typeface="+mn-ea"/>
              </a:rPr>
              <a:t>的马尔可夫覆盖中的变量当前值</a:t>
            </a:r>
            <a:endParaRPr lang="zh-CN" altLang="en-US" sz="2600" b="0" dirty="0">
              <a:solidFill>
                <a:schemeClr val="tx1"/>
              </a:solidFill>
              <a:latin typeface="Times New Roman" panose="02020603050405020304" pitchFamily="18" charset="0"/>
            </a:endParaRPr>
          </a:p>
          <a:p>
            <a:pPr lvl="0" indent="-457200" algn="l">
              <a:spcBef>
                <a:spcPct val="20000"/>
              </a:spcBef>
              <a:buClr>
                <a:schemeClr val="accent2"/>
              </a:buClr>
              <a:buSzPct val="80000"/>
              <a:buFont typeface="Wingdings" panose="05000000000000000000" charset="0"/>
              <a:buChar char="p"/>
            </a:pPr>
            <a:r>
              <a:rPr lang="en-US" altLang="zh-CN" sz="2600">
                <a:latin typeface="Times New Roman" panose="02020603050405020304" pitchFamily="18" charset="0"/>
                <a:sym typeface="+mn-ea"/>
              </a:rPr>
              <a:t>MCMC</a:t>
            </a:r>
            <a:r>
              <a:rPr lang="zh-CN" altLang="en-US" sz="2600" dirty="0">
                <a:latin typeface="Times New Roman" panose="02020603050405020304" pitchFamily="18" charset="0"/>
                <a:sym typeface="+mn-ea"/>
              </a:rPr>
              <a:t>方法可视为：在状态空间中（所有可能的完整赋值空间）的随机走动（每次改变一个变量），但是证据变量的值固定不变。</a:t>
            </a:r>
            <a:endParaRPr lang="zh-CN" altLang="en-US" sz="2600" b="1" dirty="0">
              <a:solidFill>
                <a:schemeClr val="tx1"/>
              </a:solidFill>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算法执行过程示例</a:t>
            </a:r>
          </a:p>
        </p:txBody>
      </p:sp>
      <p:sp>
        <p:nvSpPr>
          <p:cNvPr id="259076" name="椭圆 259075"/>
          <p:cNvSpPr/>
          <p:nvPr/>
        </p:nvSpPr>
        <p:spPr>
          <a:xfrm>
            <a:off x="5191125" y="1613535"/>
            <a:ext cx="1295400" cy="914400"/>
          </a:xfrm>
          <a:prstGeom prst="ellipse">
            <a:avLst/>
          </a:prstGeom>
          <a:noFill/>
          <a:ln w="9525" cap="flat" cmpd="sng">
            <a:solidFill>
              <a:schemeClr val="tx1"/>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r>
              <a:rPr lang="en-US" altLang="zh-CN" b="1">
                <a:solidFill>
                  <a:srgbClr val="FF3300"/>
                </a:solidFill>
                <a:latin typeface="Times New Roman" panose="02020603050405020304" pitchFamily="18" charset="0"/>
              </a:rPr>
              <a:t>Cloudy</a:t>
            </a:r>
          </a:p>
        </p:txBody>
      </p:sp>
      <p:sp>
        <p:nvSpPr>
          <p:cNvPr id="259077" name="椭圆 259076"/>
          <p:cNvSpPr/>
          <p:nvPr/>
        </p:nvSpPr>
        <p:spPr>
          <a:xfrm>
            <a:off x="6410325" y="3071495"/>
            <a:ext cx="1447800" cy="762000"/>
          </a:xfrm>
          <a:prstGeom prst="ellipse">
            <a:avLst/>
          </a:prstGeom>
          <a:noFill/>
          <a:ln w="9525" cap="flat" cmpd="sng">
            <a:solidFill>
              <a:schemeClr val="tx1"/>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a:r>
              <a:rPr lang="en-US" altLang="zh-CN" b="1">
                <a:solidFill>
                  <a:srgbClr val="FF3300"/>
                </a:solidFill>
                <a:latin typeface="Times New Roman" panose="02020603050405020304" pitchFamily="18" charset="0"/>
              </a:rPr>
              <a:t>Rain</a:t>
            </a:r>
          </a:p>
        </p:txBody>
      </p:sp>
      <p:sp>
        <p:nvSpPr>
          <p:cNvPr id="259078" name="椭圆 259077"/>
          <p:cNvSpPr/>
          <p:nvPr/>
        </p:nvSpPr>
        <p:spPr>
          <a:xfrm>
            <a:off x="5114925" y="4519295"/>
            <a:ext cx="1524000" cy="914400"/>
          </a:xfrm>
          <a:prstGeom prst="ellipse">
            <a:avLst/>
          </a:prstGeom>
          <a:noFill/>
          <a:ln w="9525" cap="flat" cmpd="sng">
            <a:solidFill>
              <a:schemeClr val="tx1"/>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a:r>
              <a:rPr lang="en-US" altLang="zh-CN" b="1">
                <a:solidFill>
                  <a:srgbClr val="FF3300"/>
                </a:solidFill>
                <a:latin typeface="Times New Roman" panose="02020603050405020304" pitchFamily="18" charset="0"/>
              </a:rPr>
              <a:t>Wet</a:t>
            </a:r>
          </a:p>
          <a:p>
            <a:pPr algn="ctr"/>
            <a:r>
              <a:rPr lang="en-US" altLang="zh-CN" b="1">
                <a:solidFill>
                  <a:srgbClr val="FF3300"/>
                </a:solidFill>
                <a:latin typeface="Times New Roman" panose="02020603050405020304" pitchFamily="18" charset="0"/>
              </a:rPr>
              <a:t>Grass</a:t>
            </a:r>
          </a:p>
        </p:txBody>
      </p:sp>
      <p:sp>
        <p:nvSpPr>
          <p:cNvPr id="259079" name="直接连接符 259078"/>
          <p:cNvSpPr/>
          <p:nvPr/>
        </p:nvSpPr>
        <p:spPr>
          <a:xfrm flipH="1">
            <a:off x="6210935" y="3833495"/>
            <a:ext cx="885190" cy="742950"/>
          </a:xfrm>
          <a:prstGeom prst="line">
            <a:avLst/>
          </a:prstGeom>
          <a:ln w="38100" cap="flat" cmpd="sng">
            <a:solidFill>
              <a:schemeClr val="tx1"/>
            </a:solidFill>
            <a:prstDash val="solid"/>
            <a:headEnd type="none" w="med" len="med"/>
            <a:tailEnd type="triangle" w="med" len="med"/>
          </a:ln>
        </p:spPr>
      </p:sp>
      <p:sp>
        <p:nvSpPr>
          <p:cNvPr id="259080" name="椭圆 259079"/>
          <p:cNvSpPr/>
          <p:nvPr/>
        </p:nvSpPr>
        <p:spPr>
          <a:xfrm>
            <a:off x="3362325" y="2908935"/>
            <a:ext cx="1524000" cy="914400"/>
          </a:xfrm>
          <a:prstGeom prst="ellipse">
            <a:avLst/>
          </a:prstGeom>
          <a:noFill/>
          <a:ln w="9525" cap="flat" cmpd="sng">
            <a:solidFill>
              <a:schemeClr val="tx1"/>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r>
              <a:rPr lang="en-US" altLang="zh-CN" b="1">
                <a:solidFill>
                  <a:srgbClr val="FF3300"/>
                </a:solidFill>
                <a:latin typeface="Times New Roman" panose="02020603050405020304" pitchFamily="18" charset="0"/>
              </a:rPr>
              <a:t>Sprinkler</a:t>
            </a:r>
          </a:p>
        </p:txBody>
      </p:sp>
      <p:sp>
        <p:nvSpPr>
          <p:cNvPr id="259081" name="直接连接符 259080"/>
          <p:cNvSpPr/>
          <p:nvPr/>
        </p:nvSpPr>
        <p:spPr>
          <a:xfrm flipH="1">
            <a:off x="4588510" y="2395855"/>
            <a:ext cx="796925" cy="614045"/>
          </a:xfrm>
          <a:prstGeom prst="line">
            <a:avLst/>
          </a:prstGeom>
          <a:ln w="38100" cap="flat" cmpd="sng">
            <a:solidFill>
              <a:schemeClr val="tx1"/>
            </a:solidFill>
            <a:prstDash val="solid"/>
            <a:headEnd type="none" w="med" len="med"/>
            <a:tailEnd type="triangle" w="med" len="med"/>
          </a:ln>
        </p:spPr>
      </p:sp>
      <p:sp>
        <p:nvSpPr>
          <p:cNvPr id="259082" name="直接连接符 259081"/>
          <p:cNvSpPr/>
          <p:nvPr/>
        </p:nvSpPr>
        <p:spPr>
          <a:xfrm>
            <a:off x="6181725" y="2461895"/>
            <a:ext cx="755015" cy="611505"/>
          </a:xfrm>
          <a:prstGeom prst="line">
            <a:avLst/>
          </a:prstGeom>
          <a:ln w="38100" cap="flat" cmpd="sng">
            <a:solidFill>
              <a:schemeClr val="tx1"/>
            </a:solidFill>
            <a:prstDash val="solid"/>
            <a:headEnd type="none" w="med" len="med"/>
            <a:tailEnd type="triangle" w="med" len="med"/>
          </a:ln>
        </p:spPr>
      </p:sp>
      <p:graphicFrame>
        <p:nvGraphicFramePr>
          <p:cNvPr id="259083" name="表格 259082"/>
          <p:cNvGraphicFramePr/>
          <p:nvPr>
            <p:custDataLst>
              <p:tags r:id="rId1"/>
            </p:custDataLst>
          </p:nvPr>
        </p:nvGraphicFramePr>
        <p:xfrm>
          <a:off x="6791325" y="4142740"/>
          <a:ext cx="1905000" cy="188976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240">
                <a:tc>
                  <a:txBody>
                    <a:bodyPr/>
                    <a:lstStyle/>
                    <a:p>
                      <a:pPr marL="0" lvl="0" indent="0">
                        <a:buNone/>
                      </a:pPr>
                      <a:r>
                        <a:rPr lang="en-US" altLang="zh-CN" sz="2000"/>
                        <a:t> </a:t>
                      </a:r>
                      <a:r>
                        <a:rPr lang="en-US" altLang="zh-CN" sz="2000" i="1"/>
                        <a:t>S</a:t>
                      </a:r>
                      <a:r>
                        <a:rPr lang="en-US" altLang="zh-CN" sz="2000"/>
                        <a:t>    </a:t>
                      </a:r>
                      <a:r>
                        <a:rPr lang="en-US" altLang="zh-CN" sz="2000" i="1"/>
                        <a:t>R</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W</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520">
                <a:tc>
                  <a:txBody>
                    <a:bodyPr/>
                    <a:lstStyle/>
                    <a:p>
                      <a:pPr marL="0" lvl="0" indent="0">
                        <a:buNone/>
                      </a:pPr>
                      <a:r>
                        <a:rPr lang="en-US" altLang="zh-CN" sz="2000"/>
                        <a:t>  t     t</a:t>
                      </a:r>
                    </a:p>
                    <a:p>
                      <a:pPr marL="0" lvl="0" indent="0">
                        <a:buNone/>
                      </a:pPr>
                      <a:r>
                        <a:rPr lang="en-US" altLang="zh-CN" sz="2000"/>
                        <a:t>  t     f</a:t>
                      </a:r>
                    </a:p>
                    <a:p>
                      <a:pPr marL="0" lvl="0" indent="0">
                        <a:buNone/>
                      </a:pPr>
                      <a:r>
                        <a:rPr lang="en-US" altLang="zh-CN" sz="2000"/>
                        <a:t>  f     t</a:t>
                      </a:r>
                    </a:p>
                    <a:p>
                      <a:pPr marL="0" lvl="0" indent="0">
                        <a:buNone/>
                      </a:pPr>
                      <a:r>
                        <a:rPr lang="en-US" altLang="zh-CN" sz="2000"/>
                        <a:t>  f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0.99</a:t>
                      </a:r>
                    </a:p>
                    <a:p>
                      <a:pPr marL="0" lvl="0" indent="0">
                        <a:buNone/>
                      </a:pPr>
                      <a:r>
                        <a:rPr lang="en-US" altLang="zh-CN" sz="2000"/>
                        <a:t>0.90</a:t>
                      </a:r>
                    </a:p>
                    <a:p>
                      <a:pPr marL="0" lvl="0" indent="0">
                        <a:buNone/>
                      </a:pPr>
                      <a:r>
                        <a:rPr lang="en-US" altLang="zh-CN" sz="2000"/>
                        <a:t>0.90</a:t>
                      </a:r>
                    </a:p>
                    <a:p>
                      <a:pPr marL="0" lvl="0" indent="0">
                        <a:buNone/>
                      </a:pPr>
                      <a:r>
                        <a:rPr lang="en-US" altLang="zh-CN" sz="2000"/>
                        <a:t>0.00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59094" name="表格 259093"/>
          <p:cNvGraphicFramePr/>
          <p:nvPr>
            <p:custDataLst>
              <p:tags r:id="rId2"/>
            </p:custDataLst>
          </p:nvPr>
        </p:nvGraphicFramePr>
        <p:xfrm>
          <a:off x="1838325" y="2766695"/>
          <a:ext cx="1371600" cy="115824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6240">
                <a:tc>
                  <a:txBody>
                    <a:bodyPr/>
                    <a:lstStyle/>
                    <a:p>
                      <a:pPr marL="0" lvl="0" indent="0">
                        <a:buNone/>
                      </a:pPr>
                      <a:r>
                        <a:rPr lang="en-US" altLang="zh-CN" sz="2000"/>
                        <a:t>  </a:t>
                      </a:r>
                      <a:r>
                        <a:rPr lang="en-US" altLang="zh-CN" sz="2000" i="1"/>
                        <a:t>C</a:t>
                      </a:r>
                      <a:endParaRPr lang="zh-CN" altLang="en-US" sz="2000" i="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S</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0.10</a:t>
                      </a:r>
                    </a:p>
                    <a:p>
                      <a:pPr marL="0" lvl="0" indent="0">
                        <a:buNone/>
                      </a:pPr>
                      <a:r>
                        <a:rPr lang="en-US" altLang="zh-CN" sz="2000"/>
                        <a:t>0.50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59105" name="表格 259104"/>
          <p:cNvGraphicFramePr/>
          <p:nvPr/>
        </p:nvGraphicFramePr>
        <p:xfrm>
          <a:off x="6681470" y="1677670"/>
          <a:ext cx="838200" cy="807085"/>
        </p:xfrm>
        <a:graphic>
          <a:graphicData uri="http://schemas.openxmlformats.org/drawingml/2006/table">
            <a:tbl>
              <a:tblPr/>
              <a:tblGrid>
                <a:gridCol w="838200">
                  <a:extLst>
                    <a:ext uri="{9D8B030D-6E8A-4147-A177-3AD203B41FA5}">
                      <a16:colId xmlns:a16="http://schemas.microsoft.com/office/drawing/2014/main" val="20000"/>
                    </a:ext>
                  </a:extLst>
                </a:gridCol>
              </a:tblGrid>
              <a:tr h="396240">
                <a:tc>
                  <a:txBody>
                    <a:bodyPr/>
                    <a:lstStyle/>
                    <a:p>
                      <a:pPr marL="0" lvl="0" indent="0">
                        <a:buNone/>
                      </a:pPr>
                      <a:r>
                        <a:rPr lang="en-US" altLang="zh-CN" sz="2000" i="1"/>
                        <a:t>P</a:t>
                      </a:r>
                      <a:r>
                        <a:rPr lang="en-US" altLang="zh-CN" sz="2000"/>
                        <a:t>(</a:t>
                      </a:r>
                      <a:r>
                        <a:rPr lang="en-US" altLang="zh-CN" sz="2000" i="1"/>
                        <a:t>C</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0845">
                <a:tc>
                  <a:txBody>
                    <a:bodyPr/>
                    <a:lstStyle/>
                    <a:p>
                      <a:pPr marL="0" lvl="0" indent="0">
                        <a:buNone/>
                      </a:pPr>
                      <a:r>
                        <a:rPr lang="en-US" altLang="zh-CN" sz="2000"/>
                        <a:t>0.50</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9113" name="直接连接符 259112"/>
          <p:cNvSpPr/>
          <p:nvPr/>
        </p:nvSpPr>
        <p:spPr>
          <a:xfrm>
            <a:off x="4468495" y="3794125"/>
            <a:ext cx="1027430" cy="801370"/>
          </a:xfrm>
          <a:prstGeom prst="line">
            <a:avLst/>
          </a:prstGeom>
          <a:ln w="38100" cap="flat" cmpd="sng">
            <a:solidFill>
              <a:schemeClr val="tx1"/>
            </a:solidFill>
            <a:prstDash val="solid"/>
            <a:headEnd type="none" w="med" len="med"/>
            <a:tailEnd type="triangle" w="med" len="med"/>
          </a:ln>
        </p:spPr>
      </p:sp>
      <p:graphicFrame>
        <p:nvGraphicFramePr>
          <p:cNvPr id="259114" name="表格 259113"/>
          <p:cNvGraphicFramePr/>
          <p:nvPr>
            <p:custDataLst>
              <p:tags r:id="rId3"/>
            </p:custDataLst>
          </p:nvPr>
        </p:nvGraphicFramePr>
        <p:xfrm>
          <a:off x="8019415" y="2766695"/>
          <a:ext cx="1371600" cy="115824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6240">
                <a:tc>
                  <a:txBody>
                    <a:bodyPr/>
                    <a:lstStyle/>
                    <a:p>
                      <a:pPr marL="0" lvl="0" indent="0">
                        <a:buNone/>
                      </a:pPr>
                      <a:r>
                        <a:rPr lang="en-US" altLang="zh-CN" sz="2000"/>
                        <a:t>  </a:t>
                      </a:r>
                      <a:r>
                        <a:rPr lang="en-US" altLang="zh-CN" sz="2000" i="1"/>
                        <a:t>C</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R</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0.80</a:t>
                      </a:r>
                    </a:p>
                    <a:p>
                      <a:pPr marL="0" lvl="0" indent="0">
                        <a:buNone/>
                      </a:pPr>
                      <a:r>
                        <a:rPr lang="en-US" altLang="zh-CN" sz="2000"/>
                        <a:t>0.20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9125" name="文本框 259124"/>
          <p:cNvSpPr txBox="1"/>
          <p:nvPr/>
        </p:nvSpPr>
        <p:spPr>
          <a:xfrm>
            <a:off x="1520825" y="6145530"/>
            <a:ext cx="9199245" cy="491490"/>
          </a:xfrm>
          <a:prstGeom prst="rect">
            <a:avLst/>
          </a:prstGeom>
          <a:noFill/>
          <a:ln w="9525">
            <a:noFill/>
          </a:ln>
        </p:spPr>
        <p:txBody>
          <a:bodyPr wrap="square">
            <a:spAutoFit/>
          </a:bodyPr>
          <a:lstStyle/>
          <a:p>
            <a:pPr algn="ctr">
              <a:spcBef>
                <a:spcPct val="50000"/>
              </a:spcBef>
            </a:pPr>
            <a:r>
              <a:rPr lang="zh-CN" altLang="en-US" sz="2600">
                <a:solidFill>
                  <a:schemeClr val="tx1"/>
                </a:solidFill>
                <a:latin typeface="Times New Roman" panose="02020603050405020304" pitchFamily="18" charset="0"/>
              </a:rPr>
              <a:t>【</a:t>
            </a:r>
            <a:r>
              <a:rPr lang="zh-CN" altLang="en-US" sz="2600" dirty="0">
                <a:solidFill>
                  <a:schemeClr val="tx1"/>
                </a:solidFill>
                <a:latin typeface="Times New Roman" panose="02020603050405020304" pitchFamily="18" charset="0"/>
              </a:rPr>
              <a:t>要求</a:t>
            </a:r>
            <a:r>
              <a:rPr lang="zh-CN" altLang="en-US" sz="2600">
                <a:solidFill>
                  <a:schemeClr val="tx1"/>
                </a:solidFill>
                <a:latin typeface="Times New Roman" panose="02020603050405020304" pitchFamily="18" charset="0"/>
              </a:rPr>
              <a:t>】</a:t>
            </a:r>
            <a:r>
              <a:rPr lang="zh-CN" altLang="en-US" sz="2600" dirty="0">
                <a:solidFill>
                  <a:schemeClr val="tx1"/>
                </a:solidFill>
                <a:latin typeface="Times New Roman" panose="02020603050405020304" pitchFamily="18" charset="0"/>
              </a:rPr>
              <a:t>：查询</a:t>
            </a:r>
            <a:r>
              <a:rPr lang="en-US" altLang="zh-CN" sz="2600" i="1">
                <a:solidFill>
                  <a:schemeClr val="tx1"/>
                </a:solidFill>
                <a:latin typeface="Times New Roman" panose="02020603050405020304" pitchFamily="18" charset="0"/>
              </a:rPr>
              <a:t>P</a:t>
            </a:r>
            <a:r>
              <a:rPr lang="en-US" altLang="zh-CN" sz="2600">
                <a:solidFill>
                  <a:schemeClr val="tx1"/>
                </a:solidFill>
                <a:latin typeface="Times New Roman" panose="02020603050405020304" pitchFamily="18" charset="0"/>
              </a:rPr>
              <a:t>(Rain | Sprinkler = true, </a:t>
            </a:r>
            <a:r>
              <a:rPr lang="en-US" altLang="zh-CN" sz="2600" err="1">
                <a:solidFill>
                  <a:schemeClr val="tx1"/>
                </a:solidFill>
                <a:latin typeface="Times New Roman" panose="02020603050405020304" pitchFamily="18" charset="0"/>
              </a:rPr>
              <a:t>WetGrass</a:t>
            </a:r>
            <a:r>
              <a:rPr lang="en-US" altLang="zh-CN" sz="2600">
                <a:solidFill>
                  <a:schemeClr val="tx1"/>
                </a:solidFill>
                <a:latin typeface="Times New Roman" panose="02020603050405020304" pitchFamily="18" charset="0"/>
              </a:rPr>
              <a:t> = true)</a:t>
            </a:r>
            <a:r>
              <a:rPr lang="zh-CN" altLang="en-US" sz="2600" dirty="0">
                <a:solidFill>
                  <a:schemeClr val="tx1"/>
                </a:solidFill>
                <a:latin typeface="Times New Roman" panose="02020603050405020304" pitchFamily="18" charset="0"/>
              </a:rPr>
              <a:t>的概率</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MCMC算法执行步骤：</a:t>
            </a:r>
          </a:p>
        </p:txBody>
      </p:sp>
      <mc:AlternateContent xmlns:mc="http://schemas.openxmlformats.org/markup-compatibility/2006" xmlns:a14="http://schemas.microsoft.com/office/drawing/2010/main">
        <mc:Choice Requires="a14">
          <p:sp>
            <p:nvSpPr>
              <p:cNvPr id="238595" name="矩形 238594"/>
              <p:cNvSpPr/>
              <p:nvPr/>
            </p:nvSpPr>
            <p:spPr>
              <a:xfrm>
                <a:off x="624840" y="1756410"/>
                <a:ext cx="10990580" cy="4358640"/>
              </a:xfrm>
              <a:prstGeom prst="rect">
                <a:avLst/>
              </a:prstGeom>
              <a:noFill/>
              <a:ln w="12700">
                <a:solidFill>
                  <a:schemeClr val="tx1"/>
                </a:solidFill>
              </a:ln>
            </p:spPr>
            <p:txBody>
              <a:bodyPr/>
              <a:lstStyle/>
              <a:p>
                <a:pPr lvl="0" indent="-457200" algn="l">
                  <a:spcBef>
                    <a:spcPct val="20000"/>
                  </a:spcBef>
                  <a:buClr>
                    <a:schemeClr val="accent2"/>
                  </a:buClr>
                  <a:buSzPct val="80000"/>
                  <a:buFont typeface="Wingdings" panose="05000000000000000000" charset="0"/>
                  <a:buChar char="p"/>
                </a:pPr>
                <a:r>
                  <a:rPr lang="zh-CN" altLang="en-US" sz="2600">
                    <a:latin typeface="Arial" panose="020B0604020202020204" pitchFamily="34" charset="0"/>
                    <a:sym typeface="+mn-ea"/>
                  </a:rPr>
                  <a:t> </a:t>
                </a:r>
                <a:r>
                  <a:rPr lang="zh-CN" altLang="en-US" sz="2600" b="1" dirty="0">
                    <a:solidFill>
                      <a:srgbClr val="FF3300"/>
                    </a:solidFill>
                    <a:latin typeface="Arial" panose="020B0604020202020204" pitchFamily="34" charset="0"/>
                    <a:sym typeface="+mn-ea"/>
                  </a:rPr>
                  <a:t>证据变量</a:t>
                </a:r>
                <a:r>
                  <a:rPr lang="en-US" altLang="zh-CN" sz="2600">
                    <a:latin typeface="Times New Roman" panose="02020603050405020304" pitchFamily="18" charset="0"/>
                    <a:sym typeface="+mn-ea"/>
                  </a:rPr>
                  <a:t>Sprinkler, </a:t>
                </a:r>
                <a:r>
                  <a:rPr lang="en-US" altLang="zh-CN" sz="2600" err="1">
                    <a:latin typeface="Times New Roman" panose="02020603050405020304" pitchFamily="18" charset="0"/>
                    <a:sym typeface="+mn-ea"/>
                  </a:rPr>
                  <a:t>WetGrass</a:t>
                </a:r>
                <a:r>
                  <a:rPr lang="zh-CN" altLang="en-US" sz="2600" dirty="0">
                    <a:latin typeface="Times New Roman" panose="02020603050405020304" pitchFamily="18" charset="0"/>
                    <a:sym typeface="+mn-ea"/>
                  </a:rPr>
                  <a:t>固定为</a:t>
                </a:r>
                <a:r>
                  <a:rPr lang="en-US" altLang="zh-CN" sz="2600">
                    <a:latin typeface="Times New Roman" panose="02020603050405020304" pitchFamily="18" charset="0"/>
                    <a:sym typeface="+mn-ea"/>
                  </a:rPr>
                  <a:t>true</a:t>
                </a:r>
              </a:p>
              <a:p>
                <a:pPr lvl="0" indent="-457200" algn="l">
                  <a:spcBef>
                    <a:spcPct val="20000"/>
                  </a:spcBef>
                  <a:buClr>
                    <a:schemeClr val="accent2"/>
                  </a:buClr>
                  <a:buSzPct val="80000"/>
                  <a:buFont typeface="Wingdings" panose="05000000000000000000" charset="0"/>
                  <a:buChar char="p"/>
                </a:pPr>
                <a:r>
                  <a:rPr lang="zh-CN" altLang="en-US" sz="2600" b="1" dirty="0">
                    <a:solidFill>
                      <a:srgbClr val="FF3300"/>
                    </a:solidFill>
                    <a:latin typeface="Arial" panose="020B0604020202020204" pitchFamily="34" charset="0"/>
                    <a:sym typeface="+mn-ea"/>
                  </a:rPr>
                  <a:t>隐变量</a:t>
                </a:r>
                <a:r>
                  <a:rPr lang="en-US" altLang="zh-CN" sz="2600">
                    <a:latin typeface="Times New Roman" panose="02020603050405020304" pitchFamily="18" charset="0"/>
                    <a:sym typeface="+mn-ea"/>
                  </a:rPr>
                  <a:t>Cloudy</a:t>
                </a:r>
                <a:r>
                  <a:rPr lang="zh-CN" altLang="en-US" sz="2600" dirty="0">
                    <a:latin typeface="Times New Roman" panose="02020603050405020304" pitchFamily="18" charset="0"/>
                    <a:sym typeface="+mn-ea"/>
                  </a:rPr>
                  <a:t>和</a:t>
                </a:r>
                <a:r>
                  <a:rPr lang="zh-CN" altLang="en-US" sz="2600" b="1" dirty="0">
                    <a:solidFill>
                      <a:srgbClr val="FF3300"/>
                    </a:solidFill>
                    <a:latin typeface="Times New Roman" panose="02020603050405020304" pitchFamily="18" charset="0"/>
                    <a:sym typeface="+mn-ea"/>
                  </a:rPr>
                  <a:t>查询变量</a:t>
                </a:r>
                <a:r>
                  <a:rPr lang="en-US" altLang="zh-CN" sz="2600">
                    <a:latin typeface="Times New Roman" panose="02020603050405020304" pitchFamily="18" charset="0"/>
                    <a:sym typeface="+mn-ea"/>
                  </a:rPr>
                  <a:t>Rain</a:t>
                </a:r>
                <a:r>
                  <a:rPr lang="zh-CN" altLang="en-US" sz="2600" dirty="0">
                    <a:latin typeface="Arial" panose="020B0604020202020204" pitchFamily="34" charset="0"/>
                    <a:sym typeface="+mn-ea"/>
                  </a:rPr>
                  <a:t>随机初始化，例如， </a:t>
                </a:r>
                <a:r>
                  <a:rPr lang="en-US" altLang="zh-CN" sz="2600">
                    <a:latin typeface="Times New Roman" panose="02020603050405020304" pitchFamily="18" charset="0"/>
                    <a:sym typeface="+mn-ea"/>
                  </a:rPr>
                  <a:t>Cloudy = true, Rain = false</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初始状态为：</a:t>
                </a:r>
                <a:r>
                  <a:rPr lang="en-US" altLang="zh-CN" sz="2600" b="1">
                    <a:solidFill>
                      <a:srgbClr val="990000"/>
                    </a:solidFill>
                    <a:latin typeface="Times New Roman" panose="02020603050405020304" pitchFamily="18" charset="0"/>
                    <a:sym typeface="+mn-ea"/>
                  </a:rPr>
                  <a:t>[C=true, </a:t>
                </a:r>
                <a:r>
                  <a:rPr lang="en-US" altLang="zh-CN" sz="2600" b="1" u="sng">
                    <a:solidFill>
                      <a:srgbClr val="990000"/>
                    </a:solidFill>
                    <a:latin typeface="Times New Roman" panose="02020603050405020304" pitchFamily="18" charset="0"/>
                    <a:sym typeface="+mn-ea"/>
                  </a:rPr>
                  <a:t>S=true</a:t>
                </a:r>
                <a:r>
                  <a:rPr lang="en-US" altLang="zh-CN" sz="2600" b="1">
                    <a:solidFill>
                      <a:srgbClr val="990000"/>
                    </a:solidFill>
                    <a:latin typeface="Times New Roman" panose="02020603050405020304" pitchFamily="18" charset="0"/>
                    <a:sym typeface="+mn-ea"/>
                  </a:rPr>
                  <a:t>, R=false, </a:t>
                </a:r>
                <a:r>
                  <a:rPr lang="en-US" altLang="zh-CN" sz="2600" b="1" u="sng">
                    <a:solidFill>
                      <a:srgbClr val="990000"/>
                    </a:solidFill>
                    <a:latin typeface="Times New Roman" panose="02020603050405020304" pitchFamily="18" charset="0"/>
                    <a:sym typeface="+mn-ea"/>
                  </a:rPr>
                  <a:t>W=true</a:t>
                </a:r>
                <a:r>
                  <a:rPr lang="en-US" altLang="zh-CN" sz="2600" b="1">
                    <a:solidFill>
                      <a:srgbClr val="990000"/>
                    </a:solidFill>
                    <a:latin typeface="Times New Roman" panose="02020603050405020304" pitchFamily="18" charset="0"/>
                    <a:sym typeface="+mn-ea"/>
                  </a:rPr>
                  <a:t>]</a:t>
                </a:r>
              </a:p>
              <a:p>
                <a:pPr lvl="0" indent="-457200" algn="l">
                  <a:spcBef>
                    <a:spcPct val="20000"/>
                  </a:spcBef>
                  <a:buClr>
                    <a:schemeClr val="accent2"/>
                  </a:buClr>
                  <a:buSzPct val="80000"/>
                  <a:buFont typeface="Wingdings" panose="05000000000000000000" charset="0"/>
                  <a:buChar char="p"/>
                </a:pPr>
                <a:r>
                  <a:rPr lang="zh-CN" altLang="en-US" sz="2600" dirty="0">
                    <a:latin typeface="Times New Roman" panose="02020603050405020304" pitchFamily="18" charset="0"/>
                    <a:sym typeface="+mn-ea"/>
                  </a:rPr>
                  <a:t>反复执行如下步骤：</a:t>
                </a:r>
                <a:endParaRPr lang="zh-CN" altLang="en-US" sz="2600" b="0" dirty="0">
                  <a:solidFill>
                    <a:schemeClr val="tx1"/>
                  </a:solidFill>
                  <a:latin typeface="Times New Roman" panose="02020603050405020304" pitchFamily="18" charset="0"/>
                </a:endParaRPr>
              </a:p>
              <a:p>
                <a:pPr marL="971550" lvl="1" indent="-514350" algn="l">
                  <a:spcBef>
                    <a:spcPct val="20000"/>
                  </a:spcBef>
                  <a:buClr>
                    <a:srgbClr val="000000"/>
                  </a:buClr>
                  <a:buSzPct val="100000"/>
                  <a:buFont typeface="+mj-ea"/>
                  <a:buAutoNum type="circleNumDbPlain"/>
                </a:pPr>
                <a:r>
                  <a:rPr lang="zh-CN" altLang="en-US" sz="2600" dirty="0">
                    <a:latin typeface="Arial" panose="020B0604020202020204" pitchFamily="34" charset="0"/>
                    <a:sym typeface="+mn-ea"/>
                  </a:rPr>
                  <a:t>根据</a:t>
                </a:r>
                <a:r>
                  <a:rPr lang="en-US" altLang="zh-CN" sz="2600">
                    <a:latin typeface="Times New Roman" panose="02020603050405020304" pitchFamily="18" charset="0"/>
                    <a:sym typeface="+mn-ea"/>
                  </a:rPr>
                  <a:t>Cloudy</a:t>
                </a:r>
                <a:r>
                  <a:rPr lang="zh-CN" altLang="en-US" sz="2600" dirty="0">
                    <a:latin typeface="Times New Roman" panose="02020603050405020304" pitchFamily="18" charset="0"/>
                    <a:sym typeface="+mn-ea"/>
                  </a:rPr>
                  <a:t>的马尔科夫覆盖</a:t>
                </a:r>
                <a:r>
                  <a:rPr lang="en-US" altLang="zh-CN" sz="2600">
                    <a:latin typeface="Times New Roman" panose="02020603050405020304" pitchFamily="18" charset="0"/>
                    <a:sym typeface="+mn-ea"/>
                  </a:rPr>
                  <a:t>(MB)</a:t>
                </a:r>
                <a:r>
                  <a:rPr lang="zh-CN" altLang="en-US" sz="2600" dirty="0">
                    <a:latin typeface="Times New Roman" panose="02020603050405020304" pitchFamily="18" charset="0"/>
                    <a:sym typeface="+mn-ea"/>
                  </a:rPr>
                  <a:t>变量（</a:t>
                </a:r>
                <a:r>
                  <a:rPr lang="en-US" altLang="zh-CN" sz="2600">
                    <a:latin typeface="Times New Roman" panose="02020603050405020304" pitchFamily="18" charset="0"/>
                    <a:sym typeface="+mn-ea"/>
                  </a:rPr>
                  <a:t>Sprinkler</a:t>
                </a:r>
                <a:r>
                  <a:rPr lang="zh-CN" altLang="en-US" sz="2600" dirty="0">
                    <a:latin typeface="Times New Roman" panose="02020603050405020304" pitchFamily="18" charset="0"/>
                    <a:sym typeface="+mn-ea"/>
                  </a:rPr>
                  <a:t>和</a:t>
                </a:r>
                <a:r>
                  <a:rPr lang="en-US" altLang="zh-CN" sz="2600" dirty="0">
                    <a:latin typeface="Times New Roman" panose="02020603050405020304" pitchFamily="18" charset="0"/>
                    <a:sym typeface="+mn-ea"/>
                  </a:rPr>
                  <a:t>Rain</a:t>
                </a:r>
                <a:r>
                  <a:rPr lang="zh-CN" altLang="en-US" sz="2600" dirty="0">
                    <a:latin typeface="Times New Roman" panose="02020603050405020304" pitchFamily="18" charset="0"/>
                    <a:sym typeface="+mn-ea"/>
                  </a:rPr>
                  <a:t>）的当前值，</a:t>
                </a:r>
                <a:r>
                  <a:rPr lang="zh-CN" altLang="en-US" sz="2600" dirty="0">
                    <a:solidFill>
                      <a:srgbClr val="FF3300"/>
                    </a:solidFill>
                    <a:latin typeface="Times New Roman" panose="02020603050405020304" pitchFamily="18" charset="0"/>
                    <a:sym typeface="+mn-ea"/>
                  </a:rPr>
                  <a:t>对</a:t>
                </a:r>
                <a:r>
                  <a:rPr lang="en-US" altLang="zh-CN" sz="2600">
                    <a:solidFill>
                      <a:srgbClr val="FF3300"/>
                    </a:solidFill>
                    <a:latin typeface="Times New Roman" panose="02020603050405020304" pitchFamily="18" charset="0"/>
                    <a:sym typeface="+mn-ea"/>
                  </a:rPr>
                  <a:t>Cloudy</a:t>
                </a:r>
                <a:r>
                  <a:rPr lang="zh-CN" altLang="en-US" sz="2600" dirty="0">
                    <a:solidFill>
                      <a:srgbClr val="FF3300"/>
                    </a:solidFill>
                    <a:latin typeface="Times New Roman" panose="02020603050405020304" pitchFamily="18" charset="0"/>
                    <a:sym typeface="+mn-ea"/>
                  </a:rPr>
                  <a:t>采样</a:t>
                </a:r>
                <a:r>
                  <a:rPr lang="zh-CN" altLang="en-US" sz="2600" dirty="0">
                    <a:latin typeface="Times New Roman" panose="02020603050405020304" pitchFamily="18" charset="0"/>
                    <a:sym typeface="+mn-ea"/>
                  </a:rPr>
                  <a:t>，即根据</a:t>
                </a:r>
                <a:r>
                  <a:rPr lang="en-US" altLang="zh-CN" sz="2600" i="1">
                    <a:latin typeface="Times New Roman" panose="02020603050405020304" pitchFamily="18" charset="0"/>
                    <a:sym typeface="+mn-ea"/>
                  </a:rPr>
                  <a:t>P</a:t>
                </a:r>
                <a:r>
                  <a:rPr lang="en-US" altLang="zh-CN" sz="2600">
                    <a:latin typeface="Times New Roman" panose="02020603050405020304" pitchFamily="18" charset="0"/>
                    <a:sym typeface="+mn-ea"/>
                  </a:rPr>
                  <a:t>(Cloudy|Sprinkler= true, Rain=false)</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即转移概率）来采样。即：</a:t>
                </a:r>
              </a:p>
              <a:p>
                <a:pPr lvl="1" indent="0" algn="l">
                  <a:spcBef>
                    <a:spcPct val="20000"/>
                  </a:spcBef>
                  <a:buClr>
                    <a:srgbClr val="000000"/>
                  </a:buClr>
                  <a:buSzPct val="100000"/>
                  <a:buFont typeface="+mj-ea"/>
                  <a:buNone/>
                </a:pPr>
                <a14:m>
                  <m:oMath xmlns:m="http://schemas.openxmlformats.org/officeDocument/2006/math">
                    <m:r>
                      <a:rPr lang="en-US" altLang="zh-CN" sz="2600" i="1">
                        <a:solidFill>
                          <a:srgbClr val="990000"/>
                        </a:solidFill>
                        <a:latin typeface="Cambria Math" panose="02040503050406030204" charset="0"/>
                        <a:cs typeface="Cambria Math" panose="02040503050406030204" charset="0"/>
                        <a:sym typeface="+mn-ea"/>
                      </a:rPr>
                      <m:t>𝑃</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charset="0"/>
                        <a:cs typeface="Cambria Math" panose="02040503050406030204" charset="0"/>
                        <a:sym typeface="+mn-ea"/>
                      </a:rPr>
                      <m:t>¬</m:t>
                    </m:r>
                    <m:r>
                      <a:rPr lang="en-US" altLang="zh-CN" sz="2600" i="1">
                        <a:solidFill>
                          <a:srgbClr val="990000"/>
                        </a:solidFill>
                        <a:latin typeface="Cambria Math" panose="02040503050406030204" pitchFamily="18" charset="0"/>
                        <a:sym typeface="+mn-ea"/>
                      </a:rPr>
                      <m:t>𝑅</m:t>
                    </m:r>
                    <m:r>
                      <a:rPr lang="en-US" altLang="zh-CN" sz="2600">
                        <a:solidFill>
                          <a:srgbClr val="990000"/>
                        </a:solidFill>
                        <a:latin typeface="Cambria Math" panose="02040503050406030204" pitchFamily="18" charset="0"/>
                        <a:sym typeface="+mn-ea"/>
                      </a:rPr>
                      <m:t>)=</m:t>
                    </m:r>
                    <m:f>
                      <m:fPr>
                        <m:ctrlPr>
                          <a:rPr lang="en-US" altLang="zh-CN" sz="2600" i="1">
                            <a:solidFill>
                              <a:srgbClr val="990000"/>
                            </a:solidFill>
                            <a:latin typeface="Cambria Math" panose="02040503050406030204" pitchFamily="18" charset="0"/>
                            <a:cs typeface="Cambria Math" panose="02040503050406030204" charset="0"/>
                            <a:sym typeface="+mn-ea"/>
                          </a:rPr>
                        </m:ctrlPr>
                      </m:fPr>
                      <m:num>
                        <m:r>
                          <a:rPr lang="en-US" altLang="zh-CN" sz="2600" i="1">
                            <a:solidFill>
                              <a:srgbClr val="990000"/>
                            </a:solidFill>
                            <a:latin typeface="Cambria Math" panose="02040503050406030204" pitchFamily="18" charset="0"/>
                            <a:sym typeface="+mn-ea"/>
                          </a:rPr>
                          <m:t>𝑃</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charset="0"/>
                            <a:cs typeface="Cambria Math" panose="02040503050406030204" charset="0"/>
                            <a:sym typeface="+mn-ea"/>
                          </a:rPr>
                          <m:t>¬</m:t>
                        </m:r>
                        <m:r>
                          <a:rPr lang="en-US" altLang="zh-CN" sz="2600" i="1">
                            <a:solidFill>
                              <a:srgbClr val="990000"/>
                            </a:solidFill>
                            <a:latin typeface="Cambria Math" panose="02040503050406030204" pitchFamily="18" charset="0"/>
                            <a:sym typeface="+mn-ea"/>
                          </a:rPr>
                          <m:t>𝑅</m:t>
                        </m:r>
                        <m:r>
                          <a:rPr lang="en-US" altLang="zh-CN" sz="2600">
                            <a:solidFill>
                              <a:srgbClr val="990000"/>
                            </a:solidFill>
                            <a:latin typeface="Cambria Math" panose="02040503050406030204" pitchFamily="18" charset="0"/>
                            <a:sym typeface="+mn-ea"/>
                          </a:rPr>
                          <m:t>)</m:t>
                        </m:r>
                      </m:num>
                      <m:den>
                        <m:r>
                          <a:rPr lang="en-US" altLang="zh-CN" sz="2600" i="1">
                            <a:solidFill>
                              <a:srgbClr val="990000"/>
                            </a:solidFill>
                            <a:latin typeface="Cambria Math" panose="02040503050406030204" pitchFamily="18" charset="0"/>
                            <a:sym typeface="+mn-ea"/>
                          </a:rPr>
                          <m:t>𝑃</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charset="0"/>
                            <a:cs typeface="Cambria Math" panose="02040503050406030204" charset="0"/>
                            <a:sym typeface="+mn-ea"/>
                          </a:rPr>
                          <m:t>¬</m:t>
                        </m:r>
                        <m:r>
                          <a:rPr lang="en-US" altLang="zh-CN" sz="2600" i="1">
                            <a:solidFill>
                              <a:srgbClr val="990000"/>
                            </a:solidFill>
                            <a:latin typeface="Cambria Math" panose="02040503050406030204" pitchFamily="18" charset="0"/>
                            <a:sym typeface="+mn-ea"/>
                          </a:rPr>
                          <m:t>𝑅</m:t>
                        </m:r>
                        <m:r>
                          <a:rPr lang="en-US" altLang="zh-CN" sz="2600">
                            <a:solidFill>
                              <a:srgbClr val="990000"/>
                            </a:solidFill>
                            <a:latin typeface="Cambria Math" panose="02040503050406030204" pitchFamily="18" charset="0"/>
                            <a:sym typeface="+mn-ea"/>
                          </a:rPr>
                          <m:t>)</m:t>
                        </m:r>
                      </m:den>
                    </m:f>
                  </m:oMath>
                </a14:m>
                <a:r>
                  <a:rPr lang="en-US" altLang="zh-CN" sz="2600">
                    <a:solidFill>
                      <a:srgbClr val="990000"/>
                    </a:solidFill>
                    <a:latin typeface="Times New Roman" panose="02020603050405020304" pitchFamily="18" charset="0"/>
                    <a:sym typeface="+mn-ea"/>
                  </a:rPr>
                  <a:t>=</a:t>
                </a:r>
                <a14:m>
                  <m:oMath xmlns:m="http://schemas.openxmlformats.org/officeDocument/2006/math">
                    <m:f>
                      <m:fPr>
                        <m:ctrlPr>
                          <a:rPr lang="en-US" altLang="zh-CN" sz="2600" i="1">
                            <a:solidFill>
                              <a:srgbClr val="990000"/>
                            </a:solidFill>
                            <a:latin typeface="Cambria Math" panose="02040503050406030204" pitchFamily="18" charset="0"/>
                            <a:cs typeface="Cambria Math" panose="02040503050406030204" charset="0"/>
                            <a:sym typeface="+mn-ea"/>
                          </a:rPr>
                        </m:ctrlPr>
                      </m:fPr>
                      <m:num>
                        <m:r>
                          <a:rPr lang="en-US" altLang="zh-CN" sz="2600" i="1">
                            <a:solidFill>
                              <a:srgbClr val="990000"/>
                            </a:solidFill>
                            <a:latin typeface="Cambria Math" panose="02040503050406030204" pitchFamily="18" charset="0"/>
                            <a:sym typeface="+mn-ea"/>
                          </a:rPr>
                          <m:t>𝑃</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charset="0"/>
                            <a:cs typeface="Cambria Math" panose="02040503050406030204" charset="0"/>
                            <a:sym typeface="+mn-ea"/>
                          </a:rPr>
                          <m:t>¬</m:t>
                        </m:r>
                        <m:r>
                          <a:rPr lang="en-US" altLang="zh-CN" sz="2600" i="1">
                            <a:solidFill>
                              <a:srgbClr val="990000"/>
                            </a:solidFill>
                            <a:latin typeface="Cambria Math" panose="02040503050406030204" pitchFamily="18" charset="0"/>
                            <a:sym typeface="+mn-ea"/>
                          </a:rPr>
                          <m:t>𝑅</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a:solidFill>
                              <a:srgbClr val="990000"/>
                            </a:solidFill>
                            <a:latin typeface="Cambria Math" panose="02040503050406030204" pitchFamily="18" charset="0"/>
                            <a:sym typeface="+mn-ea"/>
                          </a:rPr>
                          <m:t>)</m:t>
                        </m:r>
                      </m:num>
                      <m:den>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a:solidFill>
                              <a:srgbClr val="990000"/>
                            </a:solidFill>
                            <a:latin typeface="Cambria Math" panose="02040503050406030204" charset="0"/>
                            <a:cs typeface="Cambria Math" panose="02040503050406030204" charset="0"/>
                            <a:sym typeface="+mn-ea"/>
                          </a:rPr>
                          <m:t>¬</m:t>
                        </m:r>
                        <m:r>
                          <a:rPr lang="en-US" altLang="zh-CN" sz="2600" i="1">
                            <a:solidFill>
                              <a:srgbClr val="990000"/>
                            </a:solidFill>
                            <a:latin typeface="Cambria Math" panose="02040503050406030204" pitchFamily="18" charset="0"/>
                            <a:sym typeface="+mn-ea"/>
                          </a:rPr>
                          <m:t>𝑅</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𝑆</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𝑃</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𝑅</m:t>
                        </m:r>
                        <m:r>
                          <a:rPr lang="en-US" altLang="zh-CN" sz="2600" i="1">
                            <a:solidFill>
                              <a:srgbClr val="990000"/>
                            </a:solidFill>
                            <a:latin typeface="Cambria Math" panose="02040503050406030204" pitchFamily="18" charset="0"/>
                            <a:sym typeface="+mn-ea"/>
                          </a:rPr>
                          <m:t>|¬</m:t>
                        </m:r>
                        <m:r>
                          <a:rPr lang="en-US" altLang="zh-CN" sz="2600" i="1">
                            <a:solidFill>
                              <a:srgbClr val="990000"/>
                            </a:solidFill>
                            <a:latin typeface="Cambria Math" panose="02040503050406030204" pitchFamily="18" charset="0"/>
                            <a:sym typeface="+mn-ea"/>
                          </a:rPr>
                          <m:t>𝐶</m:t>
                        </m:r>
                        <m:r>
                          <a:rPr lang="en-US" altLang="zh-CN" sz="2600" i="1">
                            <a:solidFill>
                              <a:srgbClr val="990000"/>
                            </a:solidFill>
                            <a:latin typeface="Cambria Math" panose="02040503050406030204" pitchFamily="18" charset="0"/>
                            <a:sym typeface="+mn-ea"/>
                          </a:rPr>
                          <m:t>)</m:t>
                        </m:r>
                      </m:den>
                    </m:f>
                  </m:oMath>
                </a14:m>
                <a:endParaRPr lang="en-US" altLang="zh-CN" sz="2600">
                  <a:solidFill>
                    <a:srgbClr val="990000"/>
                  </a:solidFill>
                  <a:latin typeface="Times New Roman" panose="02020603050405020304" pitchFamily="18" charset="0"/>
                  <a:sym typeface="+mn-ea"/>
                </a:endParaRPr>
              </a:p>
              <a:p>
                <a:pPr marL="0" lvl="1" indent="0" algn="l">
                  <a:spcBef>
                    <a:spcPct val="20000"/>
                  </a:spcBef>
                  <a:buClr>
                    <a:srgbClr val="000000"/>
                  </a:buClr>
                  <a:buSzPct val="100000"/>
                  <a:buFont typeface="+mj-ea"/>
                  <a:buNone/>
                </a:pPr>
                <a:r>
                  <a:rPr lang="en-US" altLang="zh-CN" sz="2600">
                    <a:solidFill>
                      <a:srgbClr val="990000"/>
                    </a:solidFill>
                    <a:latin typeface="Times New Roman" panose="02020603050405020304" pitchFamily="18" charset="0"/>
                    <a:sym typeface="+mn-ea"/>
                  </a:rPr>
                  <a:t>      =(0.5</a:t>
                </a:r>
                <a:r>
                  <a:rPr lang="en-US" altLang="zh-CN" sz="2600">
                    <a:solidFill>
                      <a:srgbClr val="990000"/>
                    </a:solidFill>
                    <a:latin typeface="Times New Roman" panose="02020603050405020304" pitchFamily="18" charset="0"/>
                    <a:sym typeface="Symbol" panose="05050102010706020507" pitchFamily="18" charset="2"/>
                  </a:rPr>
                  <a:t></a:t>
                </a:r>
                <a:r>
                  <a:rPr lang="en-US" altLang="zh-CN" sz="2600">
                    <a:solidFill>
                      <a:srgbClr val="990000"/>
                    </a:solidFill>
                    <a:latin typeface="Times New Roman" panose="02020603050405020304" pitchFamily="18" charset="0"/>
                    <a:sym typeface="+mn-ea"/>
                  </a:rPr>
                  <a:t>0.1</a:t>
                </a:r>
                <a:r>
                  <a:rPr lang="en-US" altLang="zh-CN" sz="2600">
                    <a:solidFill>
                      <a:srgbClr val="990000"/>
                    </a:solidFill>
                    <a:latin typeface="Times New Roman" panose="02020603050405020304" pitchFamily="18" charset="0"/>
                    <a:sym typeface="Symbol" panose="05050102010706020507" pitchFamily="18" charset="2"/>
                  </a:rPr>
                  <a:t></a:t>
                </a:r>
                <a:r>
                  <a:rPr lang="en-US" altLang="zh-CN" sz="2600">
                    <a:solidFill>
                      <a:srgbClr val="990000"/>
                    </a:solidFill>
                    <a:latin typeface="Times New Roman" panose="02020603050405020304" pitchFamily="18" charset="0"/>
                    <a:sym typeface="+mn-ea"/>
                  </a:rPr>
                  <a:t>0.2)</a:t>
                </a:r>
                <a:r>
                  <a:rPr lang="en-US" altLang="zh-CN" sz="2600" i="1">
                    <a:solidFill>
                      <a:srgbClr val="990000"/>
                    </a:solidFill>
                    <a:latin typeface="Times New Roman" panose="02020603050405020304" pitchFamily="18" charset="0"/>
                    <a:sym typeface="+mn-ea"/>
                  </a:rPr>
                  <a:t> / </a:t>
                </a:r>
                <a:r>
                  <a:rPr lang="en-US" altLang="zh-CN" sz="2600">
                    <a:solidFill>
                      <a:srgbClr val="990000"/>
                    </a:solidFill>
                    <a:latin typeface="Times New Roman" panose="02020603050405020304" pitchFamily="18" charset="0"/>
                    <a:sym typeface="+mn-ea"/>
                  </a:rPr>
                  <a:t>[0.5</a:t>
                </a:r>
                <a:r>
                  <a:rPr lang="en-US" altLang="zh-CN" sz="2600">
                    <a:solidFill>
                      <a:srgbClr val="990000"/>
                    </a:solidFill>
                    <a:latin typeface="Times New Roman" panose="02020603050405020304" pitchFamily="18" charset="0"/>
                    <a:sym typeface="Symbol" panose="05050102010706020507" pitchFamily="18" charset="2"/>
                  </a:rPr>
                  <a:t></a:t>
                </a:r>
                <a:r>
                  <a:rPr lang="en-US" altLang="zh-CN" sz="2600">
                    <a:solidFill>
                      <a:srgbClr val="990000"/>
                    </a:solidFill>
                    <a:latin typeface="Times New Roman" panose="02020603050405020304" pitchFamily="18" charset="0"/>
                    <a:sym typeface="+mn-ea"/>
                  </a:rPr>
                  <a:t>0.1</a:t>
                </a:r>
                <a:r>
                  <a:rPr lang="en-US" altLang="zh-CN" sz="2600">
                    <a:solidFill>
                      <a:srgbClr val="990000"/>
                    </a:solidFill>
                    <a:latin typeface="Times New Roman" panose="02020603050405020304" pitchFamily="18" charset="0"/>
                    <a:sym typeface="Symbol" panose="05050102010706020507" pitchFamily="18" charset="2"/>
                  </a:rPr>
                  <a:t>0.2</a:t>
                </a:r>
                <a:r>
                  <a:rPr lang="en-US" altLang="zh-CN" sz="2600" i="1">
                    <a:solidFill>
                      <a:srgbClr val="990000"/>
                    </a:solidFill>
                    <a:latin typeface="Times New Roman" panose="02020603050405020304" pitchFamily="18" charset="0"/>
                    <a:sym typeface="Symbol" panose="05050102010706020507" pitchFamily="18" charset="2"/>
                  </a:rPr>
                  <a:t>+</a:t>
                </a:r>
                <a:r>
                  <a:rPr lang="en-US" altLang="zh-CN" sz="2600">
                    <a:solidFill>
                      <a:srgbClr val="990000"/>
                    </a:solidFill>
                    <a:latin typeface="Times New Roman" panose="02020603050405020304" pitchFamily="18" charset="0"/>
                    <a:sym typeface="Symbol" panose="05050102010706020507" pitchFamily="18" charset="2"/>
                  </a:rPr>
                  <a:t>0.5 0.50.8</a:t>
                </a:r>
                <a:r>
                  <a:rPr lang="en-US" altLang="zh-CN" sz="2600">
                    <a:solidFill>
                      <a:srgbClr val="990000"/>
                    </a:solidFill>
                    <a:latin typeface="Times New Roman" panose="02020603050405020304" pitchFamily="18" charset="0"/>
                    <a:sym typeface="+mn-ea"/>
                  </a:rPr>
                  <a:t>]</a:t>
                </a:r>
                <a:r>
                  <a:rPr lang="en-US" altLang="zh-CN" sz="2600" i="1">
                    <a:solidFill>
                      <a:srgbClr val="990000"/>
                    </a:solidFill>
                    <a:latin typeface="Times New Roman" panose="02020603050405020304" pitchFamily="18" charset="0"/>
                    <a:sym typeface="+mn-ea"/>
                  </a:rPr>
                  <a:t>=</a:t>
                </a:r>
                <a:r>
                  <a:rPr lang="en-US" altLang="zh-CN" sz="2600">
                    <a:solidFill>
                      <a:srgbClr val="990000"/>
                    </a:solidFill>
                    <a:latin typeface="Times New Roman" panose="02020603050405020304" pitchFamily="18" charset="0"/>
                    <a:sym typeface="+mn-ea"/>
                  </a:rPr>
                  <a:t>0.04762</a:t>
                </a:r>
                <a:endParaRPr lang="en-US" altLang="zh-CN" sz="2600" b="1" dirty="0">
                  <a:solidFill>
                    <a:srgbClr val="990000"/>
                  </a:solidFill>
                  <a:latin typeface="Times New Roman" panose="02020603050405020304" pitchFamily="18" charset="0"/>
                  <a:sym typeface="+mn-ea"/>
                </a:endParaRPr>
              </a:p>
            </p:txBody>
          </p:sp>
        </mc:Choice>
        <mc:Fallback xmlns="">
          <p:sp>
            <p:nvSpPr>
              <p:cNvPr id="238595" name="矩形 238594"/>
              <p:cNvSpPr>
                <a:spLocks noRot="1" noChangeAspect="1" noMove="1" noResize="1" noEditPoints="1" noAdjustHandles="1" noChangeArrowheads="1" noChangeShapeType="1" noTextEdit="1"/>
              </p:cNvSpPr>
              <p:nvPr/>
            </p:nvSpPr>
            <p:spPr>
              <a:xfrm>
                <a:off x="624840" y="1756410"/>
                <a:ext cx="10990580" cy="4358640"/>
              </a:xfrm>
              <a:prstGeom prst="rect">
                <a:avLst/>
              </a:prstGeom>
              <a:blipFill rotWithShape="1">
                <a:blip r:embed="rId2"/>
                <a:stretch>
                  <a:fillRect l="-58" t="-146" r="-58" b="-146"/>
                </a:stretch>
              </a:blipFill>
              <a:ln w="12700">
                <a:solidFill>
                  <a:schemeClr val="tx1"/>
                </a:solidFill>
              </a:ln>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9662448" y="4626221"/>
            <a:ext cx="2397549" cy="2042866"/>
          </a:xfrm>
          <a:prstGeom prst="rect">
            <a:avLst/>
          </a:prstGeom>
          <a:solidFill>
            <a:schemeClr val="accent4">
              <a:lumMod val="20000"/>
              <a:lumOff val="80000"/>
            </a:schemeClr>
          </a:solid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MCMC算法执行步骤：</a:t>
            </a:r>
          </a:p>
        </p:txBody>
      </p:sp>
      <p:sp>
        <p:nvSpPr>
          <p:cNvPr id="238595" name="矩形 238594"/>
          <p:cNvSpPr/>
          <p:nvPr/>
        </p:nvSpPr>
        <p:spPr>
          <a:xfrm>
            <a:off x="624840" y="1756410"/>
            <a:ext cx="10990580" cy="4438650"/>
          </a:xfrm>
          <a:prstGeom prst="rect">
            <a:avLst/>
          </a:prstGeom>
          <a:noFill/>
          <a:ln w="12700">
            <a:solidFill>
              <a:schemeClr val="tx1"/>
            </a:solidFill>
          </a:ln>
        </p:spPr>
        <p:txBody>
          <a:bodyPr/>
          <a:lstStyle/>
          <a:p>
            <a:pPr lvl="0" indent="0" algn="l">
              <a:spcBef>
                <a:spcPct val="20000"/>
              </a:spcBef>
              <a:buClr>
                <a:schemeClr val="accent2"/>
              </a:buClr>
              <a:buSzPct val="80000"/>
              <a:buFont typeface="Wingdings" panose="05000000000000000000" charset="0"/>
              <a:buNone/>
            </a:pPr>
            <a:r>
              <a:rPr lang="en-US" altLang="zh-CN" sz="2600" dirty="0">
                <a:latin typeface="Times New Roman" panose="02020603050405020304" pitchFamily="18" charset="0"/>
                <a:sym typeface="+mn-ea"/>
              </a:rPr>
              <a:t>     由</a:t>
            </a:r>
            <a:r>
              <a:rPr lang="zh-CN" altLang="en-US" sz="2600" dirty="0">
                <a:latin typeface="Arial" panose="020B0604020202020204" pitchFamily="34" charset="0"/>
                <a:sym typeface="+mn-ea"/>
              </a:rPr>
              <a:t>计算机生成一个随机数</a:t>
            </a:r>
            <a:r>
              <a:rPr lang="en-US" altLang="zh-CN" sz="2600" i="1">
                <a:latin typeface="Times New Roman" panose="02020603050405020304" pitchFamily="18" charset="0"/>
                <a:sym typeface="+mn-ea"/>
              </a:rPr>
              <a:t>q</a:t>
            </a:r>
            <a:r>
              <a:rPr lang="en-US" altLang="zh-CN" sz="2600">
                <a:latin typeface="Times New Roman" panose="02020603050405020304" pitchFamily="18" charset="0"/>
                <a:sym typeface="Symbol" panose="05050102010706020507" pitchFamily="18" charset="2"/>
              </a:rPr>
              <a:t>[0</a:t>
            </a:r>
            <a:r>
              <a:rPr lang="en-US" altLang="zh-CN" sz="2600" i="1">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sym typeface="Symbol" panose="05050102010706020507" pitchFamily="18" charset="2"/>
              </a:rPr>
              <a:t>1]</a:t>
            </a:r>
            <a:r>
              <a:rPr lang="zh-CN" altLang="en-US" sz="2600">
                <a:latin typeface="Arial" panose="020B0604020202020204" pitchFamily="34" charset="0"/>
                <a:sym typeface="+mn-ea"/>
              </a:rPr>
              <a:t>（</a:t>
            </a:r>
            <a:r>
              <a:rPr lang="zh-CN" altLang="en-US" sz="2600" dirty="0">
                <a:latin typeface="Arial" panose="020B0604020202020204" pitchFamily="34" charset="0"/>
                <a:sym typeface="+mn-ea"/>
              </a:rPr>
              <a:t>可参照</a:t>
            </a:r>
            <a:r>
              <a:rPr lang="en-US" altLang="zh-CN" sz="2600">
                <a:latin typeface="Arial" panose="020B0604020202020204" pitchFamily="34" charset="0"/>
                <a:sym typeface="+mn-ea"/>
              </a:rPr>
              <a:t>《</a:t>
            </a:r>
            <a:r>
              <a:rPr lang="zh-CN" altLang="en-US" sz="2600" dirty="0">
                <a:latin typeface="Arial" panose="020B0604020202020204" pitchFamily="34" charset="0"/>
                <a:sym typeface="+mn-ea"/>
              </a:rPr>
              <a:t>概率统计</a:t>
            </a:r>
            <a:r>
              <a:rPr lang="en-US" altLang="zh-CN" sz="2600">
                <a:latin typeface="Arial" panose="020B0604020202020204" pitchFamily="34" charset="0"/>
                <a:sym typeface="+mn-ea"/>
              </a:rPr>
              <a:t>》</a:t>
            </a:r>
            <a:r>
              <a:rPr lang="zh-CN" altLang="en-US" sz="2600" dirty="0">
                <a:latin typeface="Arial" panose="020B0604020202020204" pitchFamily="34" charset="0"/>
                <a:sym typeface="+mn-ea"/>
              </a:rPr>
              <a:t>中的随机数生成方法）</a:t>
            </a:r>
            <a:r>
              <a:rPr lang="zh-CN" altLang="en-US" sz="2600" dirty="0">
                <a:latin typeface="Times New Roman" panose="02020603050405020304" pitchFamily="18" charset="0"/>
                <a:sym typeface="+mn-ea"/>
              </a:rPr>
              <a:t>。比较转移概率值与随机数</a:t>
            </a:r>
            <a:r>
              <a:rPr lang="en-US" altLang="zh-CN" sz="2600" i="1">
                <a:latin typeface="Times New Roman" panose="02020603050405020304" pitchFamily="18" charset="0"/>
                <a:sym typeface="+mn-ea"/>
              </a:rPr>
              <a:t>q</a:t>
            </a:r>
            <a:r>
              <a:rPr lang="zh-CN" altLang="en-US" sz="2600" dirty="0">
                <a:latin typeface="Times New Roman" panose="02020603050405020304" pitchFamily="18" charset="0"/>
                <a:sym typeface="+mn-ea"/>
              </a:rPr>
              <a:t>的大小，以决定是继续停留在原状态，还是转移到下一个新的状态。判别方法如下：</a:t>
            </a:r>
            <a:endParaRPr lang="zh-CN" altLang="en-US" sz="2600" b="0" dirty="0">
              <a:solidFill>
                <a:schemeClr val="tx1"/>
              </a:solidFill>
              <a:latin typeface="Times New Roman" panose="02020603050405020304" pitchFamily="18" charset="0"/>
            </a:endParaRPr>
          </a:p>
          <a:p>
            <a:pPr marL="1257300" lvl="2" indent="-342900" algn="l">
              <a:spcBef>
                <a:spcPct val="20000"/>
              </a:spcBef>
              <a:buClr>
                <a:schemeClr val="bg2"/>
              </a:buClr>
              <a:buSzPct val="75000"/>
              <a:buFont typeface="Wingdings" panose="05000000000000000000" pitchFamily="2" charset="2"/>
            </a:pPr>
            <a:r>
              <a:rPr lang="zh-CN" altLang="en-US" sz="2600">
                <a:latin typeface="Times New Roman" panose="02020603050405020304" pitchFamily="18" charset="0"/>
                <a:sym typeface="+mn-ea"/>
              </a:rPr>
              <a:t>         </a:t>
            </a:r>
            <a:r>
              <a:rPr lang="en-US" altLang="zh-CN" sz="2600" i="1">
                <a:solidFill>
                  <a:srgbClr val="990000"/>
                </a:solidFill>
                <a:latin typeface="Times New Roman" panose="02020603050405020304" pitchFamily="18" charset="0"/>
                <a:sym typeface="+mn-ea"/>
              </a:rPr>
              <a:t>if  q &lt; P(C|S, </a:t>
            </a:r>
            <a:r>
              <a:rPr lang="en-US" altLang="zh-CN" sz="2600">
                <a:solidFill>
                  <a:srgbClr val="990000"/>
                </a:solidFill>
                <a:latin typeface="Times New Roman" panose="02020603050405020304" pitchFamily="18" charset="0"/>
                <a:sym typeface="+mn-ea"/>
              </a:rPr>
              <a:t>﹁</a:t>
            </a:r>
            <a:r>
              <a:rPr lang="en-US" altLang="zh-CN" sz="2600" i="1">
                <a:solidFill>
                  <a:srgbClr val="990000"/>
                </a:solidFill>
                <a:latin typeface="Times New Roman" panose="02020603050405020304" pitchFamily="18" charset="0"/>
                <a:sym typeface="+mn-ea"/>
              </a:rPr>
              <a:t>R)   then   </a:t>
            </a:r>
            <a:r>
              <a:rPr lang="zh-CN" altLang="en-US" sz="2600" i="1" dirty="0">
                <a:solidFill>
                  <a:srgbClr val="990000"/>
                </a:solidFill>
                <a:latin typeface="Times New Roman" panose="02020603050405020304" pitchFamily="18" charset="0"/>
                <a:sym typeface="+mn-ea"/>
              </a:rPr>
              <a:t>转移到下一个新状态；</a:t>
            </a:r>
            <a:endParaRPr lang="zh-CN" altLang="en-US" sz="2600" b="0" i="1" dirty="0">
              <a:solidFill>
                <a:srgbClr val="990000"/>
              </a:solidFill>
              <a:latin typeface="Times New Roman" panose="02020603050405020304" pitchFamily="18" charset="0"/>
            </a:endParaRPr>
          </a:p>
          <a:p>
            <a:pPr marL="1257300" lvl="2" indent="-342900" algn="l">
              <a:spcBef>
                <a:spcPct val="20000"/>
              </a:spcBef>
              <a:buClr>
                <a:schemeClr val="bg2"/>
              </a:buClr>
              <a:buSzPct val="75000"/>
              <a:buFont typeface="Wingdings" panose="05000000000000000000" pitchFamily="2" charset="2"/>
            </a:pPr>
            <a:r>
              <a:rPr lang="zh-CN" altLang="en-US" sz="2600" i="1" dirty="0">
                <a:solidFill>
                  <a:srgbClr val="990000"/>
                </a:solidFill>
                <a:latin typeface="Times New Roman" panose="02020603050405020304" pitchFamily="18" charset="0"/>
                <a:sym typeface="+mn-ea"/>
              </a:rPr>
              <a:t>         </a:t>
            </a:r>
            <a:r>
              <a:rPr lang="en-US" altLang="zh-CN" sz="2600" i="1">
                <a:solidFill>
                  <a:srgbClr val="990000"/>
                </a:solidFill>
                <a:latin typeface="Times New Roman" panose="02020603050405020304" pitchFamily="18" charset="0"/>
                <a:sym typeface="+mn-ea"/>
              </a:rPr>
              <a:t>otherwise  </a:t>
            </a:r>
            <a:r>
              <a:rPr lang="zh-CN" altLang="en-US" sz="2600" i="1" dirty="0">
                <a:solidFill>
                  <a:srgbClr val="990000"/>
                </a:solidFill>
                <a:latin typeface="Times New Roman" panose="02020603050405020304" pitchFamily="18" charset="0"/>
                <a:sym typeface="+mn-ea"/>
              </a:rPr>
              <a:t>停留在原状态</a:t>
            </a:r>
            <a:r>
              <a:rPr lang="en-US" altLang="zh-CN" sz="2600" i="1">
                <a:solidFill>
                  <a:srgbClr val="990000"/>
                </a:solidFill>
                <a:latin typeface="Times New Roman" panose="02020603050405020304" pitchFamily="18" charset="0"/>
                <a:sym typeface="+mn-ea"/>
              </a:rPr>
              <a:t>.</a:t>
            </a:r>
            <a:endParaRPr lang="en-US" altLang="zh-CN" sz="2600" b="0" i="1">
              <a:solidFill>
                <a:srgbClr val="990000"/>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dirty="0">
                <a:latin typeface="Times New Roman" panose="02020603050405020304" pitchFamily="18" charset="0"/>
                <a:sym typeface="+mn-ea"/>
              </a:rPr>
              <a:t>	</a:t>
            </a:r>
            <a:r>
              <a:rPr lang="zh-CN" altLang="en-US" sz="2600" dirty="0">
                <a:latin typeface="Times New Roman" panose="02020603050405020304" pitchFamily="18" charset="0"/>
                <a:sym typeface="+mn-ea"/>
              </a:rPr>
              <a:t>对于本例子，假设生成的随机数</a:t>
            </a:r>
            <a:r>
              <a:rPr lang="en-US" altLang="zh-CN" sz="2600" i="1">
                <a:latin typeface="Times New Roman" panose="02020603050405020304" pitchFamily="18" charset="0"/>
                <a:sym typeface="+mn-ea"/>
              </a:rPr>
              <a:t>q=0.0389</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可知，转移概率</a:t>
            </a:r>
            <a:r>
              <a:rPr lang="en-US" altLang="zh-CN" sz="2600" dirty="0">
                <a:latin typeface="Times New Roman" panose="02020603050405020304" pitchFamily="18" charset="0"/>
                <a:sym typeface="+mn-ea"/>
              </a:rPr>
              <a:t> </a:t>
            </a:r>
            <a:r>
              <a:rPr lang="en-US" altLang="zh-CN" sz="2600" i="1">
                <a:latin typeface="Times New Roman" panose="02020603050405020304" pitchFamily="18" charset="0"/>
                <a:sym typeface="+mn-ea"/>
              </a:rPr>
              <a:t>P</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Cloudy|Sprinkler= true, Rain=false</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 </a:t>
            </a:r>
            <a:r>
              <a:rPr lang="en-US" altLang="zh-CN" sz="2600">
                <a:latin typeface="Times New Roman" panose="02020603050405020304" pitchFamily="18" charset="0"/>
                <a:sym typeface="+mn-ea"/>
              </a:rPr>
              <a:t>0.04762</a:t>
            </a:r>
            <a:r>
              <a:rPr lang="en-US" altLang="zh-CN" sz="2600" i="1">
                <a:latin typeface="Times New Roman" panose="02020603050405020304" pitchFamily="18" charset="0"/>
                <a:sym typeface="+mn-ea"/>
              </a:rPr>
              <a:t> &gt; q=</a:t>
            </a:r>
            <a:r>
              <a:rPr lang="en-US" altLang="zh-CN" sz="2600">
                <a:latin typeface="Times New Roman" panose="02020603050405020304" pitchFamily="18" charset="0"/>
                <a:sym typeface="+mn-ea"/>
              </a:rPr>
              <a:t>0.0389</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所以，</a:t>
            </a:r>
            <a:r>
              <a:rPr lang="en-US" altLang="zh-CN" sz="2600">
                <a:latin typeface="Times New Roman" panose="02020603050405020304" pitchFamily="18" charset="0"/>
                <a:sym typeface="+mn-ea"/>
              </a:rPr>
              <a:t>Cloudy</a:t>
            </a:r>
            <a:r>
              <a:rPr lang="zh-CN" altLang="en-US" sz="2600">
                <a:latin typeface="Times New Roman" panose="02020603050405020304" pitchFamily="18" charset="0"/>
                <a:sym typeface="+mn-ea"/>
              </a:rPr>
              <a:t>由</a:t>
            </a:r>
            <a:r>
              <a:rPr lang="en-US" altLang="zh-CN" sz="2600">
                <a:latin typeface="Times New Roman" panose="02020603050405020304" pitchFamily="18" charset="0"/>
                <a:sym typeface="+mn-ea"/>
              </a:rPr>
              <a:t>true</a:t>
            </a:r>
            <a:r>
              <a:rPr lang="zh-CN" altLang="en-US" sz="2600" dirty="0">
                <a:latin typeface="Times New Roman" panose="02020603050405020304" pitchFamily="18" charset="0"/>
                <a:sym typeface="+mn-ea"/>
              </a:rPr>
              <a:t>状态转移到新状态</a:t>
            </a:r>
            <a:r>
              <a:rPr lang="en-US" altLang="zh-CN" sz="2600">
                <a:latin typeface="Times New Roman" panose="02020603050405020304" pitchFamily="18" charset="0"/>
                <a:sym typeface="+mn-ea"/>
              </a:rPr>
              <a:t>false</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即采样结果为：</a:t>
            </a:r>
            <a:r>
              <a:rPr lang="en-US" altLang="zh-CN" sz="2600">
                <a:latin typeface="Times New Roman" panose="02020603050405020304" pitchFamily="18" charset="0"/>
                <a:sym typeface="+mn-ea"/>
              </a:rPr>
              <a:t>Cloudy = false</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故新的当前状态为：</a:t>
            </a:r>
            <a:endParaRPr lang="zh-CN" altLang="en-US" sz="2600" b="0" dirty="0">
              <a:solidFill>
                <a:schemeClr val="tx1"/>
              </a:solidFill>
              <a:latin typeface="Times New Roman" panose="02020603050405020304" pitchFamily="18" charset="0"/>
            </a:endParaRPr>
          </a:p>
          <a:p>
            <a:pPr marL="742950" lvl="1" indent="-285750" algn="l">
              <a:spcBef>
                <a:spcPct val="20000"/>
              </a:spcBef>
              <a:buClr>
                <a:schemeClr val="accent2"/>
              </a:buClr>
              <a:buSzPct val="80000"/>
              <a:buFont typeface="Wingdings" panose="05000000000000000000" pitchFamily="2" charset="2"/>
            </a:pPr>
            <a:r>
              <a:rPr lang="zh-CN" altLang="en-US" sz="2600" dirty="0">
                <a:latin typeface="Times New Roman" panose="02020603050405020304" pitchFamily="18" charset="0"/>
                <a:sym typeface="+mn-ea"/>
              </a:rPr>
              <a:t>          </a:t>
            </a:r>
            <a:r>
              <a:rPr lang="en-US" altLang="zh-CN" sz="2600" b="1">
                <a:solidFill>
                  <a:srgbClr val="990000"/>
                </a:solidFill>
                <a:latin typeface="Times New Roman" panose="02020603050405020304" pitchFamily="18" charset="0"/>
                <a:sym typeface="+mn-ea"/>
              </a:rPr>
              <a:t>[C=false, </a:t>
            </a:r>
            <a:r>
              <a:rPr lang="en-US" altLang="zh-CN" sz="2600" b="1" u="sng">
                <a:solidFill>
                  <a:srgbClr val="990000"/>
                </a:solidFill>
                <a:latin typeface="Times New Roman" panose="02020603050405020304" pitchFamily="18" charset="0"/>
                <a:sym typeface="+mn-ea"/>
              </a:rPr>
              <a:t>S=true</a:t>
            </a:r>
            <a:r>
              <a:rPr lang="en-US" altLang="zh-CN" sz="2600" b="1">
                <a:solidFill>
                  <a:srgbClr val="990000"/>
                </a:solidFill>
                <a:latin typeface="Times New Roman" panose="02020603050405020304" pitchFamily="18" charset="0"/>
                <a:sym typeface="+mn-ea"/>
              </a:rPr>
              <a:t>, R=false, </a:t>
            </a:r>
            <a:r>
              <a:rPr lang="en-US" altLang="zh-CN" sz="2600" b="1" u="sng">
                <a:solidFill>
                  <a:srgbClr val="990000"/>
                </a:solidFill>
                <a:latin typeface="Times New Roman" panose="02020603050405020304" pitchFamily="18" charset="0"/>
                <a:sym typeface="+mn-ea"/>
              </a:rPr>
              <a:t>W=true</a:t>
            </a:r>
            <a:r>
              <a:rPr lang="en-US" altLang="zh-CN" sz="2600" b="1">
                <a:solidFill>
                  <a:srgbClr val="990000"/>
                </a:solidFill>
                <a:latin typeface="Times New Roman" panose="02020603050405020304" pitchFamily="18" charset="0"/>
                <a:sym typeface="+mn-ea"/>
              </a:rPr>
              <a:t>]</a:t>
            </a:r>
            <a:endParaRPr lang="en-US" altLang="zh-CN" sz="2600" b="1">
              <a:solidFill>
                <a:srgbClr val="990000"/>
              </a:solidFill>
              <a:latin typeface="Times New Roman" panose="02020603050405020304" pitchFamily="18" charset="0"/>
            </a:endParaRPr>
          </a:p>
          <a:p>
            <a:pPr lvl="0" indent="0" algn="l">
              <a:spcBef>
                <a:spcPct val="20000"/>
              </a:spcBef>
              <a:buClr>
                <a:schemeClr val="accent2"/>
              </a:buClr>
              <a:buSzPct val="80000"/>
              <a:buFont typeface="Wingdings" panose="05000000000000000000" charset="0"/>
              <a:buNone/>
            </a:pPr>
            <a:endParaRPr lang="en-US" altLang="zh-CN" sz="2600" b="1" dirty="0">
              <a:solidFill>
                <a:srgbClr val="990000"/>
              </a:solidFill>
              <a:latin typeface="Times New Roman" panose="02020603050405020304" pitchFamily="18" charset="0"/>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MCMC算法执行步骤：</a:t>
            </a:r>
          </a:p>
        </p:txBody>
      </p:sp>
      <p:sp>
        <p:nvSpPr>
          <p:cNvPr id="238595" name="矩形 238594"/>
          <p:cNvSpPr/>
          <p:nvPr/>
        </p:nvSpPr>
        <p:spPr>
          <a:xfrm>
            <a:off x="624840" y="1756410"/>
            <a:ext cx="11186582" cy="4872990"/>
          </a:xfrm>
          <a:prstGeom prst="rect">
            <a:avLst/>
          </a:prstGeom>
          <a:noFill/>
          <a:ln w="12700">
            <a:solidFill>
              <a:schemeClr val="tx1"/>
            </a:solidFill>
          </a:ln>
        </p:spPr>
        <p:txBody>
          <a:bodyPr/>
          <a:lstStyle/>
          <a:p>
            <a:pPr marL="514350" indent="-514350" algn="just">
              <a:spcBef>
                <a:spcPct val="20000"/>
              </a:spcBef>
              <a:buClr>
                <a:srgbClr val="000000"/>
              </a:buClr>
              <a:buSzPct val="100000"/>
              <a:buFont typeface="+mj-ea"/>
              <a:buAutoNum type="circleNumDbPlain" startAt="2"/>
            </a:pPr>
            <a:r>
              <a:rPr lang="zh-CN" altLang="en-US" sz="2600" dirty="0">
                <a:latin typeface="Arial" panose="020B0604020202020204" pitchFamily="34" charset="0"/>
                <a:sym typeface="+mn-ea"/>
              </a:rPr>
              <a:t>根据</a:t>
            </a:r>
            <a:r>
              <a:rPr lang="en-US" altLang="zh-CN" sz="2600" dirty="0">
                <a:latin typeface="Times New Roman" panose="02020603050405020304" pitchFamily="18" charset="0"/>
                <a:sym typeface="+mn-ea"/>
              </a:rPr>
              <a:t>Rain</a:t>
            </a:r>
            <a:r>
              <a:rPr lang="zh-CN" altLang="en-US" sz="2600" dirty="0">
                <a:latin typeface="Times New Roman" panose="02020603050405020304" pitchFamily="18" charset="0"/>
                <a:sym typeface="+mn-ea"/>
              </a:rPr>
              <a:t>节点的马尔可夫覆盖</a:t>
            </a:r>
            <a:r>
              <a:rPr lang="en-US" altLang="zh-CN" sz="2600" dirty="0">
                <a:latin typeface="Times New Roman" panose="02020603050405020304" pitchFamily="18" charset="0"/>
                <a:sym typeface="+mn-ea"/>
              </a:rPr>
              <a:t>(MB)</a:t>
            </a:r>
            <a:r>
              <a:rPr lang="zh-CN" altLang="en-US" sz="2600" dirty="0">
                <a:latin typeface="Times New Roman" panose="02020603050405020304" pitchFamily="18" charset="0"/>
                <a:sym typeface="+mn-ea"/>
              </a:rPr>
              <a:t>变量（</a:t>
            </a:r>
            <a:r>
              <a:rPr lang="en-US" altLang="zh-CN" sz="2600" dirty="0">
                <a:latin typeface="Times New Roman" panose="02020603050405020304" pitchFamily="18" charset="0"/>
                <a:sym typeface="+mn-ea"/>
              </a:rPr>
              <a:t>Cloudy</a:t>
            </a:r>
            <a:r>
              <a:rPr lang="zh-CN" altLang="en-US" sz="2600" dirty="0">
                <a:latin typeface="Times New Roman" panose="02020603050405020304" pitchFamily="18" charset="0"/>
                <a:sym typeface="+mn-ea"/>
              </a:rPr>
              <a:t>、</a:t>
            </a:r>
            <a:r>
              <a:rPr lang="en-US" altLang="zh-CN" sz="2600" dirty="0">
                <a:latin typeface="Times New Roman" panose="02020603050405020304" pitchFamily="18" charset="0"/>
                <a:sym typeface="+mn-ea"/>
              </a:rPr>
              <a:t>Sprinkler</a:t>
            </a:r>
            <a:r>
              <a:rPr lang="zh-CN" altLang="en-US" sz="2600" dirty="0">
                <a:latin typeface="Times New Roman" panose="02020603050405020304" pitchFamily="18" charset="0"/>
                <a:sym typeface="+mn-ea"/>
              </a:rPr>
              <a:t>和</a:t>
            </a:r>
            <a:r>
              <a:rPr lang="en-US" altLang="zh-CN" sz="2600" dirty="0" err="1">
                <a:latin typeface="Times New Roman" panose="02020603050405020304" pitchFamily="18" charset="0"/>
                <a:sym typeface="+mn-ea"/>
              </a:rPr>
              <a:t>WetGrass</a:t>
            </a:r>
            <a:r>
              <a:rPr lang="zh-CN" altLang="en-US" sz="2600" dirty="0">
                <a:latin typeface="Times New Roman" panose="02020603050405020304" pitchFamily="18" charset="0"/>
                <a:sym typeface="+mn-ea"/>
              </a:rPr>
              <a:t>）的当前值，</a:t>
            </a:r>
            <a:r>
              <a:rPr lang="zh-CN" altLang="en-US" sz="2600" dirty="0">
                <a:solidFill>
                  <a:srgbClr val="FF3300"/>
                </a:solidFill>
                <a:latin typeface="Times New Roman" panose="02020603050405020304" pitchFamily="18" charset="0"/>
                <a:sym typeface="+mn-ea"/>
              </a:rPr>
              <a:t>对</a:t>
            </a:r>
            <a:r>
              <a:rPr lang="en-US" altLang="zh-CN" sz="2600" dirty="0">
                <a:solidFill>
                  <a:srgbClr val="FF3300"/>
                </a:solidFill>
                <a:latin typeface="Times New Roman" panose="02020603050405020304" pitchFamily="18" charset="0"/>
                <a:sym typeface="+mn-ea"/>
              </a:rPr>
              <a:t>Rain</a:t>
            </a:r>
            <a:r>
              <a:rPr lang="zh-CN" altLang="en-US" sz="2600" dirty="0">
                <a:solidFill>
                  <a:srgbClr val="FF3300"/>
                </a:solidFill>
                <a:latin typeface="Times New Roman" panose="02020603050405020304" pitchFamily="18" charset="0"/>
                <a:sym typeface="+mn-ea"/>
              </a:rPr>
              <a:t>采样</a:t>
            </a:r>
            <a:r>
              <a:rPr lang="zh-CN" altLang="en-US" sz="2600" dirty="0">
                <a:latin typeface="Times New Roman" panose="02020603050405020304" pitchFamily="18" charset="0"/>
                <a:sym typeface="+mn-ea"/>
              </a:rPr>
              <a:t>，即根据</a:t>
            </a:r>
            <a:r>
              <a:rPr lang="en-US" altLang="zh-CN" sz="2600" dirty="0">
                <a:latin typeface="Times New Roman" panose="02020603050405020304" pitchFamily="18" charset="0"/>
                <a:sym typeface="+mn-ea"/>
              </a:rPr>
              <a:t>P(Rain | Cloudy = false, Sprinkler = true, </a:t>
            </a:r>
            <a:r>
              <a:rPr lang="en-US" altLang="zh-CN" sz="2600" dirty="0" err="1">
                <a:latin typeface="Times New Roman" panose="02020603050405020304" pitchFamily="18" charset="0"/>
                <a:sym typeface="+mn-ea"/>
              </a:rPr>
              <a:t>WetGrass</a:t>
            </a:r>
            <a:r>
              <a:rPr lang="en-US" altLang="zh-CN" sz="2600" dirty="0">
                <a:latin typeface="Times New Roman" panose="02020603050405020304" pitchFamily="18" charset="0"/>
                <a:sym typeface="+mn-ea"/>
              </a:rPr>
              <a:t> = true)</a:t>
            </a:r>
            <a:r>
              <a:rPr lang="zh-CN" altLang="en-US" sz="2600" dirty="0">
                <a:latin typeface="Times New Roman" panose="02020603050405020304" pitchFamily="18" charset="0"/>
                <a:sym typeface="+mn-ea"/>
              </a:rPr>
              <a:t>来采样。假设采样结果为：</a:t>
            </a:r>
            <a:r>
              <a:rPr lang="en-US" altLang="zh-CN" sz="2600" dirty="0">
                <a:latin typeface="Times New Roman" panose="02020603050405020304" pitchFamily="18" charset="0"/>
                <a:sym typeface="+mn-ea"/>
              </a:rPr>
              <a:t>Rain = true</a:t>
            </a:r>
            <a:r>
              <a:rPr lang="zh-CN" altLang="en-US" sz="2600" dirty="0">
                <a:latin typeface="Times New Roman" panose="02020603050405020304" pitchFamily="18" charset="0"/>
                <a:sym typeface="+mn-ea"/>
              </a:rPr>
              <a:t>。故新的当前状态为：</a:t>
            </a:r>
            <a:r>
              <a:rPr lang="en-US" altLang="zh-CN" sz="2600" b="1" dirty="0">
                <a:solidFill>
                  <a:srgbClr val="990000"/>
                </a:solidFill>
                <a:latin typeface="Times New Roman" panose="02020603050405020304" pitchFamily="18" charset="0"/>
                <a:sym typeface="+mn-ea"/>
              </a:rPr>
              <a:t>[C=false, </a:t>
            </a:r>
            <a:r>
              <a:rPr lang="en-US" altLang="zh-CN" sz="2600" b="1" u="sng" dirty="0">
                <a:solidFill>
                  <a:srgbClr val="990000"/>
                </a:solidFill>
                <a:latin typeface="Times New Roman" panose="02020603050405020304" pitchFamily="18" charset="0"/>
                <a:sym typeface="+mn-ea"/>
              </a:rPr>
              <a:t>S=true</a:t>
            </a:r>
            <a:r>
              <a:rPr lang="en-US" altLang="zh-CN" sz="2600" b="1" dirty="0">
                <a:solidFill>
                  <a:srgbClr val="990000"/>
                </a:solidFill>
                <a:latin typeface="Times New Roman" panose="02020603050405020304" pitchFamily="18" charset="0"/>
                <a:sym typeface="+mn-ea"/>
              </a:rPr>
              <a:t>, R=true, </a:t>
            </a:r>
            <a:r>
              <a:rPr lang="en-US" altLang="zh-CN" sz="2600" b="1" u="sng" dirty="0">
                <a:solidFill>
                  <a:srgbClr val="990000"/>
                </a:solidFill>
                <a:latin typeface="Times New Roman" panose="02020603050405020304" pitchFamily="18" charset="0"/>
                <a:sym typeface="+mn-ea"/>
              </a:rPr>
              <a:t>W=true</a:t>
            </a:r>
            <a:r>
              <a:rPr lang="en-US" altLang="zh-CN" sz="2600" b="1" dirty="0">
                <a:solidFill>
                  <a:srgbClr val="990000"/>
                </a:solidFill>
                <a:latin typeface="Times New Roman" panose="02020603050405020304" pitchFamily="18" charset="0"/>
                <a:sym typeface="+mn-ea"/>
              </a:rPr>
              <a:t>]</a:t>
            </a:r>
            <a:endParaRPr lang="en-US" altLang="zh-CN" sz="2600" b="1" dirty="0">
              <a:solidFill>
                <a:srgbClr val="990000"/>
              </a:solidFill>
              <a:latin typeface="Times New Roman" panose="02020603050405020304" pitchFamily="18" charset="0"/>
            </a:endParaRPr>
          </a:p>
          <a:p>
            <a:pPr marL="285750" indent="-285750" algn="just">
              <a:spcBef>
                <a:spcPct val="20000"/>
              </a:spcBef>
              <a:buClr>
                <a:schemeClr val="accent2"/>
              </a:buClr>
              <a:buSzPct val="80000"/>
              <a:buFont typeface="Wingdings" panose="05000000000000000000" pitchFamily="2" charset="2"/>
            </a:pPr>
            <a:r>
              <a:rPr lang="zh-CN" altLang="en-US" sz="2600" dirty="0">
                <a:latin typeface="Arial" panose="020B0604020202020204" pitchFamily="34" charset="0"/>
                <a:sym typeface="+mn-ea"/>
              </a:rPr>
              <a:t>【注】上述过程中所访问的每一个状态都是一个样本</a:t>
            </a:r>
            <a:r>
              <a:rPr lang="zh-CN" altLang="en-US" sz="2600" dirty="0">
                <a:latin typeface="Times New Roman" panose="02020603050405020304" pitchFamily="18" charset="0"/>
                <a:sym typeface="+mn-ea"/>
              </a:rPr>
              <a:t>，能对查询变量</a:t>
            </a:r>
            <a:r>
              <a:rPr lang="en-US" altLang="zh-CN" sz="2600" dirty="0">
                <a:latin typeface="Times New Roman" panose="02020603050405020304" pitchFamily="18" charset="0"/>
                <a:sym typeface="+mn-ea"/>
              </a:rPr>
              <a:t>Rain</a:t>
            </a:r>
            <a:r>
              <a:rPr lang="zh-CN" altLang="en-US" sz="2600" dirty="0">
                <a:latin typeface="Times New Roman" panose="02020603050405020304" pitchFamily="18" charset="0"/>
                <a:sym typeface="+mn-ea"/>
              </a:rPr>
              <a:t>的估计有贡献。</a:t>
            </a:r>
            <a:endParaRPr lang="zh-CN" altLang="en-US" sz="2600" b="0" dirty="0">
              <a:solidFill>
                <a:schemeClr val="tx1"/>
              </a:solidFill>
              <a:latin typeface="Times New Roman" panose="02020603050405020304" pitchFamily="18" charset="0"/>
            </a:endParaRPr>
          </a:p>
          <a:p>
            <a:pPr marL="514350" indent="-514350" algn="just">
              <a:spcBef>
                <a:spcPct val="20000"/>
              </a:spcBef>
              <a:buClr>
                <a:srgbClr val="000000"/>
              </a:buClr>
              <a:buFont typeface="+mj-ea"/>
              <a:buAutoNum type="circleNumDbPlain" startAt="3"/>
            </a:pPr>
            <a:r>
              <a:rPr lang="zh-CN" altLang="en-US" sz="2600" dirty="0">
                <a:latin typeface="Arial" panose="020B0604020202020204" pitchFamily="34" charset="0"/>
                <a:sym typeface="+mn-ea"/>
              </a:rPr>
              <a:t>重复上述步骤，直到所要求的访问次数</a:t>
            </a:r>
            <a:r>
              <a:rPr lang="zh-CN" altLang="en-US" sz="2600" i="1" dirty="0">
                <a:latin typeface="Arial" panose="020B0604020202020204" pitchFamily="34" charset="0"/>
                <a:sym typeface="+mn-ea"/>
              </a:rPr>
              <a:t>N</a:t>
            </a:r>
            <a:r>
              <a:rPr lang="zh-CN" altLang="en-US" sz="2600" dirty="0">
                <a:latin typeface="Arial" panose="020B0604020202020204" pitchFamily="34" charset="0"/>
                <a:sym typeface="+mn-ea"/>
              </a:rPr>
              <a:t>。</a:t>
            </a:r>
            <a:endParaRPr lang="zh-CN" altLang="en-US" sz="2600" b="0" dirty="0">
              <a:solidFill>
                <a:schemeClr val="tx1"/>
              </a:solidFill>
              <a:latin typeface="Arial" panose="020B0604020202020204" pitchFamily="34" charset="0"/>
            </a:endParaRPr>
          </a:p>
          <a:p>
            <a:pPr marL="514350" indent="-514350" algn="just">
              <a:spcBef>
                <a:spcPct val="20000"/>
              </a:spcBef>
              <a:buClr>
                <a:schemeClr val="accent2"/>
              </a:buClr>
              <a:buSzPct val="80000"/>
              <a:buFont typeface="Wingdings" panose="05000000000000000000" pitchFamily="2" charset="2"/>
            </a:pPr>
            <a:r>
              <a:rPr lang="zh-CN" altLang="en-US" sz="2600" dirty="0">
                <a:latin typeface="Times New Roman" panose="02020603050405020304" pitchFamily="18" charset="0"/>
                <a:sym typeface="+mn-ea"/>
              </a:rPr>
              <a:t>若为</a:t>
            </a:r>
            <a:r>
              <a:rPr lang="en-US" altLang="zh-CN" sz="2600" dirty="0">
                <a:latin typeface="Times New Roman" panose="02020603050405020304" pitchFamily="18" charset="0"/>
                <a:sym typeface="+mn-ea"/>
              </a:rPr>
              <a:t>true, false</a:t>
            </a:r>
            <a:r>
              <a:rPr lang="zh-CN" altLang="en-US" sz="2600" dirty="0">
                <a:latin typeface="Times New Roman" panose="02020603050405020304" pitchFamily="18" charset="0"/>
                <a:sym typeface="+mn-ea"/>
              </a:rPr>
              <a:t>的次数分别为</a:t>
            </a:r>
            <a:r>
              <a:rPr lang="en-US" altLang="zh-CN" sz="2600" i="1" dirty="0">
                <a:latin typeface="Times New Roman" panose="02020603050405020304" pitchFamily="18" charset="0"/>
                <a:sym typeface="+mn-ea"/>
              </a:rPr>
              <a:t>n</a:t>
            </a:r>
            <a:r>
              <a:rPr lang="en-US" altLang="zh-CN" sz="2600" baseline="-25000" dirty="0">
                <a:latin typeface="Times New Roman" panose="02020603050405020304" pitchFamily="18" charset="0"/>
                <a:sym typeface="+mn-ea"/>
              </a:rPr>
              <a:t>1</a:t>
            </a:r>
            <a:r>
              <a:rPr lang="en-US" altLang="zh-CN" sz="2600" dirty="0">
                <a:latin typeface="Times New Roman" panose="02020603050405020304" pitchFamily="18" charset="0"/>
                <a:sym typeface="+mn-ea"/>
              </a:rPr>
              <a:t>, </a:t>
            </a:r>
            <a:r>
              <a:rPr lang="en-US" altLang="zh-CN" sz="2600" i="1" dirty="0">
                <a:latin typeface="Times New Roman" panose="02020603050405020304" pitchFamily="18" charset="0"/>
                <a:sym typeface="+mn-ea"/>
              </a:rPr>
              <a:t>n</a:t>
            </a:r>
            <a:r>
              <a:rPr lang="en-US" altLang="zh-CN" sz="2600" baseline="-25000" dirty="0">
                <a:latin typeface="Times New Roman" panose="02020603050405020304" pitchFamily="18" charset="0"/>
                <a:sym typeface="+mn-ea"/>
              </a:rPr>
              <a:t>2</a:t>
            </a:r>
            <a:r>
              <a:rPr lang="zh-CN" altLang="en-US" sz="2600" dirty="0">
                <a:latin typeface="Times New Roman" panose="02020603050405020304" pitchFamily="18" charset="0"/>
                <a:sym typeface="+mn-ea"/>
              </a:rPr>
              <a:t>，则查询解为：</a:t>
            </a:r>
            <a:endParaRPr lang="zh-CN" altLang="en-US" sz="2600" b="0" dirty="0">
              <a:solidFill>
                <a:schemeClr val="tx1"/>
              </a:solidFill>
              <a:latin typeface="Times New Roman" panose="02020603050405020304" pitchFamily="18" charset="0"/>
            </a:endParaRPr>
          </a:p>
          <a:p>
            <a:pPr marL="285750" indent="-285750" algn="just">
              <a:spcBef>
                <a:spcPct val="20000"/>
              </a:spcBef>
              <a:buClr>
                <a:schemeClr val="accent2"/>
              </a:buClr>
              <a:buSzPct val="80000"/>
              <a:buFont typeface="Wingdings" panose="05000000000000000000" pitchFamily="2" charset="2"/>
            </a:pPr>
            <a:r>
              <a:rPr lang="en-US" altLang="zh-CN" sz="2600" b="1" dirty="0">
                <a:solidFill>
                  <a:srgbClr val="FF3300"/>
                </a:solidFill>
                <a:latin typeface="Times New Roman" panose="02020603050405020304" pitchFamily="18" charset="0"/>
                <a:sym typeface="+mn-ea"/>
              </a:rPr>
              <a:t>Normalize(&lt;</a:t>
            </a:r>
            <a:r>
              <a:rPr lang="en-US" altLang="zh-CN" sz="2600" b="1" i="1" dirty="0">
                <a:solidFill>
                  <a:srgbClr val="FF3300"/>
                </a:solidFill>
                <a:latin typeface="Times New Roman" panose="02020603050405020304" pitchFamily="18" charset="0"/>
                <a:sym typeface="+mn-ea"/>
              </a:rPr>
              <a:t>n</a:t>
            </a:r>
            <a:r>
              <a:rPr lang="en-US" altLang="zh-CN" sz="2600" b="1" baseline="-25000" dirty="0">
                <a:solidFill>
                  <a:srgbClr val="FF3300"/>
                </a:solidFill>
                <a:latin typeface="Times New Roman" panose="02020603050405020304" pitchFamily="18" charset="0"/>
                <a:sym typeface="+mn-ea"/>
              </a:rPr>
              <a:t>1</a:t>
            </a:r>
            <a:r>
              <a:rPr lang="en-US" altLang="zh-CN" sz="2600" b="1" dirty="0">
                <a:solidFill>
                  <a:srgbClr val="FF3300"/>
                </a:solidFill>
                <a:latin typeface="Times New Roman" panose="02020603050405020304" pitchFamily="18" charset="0"/>
                <a:sym typeface="+mn-ea"/>
              </a:rPr>
              <a:t>, </a:t>
            </a:r>
            <a:r>
              <a:rPr lang="en-US" altLang="zh-CN" sz="2600" b="1" i="1" dirty="0">
                <a:solidFill>
                  <a:srgbClr val="FF3300"/>
                </a:solidFill>
                <a:latin typeface="Times New Roman" panose="02020603050405020304" pitchFamily="18" charset="0"/>
                <a:sym typeface="+mn-ea"/>
              </a:rPr>
              <a:t>n</a:t>
            </a:r>
            <a:r>
              <a:rPr lang="en-US" altLang="zh-CN" sz="2600" b="1" baseline="-25000" dirty="0">
                <a:solidFill>
                  <a:srgbClr val="FF3300"/>
                </a:solidFill>
                <a:latin typeface="Times New Roman" panose="02020603050405020304" pitchFamily="18" charset="0"/>
                <a:sym typeface="+mn-ea"/>
              </a:rPr>
              <a:t>2</a:t>
            </a:r>
            <a:r>
              <a:rPr lang="en-US" altLang="zh-CN" sz="2600" b="1" dirty="0">
                <a:solidFill>
                  <a:srgbClr val="FF3300"/>
                </a:solidFill>
                <a:latin typeface="Times New Roman" panose="02020603050405020304" pitchFamily="18" charset="0"/>
                <a:sym typeface="+mn-ea"/>
              </a:rPr>
              <a:t>&gt;) = &lt; </a:t>
            </a:r>
            <a:r>
              <a:rPr lang="en-US" altLang="zh-CN" sz="2600" b="1" i="1" dirty="0">
                <a:solidFill>
                  <a:srgbClr val="FF3300"/>
                </a:solidFill>
                <a:latin typeface="Times New Roman" panose="02020603050405020304" pitchFamily="18" charset="0"/>
                <a:sym typeface="+mn-ea"/>
              </a:rPr>
              <a:t>n</a:t>
            </a:r>
            <a:r>
              <a:rPr lang="en-US" altLang="zh-CN" sz="2600" b="1" baseline="-25000" dirty="0">
                <a:solidFill>
                  <a:srgbClr val="FF3300"/>
                </a:solidFill>
                <a:latin typeface="Times New Roman" panose="02020603050405020304" pitchFamily="18" charset="0"/>
                <a:sym typeface="+mn-ea"/>
              </a:rPr>
              <a:t>1</a:t>
            </a:r>
            <a:r>
              <a:rPr lang="en-US" altLang="zh-CN" sz="2600" b="1" dirty="0">
                <a:solidFill>
                  <a:srgbClr val="FF3300"/>
                </a:solidFill>
                <a:latin typeface="Times New Roman" panose="02020603050405020304" pitchFamily="18" charset="0"/>
                <a:sym typeface="+mn-ea"/>
              </a:rPr>
              <a:t> /</a:t>
            </a:r>
            <a:r>
              <a:rPr lang="en-US" altLang="zh-CN" sz="2600" b="1" i="1" dirty="0">
                <a:solidFill>
                  <a:srgbClr val="FF3300"/>
                </a:solidFill>
                <a:latin typeface="Times New Roman" panose="02020603050405020304" pitchFamily="18" charset="0"/>
                <a:sym typeface="+mn-ea"/>
              </a:rPr>
              <a:t>N</a:t>
            </a:r>
            <a:r>
              <a:rPr lang="en-US" altLang="zh-CN" sz="2600" b="1" dirty="0">
                <a:solidFill>
                  <a:srgbClr val="FF3300"/>
                </a:solidFill>
                <a:latin typeface="Times New Roman" panose="02020603050405020304" pitchFamily="18" charset="0"/>
                <a:sym typeface="+mn-ea"/>
              </a:rPr>
              <a:t>, </a:t>
            </a:r>
            <a:r>
              <a:rPr lang="en-US" altLang="zh-CN" sz="2600" b="1" i="1" dirty="0">
                <a:solidFill>
                  <a:srgbClr val="FF3300"/>
                </a:solidFill>
                <a:latin typeface="Times New Roman" panose="02020603050405020304" pitchFamily="18" charset="0"/>
                <a:sym typeface="+mn-ea"/>
              </a:rPr>
              <a:t>n</a:t>
            </a:r>
            <a:r>
              <a:rPr lang="en-US" altLang="zh-CN" sz="2600" b="1" baseline="-25000" dirty="0">
                <a:solidFill>
                  <a:srgbClr val="FF3300"/>
                </a:solidFill>
                <a:latin typeface="Times New Roman" panose="02020603050405020304" pitchFamily="18" charset="0"/>
                <a:sym typeface="+mn-ea"/>
              </a:rPr>
              <a:t>2</a:t>
            </a:r>
            <a:r>
              <a:rPr lang="en-US" altLang="zh-CN" sz="2600" b="1" dirty="0">
                <a:solidFill>
                  <a:srgbClr val="FF3300"/>
                </a:solidFill>
                <a:latin typeface="Times New Roman" panose="02020603050405020304" pitchFamily="18" charset="0"/>
                <a:sym typeface="+mn-ea"/>
              </a:rPr>
              <a:t> /</a:t>
            </a:r>
            <a:r>
              <a:rPr lang="en-US" altLang="zh-CN" sz="2600" b="1" i="1" dirty="0">
                <a:solidFill>
                  <a:srgbClr val="FF3300"/>
                </a:solidFill>
                <a:latin typeface="Times New Roman" panose="02020603050405020304" pitchFamily="18" charset="0"/>
                <a:sym typeface="+mn-ea"/>
              </a:rPr>
              <a:t>N</a:t>
            </a:r>
            <a:r>
              <a:rPr lang="en-US" altLang="zh-CN" sz="2600" b="1" dirty="0">
                <a:solidFill>
                  <a:srgbClr val="FF3300"/>
                </a:solidFill>
                <a:latin typeface="Times New Roman" panose="02020603050405020304" pitchFamily="18" charset="0"/>
                <a:sym typeface="+mn-ea"/>
              </a:rPr>
              <a:t>&gt;</a:t>
            </a:r>
            <a:endParaRPr lang="en-US" altLang="zh-CN" sz="2600" b="0" dirty="0">
              <a:solidFill>
                <a:schemeClr val="tx1"/>
              </a:solidFill>
              <a:latin typeface="Times New Roman" panose="02020603050405020304" pitchFamily="18" charset="0"/>
            </a:endParaRPr>
          </a:p>
          <a:p>
            <a:pPr marL="285750" indent="-285750" algn="just">
              <a:spcBef>
                <a:spcPct val="20000"/>
              </a:spcBef>
              <a:buClr>
                <a:schemeClr val="accent2"/>
              </a:buClr>
              <a:buSzPct val="80000"/>
              <a:buFont typeface="Wingdings" panose="05000000000000000000" pitchFamily="2" charset="2"/>
            </a:pPr>
            <a:r>
              <a:rPr lang="zh-CN" altLang="en-US" sz="2600" dirty="0">
                <a:latin typeface="Times New Roman" panose="02020603050405020304" pitchFamily="18" charset="0"/>
                <a:sym typeface="+mn-ea"/>
              </a:rPr>
              <a:t>    若上述过程访问了</a:t>
            </a:r>
            <a:r>
              <a:rPr lang="en-US" altLang="zh-CN" sz="2600" dirty="0">
                <a:latin typeface="Times New Roman" panose="02020603050405020304" pitchFamily="18" charset="0"/>
                <a:sym typeface="+mn-ea"/>
              </a:rPr>
              <a:t>20</a:t>
            </a:r>
            <a:r>
              <a:rPr lang="zh-CN" altLang="en-US" sz="2600" dirty="0">
                <a:latin typeface="Times New Roman" panose="02020603050405020304" pitchFamily="18" charset="0"/>
                <a:sym typeface="+mn-ea"/>
              </a:rPr>
              <a:t>个</a:t>
            </a:r>
            <a:r>
              <a:rPr lang="en-US" altLang="zh-CN" sz="2600" dirty="0">
                <a:latin typeface="Times New Roman" panose="02020603050405020304" pitchFamily="18" charset="0"/>
                <a:sym typeface="+mn-ea"/>
              </a:rPr>
              <a:t>Rain=true</a:t>
            </a:r>
            <a:r>
              <a:rPr lang="zh-CN" altLang="en-US" sz="2600" dirty="0">
                <a:latin typeface="Times New Roman" panose="02020603050405020304" pitchFamily="18" charset="0"/>
                <a:sym typeface="+mn-ea"/>
              </a:rPr>
              <a:t>的状态和</a:t>
            </a:r>
            <a:r>
              <a:rPr lang="en-US" altLang="zh-CN" sz="2600" dirty="0">
                <a:latin typeface="Times New Roman" panose="02020603050405020304" pitchFamily="18" charset="0"/>
                <a:sym typeface="+mn-ea"/>
              </a:rPr>
              <a:t>60</a:t>
            </a:r>
            <a:r>
              <a:rPr lang="zh-CN" altLang="en-US" sz="2600" dirty="0">
                <a:latin typeface="Times New Roman" panose="02020603050405020304" pitchFamily="18" charset="0"/>
                <a:sym typeface="+mn-ea"/>
              </a:rPr>
              <a:t>个</a:t>
            </a:r>
            <a:r>
              <a:rPr lang="en-US" altLang="zh-CN" sz="2600" dirty="0">
                <a:latin typeface="Times New Roman" panose="02020603050405020304" pitchFamily="18" charset="0"/>
                <a:sym typeface="+mn-ea"/>
              </a:rPr>
              <a:t>Rain = false</a:t>
            </a:r>
            <a:r>
              <a:rPr lang="zh-CN" altLang="en-US" sz="2600" dirty="0">
                <a:latin typeface="Times New Roman" panose="02020603050405020304" pitchFamily="18" charset="0"/>
                <a:sym typeface="+mn-ea"/>
              </a:rPr>
              <a:t>的状态，则所求查询的解为</a:t>
            </a:r>
            <a:r>
              <a:rPr lang="en-US" altLang="zh-CN" sz="2600" dirty="0">
                <a:latin typeface="Times New Roman" panose="02020603050405020304" pitchFamily="18" charset="0"/>
                <a:sym typeface="+mn-ea"/>
              </a:rPr>
              <a:t>&lt;0.25, 0.75&gt;</a:t>
            </a:r>
            <a:r>
              <a:rPr lang="zh-CN" altLang="en-US" sz="2600" dirty="0">
                <a:latin typeface="Times New Roman" panose="02020603050405020304" pitchFamily="18" charset="0"/>
                <a:sym typeface="+mn-ea"/>
              </a:rPr>
              <a:t>。</a:t>
            </a:r>
            <a:endParaRPr lang="en-US" altLang="zh-CN" sz="2600" b="1" dirty="0">
              <a:solidFill>
                <a:srgbClr val="990000"/>
              </a:solidFill>
              <a:latin typeface="Times New Roman" panose="02020603050405020304" pitchFamily="18" charset="0"/>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MCMC算法执行步骤：</a:t>
            </a:r>
          </a:p>
        </p:txBody>
      </p:sp>
      <p:pic>
        <p:nvPicPr>
          <p:cNvPr id="3" name="图片 2"/>
          <p:cNvPicPr>
            <a:picLocks noChangeAspect="1"/>
          </p:cNvPicPr>
          <p:nvPr/>
        </p:nvPicPr>
        <p:blipFill>
          <a:blip r:embed="rId2"/>
          <a:stretch>
            <a:fillRect/>
          </a:stretch>
        </p:blipFill>
        <p:spPr>
          <a:xfrm>
            <a:off x="3277235" y="1527175"/>
            <a:ext cx="6111240" cy="502348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贝叶斯网络的推理</a:t>
            </a:r>
          </a:p>
        </p:txBody>
      </p:sp>
      <p:sp>
        <p:nvSpPr>
          <p:cNvPr id="4"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MCMC算法描述：</a:t>
            </a:r>
          </a:p>
        </p:txBody>
      </p:sp>
      <p:sp>
        <p:nvSpPr>
          <p:cNvPr id="238595" name="矩形 238594"/>
          <p:cNvSpPr/>
          <p:nvPr/>
        </p:nvSpPr>
        <p:spPr>
          <a:xfrm>
            <a:off x="624840" y="1756410"/>
            <a:ext cx="10990580" cy="4801870"/>
          </a:xfrm>
          <a:prstGeom prst="rect">
            <a:avLst/>
          </a:prstGeom>
          <a:noFill/>
          <a:ln w="12700">
            <a:solidFill>
              <a:schemeClr val="tx1"/>
            </a:solidFill>
          </a:ln>
        </p:spPr>
        <p:txBody>
          <a:bodyPr/>
          <a:lstStyle/>
          <a:p>
            <a:pPr marL="342900" indent="-342900" algn="l">
              <a:spcBef>
                <a:spcPct val="20000"/>
              </a:spcBef>
              <a:buClr>
                <a:schemeClr val="bg2"/>
              </a:buClr>
              <a:buSzPct val="75000"/>
              <a:buFont typeface="Wingdings" panose="05000000000000000000" pitchFamily="2" charset="2"/>
            </a:pPr>
            <a:r>
              <a:rPr lang="en-US" altLang="zh-CN" sz="2600" dirty="0">
                <a:latin typeface="Times New Roman" panose="02020603050405020304" pitchFamily="18" charset="0"/>
                <a:sym typeface="+mn-ea"/>
              </a:rPr>
              <a:t>    </a:t>
            </a:r>
            <a:r>
              <a:rPr lang="en-US" altLang="zh-CN" sz="2600">
                <a:latin typeface="Times New Roman" panose="02020603050405020304" pitchFamily="18" charset="0"/>
                <a:sym typeface="+mn-ea"/>
              </a:rPr>
              <a:t>function MCMC-Ask(</a:t>
            </a:r>
            <a:r>
              <a:rPr lang="en-US" altLang="zh-CN" sz="2600" i="1">
                <a:latin typeface="Times New Roman" panose="02020603050405020304" pitchFamily="18" charset="0"/>
                <a:sym typeface="+mn-ea"/>
              </a:rPr>
              <a:t>X, e, </a:t>
            </a:r>
            <a:r>
              <a:rPr lang="en-US" altLang="zh-CN" sz="2600" i="1" err="1">
                <a:latin typeface="Times New Roman" panose="02020603050405020304" pitchFamily="18" charset="0"/>
                <a:sym typeface="+mn-ea"/>
              </a:rPr>
              <a:t>BN</a:t>
            </a:r>
            <a:r>
              <a:rPr lang="en-US" altLang="zh-CN" sz="2600" i="1">
                <a:latin typeface="Times New Roman" panose="02020603050405020304" pitchFamily="18" charset="0"/>
                <a:sym typeface="+mn-ea"/>
              </a:rPr>
              <a:t>, N</a:t>
            </a:r>
            <a:r>
              <a:rPr lang="en-US" altLang="zh-CN" sz="2600">
                <a:latin typeface="Times New Roman" panose="02020603050405020304" pitchFamily="18" charset="0"/>
                <a:sym typeface="+mn-ea"/>
              </a:rPr>
              <a:t>) return </a:t>
            </a:r>
            <a:r>
              <a:rPr lang="en-US" altLang="zh-CN" sz="2600" i="1">
                <a:latin typeface="Times New Roman" panose="02020603050405020304" pitchFamily="18" charset="0"/>
                <a:sym typeface="+mn-ea"/>
              </a:rPr>
              <a:t>P</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 | </a:t>
            </a:r>
            <a:r>
              <a:rPr lang="en-US" altLang="zh-CN" sz="2600" i="1">
                <a:latin typeface="Times New Roman" panose="02020603050405020304" pitchFamily="18" charset="0"/>
                <a:sym typeface="+mn-ea"/>
              </a:rPr>
              <a:t>e</a:t>
            </a:r>
            <a:r>
              <a:rPr lang="en-US" altLang="zh-CN" sz="2600">
                <a:latin typeface="Times New Roman" panose="02020603050405020304" pitchFamily="18" charset="0"/>
                <a:sym typeface="+mn-ea"/>
              </a:rPr>
              <a:t>) </a:t>
            </a:r>
            <a:endParaRPr lang="en-US" altLang="zh-CN" sz="260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mn-ea"/>
              </a:rPr>
              <a:t>        local variables: </a:t>
            </a:r>
            <a:r>
              <a:rPr lang="en-US" altLang="zh-CN" sz="2600" i="1">
                <a:latin typeface="Times New Roman" panose="02020603050405020304" pitchFamily="18" charset="0"/>
                <a:sym typeface="+mn-ea"/>
              </a:rPr>
              <a:t>N</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   //</a:t>
            </a:r>
            <a:r>
              <a:rPr lang="zh-CN" altLang="en-US" sz="2600" dirty="0">
                <a:latin typeface="Times New Roman" panose="02020603050405020304" pitchFamily="18" charset="0"/>
                <a:sym typeface="+mn-ea"/>
              </a:rPr>
              <a:t>关于查询变量</a:t>
            </a:r>
            <a:r>
              <a:rPr lang="en-US" altLang="zh-CN" sz="2600" i="1">
                <a:latin typeface="Times New Roman" panose="02020603050405020304" pitchFamily="18" charset="0"/>
                <a:sym typeface="+mn-ea"/>
              </a:rPr>
              <a:t>X</a:t>
            </a:r>
            <a:r>
              <a:rPr lang="zh-CN" altLang="en-US" sz="2600">
                <a:latin typeface="Times New Roman" panose="02020603050405020304" pitchFamily="18" charset="0"/>
                <a:sym typeface="+mn-ea"/>
              </a:rPr>
              <a:t>的</a:t>
            </a:r>
            <a:r>
              <a:rPr lang="zh-CN" altLang="en-US" sz="2600" dirty="0">
                <a:latin typeface="Times New Roman" panose="02020603050405020304" pitchFamily="18" charset="0"/>
                <a:sym typeface="+mn-ea"/>
              </a:rPr>
              <a:t>向量计数，初值</a:t>
            </a:r>
            <a:r>
              <a:rPr lang="en-US" altLang="zh-CN" sz="2600">
                <a:latin typeface="Times New Roman" panose="02020603050405020304" pitchFamily="18" charset="0"/>
                <a:sym typeface="+mn-ea"/>
              </a:rPr>
              <a:t>0</a:t>
            </a:r>
            <a:endParaRPr lang="en-US" altLang="zh-CN" sz="2600" b="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mn-ea"/>
              </a:rPr>
              <a:t>        </a:t>
            </a:r>
            <a:r>
              <a:rPr lang="en-US" altLang="zh-CN" sz="2600" i="1">
                <a:latin typeface="Times New Roman" panose="02020603050405020304" pitchFamily="18" charset="0"/>
                <a:sym typeface="+mn-ea"/>
              </a:rPr>
              <a:t>Z</a:t>
            </a:r>
            <a:r>
              <a:rPr lang="zh-CN" altLang="en-US" sz="2600">
                <a:latin typeface="Times New Roman" panose="02020603050405020304" pitchFamily="18" charset="0"/>
                <a:sym typeface="+mn-ea"/>
              </a:rPr>
              <a:t>，</a:t>
            </a:r>
            <a:r>
              <a:rPr lang="en-US" altLang="zh-CN" sz="2600">
                <a:latin typeface="Times New Roman" panose="02020603050405020304" pitchFamily="18" charset="0"/>
                <a:sym typeface="+mn-ea"/>
              </a:rPr>
              <a:t>//</a:t>
            </a:r>
            <a:r>
              <a:rPr lang="en-US" altLang="zh-CN" sz="2600" i="1" err="1">
                <a:latin typeface="Times New Roman" panose="02020603050405020304" pitchFamily="18" charset="0"/>
                <a:sym typeface="+mn-ea"/>
              </a:rPr>
              <a:t>BN</a:t>
            </a:r>
            <a:r>
              <a:rPr lang="zh-CN" altLang="en-US" sz="2600" dirty="0">
                <a:latin typeface="Times New Roman" panose="02020603050405020304" pitchFamily="18" charset="0"/>
                <a:sym typeface="+mn-ea"/>
              </a:rPr>
              <a:t>中的非证据变量集</a:t>
            </a:r>
          </a:p>
          <a:p>
            <a:pPr marL="342900" indent="-342900" algn="l">
              <a:spcBef>
                <a:spcPct val="20000"/>
              </a:spcBef>
              <a:buClr>
                <a:schemeClr val="bg2"/>
              </a:buClr>
              <a:buSzPct val="75000"/>
              <a:buFont typeface="Wingdings" panose="05000000000000000000" pitchFamily="2" charset="2"/>
            </a:pPr>
            <a:r>
              <a:rPr lang="en-US" altLang="zh-CN" sz="2600" i="1">
                <a:latin typeface="Times New Roman" panose="02020603050405020304" pitchFamily="18" charset="0"/>
                <a:sym typeface="+mn-ea"/>
              </a:rPr>
              <a:t>        x</a:t>
            </a:r>
            <a:r>
              <a:rPr lang="zh-CN" altLang="en-US" sz="2600">
                <a:latin typeface="Times New Roman" panose="02020603050405020304" pitchFamily="18" charset="0"/>
                <a:sym typeface="+mn-ea"/>
              </a:rPr>
              <a:t>， </a:t>
            </a:r>
            <a:r>
              <a:rPr lang="en-US" altLang="zh-CN" sz="2600">
                <a:latin typeface="Times New Roman" panose="02020603050405020304" pitchFamily="18" charset="0"/>
                <a:sym typeface="+mn-ea"/>
              </a:rPr>
              <a:t>// </a:t>
            </a:r>
            <a:r>
              <a:rPr lang="en-US" altLang="zh-CN" sz="2600" i="1" err="1">
                <a:latin typeface="Times New Roman" panose="02020603050405020304" pitchFamily="18" charset="0"/>
                <a:sym typeface="+mn-ea"/>
              </a:rPr>
              <a:t>BN</a:t>
            </a:r>
            <a:r>
              <a:rPr lang="zh-CN" altLang="en-US" sz="2600" dirty="0">
                <a:latin typeface="Times New Roman" panose="02020603050405020304" pitchFamily="18" charset="0"/>
                <a:sym typeface="+mn-ea"/>
              </a:rPr>
              <a:t>的当前状态</a:t>
            </a:r>
            <a:endParaRPr lang="zh-CN" altLang="en-US" sz="2600" b="0" dirty="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zh-CN" altLang="en-US" sz="2600" dirty="0">
                <a:latin typeface="Times New Roman" panose="02020603050405020304" pitchFamily="18" charset="0"/>
                <a:sym typeface="+mn-ea"/>
              </a:rPr>
              <a:t>        利用</a:t>
            </a:r>
            <a:r>
              <a:rPr lang="en-US" altLang="zh-CN" sz="2600" i="1">
                <a:latin typeface="Times New Roman" panose="02020603050405020304" pitchFamily="18" charset="0"/>
                <a:sym typeface="+mn-ea"/>
              </a:rPr>
              <a:t>Z</a:t>
            </a:r>
            <a:r>
              <a:rPr lang="zh-CN" altLang="en-US" sz="2600" dirty="0">
                <a:latin typeface="Times New Roman" panose="02020603050405020304" pitchFamily="18" charset="0"/>
                <a:sym typeface="+mn-ea"/>
              </a:rPr>
              <a:t>中变量的随机值来初始化</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a:t>
            </a:r>
            <a:endParaRPr lang="zh-CN" altLang="en-US" sz="2600" b="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zh-CN" altLang="en-US" sz="2600">
                <a:latin typeface="Times New Roman" panose="02020603050405020304" pitchFamily="18" charset="0"/>
                <a:sym typeface="+mn-ea"/>
              </a:rPr>
              <a:t>         </a:t>
            </a:r>
            <a:r>
              <a:rPr lang="en-US" altLang="zh-CN" sz="2600">
                <a:latin typeface="Times New Roman" panose="02020603050405020304" pitchFamily="18" charset="0"/>
                <a:sym typeface="+mn-ea"/>
              </a:rPr>
              <a:t>for </a:t>
            </a:r>
            <a:r>
              <a:rPr lang="en-US" altLang="zh-CN" sz="2600" i="1">
                <a:latin typeface="Times New Roman" panose="02020603050405020304" pitchFamily="18" charset="0"/>
                <a:sym typeface="+mn-ea"/>
              </a:rPr>
              <a:t>j = 1</a:t>
            </a:r>
            <a:r>
              <a:rPr lang="en-US" altLang="zh-CN" sz="2600">
                <a:latin typeface="Times New Roman" panose="02020603050405020304" pitchFamily="18" charset="0"/>
                <a:sym typeface="+mn-ea"/>
              </a:rPr>
              <a:t> to </a:t>
            </a:r>
            <a:r>
              <a:rPr lang="en-US" altLang="zh-CN" sz="2600" i="1">
                <a:latin typeface="Times New Roman" panose="02020603050405020304" pitchFamily="18" charset="0"/>
                <a:sym typeface="+mn-ea"/>
              </a:rPr>
              <a:t>N </a:t>
            </a:r>
            <a:r>
              <a:rPr lang="en-US" altLang="zh-CN" sz="2600">
                <a:latin typeface="Times New Roman" panose="02020603050405020304" pitchFamily="18" charset="0"/>
                <a:sym typeface="+mn-ea"/>
              </a:rPr>
              <a:t>do</a:t>
            </a:r>
            <a:endParaRPr lang="en-US" altLang="zh-CN" sz="260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mn-ea"/>
              </a:rPr>
              <a:t>              </a:t>
            </a:r>
            <a:r>
              <a:rPr lang="en-US" altLang="zh-CN" sz="2600" i="1">
                <a:latin typeface="Times New Roman" panose="02020603050405020304" pitchFamily="18" charset="0"/>
                <a:sym typeface="+mn-ea"/>
              </a:rPr>
              <a:t>N</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 </a:t>
            </a:r>
            <a:r>
              <a:rPr lang="en-US" altLang="zh-CN" sz="2600">
                <a:latin typeface="Times New Roman" panose="02020603050405020304" pitchFamily="18" charset="0"/>
                <a:sym typeface="Symbol" panose="05050102010706020507" pitchFamily="18" charset="2"/>
              </a:rPr>
              <a:t> </a:t>
            </a:r>
            <a:r>
              <a:rPr lang="en-US" altLang="zh-CN" sz="2600" i="1">
                <a:latin typeface="Times New Roman" panose="02020603050405020304" pitchFamily="18" charset="0"/>
                <a:sym typeface="Symbol" panose="05050102010706020507" pitchFamily="18" charset="2"/>
              </a:rPr>
              <a:t>N</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sym typeface="Symbol" panose="05050102010706020507" pitchFamily="18" charset="2"/>
              </a:rPr>
              <a:t>x</a:t>
            </a:r>
            <a:r>
              <a:rPr lang="en-US" altLang="zh-CN" sz="2600">
                <a:latin typeface="Times New Roman" panose="02020603050405020304" pitchFamily="18" charset="0"/>
                <a:sym typeface="Symbol" panose="05050102010706020507" pitchFamily="18" charset="2"/>
              </a:rPr>
              <a:t>) + 1;   //</a:t>
            </a:r>
            <a:r>
              <a:rPr lang="en-US" altLang="zh-CN" sz="2600" i="1">
                <a:latin typeface="Times New Roman" panose="02020603050405020304" pitchFamily="18" charset="0"/>
                <a:sym typeface="Symbol" panose="05050102010706020507" pitchFamily="18" charset="2"/>
              </a:rPr>
              <a:t>x</a:t>
            </a:r>
            <a:r>
              <a:rPr lang="zh-CN" altLang="en-US" sz="2600" dirty="0">
                <a:latin typeface="Times New Roman" panose="02020603050405020304" pitchFamily="18" charset="0"/>
                <a:sym typeface="Symbol" panose="05050102010706020507" pitchFamily="18" charset="2"/>
              </a:rPr>
              <a:t>是当前状态</a:t>
            </a:r>
            <a:r>
              <a:rPr lang="en-US" altLang="zh-CN" sz="2600" i="1">
                <a:latin typeface="Times New Roman" panose="02020603050405020304" pitchFamily="18" charset="0"/>
                <a:sym typeface="Symbol" panose="05050102010706020507" pitchFamily="18" charset="2"/>
              </a:rPr>
              <a:t>x</a:t>
            </a:r>
            <a:r>
              <a:rPr lang="zh-CN" altLang="en-US" sz="2600" dirty="0">
                <a:latin typeface="Times New Roman" panose="02020603050405020304" pitchFamily="18" charset="0"/>
                <a:sym typeface="Symbol" panose="05050102010706020507" pitchFamily="18" charset="2"/>
              </a:rPr>
              <a:t>中的查询变量</a:t>
            </a:r>
            <a:r>
              <a:rPr lang="en-US" altLang="zh-CN" sz="2600" i="1">
                <a:latin typeface="Times New Roman" panose="02020603050405020304" pitchFamily="18" charset="0"/>
                <a:sym typeface="Symbol" panose="05050102010706020507" pitchFamily="18" charset="2"/>
              </a:rPr>
              <a:t>X</a:t>
            </a:r>
            <a:r>
              <a:rPr lang="zh-CN" altLang="en-US" sz="2600" dirty="0">
                <a:latin typeface="Times New Roman" panose="02020603050405020304" pitchFamily="18" charset="0"/>
                <a:sym typeface="Symbol" panose="05050102010706020507" pitchFamily="18" charset="2"/>
              </a:rPr>
              <a:t>的值</a:t>
            </a:r>
            <a:endParaRPr lang="zh-CN" altLang="en-US" sz="2600" b="0" dirty="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zh-CN" altLang="en-US" sz="2600">
                <a:latin typeface="Times New Roman" panose="02020603050405020304" pitchFamily="18" charset="0"/>
                <a:sym typeface="+mn-ea"/>
              </a:rPr>
              <a:t>              </a:t>
            </a:r>
            <a:r>
              <a:rPr lang="en-US" altLang="zh-CN" sz="2600">
                <a:latin typeface="Times New Roman" panose="02020603050405020304" pitchFamily="18" charset="0"/>
                <a:sym typeface="+mn-ea"/>
              </a:rPr>
              <a:t>for each </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en-US" altLang="zh-CN" sz="2600">
                <a:latin typeface="Times New Roman" panose="02020603050405020304" pitchFamily="18" charset="0"/>
                <a:sym typeface="+mn-ea"/>
              </a:rPr>
              <a:t> in </a:t>
            </a:r>
            <a:r>
              <a:rPr lang="en-US" altLang="zh-CN" sz="2600" i="1">
                <a:latin typeface="Times New Roman" panose="02020603050405020304" pitchFamily="18" charset="0"/>
                <a:sym typeface="+mn-ea"/>
              </a:rPr>
              <a:t>Z</a:t>
            </a:r>
            <a:r>
              <a:rPr lang="en-US" altLang="zh-CN" sz="2600">
                <a:latin typeface="Times New Roman" panose="02020603050405020304" pitchFamily="18" charset="0"/>
                <a:sym typeface="+mn-ea"/>
              </a:rPr>
              <a:t> do</a:t>
            </a:r>
            <a:endParaRPr lang="en-US" altLang="zh-CN" sz="260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mn-ea"/>
              </a:rPr>
              <a:t>                  </a:t>
            </a:r>
            <a:r>
              <a:rPr lang="zh-CN" altLang="en-US" sz="2600" dirty="0">
                <a:latin typeface="Times New Roman" panose="02020603050405020304" pitchFamily="18" charset="0"/>
                <a:sym typeface="+mn-ea"/>
              </a:rPr>
              <a:t>给出</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zh-CN" altLang="en-US" sz="2600" dirty="0">
                <a:latin typeface="Times New Roman" panose="02020603050405020304" pitchFamily="18" charset="0"/>
                <a:sym typeface="+mn-ea"/>
              </a:rPr>
              <a:t>的马尔可夫覆盖</a:t>
            </a:r>
            <a:r>
              <a:rPr lang="en-US" altLang="zh-CN" sz="2600" i="1" err="1">
                <a:latin typeface="Times New Roman" panose="02020603050405020304" pitchFamily="18" charset="0"/>
                <a:sym typeface="+mn-ea"/>
              </a:rPr>
              <a:t>MB</a:t>
            </a:r>
            <a:r>
              <a:rPr lang="en-US" altLang="zh-CN" sz="2600" err="1">
                <a:latin typeface="Times New Roman" panose="02020603050405020304" pitchFamily="18" charset="0"/>
                <a:sym typeface="+mn-ea"/>
              </a:rPr>
              <a:t>(</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en-US" altLang="zh-CN" sz="2600">
                <a:latin typeface="Times New Roman" panose="02020603050405020304" pitchFamily="18" charset="0"/>
                <a:sym typeface="+mn-ea"/>
              </a:rPr>
              <a:t>)</a:t>
            </a:r>
            <a:r>
              <a:rPr lang="zh-CN" altLang="en-US" sz="2600">
                <a:latin typeface="Times New Roman" panose="02020603050405020304" pitchFamily="18" charset="0"/>
                <a:sym typeface="+mn-ea"/>
              </a:rPr>
              <a:t>，</a:t>
            </a:r>
            <a:r>
              <a:rPr lang="zh-CN" altLang="en-US" sz="2600" dirty="0">
                <a:latin typeface="Times New Roman" panose="02020603050405020304" pitchFamily="18" charset="0"/>
                <a:sym typeface="+mn-ea"/>
              </a:rPr>
              <a:t>并根据</a:t>
            </a:r>
            <a:r>
              <a:rPr lang="en-US" altLang="zh-CN" sz="2600" i="1" err="1">
                <a:latin typeface="Times New Roman" panose="02020603050405020304" pitchFamily="18" charset="0"/>
                <a:sym typeface="+mn-ea"/>
              </a:rPr>
              <a:t>P</a:t>
            </a:r>
            <a:r>
              <a:rPr lang="en-US" altLang="zh-CN" sz="2600" err="1">
                <a:latin typeface="Times New Roman" panose="02020603050405020304" pitchFamily="18" charset="0"/>
                <a:sym typeface="+mn-ea"/>
              </a:rPr>
              <a:t>(</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en-US" altLang="zh-CN" sz="2600">
                <a:latin typeface="Times New Roman" panose="02020603050405020304" pitchFamily="18" charset="0"/>
                <a:sym typeface="+mn-ea"/>
              </a:rPr>
              <a:t> |</a:t>
            </a:r>
            <a:r>
              <a:rPr lang="en-US" altLang="zh-CN" sz="2600" i="1" err="1">
                <a:latin typeface="Times New Roman" panose="02020603050405020304" pitchFamily="18" charset="0"/>
                <a:sym typeface="+mn-ea"/>
              </a:rPr>
              <a:t>MB</a:t>
            </a:r>
            <a:r>
              <a:rPr lang="en-US" altLang="zh-CN" sz="2600" err="1">
                <a:latin typeface="Times New Roman" panose="02020603050405020304" pitchFamily="18" charset="0"/>
                <a:sym typeface="+mn-ea"/>
              </a:rPr>
              <a:t>(</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en-US" altLang="zh-CN" sz="2600">
                <a:latin typeface="Times New Roman" panose="02020603050405020304" pitchFamily="18" charset="0"/>
                <a:sym typeface="+mn-ea"/>
              </a:rPr>
              <a:t>))  </a:t>
            </a:r>
            <a:r>
              <a:rPr lang="zh-CN" altLang="en-US" sz="2600" dirty="0">
                <a:latin typeface="Times New Roman" panose="02020603050405020304" pitchFamily="18" charset="0"/>
                <a:sym typeface="+mn-ea"/>
              </a:rPr>
              <a:t>来采样的</a:t>
            </a:r>
            <a:r>
              <a:rPr lang="en-US" altLang="zh-CN" sz="2600" i="1" err="1">
                <a:latin typeface="Times New Roman" panose="02020603050405020304" pitchFamily="18" charset="0"/>
                <a:sym typeface="+mn-ea"/>
              </a:rPr>
              <a:t>Z</a:t>
            </a:r>
            <a:r>
              <a:rPr lang="en-US" altLang="zh-CN" sz="2600" i="1" baseline="-25000" err="1">
                <a:latin typeface="Times New Roman" panose="02020603050405020304" pitchFamily="18" charset="0"/>
                <a:sym typeface="+mn-ea"/>
              </a:rPr>
              <a:t>i</a:t>
            </a:r>
            <a:r>
              <a:rPr lang="zh-CN" altLang="en-US" sz="2600">
                <a:latin typeface="Times New Roman" panose="02020603050405020304" pitchFamily="18" charset="0"/>
                <a:sym typeface="+mn-ea"/>
              </a:rPr>
              <a:t>值</a:t>
            </a:r>
            <a:r>
              <a:rPr lang="en-US" altLang="zh-CN" sz="2600">
                <a:latin typeface="Times New Roman" panose="02020603050405020304" pitchFamily="18" charset="0"/>
                <a:sym typeface="+mn-ea"/>
              </a:rPr>
              <a:t>; </a:t>
            </a:r>
            <a:endParaRPr lang="en-US" altLang="zh-CN" sz="2600" b="0">
              <a:solidFill>
                <a:schemeClr val="tx1"/>
              </a:solidFill>
              <a:latin typeface="Times New Roman" panose="02020603050405020304" pitchFamily="18" charset="0"/>
            </a:endParaRPr>
          </a:p>
          <a:p>
            <a:pPr marL="342900" indent="-342900" algn="l">
              <a:spcBef>
                <a:spcPct val="20000"/>
              </a:spcBef>
              <a:buClr>
                <a:schemeClr val="bg2"/>
              </a:buClr>
              <a:buSzPct val="75000"/>
              <a:buFont typeface="Wingdings" panose="05000000000000000000" pitchFamily="2" charset="2"/>
            </a:pPr>
            <a:r>
              <a:rPr lang="en-US" altLang="zh-CN" sz="2600">
                <a:latin typeface="Times New Roman" panose="02020603050405020304" pitchFamily="18" charset="0"/>
                <a:sym typeface="+mn-ea"/>
              </a:rPr>
              <a:t>         return Normalize(</a:t>
            </a:r>
            <a:r>
              <a:rPr lang="en-US" altLang="zh-CN" sz="2600" i="1">
                <a:latin typeface="Times New Roman" panose="02020603050405020304" pitchFamily="18" charset="0"/>
                <a:sym typeface="+mn-ea"/>
              </a:rPr>
              <a:t>N</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  //</a:t>
            </a:r>
            <a:r>
              <a:rPr lang="zh-CN" altLang="en-US" sz="2600">
                <a:latin typeface="Times New Roman" panose="02020603050405020304" pitchFamily="18" charset="0"/>
                <a:sym typeface="+mn-ea"/>
              </a:rPr>
              <a:t>对</a:t>
            </a:r>
            <a:r>
              <a:rPr lang="en-US" altLang="zh-CN" sz="2600" i="1">
                <a:latin typeface="Times New Roman" panose="02020603050405020304" pitchFamily="18" charset="0"/>
                <a:sym typeface="+mn-ea"/>
              </a:rPr>
              <a:t>N</a:t>
            </a:r>
            <a:r>
              <a:rPr lang="en-US" altLang="zh-CN" sz="2600">
                <a:latin typeface="Times New Roman" panose="02020603050405020304" pitchFamily="18" charset="0"/>
                <a:sym typeface="+mn-ea"/>
              </a:rPr>
              <a:t>[</a:t>
            </a:r>
            <a:r>
              <a:rPr lang="en-US" altLang="zh-CN" sz="2600" i="1">
                <a:latin typeface="Times New Roman" panose="02020603050405020304" pitchFamily="18" charset="0"/>
                <a:sym typeface="+mn-ea"/>
              </a:rPr>
              <a:t>X</a:t>
            </a:r>
            <a:r>
              <a:rPr lang="en-US" altLang="zh-CN" sz="2600">
                <a:latin typeface="Times New Roman" panose="02020603050405020304" pitchFamily="18" charset="0"/>
                <a:sym typeface="+mn-ea"/>
              </a:rPr>
              <a:t>]</a:t>
            </a:r>
            <a:r>
              <a:rPr lang="zh-CN" altLang="en-US" sz="2600" dirty="0">
                <a:latin typeface="Times New Roman" panose="02020603050405020304" pitchFamily="18" charset="0"/>
                <a:sym typeface="+mn-ea"/>
              </a:rPr>
              <a:t>进行归一化</a:t>
            </a:r>
            <a:endParaRPr lang="zh-CN" altLang="en-US" sz="2600" b="0" dirty="0">
              <a:solidFill>
                <a:schemeClr val="tx1"/>
              </a:solidFill>
              <a:latin typeface="Times New Roman" panose="02020603050405020304" pitchFamily="18" charset="0"/>
            </a:endParaRPr>
          </a:p>
          <a:p>
            <a:pPr lvl="0" indent="0" algn="l">
              <a:spcBef>
                <a:spcPct val="20000"/>
              </a:spcBef>
              <a:buClr>
                <a:schemeClr val="accent2"/>
              </a:buClr>
              <a:buSzPct val="80000"/>
              <a:buFont typeface="Wingdings" panose="05000000000000000000" charset="0"/>
              <a:buNone/>
            </a:pPr>
            <a:endParaRPr lang="en-US" altLang="zh-CN" sz="2600" b="1" dirty="0">
              <a:solidFill>
                <a:srgbClr val="990000"/>
              </a:solidFill>
              <a:latin typeface="Times New Roman" panose="02020603050405020304" pitchFamily="18" charset="0"/>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作业</a:t>
            </a:r>
          </a:p>
        </p:txBody>
      </p:sp>
      <p:sp>
        <p:nvSpPr>
          <p:cNvPr id="4" name="Text Box 3"/>
          <p:cNvSpPr txBox="1">
            <a:spLocks noChangeArrowheads="1"/>
          </p:cNvSpPr>
          <p:nvPr/>
        </p:nvSpPr>
        <p:spPr bwMode="auto">
          <a:xfrm>
            <a:off x="2700203" y="2333625"/>
            <a:ext cx="6840278" cy="66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3.5</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3.7</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9793"/>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10130"/>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12</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13</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519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eaLnBrk="1" hangingPunct="1">
              <a:lnSpc>
                <a:spcPct val="150000"/>
              </a:lnSpc>
              <a:buFont typeface="Wingdings" panose="05000000000000000000" charset="0"/>
              <a:buChar char="p"/>
            </a:pPr>
            <a:r>
              <a:rPr lang="en-US" altLang="zh-CN" sz="2800" dirty="0">
                <a:latin typeface="Times New Roman" panose="02020603050405020304" pitchFamily="18" charset="0"/>
                <a:sym typeface="+mn-ea"/>
              </a:rPr>
              <a:t>1975</a:t>
            </a:r>
            <a:r>
              <a:rPr lang="zh-CN" altLang="en-US" sz="2800" dirty="0">
                <a:latin typeface="Times New Roman" panose="02020603050405020304" pitchFamily="18" charset="0"/>
                <a:sym typeface="+mn-ea"/>
              </a:rPr>
              <a:t>年肖特里菲（</a:t>
            </a:r>
            <a:r>
              <a:rPr lang="en-US" altLang="zh-CN" sz="2800" dirty="0">
                <a:latin typeface="Times New Roman" panose="02020603050405020304" pitchFamily="18" charset="0"/>
                <a:sym typeface="+mn-ea"/>
              </a:rPr>
              <a:t>E. H. Shortliffe</a:t>
            </a:r>
            <a:r>
              <a:rPr lang="zh-CN" altLang="en-US" sz="2800" dirty="0">
                <a:latin typeface="Times New Roman" panose="02020603050405020304" pitchFamily="18" charset="0"/>
                <a:sym typeface="+mn-ea"/>
              </a:rPr>
              <a:t>）等人在确定性理论（</a:t>
            </a:r>
            <a:r>
              <a:rPr lang="en-US" altLang="zh-CN" sz="2800" dirty="0">
                <a:latin typeface="Times New Roman" panose="02020603050405020304" pitchFamily="18" charset="0"/>
                <a:sym typeface="+mn-ea"/>
              </a:rPr>
              <a:t>theory of confirmation</a:t>
            </a:r>
            <a:r>
              <a:rPr lang="zh-CN" altLang="en-US" sz="2800" dirty="0">
                <a:latin typeface="Times New Roman" panose="02020603050405020304" pitchFamily="18" charset="0"/>
                <a:sym typeface="+mn-ea"/>
              </a:rPr>
              <a:t>）的基础上，结合概率论等提出的一种不确定性推理方法，并成功应用于血液病诊断专家系统</a:t>
            </a:r>
            <a:r>
              <a:rPr lang="en-US" altLang="zh-CN" sz="2800" dirty="0">
                <a:latin typeface="Times New Roman" panose="02020603050405020304" pitchFamily="18" charset="0"/>
                <a:sym typeface="+mn-ea"/>
              </a:rPr>
              <a:t>MYCIN</a:t>
            </a:r>
            <a:r>
              <a:rPr lang="zh-CN" altLang="en-US" sz="2800" dirty="0">
                <a:latin typeface="Times New Roman" panose="02020603050405020304" pitchFamily="18" charset="0"/>
                <a:sym typeface="+mn-ea"/>
              </a:rPr>
              <a:t>中。</a:t>
            </a:r>
            <a:endParaRPr lang="zh-CN" altLang="en-US" sz="2800" dirty="0">
              <a:latin typeface="Times New Roman" panose="02020603050405020304" pitchFamily="18" charset="0"/>
            </a:endParaRPr>
          </a:p>
          <a:p>
            <a:pPr marL="457200" lvl="0" indent="-457200" algn="just" eaLnBrk="1" hangingPunct="1">
              <a:lnSpc>
                <a:spcPct val="150000"/>
              </a:lnSpc>
              <a:buFont typeface="Wingdings" panose="05000000000000000000" charset="0"/>
              <a:buChar char="p"/>
            </a:pPr>
            <a:r>
              <a:rPr lang="zh-CN" altLang="en-US" sz="2800" b="1" dirty="0">
                <a:solidFill>
                  <a:srgbClr val="FF0000"/>
                </a:solidFill>
                <a:latin typeface="Times New Roman" panose="02020603050405020304" pitchFamily="18" charset="0"/>
                <a:sym typeface="+mn-ea"/>
              </a:rPr>
              <a:t>可信度</a:t>
            </a:r>
            <a:r>
              <a:rPr lang="zh-CN" altLang="en-US" sz="2800" dirty="0">
                <a:latin typeface="Times New Roman" panose="02020603050405020304" pitchFamily="18" charset="0"/>
                <a:sym typeface="+mn-ea"/>
              </a:rPr>
              <a:t>：根据经验对一个事物或现象为真的相信程度。</a:t>
            </a:r>
          </a:p>
          <a:p>
            <a:pPr marL="457200" lvl="0" indent="-457200" algn="just" eaLnBrk="1" hangingPunct="1">
              <a:lnSpc>
                <a:spcPct val="150000"/>
              </a:lnSpc>
              <a:buFont typeface="Wingdings" panose="05000000000000000000" charset="0"/>
              <a:buChar char="p"/>
            </a:pPr>
            <a:r>
              <a:rPr lang="zh-CN" altLang="en-US" sz="2800" b="1" dirty="0">
                <a:solidFill>
                  <a:srgbClr val="FF0000"/>
                </a:solidFill>
                <a:latin typeface="Times New Roman" panose="02020603050405020304" pitchFamily="18" charset="0"/>
                <a:sym typeface="+mn-ea"/>
              </a:rPr>
              <a:t>C－F</a:t>
            </a:r>
            <a:r>
              <a:rPr lang="en-US" altLang="zh-CN" sz="2800" b="1" dirty="0">
                <a:solidFill>
                  <a:srgbClr val="FF0000"/>
                </a:solidFill>
                <a:latin typeface="Times New Roman" panose="02020603050405020304" pitchFamily="18" charset="0"/>
                <a:sym typeface="+mn-ea"/>
              </a:rPr>
              <a:t> (Certainty Factor) </a:t>
            </a:r>
            <a:r>
              <a:rPr lang="zh-CN" altLang="en-US" sz="2800" b="1" dirty="0">
                <a:solidFill>
                  <a:srgbClr val="FF0000"/>
                </a:solidFill>
                <a:latin typeface="Times New Roman" panose="02020603050405020304" pitchFamily="18" charset="0"/>
                <a:sym typeface="+mn-ea"/>
              </a:rPr>
              <a:t>模型</a:t>
            </a:r>
            <a:r>
              <a:rPr lang="zh-CN" altLang="en-US" sz="2800" dirty="0">
                <a:latin typeface="Times New Roman" panose="02020603050405020304" pitchFamily="18" charset="0"/>
                <a:sym typeface="+mn-ea"/>
              </a:rPr>
              <a:t>：基于可信度表示的不确定性推理的基本方法。</a:t>
            </a:r>
          </a:p>
          <a:p>
            <a:pPr marL="457200" lvl="0" indent="-457200" algn="just" eaLnBrk="1" hangingPunct="1">
              <a:lnSpc>
                <a:spcPct val="150000"/>
              </a:lnSpc>
              <a:buFont typeface="Wingdings" panose="05000000000000000000" charset="0"/>
              <a:buChar char="p"/>
            </a:pPr>
            <a:r>
              <a:rPr lang="zh-CN" altLang="en-US" sz="2800" dirty="0">
                <a:latin typeface="Times New Roman" panose="02020603050405020304" pitchFamily="18" charset="0"/>
                <a:sym typeface="+mn-ea"/>
              </a:rPr>
              <a:t>优点：直观、简单，且效果好。</a:t>
            </a:r>
          </a:p>
          <a:p>
            <a:pPr marL="457200" lvl="0" indent="-457200" algn="just" eaLnBrk="1" hangingPunct="1">
              <a:lnSpc>
                <a:spcPct val="150000"/>
              </a:lnSpc>
              <a:buFont typeface="Wingdings" panose="05000000000000000000" charset="0"/>
              <a:buChar char="p"/>
            </a:pPr>
            <a:r>
              <a:rPr lang="zh-CN" altLang="en-US" sz="2800" dirty="0">
                <a:latin typeface="Times New Roman" panose="02020603050405020304" pitchFamily="18" charset="0"/>
                <a:sym typeface="+mn-ea"/>
              </a:rPr>
              <a:t>缺点：可信度带有较大的主观性和经验性，其准确性难以把握。</a:t>
            </a:r>
            <a:endParaRPr lang="zh-CN" altLang="en-US" sz="2800" dirty="0">
              <a:latin typeface="Times New Roman" panose="02020603050405020304" pitchFamily="18" charset="0"/>
              <a:ea typeface="仿宋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14</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527052" y="1741805"/>
            <a:ext cx="11569700" cy="252603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产生式规则表示</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：可信度因子（</a:t>
            </a: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certainty factor</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），反映前提条件与结论的联系强度 。</a:t>
            </a:r>
            <a:r>
              <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p>
        </p:txBody>
      </p:sp>
      <p:graphicFrame>
        <p:nvGraphicFramePr>
          <p:cNvPr id="1026" name="Object 4"/>
          <p:cNvGraphicFramePr/>
          <p:nvPr/>
        </p:nvGraphicFramePr>
        <p:xfrm>
          <a:off x="2462530" y="2440781"/>
          <a:ext cx="6057265" cy="530225"/>
        </p:xfrm>
        <a:graphic>
          <a:graphicData uri="http://schemas.openxmlformats.org/presentationml/2006/ole">
            <mc:AlternateContent xmlns:mc="http://schemas.openxmlformats.org/markup-compatibility/2006">
              <mc:Choice xmlns:v="urn:schemas-microsoft-com:vml" Requires="v">
                <p:oleObj spid="_x0000_s65603" r:id="rId3" imgW="2602865" imgH="177165" progId="Equation.DSMT4">
                  <p:embed/>
                </p:oleObj>
              </mc:Choice>
              <mc:Fallback>
                <p:oleObj r:id="rId3" imgW="2602865" imgH="177165" progId="Equation.DSMT4">
                  <p:embed/>
                  <p:pic>
                    <p:nvPicPr>
                      <p:cNvPr id="1026" name="Object 4"/>
                      <p:cNvPicPr/>
                      <p:nvPr/>
                    </p:nvPicPr>
                    <p:blipFill>
                      <a:blip r:embed="rId4"/>
                      <a:stretch>
                        <a:fillRect/>
                      </a:stretch>
                    </p:blipFill>
                    <p:spPr>
                      <a:xfrm>
                        <a:off x="2462530" y="2440781"/>
                        <a:ext cx="6057265" cy="530225"/>
                      </a:xfrm>
                      <a:prstGeom prst="rect">
                        <a:avLst/>
                      </a:prstGeom>
                      <a:noFill/>
                      <a:ln w="38100">
                        <a:noFill/>
                        <a:miter/>
                      </a:ln>
                    </p:spPr>
                  </p:pic>
                </p:oleObj>
              </mc:Fallback>
            </mc:AlternateContent>
          </a:graphicData>
        </a:graphic>
      </p:graphicFrame>
      <p:graphicFrame>
        <p:nvGraphicFramePr>
          <p:cNvPr id="1027" name="Object 6"/>
          <p:cNvGraphicFramePr/>
          <p:nvPr>
            <p:extLst>
              <p:ext uri="{D42A27DB-BD31-4B8C-83A1-F6EECF244321}">
                <p14:modId xmlns:p14="http://schemas.microsoft.com/office/powerpoint/2010/main" val="3971108105"/>
              </p:ext>
            </p:extLst>
          </p:nvPr>
        </p:nvGraphicFramePr>
        <p:xfrm>
          <a:off x="527051" y="3198812"/>
          <a:ext cx="1485323" cy="460375"/>
        </p:xfrm>
        <a:graphic>
          <a:graphicData uri="http://schemas.openxmlformats.org/presentationml/2006/ole">
            <mc:AlternateContent xmlns:mc="http://schemas.openxmlformats.org/markup-compatibility/2006">
              <mc:Choice xmlns:v="urn:schemas-microsoft-com:vml" Requires="v">
                <p:oleObj spid="_x0000_s65604" r:id="rId5" imgW="660400" imgH="203200" progId="Equation.3">
                  <p:embed/>
                </p:oleObj>
              </mc:Choice>
              <mc:Fallback>
                <p:oleObj r:id="rId5" imgW="660400" imgH="203200" progId="Equation.3">
                  <p:embed/>
                  <p:pic>
                    <p:nvPicPr>
                      <p:cNvPr id="1027" name="Object 6"/>
                      <p:cNvPicPr/>
                      <p:nvPr/>
                    </p:nvPicPr>
                    <p:blipFill>
                      <a:blip r:embed="rId6"/>
                      <a:stretch>
                        <a:fillRect/>
                      </a:stretch>
                    </p:blipFill>
                    <p:spPr>
                      <a:xfrm>
                        <a:off x="527051" y="3198812"/>
                        <a:ext cx="1485323" cy="460375"/>
                      </a:xfrm>
                      <a:prstGeom prst="rect">
                        <a:avLst/>
                      </a:prstGeom>
                      <a:noFill/>
                      <a:ln w="38100">
                        <a:noFill/>
                        <a:miter/>
                      </a:ln>
                    </p:spPr>
                  </p:pic>
                </p:oleObj>
              </mc:Fallback>
            </mc:AlternateContent>
          </a:graphicData>
        </a:graphic>
      </p:graphicFrame>
      <p:sp>
        <p:nvSpPr>
          <p:cNvPr id="162836" name="Text Box 20"/>
          <p:cNvSpPr txBox="1"/>
          <p:nvPr/>
        </p:nvSpPr>
        <p:spPr>
          <a:xfrm>
            <a:off x="527051" y="4664710"/>
            <a:ext cx="10826749" cy="1015663"/>
          </a:xfrm>
          <a:prstGeom prst="rect">
            <a:avLst/>
          </a:prstGeom>
          <a:noFill/>
          <a:ln w="9525" cap="flat" cmpd="sng">
            <a:solidFill>
              <a:srgbClr val="80808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50000"/>
              </a:spcBef>
            </a:pPr>
            <a:r>
              <a:rPr lang="zh-CN" altLang="en-US" sz="2400" dirty="0">
                <a:latin typeface="Times New Roman" panose="02020603050405020304" pitchFamily="18" charset="0"/>
                <a:cs typeface="Times New Roman" panose="02020603050405020304" pitchFamily="18" charset="0"/>
              </a:rPr>
              <a:t>例子：</a:t>
            </a:r>
            <a:r>
              <a:rPr lang="en-US" altLang="zh-CN" sz="2400" dirty="0">
                <a:latin typeface="Times New Roman" panose="02020603050405020304" pitchFamily="18" charset="0"/>
              </a:rPr>
              <a:t>IF   </a:t>
            </a:r>
            <a:r>
              <a:rPr lang="zh-CN" altLang="en-US" sz="2400" dirty="0">
                <a:latin typeface="Times New Roman" panose="02020603050405020304" pitchFamily="18" charset="0"/>
              </a:rPr>
              <a:t>发热</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zh-CN" altLang="en-US" sz="2400" dirty="0">
                <a:latin typeface="Times New Roman" panose="02020603050405020304" pitchFamily="18" charset="0"/>
                <a:cs typeface="Times New Roman" panose="02020603050405020304" pitchFamily="18" charset="0"/>
              </a:rPr>
              <a:t>流鼻涕       </a:t>
            </a:r>
            <a:r>
              <a:rPr lang="en-US" altLang="zh-CN" sz="2400" dirty="0">
                <a:latin typeface="Times New Roman" panose="02020603050405020304" pitchFamily="18" charset="0"/>
                <a:cs typeface="Times New Roman" panose="02020603050405020304" pitchFamily="18" charset="0"/>
              </a:rPr>
              <a:t>THEN     </a:t>
            </a:r>
            <a:r>
              <a:rPr lang="zh-CN" altLang="en-US" sz="2400" dirty="0">
                <a:latin typeface="Times New Roman" panose="02020603050405020304" pitchFamily="18" charset="0"/>
              </a:rPr>
              <a:t>感冒</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0.8</a:t>
            </a:r>
            <a:r>
              <a:rPr lang="zh-CN" altLang="en-US" sz="2400" dirty="0">
                <a:latin typeface="Times New Roman" panose="02020603050405020304" pitchFamily="18" charset="0"/>
              </a:rPr>
              <a:t>）</a:t>
            </a:r>
          </a:p>
          <a:p>
            <a:pPr algn="l">
              <a:spcBef>
                <a:spcPct val="50000"/>
              </a:spcBef>
            </a:pPr>
            <a:r>
              <a:rPr lang="zh-CN" altLang="en-US" sz="2400" b="1" dirty="0">
                <a:solidFill>
                  <a:srgbClr val="0000CC"/>
                </a:solidFill>
                <a:latin typeface="Times New Roman" panose="02020603050405020304" pitchFamily="18" charset="0"/>
                <a:ea typeface="楷体_GB2312" pitchFamily="49" charset="-122"/>
                <a:sym typeface="+mn-ea"/>
              </a:rPr>
              <a:t>表示当某人确实有“发烧”及“流鼻涕”症状时，则有</a:t>
            </a:r>
            <a:r>
              <a:rPr lang="en-US" altLang="zh-CN" sz="2400" b="1" dirty="0">
                <a:solidFill>
                  <a:srgbClr val="0000CC"/>
                </a:solidFill>
                <a:latin typeface="Times New Roman" panose="02020603050405020304" pitchFamily="18" charset="0"/>
                <a:ea typeface="楷体_GB2312" pitchFamily="49" charset="-122"/>
                <a:sym typeface="+mn-ea"/>
              </a:rPr>
              <a:t>80%</a:t>
            </a:r>
            <a:r>
              <a:rPr lang="zh-CN" altLang="en-US" sz="2400" b="1" dirty="0">
                <a:solidFill>
                  <a:srgbClr val="0000CC"/>
                </a:solidFill>
                <a:latin typeface="Times New Roman" panose="02020603050405020304" pitchFamily="18" charset="0"/>
                <a:ea typeface="楷体_GB2312" pitchFamily="49" charset="-122"/>
                <a:sym typeface="+mn-ea"/>
              </a:rPr>
              <a:t>的把握是患了感冒。</a:t>
            </a:r>
            <a:r>
              <a:rPr lang="zh-CN" altLang="en-US" sz="2400" dirty="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36"/>
                                        </p:tgtEl>
                                        <p:attrNameLst>
                                          <p:attrName>style.visibility</p:attrName>
                                        </p:attrNameLst>
                                      </p:cBhvr>
                                      <p:to>
                                        <p:strVal val="visible"/>
                                      </p:to>
                                    </p:set>
                                    <p:anim calcmode="lin" valueType="num">
                                      <p:cBhvr additive="base">
                                        <p:cTn id="7" dur="500" fill="hold"/>
                                        <p:tgtEl>
                                          <p:spTgt spid="162836"/>
                                        </p:tgtEl>
                                        <p:attrNameLst>
                                          <p:attrName>ppt_x</p:attrName>
                                        </p:attrNameLst>
                                      </p:cBhvr>
                                      <p:tavLst>
                                        <p:tav tm="0">
                                          <p:val>
                                            <p:strVal val="0-#ppt_w/2"/>
                                          </p:val>
                                        </p:tav>
                                        <p:tav tm="100000">
                                          <p:val>
                                            <p:strVal val="#ppt_x"/>
                                          </p:val>
                                        </p:tav>
                                      </p:tavLst>
                                    </p:anim>
                                    <p:anim calcmode="lin" valueType="num">
                                      <p:cBhvr additive="base">
                                        <p:cTn id="8" dur="500" fill="hold"/>
                                        <p:tgtEl>
                                          <p:spTgt spid="16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15</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20770" y="989330"/>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25500" y="1732280"/>
            <a:ext cx="10541000" cy="452437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在CF模型中，把</a:t>
            </a:r>
            <a:r>
              <a:rPr lang="en-US" altLang="zh-CN" sz="2600" b="1" kern="0" noProof="0">
                <a:ln>
                  <a:noFill/>
                </a:ln>
                <a:effectLst/>
                <a:uLnTx/>
                <a:uFillTx/>
                <a:latin typeface="Times New Roman" panose="02020603050405020304" pitchFamily="18" charset="0"/>
                <a:sym typeface="+mn-ea"/>
              </a:rPr>
              <a:t> </a:t>
            </a:r>
            <a:r>
              <a:rPr lang="en-US" altLang="zh-CN" sz="2600" b="1" i="1" kern="0" noProof="0">
                <a:ln>
                  <a:noFill/>
                </a:ln>
                <a:effectLst/>
                <a:uLnTx/>
                <a:uFillTx/>
                <a:latin typeface="Times New Roman" panose="02020603050405020304" pitchFamily="18" charset="0"/>
                <a:sym typeface="+mn-ea"/>
              </a:rPr>
              <a:t>CF</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定义为：</a:t>
            </a: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en-US" altLang="zh-CN" sz="2600" b="1" i="1" kern="0" noProof="0">
                <a:ln>
                  <a:noFill/>
                </a:ln>
                <a:effectLst/>
                <a:uLnTx/>
                <a:uFillTx/>
                <a:latin typeface="Times New Roman" panose="02020603050405020304" pitchFamily="18" charset="0"/>
                <a:sym typeface="+mn-ea"/>
              </a:rPr>
              <a:t>		CF</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MB</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MD</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zh-CN" altLang="en-US" sz="2600" b="1" kern="0" noProof="0">
                <a:ln>
                  <a:noFill/>
                </a:ln>
                <a:effectLst/>
                <a:uLnTx/>
                <a:uFillTx/>
                <a:latin typeface="Times New Roman" panose="02020603050405020304" pitchFamily="18" charset="0"/>
                <a:sym typeface="+mn-ea"/>
              </a:rPr>
              <a:t>其中，</a:t>
            </a:r>
            <a:r>
              <a:rPr lang="zh-CN" altLang="en-US" sz="2600" b="1" i="1" kern="0" noProof="0">
                <a:ln>
                  <a:noFill/>
                </a:ln>
                <a:effectLst/>
                <a:uLnTx/>
                <a:uFillTx/>
                <a:latin typeface="Times New Roman" panose="02020603050405020304" pitchFamily="18" charset="0"/>
                <a:sym typeface="+mn-ea"/>
              </a:rPr>
              <a:t>MB</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(Measure Belief, MB)称为信任增长度</a:t>
            </a: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zh-CN" altLang="en-US" sz="2600" b="1" i="1" kern="0" noProof="0">
                <a:ln>
                  <a:noFill/>
                </a:ln>
                <a:effectLst/>
                <a:uLnTx/>
                <a:uFillTx/>
                <a:latin typeface="Times New Roman" panose="02020603050405020304" pitchFamily="18" charset="0"/>
                <a:sym typeface="+mn-ea"/>
              </a:rPr>
              <a:t>MD</a:t>
            </a:r>
            <a:r>
              <a:rPr lang="en-US" altLang="zh-CN" sz="2600" b="1" i="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(Measure Disbelief, MD)称为不信任增长度</a:t>
            </a: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2294" name="Object 17"/>
          <p:cNvGraphicFramePr>
            <a:graphicFrameLocks noChangeAspect="1"/>
          </p:cNvGraphicFramePr>
          <p:nvPr/>
        </p:nvGraphicFramePr>
        <p:xfrm>
          <a:off x="2797493" y="5106512"/>
          <a:ext cx="5260975" cy="1049655"/>
        </p:xfrm>
        <a:graphic>
          <a:graphicData uri="http://schemas.openxmlformats.org/presentationml/2006/ole">
            <mc:AlternateContent xmlns:mc="http://schemas.openxmlformats.org/markup-compatibility/2006">
              <mc:Choice xmlns:v="urn:schemas-microsoft-com:vml" Requires="v">
                <p:oleObj spid="_x0000_s66627" r:id="rId3" imgW="3848100" imgH="685800" progId="Equation.DSMT4">
                  <p:embed/>
                </p:oleObj>
              </mc:Choice>
              <mc:Fallback>
                <p:oleObj r:id="rId3" imgW="3848100" imgH="685800" progId="Equation.DSMT4">
                  <p:embed/>
                  <p:pic>
                    <p:nvPicPr>
                      <p:cNvPr id="12294" name="Object 17"/>
                      <p:cNvPicPr/>
                      <p:nvPr/>
                    </p:nvPicPr>
                    <p:blipFill>
                      <a:blip r:embed="rId4"/>
                      <a:stretch>
                        <a:fillRect/>
                      </a:stretch>
                    </p:blipFill>
                    <p:spPr>
                      <a:xfrm>
                        <a:off x="2797493" y="5106512"/>
                        <a:ext cx="5260975" cy="1049655"/>
                      </a:xfrm>
                      <a:prstGeom prst="rect">
                        <a:avLst/>
                      </a:prstGeom>
                      <a:noFill/>
                      <a:ln w="38100">
                        <a:noFill/>
                        <a:miter/>
                      </a:ln>
                    </p:spPr>
                  </p:pic>
                </p:oleObj>
              </mc:Fallback>
            </mc:AlternateContent>
          </a:graphicData>
        </a:graphic>
      </p:graphicFrame>
      <p:graphicFrame>
        <p:nvGraphicFramePr>
          <p:cNvPr id="39938" name="Object 2"/>
          <p:cNvGraphicFramePr/>
          <p:nvPr/>
        </p:nvGraphicFramePr>
        <p:xfrm>
          <a:off x="2797810" y="3342005"/>
          <a:ext cx="4419600" cy="1165225"/>
        </p:xfrm>
        <a:graphic>
          <a:graphicData uri="http://schemas.openxmlformats.org/presentationml/2006/ole">
            <mc:AlternateContent xmlns:mc="http://schemas.openxmlformats.org/markup-compatibility/2006">
              <mc:Choice xmlns:v="urn:schemas-microsoft-com:vml" Requires="v">
                <p:oleObj spid="_x0000_s66628" r:id="rId5" imgW="3326130" imgH="812165" progId="Equation.3">
                  <p:embed/>
                </p:oleObj>
              </mc:Choice>
              <mc:Fallback>
                <p:oleObj r:id="rId5" imgW="3326130" imgH="812165" progId="Equation.3">
                  <p:embed/>
                  <p:pic>
                    <p:nvPicPr>
                      <p:cNvPr id="39938" name="Object 2"/>
                      <p:cNvPicPr/>
                      <p:nvPr/>
                    </p:nvPicPr>
                    <p:blipFill>
                      <a:blip r:embed="rId6"/>
                      <a:stretch>
                        <a:fillRect/>
                      </a:stretch>
                    </p:blipFill>
                    <p:spPr>
                      <a:xfrm>
                        <a:off x="2797810" y="3342005"/>
                        <a:ext cx="4419600" cy="116522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16</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20770" y="989330"/>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25500" y="1732280"/>
            <a:ext cx="10541000" cy="452437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在CF模型中，把</a:t>
            </a:r>
            <a:r>
              <a:rPr lang="en-US" altLang="zh-CN" sz="2600" b="1" kern="0" noProof="0">
                <a:ln>
                  <a:noFill/>
                </a:ln>
                <a:effectLst/>
                <a:uLnTx/>
                <a:uFillTx/>
                <a:latin typeface="Times New Roman" panose="02020603050405020304" pitchFamily="18" charset="0"/>
                <a:sym typeface="+mn-ea"/>
              </a:rPr>
              <a:t> </a:t>
            </a:r>
            <a:r>
              <a:rPr lang="en-US" altLang="zh-CN" sz="2600" b="1" i="1" kern="0" noProof="0">
                <a:ln>
                  <a:noFill/>
                </a:ln>
                <a:effectLst/>
                <a:uLnTx/>
                <a:uFillTx/>
                <a:latin typeface="Times New Roman" panose="02020603050405020304" pitchFamily="18" charset="0"/>
                <a:sym typeface="+mn-ea"/>
              </a:rPr>
              <a:t>CF</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定义为：</a:t>
            </a: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en-US" altLang="zh-CN" sz="2600" b="1" i="1" kern="0" noProof="0">
                <a:ln>
                  <a:noFill/>
                </a:ln>
                <a:effectLst/>
                <a:uLnTx/>
                <a:uFillTx/>
                <a:latin typeface="Times New Roman" panose="02020603050405020304" pitchFamily="18" charset="0"/>
                <a:sym typeface="+mn-ea"/>
              </a:rPr>
              <a:t>		CF</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MB</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MD</a:t>
            </a:r>
            <a:r>
              <a:rPr lang="en-US" altLang="zh-CN"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H</a:t>
            </a:r>
            <a:r>
              <a:rPr lang="zh-CN" altLang="en-US" sz="2600" b="1" kern="0" noProof="0">
                <a:ln>
                  <a:noFill/>
                </a:ln>
                <a:effectLst/>
                <a:uLnTx/>
                <a:uFillTx/>
                <a:latin typeface="Times New Roman" panose="02020603050405020304" pitchFamily="18" charset="0"/>
                <a:sym typeface="+mn-ea"/>
              </a:rPr>
              <a:t>，</a:t>
            </a:r>
            <a:r>
              <a:rPr lang="en-US" altLang="zh-CN" sz="2600" b="1" i="1" kern="0" noProof="0">
                <a:ln>
                  <a:noFill/>
                </a:ln>
                <a:effectLst/>
                <a:uLnTx/>
                <a:uFillTx/>
                <a:latin typeface="Times New Roman" panose="02020603050405020304" pitchFamily="18" charset="0"/>
                <a:sym typeface="+mn-ea"/>
              </a:rPr>
              <a:t>E</a:t>
            </a:r>
            <a:r>
              <a:rPr lang="en-US" altLang="zh-CN" sz="2600" b="1" kern="0" noProof="0">
                <a:ln>
                  <a:noFill/>
                </a:ln>
                <a:effectLst/>
                <a:uLnTx/>
                <a:uFillTx/>
                <a:latin typeface="Times New Roman" panose="02020603050405020304" pitchFamily="18" charset="0"/>
                <a:sym typeface="+mn-ea"/>
              </a:rPr>
              <a:t>)</a:t>
            </a: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zh-CN" altLang="en-US" sz="2600" b="1" kern="0" noProof="0">
                <a:ln>
                  <a:noFill/>
                </a:ln>
                <a:effectLst/>
                <a:uLnTx/>
                <a:uFillTx/>
                <a:latin typeface="Times New Roman" panose="02020603050405020304" pitchFamily="18" charset="0"/>
                <a:sym typeface="+mn-ea"/>
              </a:rPr>
              <a:t>其中，</a:t>
            </a:r>
            <a:r>
              <a:rPr lang="zh-CN" altLang="en-US" sz="2600" b="1" i="1" kern="0" noProof="0">
                <a:ln>
                  <a:noFill/>
                </a:ln>
                <a:effectLst/>
                <a:uLnTx/>
                <a:uFillTx/>
                <a:latin typeface="Times New Roman" panose="02020603050405020304" pitchFamily="18" charset="0"/>
                <a:sym typeface="+mn-ea"/>
              </a:rPr>
              <a:t>MB</a:t>
            </a:r>
            <a:r>
              <a:rPr lang="en-US" altLang="zh-CN" sz="2600" b="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(Measure Belief, MB)称为信任增长度</a:t>
            </a: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lang="zh-CN" altLang="en-US" sz="2600" b="1" i="1" kern="0" noProof="0">
                <a:ln>
                  <a:noFill/>
                </a:ln>
                <a:effectLst/>
                <a:uLnTx/>
                <a:uFillTx/>
                <a:latin typeface="Times New Roman" panose="02020603050405020304" pitchFamily="18" charset="0"/>
                <a:sym typeface="+mn-ea"/>
              </a:rPr>
              <a:t>MD</a:t>
            </a:r>
            <a:r>
              <a:rPr lang="en-US" altLang="zh-CN" sz="2600" b="1" i="1" kern="0" noProof="0">
                <a:ln>
                  <a:noFill/>
                </a:ln>
                <a:effectLst/>
                <a:uLnTx/>
                <a:uFillTx/>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(Measure Disbelief, MD)称为不信任增长度</a:t>
            </a: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2293" name="Object 16"/>
          <p:cNvGraphicFramePr>
            <a:graphicFrameLocks noChangeAspect="1"/>
          </p:cNvGraphicFramePr>
          <p:nvPr/>
        </p:nvGraphicFramePr>
        <p:xfrm>
          <a:off x="2543652" y="3441065"/>
          <a:ext cx="5345430" cy="1012825"/>
        </p:xfrm>
        <a:graphic>
          <a:graphicData uri="http://schemas.openxmlformats.org/presentationml/2006/ole">
            <mc:AlternateContent xmlns:mc="http://schemas.openxmlformats.org/markup-compatibility/2006">
              <mc:Choice xmlns:v="urn:schemas-microsoft-com:vml" Requires="v">
                <p:oleObj spid="_x0000_s67651" r:id="rId3" imgW="3708400" imgH="685800" progId="Equation.DSMT4">
                  <p:embed/>
                </p:oleObj>
              </mc:Choice>
              <mc:Fallback>
                <p:oleObj r:id="rId3" imgW="3708400" imgH="685800" progId="Equation.DSMT4">
                  <p:embed/>
                  <p:pic>
                    <p:nvPicPr>
                      <p:cNvPr id="12293" name="Object 16"/>
                      <p:cNvPicPr/>
                      <p:nvPr/>
                    </p:nvPicPr>
                    <p:blipFill>
                      <a:blip r:embed="rId4"/>
                      <a:stretch>
                        <a:fillRect/>
                      </a:stretch>
                    </p:blipFill>
                    <p:spPr>
                      <a:xfrm>
                        <a:off x="2543652" y="3441065"/>
                        <a:ext cx="5345430" cy="1012825"/>
                      </a:xfrm>
                      <a:prstGeom prst="rect">
                        <a:avLst/>
                      </a:prstGeom>
                      <a:noFill/>
                      <a:ln w="38100">
                        <a:noFill/>
                        <a:miter/>
                      </a:ln>
                    </p:spPr>
                  </p:pic>
                </p:oleObj>
              </mc:Fallback>
            </mc:AlternateContent>
          </a:graphicData>
        </a:graphic>
      </p:graphicFrame>
      <p:graphicFrame>
        <p:nvGraphicFramePr>
          <p:cNvPr id="12294" name="Object 17"/>
          <p:cNvGraphicFramePr>
            <a:graphicFrameLocks noChangeAspect="1"/>
          </p:cNvGraphicFramePr>
          <p:nvPr/>
        </p:nvGraphicFramePr>
        <p:xfrm>
          <a:off x="2797493" y="5106512"/>
          <a:ext cx="5260975" cy="1049655"/>
        </p:xfrm>
        <a:graphic>
          <a:graphicData uri="http://schemas.openxmlformats.org/presentationml/2006/ole">
            <mc:AlternateContent xmlns:mc="http://schemas.openxmlformats.org/markup-compatibility/2006">
              <mc:Choice xmlns:v="urn:schemas-microsoft-com:vml" Requires="v">
                <p:oleObj spid="_x0000_s67652" r:id="rId5" imgW="3848100" imgH="685800" progId="Equation.DSMT4">
                  <p:embed/>
                </p:oleObj>
              </mc:Choice>
              <mc:Fallback>
                <p:oleObj r:id="rId5" imgW="3848100" imgH="685800" progId="Equation.DSMT4">
                  <p:embed/>
                  <p:pic>
                    <p:nvPicPr>
                      <p:cNvPr id="12294" name="Object 17"/>
                      <p:cNvPicPr/>
                      <p:nvPr/>
                    </p:nvPicPr>
                    <p:blipFill>
                      <a:blip r:embed="rId6"/>
                      <a:stretch>
                        <a:fillRect/>
                      </a:stretch>
                    </p:blipFill>
                    <p:spPr>
                      <a:xfrm>
                        <a:off x="2797493" y="5106512"/>
                        <a:ext cx="5260975" cy="1049655"/>
                      </a:xfrm>
                      <a:prstGeom prst="rect">
                        <a:avLst/>
                      </a:prstGeom>
                      <a:noFill/>
                      <a:ln w="38100">
                        <a:noFill/>
                        <a:miter/>
                      </a:ln>
                    </p:spPr>
                  </p:pic>
                </p:oleObj>
              </mc:Fallback>
            </mc:AlternateContent>
          </a:graphicData>
        </a:graphic>
      </p:graphicFrame>
      <p:sp>
        <p:nvSpPr>
          <p:cNvPr id="2" name="Rectangle 3"/>
          <p:cNvSpPr>
            <a:spLocks noGrp="1" noChangeArrowheads="1"/>
          </p:cNvSpPr>
          <p:nvPr/>
        </p:nvSpPr>
        <p:spPr>
          <a:xfrm>
            <a:off x="1934845" y="2372995"/>
            <a:ext cx="8512810" cy="3375660"/>
          </a:xfrm>
          <a:prstGeom prst="rect">
            <a:avLst/>
          </a:prstGeom>
          <a:gradFill>
            <a:gsLst>
              <a:gs pos="100000">
                <a:srgbClr val="F9F8CA"/>
              </a:gs>
              <a:gs pos="0">
                <a:srgbClr val="4EAADD"/>
              </a:gs>
            </a:gsLst>
            <a:lin scaled="1"/>
          </a:gradFill>
          <a:ln w="9525">
            <a:noFill/>
          </a:ln>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endPar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Line 10"/>
          <p:cNvSpPr/>
          <p:nvPr/>
        </p:nvSpPr>
        <p:spPr>
          <a:xfrm>
            <a:off x="5360670" y="3488690"/>
            <a:ext cx="1792288" cy="1588"/>
          </a:xfrm>
          <a:prstGeom prst="line">
            <a:avLst/>
          </a:prstGeom>
          <a:ln w="11113" cap="flat" cmpd="sng">
            <a:solidFill>
              <a:srgbClr val="000000"/>
            </a:solidFill>
            <a:prstDash val="solid"/>
            <a:headEnd type="none" w="med" len="med"/>
            <a:tailEnd type="none" w="med" len="med"/>
          </a:ln>
        </p:spPr>
      </p:sp>
      <p:sp>
        <p:nvSpPr>
          <p:cNvPr id="4" name="Line 11"/>
          <p:cNvSpPr/>
          <p:nvPr/>
        </p:nvSpPr>
        <p:spPr>
          <a:xfrm>
            <a:off x="5570220" y="4720590"/>
            <a:ext cx="1792288" cy="1588"/>
          </a:xfrm>
          <a:prstGeom prst="line">
            <a:avLst/>
          </a:prstGeom>
          <a:ln w="11113" cap="flat" cmpd="sng">
            <a:solidFill>
              <a:srgbClr val="000000"/>
            </a:solidFill>
            <a:prstDash val="solid"/>
            <a:headEnd type="none" w="med" len="med"/>
            <a:tailEnd type="none" w="med" len="med"/>
          </a:ln>
        </p:spPr>
      </p:sp>
      <p:sp>
        <p:nvSpPr>
          <p:cNvPr id="6" name="Rectangle 12"/>
          <p:cNvSpPr/>
          <p:nvPr/>
        </p:nvSpPr>
        <p:spPr>
          <a:xfrm>
            <a:off x="3511233" y="4717415"/>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7" name="Rectangle 13"/>
          <p:cNvSpPr/>
          <p:nvPr/>
        </p:nvSpPr>
        <p:spPr>
          <a:xfrm>
            <a:off x="3511233" y="4496753"/>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8" name="Rectangle 14"/>
          <p:cNvSpPr/>
          <p:nvPr/>
        </p:nvSpPr>
        <p:spPr>
          <a:xfrm>
            <a:off x="3511233" y="4228465"/>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9" name="Rectangle 15"/>
          <p:cNvSpPr/>
          <p:nvPr/>
        </p:nvSpPr>
        <p:spPr>
          <a:xfrm>
            <a:off x="3511233" y="4799965"/>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î</a:t>
            </a:r>
          </a:p>
        </p:txBody>
      </p:sp>
      <p:sp>
        <p:nvSpPr>
          <p:cNvPr id="10" name="Rectangle 16"/>
          <p:cNvSpPr/>
          <p:nvPr/>
        </p:nvSpPr>
        <p:spPr>
          <a:xfrm>
            <a:off x="3511233" y="3749040"/>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11" name="Rectangle 17"/>
          <p:cNvSpPr/>
          <p:nvPr/>
        </p:nvSpPr>
        <p:spPr>
          <a:xfrm>
            <a:off x="3511233" y="3656965"/>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12" name="Rectangle 18"/>
          <p:cNvSpPr/>
          <p:nvPr/>
        </p:nvSpPr>
        <p:spPr>
          <a:xfrm>
            <a:off x="3511233" y="3388678"/>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ï</a:t>
            </a:r>
          </a:p>
        </p:txBody>
      </p:sp>
      <p:sp>
        <p:nvSpPr>
          <p:cNvPr id="13" name="Rectangle 19"/>
          <p:cNvSpPr/>
          <p:nvPr/>
        </p:nvSpPr>
        <p:spPr>
          <a:xfrm>
            <a:off x="3511233" y="3960178"/>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í</a:t>
            </a:r>
          </a:p>
        </p:txBody>
      </p:sp>
      <p:sp>
        <p:nvSpPr>
          <p:cNvPr id="14" name="Rectangle 20"/>
          <p:cNvSpPr/>
          <p:nvPr/>
        </p:nvSpPr>
        <p:spPr>
          <a:xfrm>
            <a:off x="3511233" y="3118803"/>
            <a:ext cx="13843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ì</a:t>
            </a:r>
          </a:p>
        </p:txBody>
      </p:sp>
      <p:sp>
        <p:nvSpPr>
          <p:cNvPr id="15" name="Rectangle 21"/>
          <p:cNvSpPr/>
          <p:nvPr/>
        </p:nvSpPr>
        <p:spPr>
          <a:xfrm>
            <a:off x="9226233" y="4345940"/>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&lt;</a:t>
            </a:r>
          </a:p>
        </p:txBody>
      </p:sp>
      <p:sp>
        <p:nvSpPr>
          <p:cNvPr id="16" name="Rectangle 22"/>
          <p:cNvSpPr/>
          <p:nvPr/>
        </p:nvSpPr>
        <p:spPr>
          <a:xfrm>
            <a:off x="9229408" y="3910965"/>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17" name="Rectangle 23"/>
          <p:cNvSpPr/>
          <p:nvPr/>
        </p:nvSpPr>
        <p:spPr>
          <a:xfrm>
            <a:off x="9229408" y="3477578"/>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&gt;</a:t>
            </a:r>
          </a:p>
        </p:txBody>
      </p:sp>
      <p:sp>
        <p:nvSpPr>
          <p:cNvPr id="18" name="Rectangle 24"/>
          <p:cNvSpPr/>
          <p:nvPr/>
        </p:nvSpPr>
        <p:spPr>
          <a:xfrm>
            <a:off x="6225858" y="4331653"/>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19" name="Rectangle 25"/>
          <p:cNvSpPr/>
          <p:nvPr/>
        </p:nvSpPr>
        <p:spPr>
          <a:xfrm>
            <a:off x="5384483" y="4509453"/>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0" name="Rectangle 26"/>
          <p:cNvSpPr/>
          <p:nvPr/>
        </p:nvSpPr>
        <p:spPr>
          <a:xfrm>
            <a:off x="5178108" y="4509453"/>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1" name="Rectangle 27"/>
          <p:cNvSpPr/>
          <p:nvPr/>
        </p:nvSpPr>
        <p:spPr>
          <a:xfrm>
            <a:off x="3812858" y="4509453"/>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2" name="Rectangle 28"/>
          <p:cNvSpPr/>
          <p:nvPr/>
        </p:nvSpPr>
        <p:spPr>
          <a:xfrm>
            <a:off x="5928995" y="3495040"/>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3" name="Rectangle 29"/>
          <p:cNvSpPr/>
          <p:nvPr/>
        </p:nvSpPr>
        <p:spPr>
          <a:xfrm>
            <a:off x="6357620" y="3098165"/>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4" name="Rectangle 30"/>
          <p:cNvSpPr/>
          <p:nvPr/>
        </p:nvSpPr>
        <p:spPr>
          <a:xfrm>
            <a:off x="5149533" y="3275965"/>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5" name="Rectangle 31"/>
          <p:cNvSpPr/>
          <p:nvPr/>
        </p:nvSpPr>
        <p:spPr>
          <a:xfrm>
            <a:off x="4774883" y="3275965"/>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6" name="Rectangle 32"/>
          <p:cNvSpPr/>
          <p:nvPr/>
        </p:nvSpPr>
        <p:spPr>
          <a:xfrm>
            <a:off x="3306445" y="3910965"/>
            <a:ext cx="15367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Symbol" panose="05050102010706020507" pitchFamily="18" charset="2"/>
              </a:rPr>
              <a:t>=</a:t>
            </a:r>
          </a:p>
        </p:txBody>
      </p:sp>
      <p:sp>
        <p:nvSpPr>
          <p:cNvPr id="27" name="Rectangle 33"/>
          <p:cNvSpPr/>
          <p:nvPr/>
        </p:nvSpPr>
        <p:spPr>
          <a:xfrm>
            <a:off x="9937433" y="43792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28" name="Rectangle 34"/>
          <p:cNvSpPr/>
          <p:nvPr/>
        </p:nvSpPr>
        <p:spPr>
          <a:xfrm>
            <a:off x="9608820" y="43792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29" name="Rectangle 35"/>
          <p:cNvSpPr/>
          <p:nvPr/>
        </p:nvSpPr>
        <p:spPr>
          <a:xfrm>
            <a:off x="9081770" y="43792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0" name="Rectangle 36"/>
          <p:cNvSpPr/>
          <p:nvPr/>
        </p:nvSpPr>
        <p:spPr>
          <a:xfrm>
            <a:off x="8776970" y="4379278"/>
            <a:ext cx="6159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1" name="Rectangle 37"/>
          <p:cNvSpPr/>
          <p:nvPr/>
        </p:nvSpPr>
        <p:spPr>
          <a:xfrm>
            <a:off x="8410258" y="43792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2" name="Rectangle 38"/>
          <p:cNvSpPr/>
          <p:nvPr/>
        </p:nvSpPr>
        <p:spPr>
          <a:xfrm>
            <a:off x="9942195"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3" name="Rectangle 39"/>
          <p:cNvSpPr/>
          <p:nvPr/>
        </p:nvSpPr>
        <p:spPr>
          <a:xfrm>
            <a:off x="9611995"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4" name="Rectangle 40"/>
          <p:cNvSpPr/>
          <p:nvPr/>
        </p:nvSpPr>
        <p:spPr>
          <a:xfrm>
            <a:off x="9081770"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5" name="Rectangle 41"/>
          <p:cNvSpPr/>
          <p:nvPr/>
        </p:nvSpPr>
        <p:spPr>
          <a:xfrm>
            <a:off x="8776970" y="3944303"/>
            <a:ext cx="6159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6" name="Rectangle 42"/>
          <p:cNvSpPr/>
          <p:nvPr/>
        </p:nvSpPr>
        <p:spPr>
          <a:xfrm>
            <a:off x="8410258"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7" name="Rectangle 43"/>
          <p:cNvSpPr/>
          <p:nvPr/>
        </p:nvSpPr>
        <p:spPr>
          <a:xfrm>
            <a:off x="9942195" y="351091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8" name="Rectangle 44"/>
          <p:cNvSpPr/>
          <p:nvPr/>
        </p:nvSpPr>
        <p:spPr>
          <a:xfrm>
            <a:off x="9611995" y="351091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39" name="Rectangle 45"/>
          <p:cNvSpPr/>
          <p:nvPr/>
        </p:nvSpPr>
        <p:spPr>
          <a:xfrm>
            <a:off x="9081770" y="351091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0" name="Rectangle 46"/>
          <p:cNvSpPr/>
          <p:nvPr/>
        </p:nvSpPr>
        <p:spPr>
          <a:xfrm>
            <a:off x="8776970" y="3510915"/>
            <a:ext cx="6159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1" name="Rectangle 47"/>
          <p:cNvSpPr/>
          <p:nvPr/>
        </p:nvSpPr>
        <p:spPr>
          <a:xfrm>
            <a:off x="8410258" y="351091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2" name="Rectangle 48"/>
          <p:cNvSpPr/>
          <p:nvPr/>
        </p:nvSpPr>
        <p:spPr>
          <a:xfrm>
            <a:off x="6678295" y="476186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3" name="Rectangle 49"/>
          <p:cNvSpPr/>
          <p:nvPr/>
        </p:nvSpPr>
        <p:spPr>
          <a:xfrm>
            <a:off x="6349683" y="4761865"/>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4" name="Rectangle 50"/>
          <p:cNvSpPr/>
          <p:nvPr/>
        </p:nvSpPr>
        <p:spPr>
          <a:xfrm>
            <a:off x="7262495" y="43649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5" name="Rectangle 51"/>
          <p:cNvSpPr/>
          <p:nvPr/>
        </p:nvSpPr>
        <p:spPr>
          <a:xfrm>
            <a:off x="6957695" y="4364990"/>
            <a:ext cx="6159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6" name="Rectangle 52"/>
          <p:cNvSpPr/>
          <p:nvPr/>
        </p:nvSpPr>
        <p:spPr>
          <a:xfrm>
            <a:off x="6592570" y="43649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7" name="Rectangle 53"/>
          <p:cNvSpPr/>
          <p:nvPr/>
        </p:nvSpPr>
        <p:spPr>
          <a:xfrm>
            <a:off x="6094095" y="43649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8" name="Rectangle 54"/>
          <p:cNvSpPr/>
          <p:nvPr/>
        </p:nvSpPr>
        <p:spPr>
          <a:xfrm>
            <a:off x="5763895" y="43649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49" name="Rectangle 55"/>
          <p:cNvSpPr/>
          <p:nvPr/>
        </p:nvSpPr>
        <p:spPr>
          <a:xfrm>
            <a:off x="5030470" y="45427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0" name="Rectangle 56"/>
          <p:cNvSpPr/>
          <p:nvPr/>
        </p:nvSpPr>
        <p:spPr>
          <a:xfrm>
            <a:off x="4746308" y="4542790"/>
            <a:ext cx="6985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1" name="Rectangle 57"/>
          <p:cNvSpPr/>
          <p:nvPr/>
        </p:nvSpPr>
        <p:spPr>
          <a:xfrm>
            <a:off x="4420870" y="4542790"/>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2" name="Rectangle 58"/>
          <p:cNvSpPr/>
          <p:nvPr/>
        </p:nvSpPr>
        <p:spPr>
          <a:xfrm>
            <a:off x="3639820" y="4542790"/>
            <a:ext cx="13970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0</a:t>
            </a:r>
          </a:p>
        </p:txBody>
      </p:sp>
      <p:sp>
        <p:nvSpPr>
          <p:cNvPr id="53" name="Rectangle 59"/>
          <p:cNvSpPr/>
          <p:nvPr/>
        </p:nvSpPr>
        <p:spPr>
          <a:xfrm>
            <a:off x="3639820" y="3944303"/>
            <a:ext cx="13970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0</a:t>
            </a:r>
          </a:p>
        </p:txBody>
      </p:sp>
      <p:sp>
        <p:nvSpPr>
          <p:cNvPr id="54" name="Rectangle 60"/>
          <p:cNvSpPr/>
          <p:nvPr/>
        </p:nvSpPr>
        <p:spPr>
          <a:xfrm>
            <a:off x="6624320" y="35283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5" name="Rectangle 61"/>
          <p:cNvSpPr/>
          <p:nvPr/>
        </p:nvSpPr>
        <p:spPr>
          <a:xfrm>
            <a:off x="6295708" y="3528378"/>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6" name="Rectangle 62"/>
          <p:cNvSpPr/>
          <p:nvPr/>
        </p:nvSpPr>
        <p:spPr>
          <a:xfrm>
            <a:off x="5776595" y="3528378"/>
            <a:ext cx="13970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1</a:t>
            </a:r>
          </a:p>
        </p:txBody>
      </p:sp>
      <p:sp>
        <p:nvSpPr>
          <p:cNvPr id="57" name="Rectangle 63"/>
          <p:cNvSpPr/>
          <p:nvPr/>
        </p:nvSpPr>
        <p:spPr>
          <a:xfrm>
            <a:off x="7052945" y="31315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8" name="Rectangle 64"/>
          <p:cNvSpPr/>
          <p:nvPr/>
        </p:nvSpPr>
        <p:spPr>
          <a:xfrm>
            <a:off x="6724333" y="31315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59" name="Rectangle 65"/>
          <p:cNvSpPr/>
          <p:nvPr/>
        </p:nvSpPr>
        <p:spPr>
          <a:xfrm>
            <a:off x="6225858" y="31315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0" name="Rectangle 66"/>
          <p:cNvSpPr/>
          <p:nvPr/>
        </p:nvSpPr>
        <p:spPr>
          <a:xfrm>
            <a:off x="5928995" y="3142615"/>
            <a:ext cx="6159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1" name="Rectangle 67"/>
          <p:cNvSpPr/>
          <p:nvPr/>
        </p:nvSpPr>
        <p:spPr>
          <a:xfrm>
            <a:off x="5554345" y="31315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2" name="Rectangle 68"/>
          <p:cNvSpPr/>
          <p:nvPr/>
        </p:nvSpPr>
        <p:spPr>
          <a:xfrm>
            <a:off x="4960620" y="3309303"/>
            <a:ext cx="13970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0</a:t>
            </a:r>
          </a:p>
        </p:txBody>
      </p:sp>
      <p:sp>
        <p:nvSpPr>
          <p:cNvPr id="63" name="Rectangle 69"/>
          <p:cNvSpPr/>
          <p:nvPr/>
        </p:nvSpPr>
        <p:spPr>
          <a:xfrm>
            <a:off x="4643120" y="3309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4" name="Rectangle 70"/>
          <p:cNvSpPr/>
          <p:nvPr/>
        </p:nvSpPr>
        <p:spPr>
          <a:xfrm>
            <a:off x="4358958" y="3309303"/>
            <a:ext cx="6985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5" name="Rectangle 71"/>
          <p:cNvSpPr/>
          <p:nvPr/>
        </p:nvSpPr>
        <p:spPr>
          <a:xfrm>
            <a:off x="4035108" y="3309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6" name="Rectangle 72"/>
          <p:cNvSpPr/>
          <p:nvPr/>
        </p:nvSpPr>
        <p:spPr>
          <a:xfrm>
            <a:off x="3157220"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7" name="Rectangle 73"/>
          <p:cNvSpPr/>
          <p:nvPr/>
        </p:nvSpPr>
        <p:spPr>
          <a:xfrm>
            <a:off x="2873058" y="3944303"/>
            <a:ext cx="69850"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8" name="Rectangle 74"/>
          <p:cNvSpPr/>
          <p:nvPr/>
        </p:nvSpPr>
        <p:spPr>
          <a:xfrm>
            <a:off x="2549208" y="3944303"/>
            <a:ext cx="93345" cy="338455"/>
          </a:xfrm>
          <a:prstGeom prst="rect">
            <a:avLst/>
          </a:prstGeom>
          <a:noFill/>
          <a:ln w="9525">
            <a:noFill/>
          </a:ln>
        </p:spPr>
        <p:txBody>
          <a:bodyPr wrap="none" lIns="0" tIns="0" rIns="0" bIns="0">
            <a:spAutoFit/>
          </a:bodyPr>
          <a:lstStyle/>
          <a:p>
            <a:pPr eaLnBrk="1" hangingPunct="1"/>
            <a:r>
              <a:rPr lang="en-US" altLang="zh-CN" sz="2200" b="1" dirty="0">
                <a:solidFill>
                  <a:srgbClr val="000000"/>
                </a:solidFill>
                <a:latin typeface="Times New Roman" panose="02020603050405020304" pitchFamily="18" charset="0"/>
              </a:rPr>
              <a:t>(</a:t>
            </a:r>
          </a:p>
        </p:txBody>
      </p:sp>
      <p:sp>
        <p:nvSpPr>
          <p:cNvPr id="69" name="Rectangle 75"/>
          <p:cNvSpPr/>
          <p:nvPr/>
        </p:nvSpPr>
        <p:spPr>
          <a:xfrm>
            <a:off x="9712008" y="4379278"/>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70" name="Rectangle 76"/>
          <p:cNvSpPr/>
          <p:nvPr/>
        </p:nvSpPr>
        <p:spPr>
          <a:xfrm>
            <a:off x="9438958" y="4379278"/>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71" name="Rectangle 77"/>
          <p:cNvSpPr/>
          <p:nvPr/>
        </p:nvSpPr>
        <p:spPr>
          <a:xfrm>
            <a:off x="8903970" y="4379278"/>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72" name="Rectangle 78"/>
          <p:cNvSpPr/>
          <p:nvPr/>
        </p:nvSpPr>
        <p:spPr>
          <a:xfrm>
            <a:off x="8513445" y="4379278"/>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73" name="Rectangle 79"/>
          <p:cNvSpPr/>
          <p:nvPr/>
        </p:nvSpPr>
        <p:spPr>
          <a:xfrm>
            <a:off x="8241983" y="4379278"/>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74" name="Rectangle 80"/>
          <p:cNvSpPr/>
          <p:nvPr/>
        </p:nvSpPr>
        <p:spPr>
          <a:xfrm>
            <a:off x="9715183" y="39443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75" name="Rectangle 81"/>
          <p:cNvSpPr/>
          <p:nvPr/>
        </p:nvSpPr>
        <p:spPr>
          <a:xfrm>
            <a:off x="9443720" y="3944303"/>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76" name="Rectangle 82"/>
          <p:cNvSpPr/>
          <p:nvPr/>
        </p:nvSpPr>
        <p:spPr>
          <a:xfrm>
            <a:off x="8903970" y="3944303"/>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77" name="Rectangle 83"/>
          <p:cNvSpPr/>
          <p:nvPr/>
        </p:nvSpPr>
        <p:spPr>
          <a:xfrm>
            <a:off x="8513445" y="39443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78" name="Rectangle 84"/>
          <p:cNvSpPr/>
          <p:nvPr/>
        </p:nvSpPr>
        <p:spPr>
          <a:xfrm>
            <a:off x="8241983" y="3944303"/>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79" name="Rectangle 85"/>
          <p:cNvSpPr/>
          <p:nvPr/>
        </p:nvSpPr>
        <p:spPr>
          <a:xfrm>
            <a:off x="9715183" y="3510915"/>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80" name="Rectangle 86"/>
          <p:cNvSpPr/>
          <p:nvPr/>
        </p:nvSpPr>
        <p:spPr>
          <a:xfrm>
            <a:off x="9443720" y="3510915"/>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81" name="Rectangle 87"/>
          <p:cNvSpPr/>
          <p:nvPr/>
        </p:nvSpPr>
        <p:spPr>
          <a:xfrm>
            <a:off x="8903970" y="3510915"/>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82" name="Rectangle 88"/>
          <p:cNvSpPr/>
          <p:nvPr/>
        </p:nvSpPr>
        <p:spPr>
          <a:xfrm>
            <a:off x="8513445" y="3510915"/>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83" name="Rectangle 89"/>
          <p:cNvSpPr/>
          <p:nvPr/>
        </p:nvSpPr>
        <p:spPr>
          <a:xfrm>
            <a:off x="8241983" y="3510915"/>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84" name="Rectangle 90"/>
          <p:cNvSpPr/>
          <p:nvPr/>
        </p:nvSpPr>
        <p:spPr>
          <a:xfrm>
            <a:off x="6451283" y="4761865"/>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85" name="Rectangle 91"/>
          <p:cNvSpPr/>
          <p:nvPr/>
        </p:nvSpPr>
        <p:spPr>
          <a:xfrm>
            <a:off x="6179820" y="4761865"/>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86" name="Rectangle 92"/>
          <p:cNvSpPr/>
          <p:nvPr/>
        </p:nvSpPr>
        <p:spPr>
          <a:xfrm>
            <a:off x="7086283" y="4364990"/>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87" name="Rectangle 93"/>
          <p:cNvSpPr/>
          <p:nvPr/>
        </p:nvSpPr>
        <p:spPr>
          <a:xfrm>
            <a:off x="6694170" y="4364990"/>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88" name="Rectangle 94"/>
          <p:cNvSpPr/>
          <p:nvPr/>
        </p:nvSpPr>
        <p:spPr>
          <a:xfrm>
            <a:off x="6422708" y="4364990"/>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89" name="Rectangle 95"/>
          <p:cNvSpPr/>
          <p:nvPr/>
        </p:nvSpPr>
        <p:spPr>
          <a:xfrm>
            <a:off x="5867083" y="4364990"/>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90" name="Rectangle 96"/>
          <p:cNvSpPr/>
          <p:nvPr/>
        </p:nvSpPr>
        <p:spPr>
          <a:xfrm>
            <a:off x="5595620" y="4364990"/>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91" name="Rectangle 97"/>
          <p:cNvSpPr/>
          <p:nvPr/>
        </p:nvSpPr>
        <p:spPr>
          <a:xfrm>
            <a:off x="4854258" y="4542790"/>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92" name="Rectangle 98"/>
          <p:cNvSpPr/>
          <p:nvPr/>
        </p:nvSpPr>
        <p:spPr>
          <a:xfrm>
            <a:off x="4524058" y="4542790"/>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93" name="Rectangle 99"/>
          <p:cNvSpPr/>
          <p:nvPr/>
        </p:nvSpPr>
        <p:spPr>
          <a:xfrm>
            <a:off x="4004945" y="4542790"/>
            <a:ext cx="4502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MD</a:t>
            </a:r>
          </a:p>
        </p:txBody>
      </p:sp>
      <p:sp>
        <p:nvSpPr>
          <p:cNvPr id="94" name="Rectangle 100"/>
          <p:cNvSpPr/>
          <p:nvPr/>
        </p:nvSpPr>
        <p:spPr>
          <a:xfrm>
            <a:off x="6398895" y="3528378"/>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95" name="Rectangle 101"/>
          <p:cNvSpPr/>
          <p:nvPr/>
        </p:nvSpPr>
        <p:spPr>
          <a:xfrm>
            <a:off x="6127433" y="3528378"/>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96" name="Rectangle 102"/>
          <p:cNvSpPr/>
          <p:nvPr/>
        </p:nvSpPr>
        <p:spPr>
          <a:xfrm>
            <a:off x="6825933" y="31315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97" name="Rectangle 103"/>
          <p:cNvSpPr/>
          <p:nvPr/>
        </p:nvSpPr>
        <p:spPr>
          <a:xfrm>
            <a:off x="6554470" y="3131503"/>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98" name="Rectangle 104"/>
          <p:cNvSpPr/>
          <p:nvPr/>
        </p:nvSpPr>
        <p:spPr>
          <a:xfrm>
            <a:off x="6048058" y="3131503"/>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99" name="Rectangle 105"/>
          <p:cNvSpPr/>
          <p:nvPr/>
        </p:nvSpPr>
        <p:spPr>
          <a:xfrm>
            <a:off x="5657533" y="31315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100" name="Rectangle 106"/>
          <p:cNvSpPr/>
          <p:nvPr/>
        </p:nvSpPr>
        <p:spPr>
          <a:xfrm>
            <a:off x="5386070" y="3131503"/>
            <a:ext cx="17081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P</a:t>
            </a:r>
          </a:p>
        </p:txBody>
      </p:sp>
      <p:sp>
        <p:nvSpPr>
          <p:cNvPr id="101" name="Rectangle 107"/>
          <p:cNvSpPr/>
          <p:nvPr/>
        </p:nvSpPr>
        <p:spPr>
          <a:xfrm>
            <a:off x="4466908" y="3309303"/>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102" name="Rectangle 108"/>
          <p:cNvSpPr/>
          <p:nvPr/>
        </p:nvSpPr>
        <p:spPr>
          <a:xfrm>
            <a:off x="4136708" y="33093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103" name="Rectangle 109"/>
          <p:cNvSpPr/>
          <p:nvPr/>
        </p:nvSpPr>
        <p:spPr>
          <a:xfrm>
            <a:off x="3647758" y="3309303"/>
            <a:ext cx="43434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MB</a:t>
            </a:r>
          </a:p>
        </p:txBody>
      </p:sp>
      <p:sp>
        <p:nvSpPr>
          <p:cNvPr id="104" name="Rectangle 110"/>
          <p:cNvSpPr/>
          <p:nvPr/>
        </p:nvSpPr>
        <p:spPr>
          <a:xfrm>
            <a:off x="2981008" y="3944303"/>
            <a:ext cx="186055"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E</a:t>
            </a:r>
          </a:p>
        </p:txBody>
      </p:sp>
      <p:sp>
        <p:nvSpPr>
          <p:cNvPr id="105" name="Rectangle 111"/>
          <p:cNvSpPr/>
          <p:nvPr/>
        </p:nvSpPr>
        <p:spPr>
          <a:xfrm>
            <a:off x="2650808" y="3944303"/>
            <a:ext cx="21717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H</a:t>
            </a:r>
          </a:p>
        </p:txBody>
      </p:sp>
      <p:sp>
        <p:nvSpPr>
          <p:cNvPr id="106" name="Rectangle 112"/>
          <p:cNvSpPr/>
          <p:nvPr/>
        </p:nvSpPr>
        <p:spPr>
          <a:xfrm>
            <a:off x="2182495" y="3944303"/>
            <a:ext cx="372110" cy="338455"/>
          </a:xfrm>
          <a:prstGeom prst="rect">
            <a:avLst/>
          </a:prstGeom>
          <a:noFill/>
          <a:ln w="9525">
            <a:noFill/>
          </a:ln>
        </p:spPr>
        <p:txBody>
          <a:bodyPr wrap="none" lIns="0" tIns="0" rIns="0" bIns="0">
            <a:spAutoFit/>
          </a:bodyPr>
          <a:lstStyle/>
          <a:p>
            <a:pPr eaLnBrk="1" hangingPunct="1"/>
            <a:r>
              <a:rPr lang="en-US" altLang="zh-CN" sz="2200" b="1" i="1" dirty="0">
                <a:solidFill>
                  <a:srgbClr val="000000"/>
                </a:solidFill>
                <a:latin typeface="Times New Roman" panose="02020603050405020304" pitchFamily="18" charset="0"/>
              </a:rPr>
              <a:t>CF</a:t>
            </a:r>
          </a:p>
        </p:txBody>
      </p:sp>
      <p:sp>
        <p:nvSpPr>
          <p:cNvPr id="107" name="Rectangle 113"/>
          <p:cNvSpPr/>
          <p:nvPr/>
        </p:nvSpPr>
        <p:spPr>
          <a:xfrm>
            <a:off x="7978458" y="4387215"/>
            <a:ext cx="279400" cy="338455"/>
          </a:xfrm>
          <a:prstGeom prst="rect">
            <a:avLst/>
          </a:prstGeom>
          <a:noFill/>
          <a:ln w="9525">
            <a:noFill/>
          </a:ln>
        </p:spPr>
        <p:txBody>
          <a:bodyPr wrap="none" lIns="0" tIns="0" rIns="0" bIns="0">
            <a:spAutoFit/>
          </a:bodyPr>
          <a:lstStyle/>
          <a:p>
            <a:pPr eaLnBrk="1" hangingPunct="1"/>
            <a:r>
              <a:rPr lang="zh-CN" altLang="en-US" sz="2200" b="1" dirty="0">
                <a:solidFill>
                  <a:srgbClr val="000000"/>
                </a:solidFill>
                <a:latin typeface="宋体" panose="02010600030101010101" pitchFamily="2" charset="-122"/>
              </a:rPr>
              <a:t>若</a:t>
            </a:r>
          </a:p>
        </p:txBody>
      </p:sp>
      <p:sp>
        <p:nvSpPr>
          <p:cNvPr id="108" name="Rectangle 114"/>
          <p:cNvSpPr/>
          <p:nvPr/>
        </p:nvSpPr>
        <p:spPr>
          <a:xfrm>
            <a:off x="7978458" y="3952240"/>
            <a:ext cx="279400" cy="338455"/>
          </a:xfrm>
          <a:prstGeom prst="rect">
            <a:avLst/>
          </a:prstGeom>
          <a:noFill/>
          <a:ln w="9525">
            <a:noFill/>
          </a:ln>
        </p:spPr>
        <p:txBody>
          <a:bodyPr wrap="none" lIns="0" tIns="0" rIns="0" bIns="0">
            <a:spAutoFit/>
          </a:bodyPr>
          <a:lstStyle/>
          <a:p>
            <a:pPr eaLnBrk="1" hangingPunct="1"/>
            <a:r>
              <a:rPr lang="zh-CN" altLang="en-US" sz="2200" b="1" dirty="0">
                <a:solidFill>
                  <a:srgbClr val="000000"/>
                </a:solidFill>
                <a:latin typeface="宋体" panose="02010600030101010101" pitchFamily="2" charset="-122"/>
              </a:rPr>
              <a:t>若</a:t>
            </a:r>
          </a:p>
        </p:txBody>
      </p:sp>
      <p:sp>
        <p:nvSpPr>
          <p:cNvPr id="109" name="Rectangle 115"/>
          <p:cNvSpPr/>
          <p:nvPr/>
        </p:nvSpPr>
        <p:spPr>
          <a:xfrm>
            <a:off x="7978458" y="3518853"/>
            <a:ext cx="279400" cy="338455"/>
          </a:xfrm>
          <a:prstGeom prst="rect">
            <a:avLst/>
          </a:prstGeom>
          <a:noFill/>
          <a:ln w="9525">
            <a:noFill/>
          </a:ln>
        </p:spPr>
        <p:txBody>
          <a:bodyPr wrap="none" lIns="0" tIns="0" rIns="0" bIns="0">
            <a:spAutoFit/>
          </a:bodyPr>
          <a:lstStyle/>
          <a:p>
            <a:pPr eaLnBrk="1" hangingPunct="1"/>
            <a:r>
              <a:rPr lang="zh-CN" altLang="en-US" sz="2200" b="1" dirty="0">
                <a:solidFill>
                  <a:srgbClr val="000000"/>
                </a:solidFill>
                <a:latin typeface="宋体" panose="02010600030101010101" pitchFamily="2" charset="-122"/>
              </a:rPr>
              <a:t>若</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17</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mc:AlternateContent xmlns:mc="http://schemas.openxmlformats.org/markup-compatibility/2006" xmlns:a14="http://schemas.microsoft.com/office/drawing/2010/main">
        <mc:Choice Requires="a14">
          <p:sp>
            <p:nvSpPr>
              <p:cNvPr id="162819" name="Rectangle 3"/>
              <p:cNvSpPr>
                <a:spLocks noGrp="1" noChangeArrowheads="1"/>
              </p:cNvSpPr>
              <p:nvPr/>
            </p:nvSpPr>
            <p:spPr>
              <a:xfrm>
                <a:off x="812800" y="1741805"/>
                <a:ext cx="10541000" cy="4213860"/>
              </a:xfrm>
              <a:prstGeom prst="rect">
                <a:avLst/>
              </a:prstGeom>
              <a:noFill/>
              <a:ln w="9525">
                <a:solidFill>
                  <a:srgbClr val="808080"/>
                </a:solidFill>
              </a:ln>
              <a:extLst>
                <a:ext uri="{909E8E84-426E-40DD-AFC4-6F175D3DCCD1}">
                  <a14:hiddenFill>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lang="en-US" altLang="zh-CN" sz="2600" b="1" kern="0" noProof="0" dirty="0">
                    <a:ln>
                      <a:noFill/>
                    </a:ln>
                    <a:effectLst/>
                    <a:uLnTx/>
                    <a:uFillTx/>
                    <a:latin typeface="Times New Roman" panose="02020603050405020304" pitchFamily="18" charset="0"/>
                    <a:sym typeface="+mn-ea"/>
                  </a:rPr>
                  <a:t>  </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a:t>
                </a:r>
                <a:r>
                  <a:rPr lang="zh-CN" altLang="en-US" sz="2600" b="1" kern="0" noProof="0" dirty="0">
                    <a:ln>
                      <a:noFill/>
                    </a:ln>
                    <a:effectLst/>
                    <a:uLnTx/>
                    <a:uFillTx/>
                    <a:latin typeface="Times New Roman" panose="02020603050405020304" pitchFamily="18" charset="0"/>
                    <a:sym typeface="+mn-ea"/>
                  </a:rPr>
                  <a:t>的取值范围</a:t>
                </a:r>
                <a:r>
                  <a:rPr lang="en-US" altLang="zh-CN" sz="2600" b="1" kern="0" noProof="0" dirty="0">
                    <a:ln>
                      <a:noFill/>
                    </a:ln>
                    <a:effectLst/>
                    <a:uLnTx/>
                    <a:uFillTx/>
                    <a:latin typeface="Times New Roman" panose="02020603050405020304" pitchFamily="18" charset="0"/>
                    <a:sym typeface="+mn-ea"/>
                  </a:rPr>
                  <a:t>: [-1,1]</a:t>
                </a:r>
                <a:r>
                  <a:rPr lang="zh-CN" altLang="en-US" sz="2600" b="1" kern="0" noProof="0" dirty="0">
                    <a:ln>
                      <a:noFill/>
                    </a:ln>
                    <a:effectLst/>
                    <a:uLnTx/>
                    <a:uFillTx/>
                    <a:latin typeface="Times New Roman" panose="02020603050405020304" pitchFamily="18" charset="0"/>
                    <a:sym typeface="+mn-ea"/>
                  </a:rPr>
                  <a:t>。</a:t>
                </a:r>
                <a:endPar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lang="zh-CN" altLang="en-US" sz="2600" b="1" kern="0" noProof="0" dirty="0">
                    <a:ln>
                      <a:noFill/>
                    </a:ln>
                    <a:effectLst/>
                    <a:uLnTx/>
                    <a:uFillTx/>
                    <a:latin typeface="Times New Roman" panose="02020603050405020304" pitchFamily="18" charset="0"/>
                    <a:sym typeface="+mn-ea"/>
                  </a:rPr>
                  <a:t> </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若由于相应证据的出现增加结论 </a:t>
                </a:r>
                <a:r>
                  <a:rPr lang="en-US" altLang="zh-CN" sz="2600" b="1" i="1" kern="0" noProof="0" dirty="0">
                    <a:ln>
                      <a:noFill/>
                    </a:ln>
                    <a:effectLst/>
                    <a:uLnTx/>
                    <a:uFillTx/>
                    <a:latin typeface="Times New Roman" panose="02020603050405020304" pitchFamily="18" charset="0"/>
                    <a:sym typeface="+mn-ea"/>
                  </a:rPr>
                  <a:t>H </a:t>
                </a:r>
                <a:r>
                  <a:rPr lang="zh-CN" altLang="en-US" sz="2600" b="1" kern="0" noProof="0" dirty="0">
                    <a:ln>
                      <a:noFill/>
                    </a:ln>
                    <a:effectLst/>
                    <a:uLnTx/>
                    <a:uFillTx/>
                    <a:latin typeface="Times New Roman" panose="02020603050405020304" pitchFamily="18" charset="0"/>
                    <a:sym typeface="+mn-ea"/>
                  </a:rPr>
                  <a:t>为真的可信度，则 </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  &gt; 0</a:t>
                </a:r>
                <a:r>
                  <a:rPr lang="zh-CN" altLang="en-US" sz="2600" b="1" kern="0" noProof="0" dirty="0">
                    <a:ln>
                      <a:noFill/>
                    </a:ln>
                    <a:effectLst/>
                    <a:uLnTx/>
                    <a:uFillTx/>
                    <a:latin typeface="Times New Roman" panose="02020603050405020304" pitchFamily="18" charset="0"/>
                    <a:sym typeface="+mn-ea"/>
                  </a:rPr>
                  <a:t>，证据的出现越是支持 </a:t>
                </a:r>
                <a:r>
                  <a:rPr lang="en-US" altLang="zh-CN" sz="2600" b="1" i="1" kern="0" noProof="0" dirty="0">
                    <a:ln>
                      <a:noFill/>
                    </a:ln>
                    <a:effectLst/>
                    <a:uLnTx/>
                    <a:uFillTx/>
                    <a:latin typeface="Times New Roman" panose="02020603050405020304" pitchFamily="18" charset="0"/>
                    <a:sym typeface="+mn-ea"/>
                  </a:rPr>
                  <a:t>H </a:t>
                </a:r>
                <a:r>
                  <a:rPr lang="zh-CN" altLang="en-US" sz="2600" b="1" kern="0" noProof="0" dirty="0">
                    <a:ln>
                      <a:noFill/>
                    </a:ln>
                    <a:effectLst/>
                    <a:uLnTx/>
                    <a:uFillTx/>
                    <a:latin typeface="Times New Roman" panose="02020603050405020304" pitchFamily="18" charset="0"/>
                    <a:sym typeface="+mn-ea"/>
                  </a:rPr>
                  <a:t>为真，就使</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的值越大。</a:t>
                </a:r>
                <a:endPar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lang="zh-CN" altLang="en-US" sz="2600" b="1" kern="0" noProof="0" dirty="0">
                    <a:ln>
                      <a:noFill/>
                    </a:ln>
                    <a:effectLst/>
                    <a:uLnTx/>
                    <a:uFillTx/>
                    <a:latin typeface="Times New Roman" panose="02020603050405020304" pitchFamily="18" charset="0"/>
                    <a:sym typeface="+mn-ea"/>
                  </a:rPr>
                  <a:t> </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反之，</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)&lt; 0</a:t>
                </a:r>
                <a:r>
                  <a:rPr lang="zh-CN" altLang="en-US" sz="2600" b="1" kern="0" noProof="0" dirty="0">
                    <a:ln>
                      <a:noFill/>
                    </a:ln>
                    <a:effectLst/>
                    <a:uLnTx/>
                    <a:uFillTx/>
                    <a:latin typeface="Times New Roman" panose="02020603050405020304" pitchFamily="18" charset="0"/>
                    <a:sym typeface="+mn-ea"/>
                  </a:rPr>
                  <a:t>，证据的出现越是支持 </a:t>
                </a:r>
                <a:r>
                  <a:rPr lang="en-US" altLang="zh-CN" sz="2600" b="1" i="1" kern="0" noProof="0" dirty="0">
                    <a:ln>
                      <a:noFill/>
                    </a:ln>
                    <a:effectLst/>
                    <a:uLnTx/>
                    <a:uFillTx/>
                    <a:latin typeface="Times New Roman" panose="02020603050405020304" pitchFamily="18" charset="0"/>
                    <a:sym typeface="+mn-ea"/>
                  </a:rPr>
                  <a:t>H </a:t>
                </a:r>
                <a:r>
                  <a:rPr lang="zh-CN" altLang="en-US" sz="2600" b="1" kern="0" noProof="0" dirty="0">
                    <a:ln>
                      <a:noFill/>
                    </a:ln>
                    <a:effectLst/>
                    <a:uLnTx/>
                    <a:uFillTx/>
                    <a:latin typeface="Times New Roman" panose="02020603050405020304" pitchFamily="18" charset="0"/>
                    <a:sym typeface="+mn-ea"/>
                  </a:rPr>
                  <a:t>为假，</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a:t>
                </a:r>
                <a:r>
                  <a:rPr lang="zh-CN" altLang="en-US" sz="2600" b="1" kern="0" noProof="0" dirty="0">
                    <a:ln>
                      <a:noFill/>
                    </a:ln>
                    <a:effectLst/>
                    <a:uLnTx/>
                    <a:uFillTx/>
                    <a:latin typeface="Times New Roman" panose="02020603050405020304" pitchFamily="18" charset="0"/>
                    <a:sym typeface="+mn-ea"/>
                  </a:rPr>
                  <a:t>的值就越小。</a:t>
                </a:r>
                <a:endPar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lang="zh-CN" altLang="en-US" sz="2600" b="1" kern="0" noProof="0" dirty="0">
                    <a:ln>
                      <a:noFill/>
                    </a:ln>
                    <a:effectLst/>
                    <a:uLnTx/>
                    <a:uFillTx/>
                    <a:latin typeface="Times New Roman" panose="02020603050405020304" pitchFamily="18" charset="0"/>
                    <a:sym typeface="+mn-ea"/>
                  </a:rPr>
                  <a:t> </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若证据的出现与否与 </a:t>
                </a:r>
                <a:r>
                  <a:rPr lang="en-US" altLang="zh-CN" sz="2600" b="1" i="1" kern="0" noProof="0" dirty="0">
                    <a:ln>
                      <a:noFill/>
                    </a:ln>
                    <a:effectLst/>
                    <a:uLnTx/>
                    <a:uFillTx/>
                    <a:latin typeface="Times New Roman" panose="02020603050405020304" pitchFamily="18" charset="0"/>
                    <a:sym typeface="+mn-ea"/>
                  </a:rPr>
                  <a:t>H </a:t>
                </a:r>
                <a:r>
                  <a:rPr lang="zh-CN" altLang="en-US" sz="2600" b="1" kern="0" noProof="0" dirty="0">
                    <a:ln>
                      <a:noFill/>
                    </a:ln>
                    <a:effectLst/>
                    <a:uLnTx/>
                    <a:uFillTx/>
                    <a:latin typeface="Times New Roman" panose="02020603050405020304" pitchFamily="18" charset="0"/>
                    <a:sym typeface="+mn-ea"/>
                  </a:rPr>
                  <a:t>无关，则 </a:t>
                </a:r>
                <a:r>
                  <a:rPr lang="en-US" altLang="zh-CN" sz="2600" b="1" i="1" kern="0" noProof="0" dirty="0">
                    <a:ln>
                      <a:noFill/>
                    </a:ln>
                    <a:effectLst/>
                    <a:uLnTx/>
                    <a:uFillTx/>
                    <a:latin typeface="Times New Roman" panose="02020603050405020304" pitchFamily="18" charset="0"/>
                    <a:sym typeface="+mn-ea"/>
                  </a:rPr>
                  <a:t>CF</a:t>
                </a:r>
                <a:r>
                  <a:rPr lang="en-US" altLang="zh-CN"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H</a:t>
                </a:r>
                <a:r>
                  <a:rPr lang="zh-CN" altLang="en-US" sz="2600" b="1" kern="0" noProof="0" dirty="0">
                    <a:ln>
                      <a:noFill/>
                    </a:ln>
                    <a:effectLst/>
                    <a:uLnTx/>
                    <a:uFillTx/>
                    <a:latin typeface="Times New Roman" panose="02020603050405020304" pitchFamily="18" charset="0"/>
                    <a:sym typeface="+mn-ea"/>
                  </a:rPr>
                  <a:t>，</a:t>
                </a:r>
                <a:r>
                  <a:rPr lang="en-US" altLang="zh-CN" sz="2600" b="1" i="1" kern="0" noProof="0" dirty="0">
                    <a:ln>
                      <a:noFill/>
                    </a:ln>
                    <a:effectLst/>
                    <a:uLnTx/>
                    <a:uFillTx/>
                    <a:latin typeface="Times New Roman" panose="02020603050405020304" pitchFamily="18" charset="0"/>
                    <a:sym typeface="+mn-ea"/>
                  </a:rPr>
                  <a:t>E</a:t>
                </a:r>
                <a:r>
                  <a:rPr lang="en-US" altLang="zh-CN" sz="2600" b="1" kern="0" noProof="0" dirty="0">
                    <a:ln>
                      <a:noFill/>
                    </a:ln>
                    <a:effectLst/>
                    <a:uLnTx/>
                    <a:uFillTx/>
                    <a:latin typeface="Times New Roman" panose="02020603050405020304" pitchFamily="18" charset="0"/>
                    <a:sym typeface="+mn-ea"/>
                  </a:rPr>
                  <a:t>)= 0</a:t>
                </a:r>
                <a:r>
                  <a:rPr lang="zh-CN" altLang="en-US" sz="2600" b="1" kern="0" noProof="0" dirty="0">
                    <a:ln>
                      <a:noFill/>
                    </a:ln>
                    <a:effectLst/>
                    <a:uLnTx/>
                    <a:uFillTx/>
                    <a:latin typeface="Times New Roman" panose="02020603050405020304" pitchFamily="18" charset="0"/>
                    <a:sym typeface="+mn-ea"/>
                  </a:rPr>
                  <a:t>。</a:t>
                </a:r>
              </a:p>
              <a:p>
                <a:pPr marL="0" marR="0" lvl="0" indent="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Char char="§"/>
                  <a:defRPr/>
                </a:pP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对同一前提</a:t>
                </a:r>
                <a:r>
                  <a:rPr lang="en-US" altLang="zh-CN" sz="2600" b="1" kern="0" noProof="0" dirty="0">
                    <a:ln>
                      <a:noFill/>
                    </a:ln>
                    <a:effectLst/>
                    <a:uLnTx/>
                    <a:uFillTx/>
                    <a:latin typeface="Times New Roman" panose="02020603050405020304" pitchFamily="18" charset="0"/>
                    <a:sym typeface="+mn-ea"/>
                  </a:rPr>
                  <a:t> </a:t>
                </a:r>
                <a:r>
                  <a:rPr lang="zh-CN" altLang="en-US" sz="2600" b="1" i="1" kern="0" noProof="0" dirty="0">
                    <a:ln>
                      <a:noFill/>
                    </a:ln>
                    <a:effectLst/>
                    <a:uLnTx/>
                    <a:uFillTx/>
                    <a:latin typeface="Times New Roman" panose="02020603050405020304" pitchFamily="18" charset="0"/>
                    <a:sym typeface="+mn-ea"/>
                  </a:rPr>
                  <a:t>E</a:t>
                </a:r>
                <a:r>
                  <a:rPr lang="zh-CN" altLang="en-US" sz="2600" b="1" kern="0" noProof="0" dirty="0">
                    <a:ln>
                      <a:noFill/>
                    </a:ln>
                    <a:effectLst/>
                    <a:uLnTx/>
                    <a:uFillTx/>
                    <a:latin typeface="Times New Roman" panose="02020603050405020304" pitchFamily="18" charset="0"/>
                    <a:sym typeface="+mn-ea"/>
                  </a:rPr>
                  <a:t>，若支持若干个不同的结论</a:t>
                </a:r>
                <a:r>
                  <a:rPr lang="en-US" altLang="zh-CN" sz="2600" b="1" kern="0" noProof="0" dirty="0">
                    <a:ln>
                      <a:noFill/>
                    </a:ln>
                    <a:effectLst/>
                    <a:uLnTx/>
                    <a:uFillTx/>
                    <a:latin typeface="Times New Roman" panose="02020603050405020304" pitchFamily="18" charset="0"/>
                    <a:sym typeface="+mn-ea"/>
                  </a:rPr>
                  <a:t> </a:t>
                </a:r>
                <a:r>
                  <a:rPr lang="zh-CN" altLang="en-US" sz="2600" b="1" i="1" kern="0" noProof="0" dirty="0">
                    <a:ln>
                      <a:noFill/>
                    </a:ln>
                    <a:effectLst/>
                    <a:uLnTx/>
                    <a:uFillTx/>
                    <a:latin typeface="Times New Roman" panose="02020603050405020304" pitchFamily="18" charset="0"/>
                    <a:sym typeface="+mn-ea"/>
                  </a:rPr>
                  <a:t>H</a:t>
                </a:r>
                <a:r>
                  <a:rPr lang="zh-CN" altLang="en-US" sz="2600" b="1" i="1" kern="0" baseline="-25000" noProof="0" dirty="0">
                    <a:ln>
                      <a:noFill/>
                    </a:ln>
                    <a:effectLst/>
                    <a:uLnTx/>
                    <a:uFillTx/>
                    <a:latin typeface="Times New Roman" panose="02020603050405020304" pitchFamily="18" charset="0"/>
                    <a:sym typeface="+mn-ea"/>
                  </a:rPr>
                  <a:t>i</a:t>
                </a:r>
                <a:r>
                  <a:rPr lang="zh-CN" altLang="en-US" sz="2600" b="1" kern="0" noProof="0" dirty="0">
                    <a:ln>
                      <a:noFill/>
                    </a:ln>
                    <a:effectLst/>
                    <a:uLnTx/>
                    <a:uFillTx/>
                    <a:latin typeface="Times New Roman" panose="02020603050405020304" pitchFamily="18" charset="0"/>
                    <a:sym typeface="+mn-ea"/>
                  </a:rPr>
                  <a:t>(i=1,</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2,</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a:t>
                </a:r>
                <a:r>
                  <a:rPr lang="en-US" altLang="zh-CN" sz="2600" b="1" kern="0" noProof="0" dirty="0">
                    <a:ln>
                      <a:noFill/>
                    </a:ln>
                    <a:effectLst/>
                    <a:uLnTx/>
                    <a:uFillTx/>
                    <a:latin typeface="Times New Roman" panose="02020603050405020304" pitchFamily="18" charset="0"/>
                    <a:sym typeface="+mn-ea"/>
                  </a:rPr>
                  <a:t> </a:t>
                </a:r>
                <a:r>
                  <a:rPr lang="zh-CN" altLang="en-US" sz="2600" b="1" i="1" kern="0" noProof="0" dirty="0">
                    <a:ln>
                      <a:noFill/>
                    </a:ln>
                    <a:effectLst/>
                    <a:uLnTx/>
                    <a:uFillTx/>
                    <a:latin typeface="Times New Roman" panose="02020603050405020304" pitchFamily="18" charset="0"/>
                    <a:sym typeface="+mn-ea"/>
                  </a:rPr>
                  <a:t>n</a:t>
                </a:r>
                <a:r>
                  <a:rPr lang="zh-CN" altLang="en-US" sz="2600" b="1" kern="0" noProof="0" dirty="0">
                    <a:ln>
                      <a:noFill/>
                    </a:ln>
                    <a:effectLst/>
                    <a:uLnTx/>
                    <a:uFillTx/>
                    <a:latin typeface="Times New Roman" panose="02020603050405020304" pitchFamily="18" charset="0"/>
                    <a:sym typeface="+mn-ea"/>
                  </a:rPr>
                  <a:t>)，则</a:t>
                </a:r>
                <a14:m>
                  <m:oMath xmlns:m="http://schemas.openxmlformats.org/officeDocument/2006/math">
                    <m:nary>
                      <m:naryPr>
                        <m:chr m:val="∑"/>
                        <m:limLoc m:val="undOvr"/>
                        <m:ctrlPr>
                          <a:rPr lang="en-US" altLang="zh-CN" sz="2600" b="1" i="1" kern="0" noProof="0" smtClean="0">
                            <a:ln>
                              <a:noFill/>
                            </a:ln>
                            <a:effectLst/>
                            <a:uLnTx/>
                            <a:uFillTx/>
                            <a:latin typeface="Cambria Math" panose="02040503050406030204" pitchFamily="18" charset="0"/>
                            <a:cs typeface="Cambria Math" panose="02040503050406030204" charset="0"/>
                            <a:sym typeface="+mn-ea"/>
                          </a:rPr>
                        </m:ctrlPr>
                      </m:naryPr>
                      <m:sub>
                        <m:r>
                          <a:rPr lang="en-US" altLang="zh-CN" sz="2600" b="1" i="1" kern="0" noProof="0" smtClean="0">
                            <a:ln>
                              <a:noFill/>
                            </a:ln>
                            <a:effectLst/>
                            <a:uLnTx/>
                            <a:uFillTx/>
                            <a:latin typeface="Cambria Math" panose="02040503050406030204" charset="0"/>
                            <a:cs typeface="Cambria Math" panose="02040503050406030204" charset="0"/>
                            <a:sym typeface="+mn-ea"/>
                          </a:rPr>
                          <m:t>𝒊</m:t>
                        </m:r>
                        <m:r>
                          <a:rPr lang="en-US" altLang="zh-CN" sz="2600" b="1" i="1" kern="0" noProof="0" smtClean="0">
                            <a:ln>
                              <a:noFill/>
                            </a:ln>
                            <a:effectLst/>
                            <a:uLnTx/>
                            <a:uFillTx/>
                            <a:latin typeface="Cambria Math" panose="02040503050406030204" charset="0"/>
                            <a:cs typeface="Cambria Math" panose="02040503050406030204" charset="0"/>
                            <a:sym typeface="+mn-ea"/>
                          </a:rPr>
                          <m:t>=</m:t>
                        </m:r>
                        <m:r>
                          <a:rPr lang="en-US" altLang="zh-CN" sz="2600" b="1" i="1" kern="0" noProof="0" smtClean="0">
                            <a:ln>
                              <a:noFill/>
                            </a:ln>
                            <a:effectLst/>
                            <a:uLnTx/>
                            <a:uFillTx/>
                            <a:latin typeface="Cambria Math" panose="02040503050406030204" charset="0"/>
                            <a:cs typeface="Cambria Math" panose="02040503050406030204" charset="0"/>
                            <a:sym typeface="+mn-ea"/>
                          </a:rPr>
                          <m:t>𝟏</m:t>
                        </m:r>
                      </m:sub>
                      <m:sup>
                        <m:r>
                          <a:rPr lang="en-US" altLang="zh-CN" sz="2600" b="1" i="1" kern="0" noProof="0" smtClean="0">
                            <a:ln>
                              <a:noFill/>
                            </a:ln>
                            <a:effectLst/>
                            <a:uLnTx/>
                            <a:uFillTx/>
                            <a:latin typeface="Cambria Math" panose="02040503050406030204" charset="0"/>
                            <a:cs typeface="Cambria Math" panose="02040503050406030204" charset="0"/>
                            <a:sym typeface="+mn-ea"/>
                          </a:rPr>
                          <m:t>𝒏</m:t>
                        </m:r>
                      </m:sup>
                      <m:e>
                        <m:r>
                          <a:rPr lang="zh-CN" altLang="en-US" sz="2600" b="1" i="1" kern="0" noProof="0" smtClean="0">
                            <a:ln>
                              <a:noFill/>
                            </a:ln>
                            <a:effectLst/>
                            <a:uLnTx/>
                            <a:uFillTx/>
                            <a:latin typeface="Cambria Math" panose="02040503050406030204" pitchFamily="18" charset="0"/>
                            <a:cs typeface="Cambria Math" panose="02040503050406030204" charset="0"/>
                            <a:sym typeface="+mn-ea"/>
                          </a:rPr>
                          <m:t> </m:t>
                        </m:r>
                        <m:r>
                          <a:rPr lang="en-US" altLang="zh-CN" sz="2600" b="1" i="1" kern="0">
                            <a:latin typeface="Cambria Math" panose="02040503050406030204" pitchFamily="18" charset="0"/>
                            <a:cs typeface="Cambria Math" panose="02040503050406030204" charset="0"/>
                            <a:sym typeface="+mn-ea"/>
                          </a:rPr>
                          <m:t>𝑪𝑭</m:t>
                        </m:r>
                        <m:r>
                          <a:rPr lang="en-US" altLang="zh-CN" sz="2600" b="1" i="1" kern="0" noProof="0" smtClean="0">
                            <a:ln>
                              <a:noFill/>
                            </a:ln>
                            <a:effectLst/>
                            <a:uLnTx/>
                            <a:uFillTx/>
                            <a:latin typeface="Cambria Math" panose="02040503050406030204" charset="0"/>
                            <a:cs typeface="Cambria Math" panose="02040503050406030204" charset="0"/>
                            <a:sym typeface="+mn-ea"/>
                          </a:rPr>
                          <m:t>(</m:t>
                        </m:r>
                        <m:sSub>
                          <m:sSubPr>
                            <m:ctrlPr>
                              <a:rPr lang="en-US" altLang="zh-CN" sz="2600" b="1" i="1" kern="0" noProof="0" smtClean="0">
                                <a:ln>
                                  <a:noFill/>
                                </a:ln>
                                <a:effectLst/>
                                <a:uLnTx/>
                                <a:uFillTx/>
                                <a:latin typeface="Cambria Math" panose="02040503050406030204" pitchFamily="18" charset="0"/>
                                <a:cs typeface="Cambria Math" panose="02040503050406030204" charset="0"/>
                                <a:sym typeface="+mn-ea"/>
                              </a:rPr>
                            </m:ctrlPr>
                          </m:sSubPr>
                          <m:e>
                            <m:r>
                              <a:rPr lang="en-US" altLang="zh-CN" sz="2600" b="1" i="1" kern="0" noProof="0" smtClean="0">
                                <a:ln>
                                  <a:noFill/>
                                </a:ln>
                                <a:effectLst/>
                                <a:uLnTx/>
                                <a:uFillTx/>
                                <a:latin typeface="Cambria Math" panose="02040503050406030204" charset="0"/>
                                <a:cs typeface="Cambria Math" panose="02040503050406030204" charset="0"/>
                                <a:sym typeface="+mn-ea"/>
                              </a:rPr>
                              <m:t>𝑯</m:t>
                            </m:r>
                          </m:e>
                          <m:sub>
                            <m:r>
                              <a:rPr lang="en-US" altLang="zh-CN" sz="2600" b="1" i="1" kern="0" noProof="0" smtClean="0">
                                <a:ln>
                                  <a:noFill/>
                                </a:ln>
                                <a:effectLst/>
                                <a:uLnTx/>
                                <a:uFillTx/>
                                <a:latin typeface="Cambria Math" panose="02040503050406030204" charset="0"/>
                                <a:cs typeface="Cambria Math" panose="02040503050406030204" charset="0"/>
                                <a:sym typeface="+mn-ea"/>
                              </a:rPr>
                              <m:t>𝒊</m:t>
                            </m:r>
                          </m:sub>
                        </m:sSub>
                        <m:r>
                          <a:rPr lang="en-US" altLang="zh-CN" sz="2600" b="1" i="1" kern="0" noProof="0" smtClean="0">
                            <a:ln>
                              <a:noFill/>
                            </a:ln>
                            <a:effectLst/>
                            <a:uLnTx/>
                            <a:uFillTx/>
                            <a:latin typeface="Cambria Math" panose="02040503050406030204" charset="0"/>
                            <a:cs typeface="Cambria Math" panose="02040503050406030204" charset="0"/>
                            <a:sym typeface="+mn-ea"/>
                          </a:rPr>
                          <m:t>,</m:t>
                        </m:r>
                        <m:r>
                          <a:rPr lang="en-US" altLang="zh-CN" sz="2600" b="1" i="1" kern="0" noProof="0" smtClean="0">
                            <a:ln>
                              <a:noFill/>
                            </a:ln>
                            <a:effectLst/>
                            <a:uLnTx/>
                            <a:uFillTx/>
                            <a:latin typeface="Cambria Math" panose="02040503050406030204" charset="0"/>
                            <a:cs typeface="Cambria Math" panose="02040503050406030204" charset="0"/>
                            <a:sym typeface="+mn-ea"/>
                          </a:rPr>
                          <m:t>𝑬</m:t>
                        </m:r>
                        <m:r>
                          <a:rPr lang="en-US" altLang="zh-CN" sz="2600" b="1" i="1" kern="0" noProof="0" smtClean="0">
                            <a:ln>
                              <a:noFill/>
                            </a:ln>
                            <a:effectLst/>
                            <a:uLnTx/>
                            <a:uFillTx/>
                            <a:latin typeface="Cambria Math" panose="02040503050406030204" charset="0"/>
                            <a:cs typeface="Cambria Math" panose="02040503050406030204" charset="0"/>
                            <a:sym typeface="+mn-ea"/>
                          </a:rPr>
                          <m:t>)</m:t>
                        </m:r>
                      </m:e>
                    </m:nary>
                    <m:r>
                      <a:rPr lang="en-US" altLang="zh-CN" sz="2600" b="1" i="1" kern="0" noProof="0" smtClean="0">
                        <a:ln>
                          <a:noFill/>
                        </a:ln>
                        <a:effectLst/>
                        <a:uLnTx/>
                        <a:uFillTx/>
                        <a:latin typeface="Cambria Math" panose="02040503050406030204" charset="0"/>
                        <a:cs typeface="Cambria Math" panose="02040503050406030204" charset="0"/>
                        <a:sym typeface="+mn-ea"/>
                      </a:rPr>
                      <m:t>≤</m:t>
                    </m:r>
                    <m:r>
                      <a:rPr lang="en-US" altLang="zh-CN" sz="2600" b="1" i="1" kern="0" noProof="0" smtClean="0">
                        <a:ln>
                          <a:noFill/>
                        </a:ln>
                        <a:effectLst/>
                        <a:uLnTx/>
                        <a:uFillTx/>
                        <a:latin typeface="Cambria Math" panose="02040503050406030204" charset="0"/>
                        <a:cs typeface="Cambria Math" panose="02040503050406030204" charset="0"/>
                        <a:sym typeface="+mn-ea"/>
                      </a:rPr>
                      <m:t>𝟏</m:t>
                    </m:r>
                  </m:oMath>
                </a14:m>
                <a:endPar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mc:Choice>
        <mc:Fallback xmlns="">
          <p:sp>
            <p:nvSpPr>
              <p:cNvPr id="162819" name="Rectangle 3"/>
              <p:cNvSpPr>
                <a:spLocks noGrp="1" noRot="1" noChangeAspect="1" noMove="1" noResize="1" noEditPoints="1" noAdjustHandles="1" noChangeArrowheads="1" noChangeShapeType="1" noTextEdit="1"/>
              </p:cNvSpPr>
              <p:nvPr/>
            </p:nvSpPr>
            <p:spPr>
              <a:xfrm>
                <a:off x="812800" y="1741805"/>
                <a:ext cx="10541000" cy="4213860"/>
              </a:xfrm>
              <a:prstGeom prst="rect">
                <a:avLst/>
              </a:prstGeom>
              <a:blipFill>
                <a:blip r:embed="rId3"/>
                <a:stretch>
                  <a:fillRect l="-4808" t="-898" r="-4087" b="-18862"/>
                </a:stretch>
              </a:blip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a:lstStyle/>
              <a:p>
                <a:r>
                  <a:rPr lang="en-CN">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18</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98240" y="974090"/>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证据不确定性的表示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2408555"/>
            <a:ext cx="10541000" cy="367919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证据</a:t>
            </a:r>
            <a:r>
              <a:rPr lang="en-US" altLang="zh-CN" sz="2600" b="1" i="1" dirty="0">
                <a:latin typeface="Times New Roman" panose="02020603050405020304" pitchFamily="18" charset="0"/>
                <a:sym typeface="+mn-ea"/>
              </a:rPr>
              <a:t>E</a:t>
            </a:r>
            <a:r>
              <a:rPr lang="zh-CN" altLang="en-US" sz="2600" b="1" dirty="0">
                <a:latin typeface="Times New Roman" panose="02020603050405020304" pitchFamily="18" charset="0"/>
                <a:sym typeface="+mn-ea"/>
              </a:rPr>
              <a:t>的可信度取值范围：</a:t>
            </a:r>
            <a:r>
              <a:rPr lang="en-US" altLang="zh-CN" sz="2600" b="1" dirty="0">
                <a:latin typeface="Times New Roman" panose="02020603050405020304" pitchFamily="18" charset="0"/>
                <a:sym typeface="+mn-ea"/>
              </a:rPr>
              <a:t>[-1</a:t>
            </a:r>
            <a:r>
              <a:rPr lang="zh-CN" altLang="en-US" sz="2600" b="1" dirty="0">
                <a:latin typeface="Times New Roman" panose="02020603050405020304" pitchFamily="18" charset="0"/>
                <a:sym typeface="+mn-ea"/>
              </a:rPr>
              <a:t>，</a:t>
            </a:r>
            <a:r>
              <a:rPr lang="en-US" altLang="zh-CN" sz="2600" b="1" dirty="0">
                <a:latin typeface="Times New Roman" panose="02020603050405020304" pitchFamily="18" charset="0"/>
                <a:sym typeface="+mn-ea"/>
              </a:rPr>
              <a:t>1] </a:t>
            </a:r>
            <a:r>
              <a:rPr lang="zh-CN" altLang="en-US" sz="2600" b="1" dirty="0">
                <a:latin typeface="Times New Roman" panose="02020603050405020304" pitchFamily="18" charset="0"/>
                <a:sym typeface="+mn-ea"/>
              </a:rPr>
              <a:t>。</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对于初始证据，若所有观察</a:t>
            </a:r>
            <a:r>
              <a:rPr lang="en-US" altLang="zh-CN" sz="2600" b="1" i="1" dirty="0">
                <a:latin typeface="Times New Roman" panose="02020603050405020304" pitchFamily="18" charset="0"/>
                <a:sym typeface="+mn-ea"/>
              </a:rPr>
              <a:t>S</a:t>
            </a:r>
            <a:r>
              <a:rPr lang="zh-CN" altLang="en-US" sz="2600" b="1" dirty="0">
                <a:latin typeface="Times New Roman" panose="02020603050405020304" pitchFamily="18" charset="0"/>
                <a:sym typeface="+mn-ea"/>
              </a:rPr>
              <a:t>能肯定它为真，则</a:t>
            </a:r>
            <a:r>
              <a:rPr lang="en-US" altLang="zh-CN" sz="2600" b="1" i="1" dirty="0">
                <a:latin typeface="Times New Roman" panose="02020603050405020304" pitchFamily="18" charset="0"/>
                <a:sym typeface="+mn-ea"/>
              </a:rPr>
              <a:t>CF</a:t>
            </a:r>
            <a:r>
              <a:rPr lang="en-US" altLang="zh-CN" sz="2600" b="1" dirty="0">
                <a:latin typeface="Times New Roman" panose="02020603050405020304" pitchFamily="18" charset="0"/>
                <a:sym typeface="+mn-ea"/>
              </a:rPr>
              <a:t>(</a:t>
            </a:r>
            <a:r>
              <a:rPr lang="en-US" altLang="zh-CN" sz="2600" b="1" i="1" dirty="0">
                <a:latin typeface="Times New Roman" panose="02020603050405020304" pitchFamily="18" charset="0"/>
                <a:sym typeface="+mn-ea"/>
              </a:rPr>
              <a:t>E</a:t>
            </a:r>
            <a:r>
              <a:rPr lang="en-US" altLang="zh-CN" sz="2600" b="1" dirty="0">
                <a:latin typeface="Times New Roman" panose="02020603050405020304" pitchFamily="18" charset="0"/>
                <a:sym typeface="+mn-ea"/>
              </a:rPr>
              <a:t>)= 1</a:t>
            </a:r>
            <a:r>
              <a:rPr lang="zh-CN" altLang="en-US" sz="2600" b="1" dirty="0">
                <a:latin typeface="Times New Roman" panose="02020603050405020304" pitchFamily="18" charset="0"/>
                <a:sym typeface="+mn-ea"/>
              </a:rPr>
              <a:t>。</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若肯定它为假，则 </a:t>
            </a:r>
            <a:r>
              <a:rPr lang="zh-CN" altLang="en-US" sz="2600" b="1" i="1" dirty="0">
                <a:latin typeface="Times New Roman" panose="02020603050405020304" pitchFamily="18" charset="0"/>
                <a:sym typeface="+mn-ea"/>
              </a:rPr>
              <a:t> </a:t>
            </a:r>
            <a:r>
              <a:rPr lang="en-US" altLang="zh-CN" sz="2600" b="1" i="1" dirty="0">
                <a:latin typeface="Times New Roman" panose="02020603050405020304" pitchFamily="18" charset="0"/>
                <a:sym typeface="+mn-ea"/>
              </a:rPr>
              <a:t>CF</a:t>
            </a:r>
            <a:r>
              <a:rPr lang="en-US" altLang="zh-CN" sz="2600" b="1" dirty="0">
                <a:latin typeface="Times New Roman" panose="02020603050405020304" pitchFamily="18" charset="0"/>
                <a:sym typeface="+mn-ea"/>
              </a:rPr>
              <a:t>(</a:t>
            </a:r>
            <a:r>
              <a:rPr lang="en-US" altLang="zh-CN" sz="2600" b="1" i="1" dirty="0">
                <a:latin typeface="Times New Roman" panose="02020603050405020304" pitchFamily="18" charset="0"/>
                <a:sym typeface="+mn-ea"/>
              </a:rPr>
              <a:t>E</a:t>
            </a:r>
            <a:r>
              <a:rPr lang="en-US" altLang="zh-CN" sz="2600" b="1" dirty="0">
                <a:latin typeface="Times New Roman" panose="02020603050405020304" pitchFamily="18" charset="0"/>
                <a:sym typeface="+mn-ea"/>
              </a:rPr>
              <a:t>) = -1</a:t>
            </a:r>
            <a:r>
              <a:rPr lang="zh-CN" altLang="en-US" sz="2600" b="1" dirty="0">
                <a:latin typeface="Times New Roman" panose="02020603050405020304" pitchFamily="18" charset="0"/>
                <a:sym typeface="+mn-ea"/>
              </a:rPr>
              <a:t>。</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若以某种程度为真，则   </a:t>
            </a:r>
            <a:r>
              <a:rPr lang="en-US" altLang="zh-CN" sz="2600" b="1" dirty="0">
                <a:latin typeface="Times New Roman" panose="02020603050405020304" pitchFamily="18" charset="0"/>
                <a:sym typeface="+mn-ea"/>
              </a:rPr>
              <a:t>0 &lt; </a:t>
            </a:r>
            <a:r>
              <a:rPr lang="en-US" altLang="zh-CN" sz="2600" b="1" i="1" dirty="0">
                <a:latin typeface="Times New Roman" panose="02020603050405020304" pitchFamily="18" charset="0"/>
                <a:sym typeface="+mn-ea"/>
              </a:rPr>
              <a:t>CF</a:t>
            </a:r>
            <a:r>
              <a:rPr lang="en-US" altLang="zh-CN" sz="2600" b="1" dirty="0">
                <a:latin typeface="Times New Roman" panose="02020603050405020304" pitchFamily="18" charset="0"/>
                <a:sym typeface="+mn-ea"/>
              </a:rPr>
              <a:t>(</a:t>
            </a:r>
            <a:r>
              <a:rPr lang="en-US" altLang="zh-CN" sz="2600" b="1" i="1" dirty="0">
                <a:latin typeface="Times New Roman" panose="02020603050405020304" pitchFamily="18" charset="0"/>
                <a:sym typeface="+mn-ea"/>
              </a:rPr>
              <a:t>E</a:t>
            </a:r>
            <a:r>
              <a:rPr lang="en-US" altLang="zh-CN" sz="2600" b="1" dirty="0">
                <a:latin typeface="Times New Roman" panose="02020603050405020304" pitchFamily="18" charset="0"/>
                <a:sym typeface="+mn-ea"/>
              </a:rPr>
              <a:t>) &lt; 1</a:t>
            </a:r>
            <a:r>
              <a:rPr lang="zh-CN" altLang="en-US" sz="2600" b="1" dirty="0">
                <a:latin typeface="Times New Roman" panose="02020603050405020304" pitchFamily="18" charset="0"/>
                <a:sym typeface="+mn-ea"/>
              </a:rPr>
              <a:t>。</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若以某种程度为假，则 </a:t>
            </a:r>
            <a:r>
              <a:rPr lang="en-US" altLang="zh-CN" sz="2600" b="1" dirty="0">
                <a:latin typeface="Times New Roman" panose="02020603050405020304" pitchFamily="18" charset="0"/>
                <a:sym typeface="+mn-ea"/>
              </a:rPr>
              <a:t>-1 &lt; </a:t>
            </a:r>
            <a:r>
              <a:rPr lang="en-US" altLang="zh-CN" sz="2600" b="1" i="1" dirty="0">
                <a:latin typeface="Times New Roman" panose="02020603050405020304" pitchFamily="18" charset="0"/>
                <a:sym typeface="+mn-ea"/>
              </a:rPr>
              <a:t>CF</a:t>
            </a:r>
            <a:r>
              <a:rPr lang="en-US" altLang="zh-CN" sz="2600" b="1" dirty="0">
                <a:latin typeface="Times New Roman" panose="02020603050405020304" pitchFamily="18" charset="0"/>
                <a:sym typeface="+mn-ea"/>
              </a:rPr>
              <a:t>(</a:t>
            </a:r>
            <a:r>
              <a:rPr lang="en-US" altLang="zh-CN" sz="2600" b="1" i="1" dirty="0">
                <a:latin typeface="Times New Roman" panose="02020603050405020304" pitchFamily="18" charset="0"/>
                <a:sym typeface="+mn-ea"/>
              </a:rPr>
              <a:t>E</a:t>
            </a:r>
            <a:r>
              <a:rPr lang="en-US" altLang="zh-CN" sz="2600" b="1" dirty="0">
                <a:latin typeface="Times New Roman" panose="02020603050405020304" pitchFamily="18" charset="0"/>
                <a:sym typeface="+mn-ea"/>
              </a:rPr>
              <a:t>) &lt; 0 </a:t>
            </a:r>
            <a:r>
              <a:rPr lang="zh-CN" altLang="en-US" sz="2600" b="1" dirty="0">
                <a:latin typeface="Times New Roman" panose="02020603050405020304" pitchFamily="18" charset="0"/>
                <a:sym typeface="+mn-ea"/>
              </a:rPr>
              <a:t>。</a:t>
            </a:r>
            <a:endParaRPr lang="zh-CN" altLang="en-US" sz="2600" b="1" dirty="0">
              <a:latin typeface="Times New Roman" panose="02020603050405020304" pitchFamily="18" charset="0"/>
            </a:endParaRP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sym typeface="+mn-ea"/>
              </a:rPr>
              <a:t>若未获得任何相关的观察，则 </a:t>
            </a:r>
            <a:r>
              <a:rPr lang="en-US" altLang="zh-CN" sz="2600" b="1" i="1" dirty="0">
                <a:latin typeface="Times New Roman" panose="02020603050405020304" pitchFamily="18" charset="0"/>
                <a:sym typeface="+mn-ea"/>
              </a:rPr>
              <a:t>CF</a:t>
            </a:r>
            <a:r>
              <a:rPr lang="en-US" altLang="zh-CN" sz="2600" b="1" dirty="0">
                <a:latin typeface="Times New Roman" panose="02020603050405020304" pitchFamily="18" charset="0"/>
                <a:sym typeface="+mn-ea"/>
              </a:rPr>
              <a:t>(</a:t>
            </a:r>
            <a:r>
              <a:rPr lang="en-US" altLang="zh-CN" sz="2600" b="1" i="1" dirty="0">
                <a:latin typeface="Times New Roman" panose="02020603050405020304" pitchFamily="18" charset="0"/>
                <a:sym typeface="+mn-ea"/>
              </a:rPr>
              <a:t>E</a:t>
            </a:r>
            <a:r>
              <a:rPr lang="en-US" altLang="zh-CN" sz="2600" b="1" dirty="0">
                <a:latin typeface="Times New Roman" panose="02020603050405020304" pitchFamily="18" charset="0"/>
                <a:sym typeface="+mn-ea"/>
              </a:rPr>
              <a:t>) = 0</a:t>
            </a:r>
            <a:r>
              <a:rPr lang="zh-CN" altLang="en-US" sz="2600" b="1" dirty="0">
                <a:latin typeface="Times New Roman" panose="02020603050405020304" pitchFamily="18" charset="0"/>
                <a:sym typeface="+mn-ea"/>
              </a:rPr>
              <a:t>。</a:t>
            </a:r>
            <a:endParaRPr kumimoji="0" lang="zh-CN" altLang="en-US" sz="30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8966" name="Text Box 6"/>
          <p:cNvSpPr txBox="1"/>
          <p:nvPr/>
        </p:nvSpPr>
        <p:spPr>
          <a:xfrm>
            <a:off x="2349500" y="1760220"/>
            <a:ext cx="7467600" cy="460375"/>
          </a:xfrm>
          <a:prstGeom prst="rect">
            <a:avLst/>
          </a:prstGeom>
          <a:noFill/>
          <a:ln w="9525" cap="flat" cmpd="sng">
            <a:solidFill>
              <a:srgbClr val="808080"/>
            </a:solidFill>
            <a:prstDash val="solid"/>
            <a:miter/>
            <a:headEnd type="none" w="med" len="med"/>
            <a:tailEnd type="none" w="med" len="med"/>
          </a:ln>
          <a:extLst>
            <a:ext uri="{909E8E84-426E-40DD-AFC4-6F175D3DCCD1}">
              <a14:hiddenFill xmlns:a14="http://schemas.microsoft.com/office/drawing/2010/main">
                <a:gradFill rotWithShape="0">
                  <a:gsLst>
                    <a:gs pos="0">
                      <a:srgbClr val="99CCFF"/>
                    </a:gs>
                    <a:gs pos="100000">
                      <a:schemeClr val="bg1"/>
                    </a:gs>
                  </a:gsLst>
                  <a:path path="shape">
                    <a:fillToRect l="50000" t="50000" r="50000" b="50000"/>
                  </a:path>
                  <a:tileRect/>
                </a:gradFill>
              </a14:hiddenFill>
            </a:ext>
          </a:extLst>
        </p:spPr>
        <p:txBody>
          <a:bodyPr wrap="square">
            <a:spAutoFit/>
          </a:bodyPr>
          <a:lstStyle/>
          <a:p>
            <a:pPr algn="ctr"/>
            <a:r>
              <a:rPr lang="en-US" altLang="zh-CN" sz="2400" b="1" i="1" dirty="0">
                <a:latin typeface="Times New Roman" panose="02020603050405020304" pitchFamily="18" charset="0"/>
              </a:rPr>
              <a:t>CF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0.6</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E </a:t>
            </a:r>
            <a:r>
              <a:rPr lang="zh-CN" altLang="en-US" sz="2400" b="1" dirty="0">
                <a:latin typeface="Times New Roman" panose="02020603050405020304" pitchFamily="18" charset="0"/>
              </a:rPr>
              <a:t>的可信度为</a:t>
            </a:r>
            <a:r>
              <a:rPr lang="en-US" altLang="zh-CN" sz="2400" b="1" dirty="0">
                <a:latin typeface="Times New Roman" panose="02020603050405020304" pitchFamily="18" charset="0"/>
              </a:rPr>
              <a:t>0.6</a:t>
            </a:r>
            <a:endParaRPr lang="en-US" altLang="zh-CN" sz="3000" b="1"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19</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组合证据不确定性的算法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473075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0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多个单一证据的合取</a:t>
            </a:r>
            <a:endParaRPr lang="zh-CN" altLang="en-US" sz="2600" dirty="0">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则</a:t>
            </a:r>
            <a:endParaRPr lang="zh-CN" altLang="en-US" sz="2600" dirty="0">
              <a:latin typeface="Times New Roman" panose="02020603050405020304" pitchFamily="18" charset="0"/>
            </a:endParaRPr>
          </a:p>
          <a:p>
            <a:pPr marL="0" indent="0" algn="just" eaLnBrk="1" hangingPunct="1">
              <a:lnSpc>
                <a:spcPct val="100000"/>
              </a:lnSpc>
              <a:buSzTx/>
              <a:buNone/>
            </a:pPr>
            <a:r>
              <a:rPr lang="zh-CN" altLang="en-US" sz="2600" dirty="0">
                <a:latin typeface="Times New Roman" panose="02020603050405020304" pitchFamily="18" charset="0"/>
                <a:sym typeface="+mn-ea"/>
              </a:rPr>
              <a:t> </a:t>
            </a:r>
          </a:p>
          <a:p>
            <a:pPr marL="196850" indent="-196850" algn="just" eaLnBrk="1" hangingPunct="1">
              <a:lnSpc>
                <a:spcPct val="100000"/>
              </a:lnSpc>
              <a:buSzTx/>
              <a:buChar char="§"/>
            </a:pPr>
            <a:r>
              <a:rPr lang="zh-CN" altLang="en-US" sz="2600" b="1" kern="0" noProof="0">
                <a:ln>
                  <a:noFill/>
                </a:ln>
                <a:effectLst/>
                <a:uLnTx/>
                <a:uFillTx/>
                <a:latin typeface="Times New Roman" panose="02020603050405020304" pitchFamily="18" charset="0"/>
                <a:sym typeface="+mn-ea"/>
              </a:rPr>
              <a:t>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多个单一证据的析取</a:t>
            </a:r>
            <a:endParaRPr lang="zh-CN" altLang="en-US" sz="2600" b="1" kern="0" noProof="0">
              <a:ln>
                <a:noFill/>
              </a:ln>
              <a:effectLst/>
              <a:uLnTx/>
              <a:uFillTx/>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则</a:t>
            </a:r>
          </a:p>
          <a:p>
            <a:pPr marL="0" indent="0" algn="just" eaLnBrk="1" hangingPunct="1">
              <a:lnSpc>
                <a:spcPct val="80000"/>
              </a:lnSpc>
              <a:buSzTx/>
              <a:buNone/>
            </a:pPr>
            <a:endParaRPr lang="zh-CN" altLang="en-US" sz="2600" dirty="0">
              <a:latin typeface="Times New Roman" panose="02020603050405020304" pitchFamily="18" charset="0"/>
              <a:sym typeface="+mn-ea"/>
            </a:endParaRPr>
          </a:p>
          <a:p>
            <a:pPr marL="196850" indent="-196850" algn="just" eaLnBrk="1" hangingPunct="1">
              <a:lnSpc>
                <a:spcPct val="80000"/>
              </a:lnSpc>
              <a:buSzTx/>
              <a:buChar char="§"/>
            </a:pPr>
            <a:r>
              <a:rPr lang="zh-CN" altLang="en-US" sz="2600" b="1" kern="0" noProof="0">
                <a:ln>
                  <a:noFill/>
                </a:ln>
                <a:effectLst/>
                <a:uLnTx/>
                <a:uFillTx/>
                <a:latin typeface="Times New Roman" panose="02020603050405020304" pitchFamily="18" charset="0"/>
                <a:sym typeface="+mn-ea"/>
              </a:rPr>
              <a:t>对“非”运算：</a:t>
            </a:r>
            <a:endParaRPr kumimoji="0" lang="zh-CN" altLang="en-US" sz="2600" b="1" i="0" u="none" strike="noStrike" kern="0" cap="none" spc="0" normalizeH="0" baseline="0" noProof="0">
              <a:ln>
                <a:noFill/>
              </a:ln>
              <a:effectLst/>
              <a:uLnTx/>
              <a:uFillTx/>
              <a:latin typeface="Times New Roman" panose="02020603050405020304" pitchFamily="18" charset="0"/>
              <a:ea typeface="+mn-ea"/>
              <a:cs typeface="+mn-cs"/>
            </a:endParaRPr>
          </a:p>
          <a:p>
            <a:pPr marL="196850" indent="-196850" eaLnBrk="1" hangingPunct="1">
              <a:lnSpc>
                <a:spcPct val="80000"/>
              </a:lnSpc>
              <a:buNone/>
            </a:pPr>
            <a:r>
              <a:rPr lang="en-US" altLang="zh-CN" b="1" i="1" dirty="0">
                <a:latin typeface="Times New Roman" panose="02020603050405020304" pitchFamily="18" charset="0"/>
                <a:sym typeface="+mn-ea"/>
              </a:rPr>
              <a:t>      </a:t>
            </a:r>
            <a:r>
              <a:rPr lang="en-US" altLang="zh-CN" sz="2600" i="1" dirty="0">
                <a:latin typeface="Times New Roman" panose="02020603050405020304" pitchFamily="18" charset="0"/>
                <a:sym typeface="+mn-ea"/>
              </a:rPr>
              <a:t>CF</a:t>
            </a:r>
            <a:r>
              <a:rPr lang="en-US" altLang="zh-CN" sz="2600" dirty="0">
                <a:latin typeface="Times New Roman" panose="02020603050405020304" pitchFamily="18" charset="0"/>
                <a:sym typeface="+mn-ea"/>
              </a:rPr>
              <a:t>(</a:t>
            </a:r>
            <a:r>
              <a:rPr lang="en-US" altLang="zh-CN" sz="2600" dirty="0">
                <a:latin typeface="微软雅黑" panose="020B0503020204020204" charset="-122"/>
                <a:ea typeface="微软雅黑" panose="020B0503020204020204" charset="-122"/>
                <a:sym typeface="+mn-ea"/>
              </a:rPr>
              <a:t>¬</a:t>
            </a:r>
            <a:r>
              <a:rPr lang="en-US" altLang="zh-CN" sz="2600" i="1" dirty="0">
                <a:latin typeface="Times New Roman" panose="02020603050405020304" pitchFamily="18" charset="0"/>
                <a:sym typeface="+mn-ea"/>
              </a:rPr>
              <a:t>E</a:t>
            </a:r>
            <a:r>
              <a:rPr lang="en-US" altLang="zh-CN" sz="2600" dirty="0">
                <a:latin typeface="Times New Roman" panose="02020603050405020304" pitchFamily="18" charset="0"/>
                <a:sym typeface="+mn-ea"/>
              </a:rPr>
              <a:t>) = -</a:t>
            </a:r>
            <a:r>
              <a:rPr lang="en-US" altLang="zh-CN" sz="2600" i="1" dirty="0">
                <a:latin typeface="Times New Roman" panose="02020603050405020304" pitchFamily="18" charset="0"/>
                <a:sym typeface="+mn-ea"/>
              </a:rPr>
              <a:t>CF</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E</a:t>
            </a:r>
            <a:r>
              <a:rPr lang="en-US" altLang="zh-CN" sz="2600" dirty="0">
                <a:latin typeface="Times New Roman" panose="02020603050405020304" pitchFamily="18" charset="0"/>
                <a:sym typeface="+mn-ea"/>
              </a:rPr>
              <a:t>)</a:t>
            </a:r>
            <a:endParaRPr kumimoji="0" lang="zh-CN" altLang="en-US"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196850" indent="-196850" eaLnBrk="1" hangingPunct="1">
              <a:lnSpc>
                <a:spcPct val="80000"/>
              </a:lnSpc>
              <a:buNone/>
            </a:pPr>
            <a:endParaRPr kumimoji="0" lang="zh-CN" altLang="en-US" sz="30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2050" name="Object 8"/>
          <p:cNvGraphicFramePr/>
          <p:nvPr/>
        </p:nvGraphicFramePr>
        <p:xfrm>
          <a:off x="1440815" y="3086577"/>
          <a:ext cx="5375910" cy="436880"/>
        </p:xfrm>
        <a:graphic>
          <a:graphicData uri="http://schemas.openxmlformats.org/presentationml/2006/ole">
            <mc:AlternateContent xmlns:mc="http://schemas.openxmlformats.org/markup-compatibility/2006">
              <mc:Choice xmlns:v="urn:schemas-microsoft-com:vml" Requires="v">
                <p:oleObj spid="_x0000_s68741" r:id="rId3" imgW="2654300" imgH="215900" progId="Equation.3">
                  <p:embed/>
                </p:oleObj>
              </mc:Choice>
              <mc:Fallback>
                <p:oleObj r:id="rId3" imgW="2654300" imgH="215900" progId="Equation.3">
                  <p:embed/>
                  <p:pic>
                    <p:nvPicPr>
                      <p:cNvPr id="2050" name="Object 8"/>
                      <p:cNvPicPr/>
                      <p:nvPr/>
                    </p:nvPicPr>
                    <p:blipFill>
                      <a:blip r:embed="rId4"/>
                      <a:stretch>
                        <a:fillRect/>
                      </a:stretch>
                    </p:blipFill>
                    <p:spPr>
                      <a:xfrm>
                        <a:off x="1440815" y="3086577"/>
                        <a:ext cx="5375910" cy="436880"/>
                      </a:xfrm>
                      <a:prstGeom prst="rect">
                        <a:avLst/>
                      </a:prstGeom>
                      <a:noFill/>
                      <a:ln w="38100">
                        <a:noFill/>
                        <a:miter/>
                      </a:ln>
                    </p:spPr>
                  </p:pic>
                </p:oleObj>
              </mc:Fallback>
            </mc:AlternateContent>
          </a:graphicData>
        </a:graphic>
      </p:graphicFrame>
      <p:graphicFrame>
        <p:nvGraphicFramePr>
          <p:cNvPr id="2051" name="Object 15"/>
          <p:cNvGraphicFramePr/>
          <p:nvPr/>
        </p:nvGraphicFramePr>
        <p:xfrm>
          <a:off x="1440815" y="4918075"/>
          <a:ext cx="5949950" cy="471488"/>
        </p:xfrm>
        <a:graphic>
          <a:graphicData uri="http://schemas.openxmlformats.org/presentationml/2006/ole">
            <mc:AlternateContent xmlns:mc="http://schemas.openxmlformats.org/markup-compatibility/2006">
              <mc:Choice xmlns:v="urn:schemas-microsoft-com:vml" Requires="v">
                <p:oleObj spid="_x0000_s68742" r:id="rId5" imgW="2726690" imgH="215900" progId="Equation.3">
                  <p:embed/>
                </p:oleObj>
              </mc:Choice>
              <mc:Fallback>
                <p:oleObj r:id="rId5" imgW="2726690" imgH="215900" progId="Equation.3">
                  <p:embed/>
                  <p:pic>
                    <p:nvPicPr>
                      <p:cNvPr id="2051" name="Object 15"/>
                      <p:cNvPicPr/>
                      <p:nvPr/>
                    </p:nvPicPr>
                    <p:blipFill>
                      <a:blip r:embed="rId6"/>
                      <a:stretch>
                        <a:fillRect/>
                      </a:stretch>
                    </p:blipFill>
                    <p:spPr>
                      <a:xfrm>
                        <a:off x="1440815" y="4918075"/>
                        <a:ext cx="5949950" cy="471488"/>
                      </a:xfrm>
                      <a:prstGeom prst="rect">
                        <a:avLst/>
                      </a:prstGeom>
                      <a:noFill/>
                      <a:ln w="38100">
                        <a:noFill/>
                        <a:miter/>
                      </a:ln>
                    </p:spPr>
                  </p:pic>
                </p:oleObj>
              </mc:Fallback>
            </mc:AlternateContent>
          </a:graphicData>
        </a:graphic>
      </p:graphicFrame>
      <p:graphicFrame>
        <p:nvGraphicFramePr>
          <p:cNvPr id="22533" name="Object 5"/>
          <p:cNvGraphicFramePr/>
          <p:nvPr/>
        </p:nvGraphicFramePr>
        <p:xfrm>
          <a:off x="2063115" y="4197350"/>
          <a:ext cx="3053080" cy="371475"/>
        </p:xfrm>
        <a:graphic>
          <a:graphicData uri="http://schemas.openxmlformats.org/presentationml/2006/ole">
            <mc:AlternateContent xmlns:mc="http://schemas.openxmlformats.org/markup-compatibility/2006">
              <mc:Choice xmlns:v="urn:schemas-microsoft-com:vml" Requires="v">
                <p:oleObj spid="_x0000_s68743" r:id="rId7" imgW="1371600" imgH="177165" progId="Equation.3">
                  <p:embed/>
                </p:oleObj>
              </mc:Choice>
              <mc:Fallback>
                <p:oleObj r:id="rId7" imgW="1371600" imgH="177165" progId="Equation.3">
                  <p:embed/>
                  <p:pic>
                    <p:nvPicPr>
                      <p:cNvPr id="22533" name="Object 5"/>
                      <p:cNvPicPr/>
                      <p:nvPr/>
                    </p:nvPicPr>
                    <p:blipFill>
                      <a:blip r:embed="rId8"/>
                      <a:stretch>
                        <a:fillRect/>
                      </a:stretch>
                    </p:blipFill>
                    <p:spPr>
                      <a:xfrm>
                        <a:off x="2063115" y="4197350"/>
                        <a:ext cx="3053080" cy="371475"/>
                      </a:xfrm>
                      <a:prstGeom prst="rect">
                        <a:avLst/>
                      </a:prstGeom>
                      <a:noFill/>
                      <a:ln w="38100">
                        <a:noFill/>
                        <a:miter/>
                      </a:ln>
                    </p:spPr>
                  </p:pic>
                </p:oleObj>
              </mc:Fallback>
            </mc:AlternateContent>
          </a:graphicData>
        </a:graphic>
      </p:graphicFrame>
      <p:graphicFrame>
        <p:nvGraphicFramePr>
          <p:cNvPr id="22530" name="Object 2"/>
          <p:cNvGraphicFramePr/>
          <p:nvPr/>
        </p:nvGraphicFramePr>
        <p:xfrm>
          <a:off x="2063115" y="2317115"/>
          <a:ext cx="3161665" cy="419100"/>
        </p:xfrm>
        <a:graphic>
          <a:graphicData uri="http://schemas.openxmlformats.org/presentationml/2006/ole">
            <mc:AlternateContent xmlns:mc="http://schemas.openxmlformats.org/markup-compatibility/2006">
              <mc:Choice xmlns:v="urn:schemas-microsoft-com:vml" Requires="v">
                <p:oleObj spid="_x0000_s68744" r:id="rId9" imgW="1358265" imgH="203200" progId="Equation.3">
                  <p:embed/>
                </p:oleObj>
              </mc:Choice>
              <mc:Fallback>
                <p:oleObj r:id="rId9" imgW="1358265" imgH="203200" progId="Equation.3">
                  <p:embed/>
                  <p:pic>
                    <p:nvPicPr>
                      <p:cNvPr id="22530" name="Object 2"/>
                      <p:cNvPicPr/>
                      <p:nvPr/>
                    </p:nvPicPr>
                    <p:blipFill>
                      <a:blip r:embed="rId10"/>
                      <a:stretch>
                        <a:fillRect/>
                      </a:stretch>
                    </p:blipFill>
                    <p:spPr>
                      <a:xfrm>
                        <a:off x="2063115" y="2317115"/>
                        <a:ext cx="3161665" cy="41910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algn="ctr" eaLnBrk="1" hangingPunct="1">
              <a:spcBef>
                <a:spcPct val="50000"/>
              </a:spcBef>
            </a:pPr>
            <a:r>
              <a:rPr lang="zh-CN" altLang="en-US" sz="6000" dirty="0">
                <a:effectLst>
                  <a:outerShdw blurRad="38100" dist="38100" dir="2700000" algn="tl">
                    <a:srgbClr val="C0C0C0"/>
                  </a:outerShdw>
                </a:effectLst>
                <a:latin typeface="+mn-lt"/>
                <a:ea typeface="楷体_GB2312" pitchFamily="49" charset="-122"/>
              </a:rPr>
              <a:t>第 </a:t>
            </a:r>
            <a:r>
              <a:rPr lang="en-US" altLang="zh-CN" sz="6000" dirty="0">
                <a:effectLst>
                  <a:outerShdw blurRad="38100" dist="38100" dir="2700000" algn="tl">
                    <a:srgbClr val="C0C0C0"/>
                  </a:outerShdw>
                </a:effectLst>
                <a:latin typeface="+mn-lt"/>
                <a:ea typeface="楷体_GB2312" pitchFamily="49" charset="-122"/>
              </a:rPr>
              <a:t>3 </a:t>
            </a:r>
            <a:r>
              <a:rPr lang="zh-CN" altLang="en-US" sz="6000" dirty="0">
                <a:effectLst>
                  <a:outerShdw blurRad="38100" dist="38100" dir="2700000" algn="tl">
                    <a:srgbClr val="C0C0C0"/>
                  </a:outerShdw>
                </a:effectLst>
                <a:latin typeface="+mn-lt"/>
                <a:ea typeface="楷体_GB2312" pitchFamily="49" charset="-122"/>
              </a:rPr>
              <a:t>章 不确定性推理</a:t>
            </a:r>
          </a:p>
        </p:txBody>
      </p:sp>
    </p:spTree>
  </p:cSld>
  <p:clrMapOvr>
    <a:masterClrMapping/>
  </p:clrMapOvr>
  <mc:AlternateContent xmlns:mc="http://schemas.openxmlformats.org/markup-compatibility/2006" xmlns:p14="http://schemas.microsoft.com/office/powerpoint/2010/main">
    <mc:Choice Requires="p14">
      <p:transition spd="slow" p14:dur="2000" advTm="101"/>
    </mc:Choice>
    <mc:Fallback xmlns="">
      <p:transition spd="slow" advTm="1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20</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不确定性的更新</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338455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1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C－F模型中的不确定性推理：</a:t>
            </a:r>
            <a:r>
              <a:rPr lang="zh-CN" altLang="en-US" sz="2600" kern="0" noProof="0">
                <a:ln>
                  <a:noFill/>
                </a:ln>
                <a:effectLst/>
                <a:uLnTx/>
                <a:uFillTx/>
                <a:latin typeface="Times New Roman" panose="02020603050405020304" pitchFamily="18" charset="0"/>
                <a:sym typeface="+mn-ea"/>
              </a:rPr>
              <a:t>从不确定的初始证据出发，通过运用相关的不确定性知识，最终推出结论并求出结论的可信度值。结论 </a:t>
            </a:r>
            <a:r>
              <a:rPr lang="zh-CN" altLang="en-US" sz="2600" i="1" kern="0" noProof="0">
                <a:ln>
                  <a:noFill/>
                </a:ln>
                <a:effectLst/>
                <a:uLnTx/>
                <a:uFillTx/>
                <a:latin typeface="Times New Roman" panose="02020603050405020304" pitchFamily="18" charset="0"/>
                <a:sym typeface="+mn-ea"/>
              </a:rPr>
              <a:t>H</a:t>
            </a:r>
            <a:r>
              <a:rPr lang="zh-CN" altLang="en-US" sz="2600" kern="0" noProof="0">
                <a:ln>
                  <a:noFill/>
                </a:ln>
                <a:effectLst/>
                <a:uLnTx/>
                <a:uFillTx/>
                <a:latin typeface="Times New Roman" panose="02020603050405020304" pitchFamily="18" charset="0"/>
                <a:sym typeface="+mn-ea"/>
              </a:rPr>
              <a:t> 的可信度由下式计算:</a:t>
            </a:r>
            <a:endParaRPr lang="zh-CN" altLang="en-US" sz="2600" kern="0" noProof="0">
              <a:ln>
                <a:noFill/>
              </a:ln>
              <a:effectLst/>
              <a:uLnTx/>
              <a:uFillTx/>
              <a:latin typeface="Times New Roman" panose="02020603050405020304" pitchFamily="18" charset="0"/>
            </a:endParaRPr>
          </a:p>
          <a:p>
            <a:pPr marL="196850" indent="-196850" eaLnBrk="1" hangingPunct="1">
              <a:lnSpc>
                <a:spcPct val="80000"/>
              </a:lnSpc>
              <a:buNone/>
            </a:pPr>
            <a:endParaRPr kumimoji="0" lang="zh-CN" altLang="en-US" sz="300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69995" name="Object 11"/>
          <p:cNvGraphicFramePr/>
          <p:nvPr/>
        </p:nvGraphicFramePr>
        <p:xfrm>
          <a:off x="2528888" y="3278823"/>
          <a:ext cx="5199380" cy="454025"/>
        </p:xfrm>
        <a:graphic>
          <a:graphicData uri="http://schemas.openxmlformats.org/presentationml/2006/ole">
            <mc:AlternateContent xmlns:mc="http://schemas.openxmlformats.org/markup-compatibility/2006">
              <mc:Choice xmlns:v="urn:schemas-microsoft-com:vml" Requires="v">
                <p:oleObj spid="_x0000_s69732" r:id="rId3" imgW="2324100" imgH="203200" progId="Equation.3">
                  <p:embed/>
                </p:oleObj>
              </mc:Choice>
              <mc:Fallback>
                <p:oleObj r:id="rId3" imgW="2324100" imgH="203200" progId="Equation.3">
                  <p:embed/>
                  <p:pic>
                    <p:nvPicPr>
                      <p:cNvPr id="169995" name="Object 11"/>
                      <p:cNvPicPr/>
                      <p:nvPr/>
                    </p:nvPicPr>
                    <p:blipFill>
                      <a:blip r:embed="rId4"/>
                      <a:stretch>
                        <a:fillRect/>
                      </a:stretch>
                    </p:blipFill>
                    <p:spPr>
                      <a:xfrm>
                        <a:off x="2528888" y="3278823"/>
                        <a:ext cx="5199380" cy="454025"/>
                      </a:xfrm>
                      <a:prstGeom prst="rect">
                        <a:avLst/>
                      </a:prstGeom>
                      <a:noFill/>
                      <a:ln w="38100">
                        <a:noFill/>
                        <a:miter/>
                      </a:ln>
                    </p:spPr>
                  </p:pic>
                </p:oleObj>
              </mc:Fallback>
            </mc:AlternateContent>
          </a:graphicData>
        </a:graphic>
      </p:graphicFrame>
      <p:graphicFrame>
        <p:nvGraphicFramePr>
          <p:cNvPr id="169999" name="Object 15"/>
          <p:cNvGraphicFramePr/>
          <p:nvPr/>
        </p:nvGraphicFramePr>
        <p:xfrm>
          <a:off x="1178243" y="3934460"/>
          <a:ext cx="3670848" cy="417513"/>
        </p:xfrm>
        <a:graphic>
          <a:graphicData uri="http://schemas.openxmlformats.org/presentationml/2006/ole">
            <mc:AlternateContent xmlns:mc="http://schemas.openxmlformats.org/markup-compatibility/2006">
              <mc:Choice xmlns:v="urn:schemas-microsoft-com:vml" Requires="v">
                <p:oleObj spid="_x0000_s69733" r:id="rId5" imgW="2271395" imgH="254000" progId="Equation.DSMT4">
                  <p:embed/>
                </p:oleObj>
              </mc:Choice>
              <mc:Fallback>
                <p:oleObj r:id="rId5" imgW="2271395" imgH="254000" progId="Equation.DSMT4">
                  <p:embed/>
                  <p:pic>
                    <p:nvPicPr>
                      <p:cNvPr id="169999" name="Object 15"/>
                      <p:cNvPicPr/>
                      <p:nvPr/>
                    </p:nvPicPr>
                    <p:blipFill>
                      <a:blip r:embed="rId6"/>
                      <a:stretch>
                        <a:fillRect/>
                      </a:stretch>
                    </p:blipFill>
                    <p:spPr>
                      <a:xfrm>
                        <a:off x="1178243" y="3934460"/>
                        <a:ext cx="3670848" cy="417513"/>
                      </a:xfrm>
                      <a:prstGeom prst="rect">
                        <a:avLst/>
                      </a:prstGeom>
                      <a:noFill/>
                      <a:ln w="38100">
                        <a:noFill/>
                        <a:miter/>
                      </a:ln>
                    </p:spPr>
                  </p:pic>
                </p:oleObj>
              </mc:Fallback>
            </mc:AlternateContent>
          </a:graphicData>
        </a:graphic>
      </p:graphicFrame>
      <p:graphicFrame>
        <p:nvGraphicFramePr>
          <p:cNvPr id="170001" name="Object 17"/>
          <p:cNvGraphicFramePr/>
          <p:nvPr/>
        </p:nvGraphicFramePr>
        <p:xfrm>
          <a:off x="1178243" y="4534535"/>
          <a:ext cx="4612957" cy="417513"/>
        </p:xfrm>
        <a:graphic>
          <a:graphicData uri="http://schemas.openxmlformats.org/presentationml/2006/ole">
            <mc:AlternateContent xmlns:mc="http://schemas.openxmlformats.org/markup-compatibility/2006">
              <mc:Choice xmlns:v="urn:schemas-microsoft-com:vml" Requires="v">
                <p:oleObj spid="_x0000_s69734" r:id="rId7" imgW="2829560" imgH="254000" progId="Equation.DSMT4">
                  <p:embed/>
                </p:oleObj>
              </mc:Choice>
              <mc:Fallback>
                <p:oleObj r:id="rId7" imgW="2829560" imgH="254000" progId="Equation.DSMT4">
                  <p:embed/>
                  <p:pic>
                    <p:nvPicPr>
                      <p:cNvPr id="170001" name="Object 17"/>
                      <p:cNvPicPr/>
                      <p:nvPr/>
                    </p:nvPicPr>
                    <p:blipFill>
                      <a:blip r:embed="rId8"/>
                      <a:stretch>
                        <a:fillRect/>
                      </a:stretch>
                    </p:blipFill>
                    <p:spPr>
                      <a:xfrm>
                        <a:off x="1178243" y="4534535"/>
                        <a:ext cx="4612957" cy="417513"/>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21</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5</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不确定性结论的合成</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799" y="1741805"/>
            <a:ext cx="10996085" cy="504698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10000"/>
              </a:lnSpc>
              <a:buFont typeface="Wingdings" panose="05000000000000000000" pitchFamily="2" charset="2"/>
              <a:buChar char="§"/>
            </a:pPr>
            <a:r>
              <a:rPr lang="zh-CN" altLang="en-US" sz="2600" b="1" kern="0" noProof="0" dirty="0">
                <a:ln>
                  <a:noFill/>
                </a:ln>
                <a:effectLst/>
                <a:uLnTx/>
                <a:uFillTx/>
                <a:latin typeface="Times New Roman" panose="02020603050405020304" pitchFamily="18" charset="0"/>
                <a:sym typeface="+mn-ea"/>
              </a:rPr>
              <a:t> </a:t>
            </a:r>
            <a:r>
              <a:rPr lang="zh-CN" altLang="en-US" sz="2600" dirty="0">
                <a:latin typeface="Times New Roman" panose="02020603050405020304" pitchFamily="18" charset="0"/>
                <a:sym typeface="+mn-ea"/>
              </a:rPr>
              <a:t>设知识：</a:t>
            </a:r>
          </a:p>
          <a:p>
            <a:pPr marL="196850" indent="-196850" eaLnBrk="1" hangingPunct="1">
              <a:lnSpc>
                <a:spcPct val="110000"/>
              </a:lnSpc>
              <a:buFont typeface="Wingdings" panose="05000000000000000000" pitchFamily="2" charset="2"/>
              <a:buChar char="§"/>
            </a:pPr>
            <a:endParaRPr kumimoji="0" lang="zh-CN" altLang="en-US" sz="300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indent="0" eaLnBrk="1" hangingPunct="1">
              <a:lnSpc>
                <a:spcPct val="110000"/>
              </a:lnSpc>
              <a:buFont typeface="Wingdings" panose="05000000000000000000" pitchFamily="2" charset="2"/>
              <a:buNone/>
            </a:pP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1</a:t>
            </a:r>
            <a:r>
              <a:rPr lang="zh-CN" altLang="en-US" sz="2800" dirty="0">
                <a:latin typeface="Times New Roman" panose="02020603050405020304" pitchFamily="18" charset="0"/>
                <a:sym typeface="+mn-ea"/>
              </a:rPr>
              <a:t>）分别对每一条知识求出</a:t>
            </a:r>
            <a:r>
              <a:rPr lang="en-US" altLang="zh-CN" sz="2800" i="1" dirty="0">
                <a:latin typeface="Times New Roman" panose="02020603050405020304" pitchFamily="18" charset="0"/>
                <a:sym typeface="+mn-ea"/>
              </a:rPr>
              <a:t>CF</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H</a:t>
            </a:r>
            <a:r>
              <a:rPr lang="en-US" altLang="zh-CN" sz="2800" dirty="0">
                <a:latin typeface="Times New Roman" panose="02020603050405020304" pitchFamily="18" charset="0"/>
                <a:sym typeface="+mn-ea"/>
              </a:rPr>
              <a:t>)</a:t>
            </a:r>
            <a:r>
              <a:rPr lang="zh-CN" altLang="en-US" sz="2800" dirty="0">
                <a:latin typeface="Times New Roman" panose="02020603050405020304" pitchFamily="18" charset="0"/>
                <a:sym typeface="+mn-ea"/>
              </a:rPr>
              <a:t>：</a:t>
            </a:r>
          </a:p>
          <a:p>
            <a:pPr marL="0" indent="0" eaLnBrk="1" hangingPunct="1">
              <a:lnSpc>
                <a:spcPct val="110000"/>
              </a:lnSpc>
              <a:buFont typeface="Wingdings" panose="05000000000000000000" pitchFamily="2" charset="2"/>
              <a:buNone/>
            </a:pPr>
            <a:endParaRPr kumimoji="0" lang="zh-CN" altLang="en-US" sz="300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indent="0" eaLnBrk="1" hangingPunct="1">
              <a:lnSpc>
                <a:spcPct val="110000"/>
              </a:lnSpc>
              <a:buFont typeface="Wingdings" panose="05000000000000000000" pitchFamily="2" charset="2"/>
              <a:buNone/>
            </a:pP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）求出 </a:t>
            </a:r>
            <a:r>
              <a:rPr lang="en-US" altLang="zh-CN" sz="2800" i="1" dirty="0">
                <a:latin typeface="Times New Roman" panose="02020603050405020304" pitchFamily="18" charset="0"/>
                <a:sym typeface="+mn-ea"/>
              </a:rPr>
              <a:t>E</a:t>
            </a:r>
            <a:r>
              <a:rPr lang="en-US" altLang="zh-CN" sz="2800" baseline="-25000" dirty="0">
                <a:latin typeface="Times New Roman" panose="02020603050405020304" pitchFamily="18" charset="0"/>
                <a:sym typeface="+mn-ea"/>
              </a:rPr>
              <a:t>1</a:t>
            </a:r>
            <a:r>
              <a:rPr lang="zh-CN" altLang="en-US" sz="2800" dirty="0">
                <a:latin typeface="Times New Roman" panose="02020603050405020304" pitchFamily="18" charset="0"/>
                <a:sym typeface="+mn-ea"/>
              </a:rPr>
              <a:t> 与 </a:t>
            </a:r>
            <a:r>
              <a:rPr lang="en-US" altLang="zh-CN" sz="2800" i="1" dirty="0">
                <a:latin typeface="Times New Roman" panose="02020603050405020304" pitchFamily="18" charset="0"/>
                <a:sym typeface="+mn-ea"/>
              </a:rPr>
              <a:t>E</a:t>
            </a:r>
            <a:r>
              <a:rPr lang="en-US" altLang="zh-CN" sz="2800" i="1" baseline="-25000" dirty="0">
                <a:latin typeface="Times New Roman" panose="02020603050405020304" pitchFamily="18" charset="0"/>
                <a:sym typeface="+mn-ea"/>
              </a:rPr>
              <a:t>2</a:t>
            </a:r>
            <a:r>
              <a:rPr lang="zh-CN" altLang="en-US" sz="2800" dirty="0">
                <a:latin typeface="Times New Roman" panose="02020603050405020304" pitchFamily="18" charset="0"/>
                <a:sym typeface="+mn-ea"/>
              </a:rPr>
              <a:t> 对</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H </a:t>
            </a:r>
            <a:r>
              <a:rPr lang="zh-CN" altLang="en-US" sz="2800" dirty="0">
                <a:latin typeface="Times New Roman" panose="02020603050405020304" pitchFamily="18" charset="0"/>
                <a:sym typeface="+mn-ea"/>
              </a:rPr>
              <a:t>的综合影响所形成的可信度               ：</a:t>
            </a:r>
            <a:endParaRPr lang="zh-CN" altLang="en-US" sz="2800" dirty="0">
              <a:latin typeface="Times New Roman" panose="02020603050405020304" pitchFamily="18" charset="0"/>
            </a:endParaRPr>
          </a:p>
          <a:p>
            <a:pPr marL="0" indent="0" eaLnBrk="1" hangingPunct="1">
              <a:lnSpc>
                <a:spcPct val="110000"/>
              </a:lnSpc>
              <a:buFont typeface="Wingdings" panose="05000000000000000000" pitchFamily="2" charset="2"/>
              <a:buNone/>
            </a:pPr>
            <a:endParaRPr kumimoji="0" lang="zh-CN" altLang="en-US" sz="300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4" name="Group 15"/>
          <p:cNvGrpSpPr/>
          <p:nvPr/>
        </p:nvGrpSpPr>
        <p:grpSpPr>
          <a:xfrm>
            <a:off x="1492250" y="2311400"/>
            <a:ext cx="4679950" cy="501650"/>
            <a:chOff x="1202" y="1312"/>
            <a:chExt cx="2948" cy="316"/>
          </a:xfrm>
        </p:grpSpPr>
        <p:graphicFrame>
          <p:nvGraphicFramePr>
            <p:cNvPr id="6" name="Object 4"/>
            <p:cNvGraphicFramePr/>
            <p:nvPr/>
          </p:nvGraphicFramePr>
          <p:xfrm>
            <a:off x="1252" y="1344"/>
            <a:ext cx="2898" cy="271"/>
          </p:xfrm>
          <a:graphic>
            <a:graphicData uri="http://schemas.openxmlformats.org/presentationml/2006/ole">
              <mc:AlternateContent xmlns:mc="http://schemas.openxmlformats.org/markup-compatibility/2006">
                <mc:Choice xmlns:v="urn:schemas-microsoft-com:vml" Requires="v">
                  <p:oleObj spid="_x0000_s70855" r:id="rId3" imgW="2311400" imgH="215900" progId="Equation.3">
                    <p:embed/>
                  </p:oleObj>
                </mc:Choice>
                <mc:Fallback>
                  <p:oleObj r:id="rId3" imgW="2311400" imgH="215900" progId="Equation.3">
                    <p:embed/>
                    <p:pic>
                      <p:nvPicPr>
                        <p:cNvPr id="6" name="Object 4"/>
                        <p:cNvPicPr/>
                        <p:nvPr/>
                      </p:nvPicPr>
                      <p:blipFill>
                        <a:blip r:embed="rId4"/>
                        <a:stretch>
                          <a:fillRect/>
                        </a:stretch>
                      </p:blipFill>
                      <p:spPr>
                        <a:xfrm>
                          <a:off x="1252" y="1344"/>
                          <a:ext cx="2898" cy="271"/>
                        </a:xfrm>
                        <a:prstGeom prst="rect">
                          <a:avLst/>
                        </a:prstGeom>
                        <a:noFill/>
                        <a:ln w="38100">
                          <a:noFill/>
                          <a:miter/>
                        </a:ln>
                      </p:spPr>
                    </p:pic>
                  </p:oleObj>
                </mc:Fallback>
              </mc:AlternateContent>
            </a:graphicData>
          </a:graphic>
        </p:graphicFrame>
        <p:sp>
          <p:nvSpPr>
            <p:cNvPr id="8" name="Text Box 13"/>
            <p:cNvSpPr txBox="1"/>
            <p:nvPr/>
          </p:nvSpPr>
          <p:spPr>
            <a:xfrm>
              <a:off x="1202" y="1320"/>
              <a:ext cx="499"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IF</a:t>
              </a:r>
            </a:p>
          </p:txBody>
        </p:sp>
        <p:sp>
          <p:nvSpPr>
            <p:cNvPr id="9" name="Text Box 14"/>
            <p:cNvSpPr txBox="1"/>
            <p:nvPr/>
          </p:nvSpPr>
          <p:spPr>
            <a:xfrm>
              <a:off x="1882" y="1312"/>
              <a:ext cx="680"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THEN</a:t>
              </a:r>
            </a:p>
          </p:txBody>
        </p:sp>
      </p:grpSp>
      <p:grpSp>
        <p:nvGrpSpPr>
          <p:cNvPr id="10" name="Group 16"/>
          <p:cNvGrpSpPr/>
          <p:nvPr/>
        </p:nvGrpSpPr>
        <p:grpSpPr>
          <a:xfrm>
            <a:off x="6404610" y="2311400"/>
            <a:ext cx="4702175" cy="501650"/>
            <a:chOff x="1202" y="1312"/>
            <a:chExt cx="2962" cy="316"/>
          </a:xfrm>
        </p:grpSpPr>
        <p:graphicFrame>
          <p:nvGraphicFramePr>
            <p:cNvPr id="11" name="Object 17"/>
            <p:cNvGraphicFramePr/>
            <p:nvPr/>
          </p:nvGraphicFramePr>
          <p:xfrm>
            <a:off x="1238" y="1344"/>
            <a:ext cx="2926" cy="271"/>
          </p:xfrm>
          <a:graphic>
            <a:graphicData uri="http://schemas.openxmlformats.org/presentationml/2006/ole">
              <mc:AlternateContent xmlns:mc="http://schemas.openxmlformats.org/markup-compatibility/2006">
                <mc:Choice xmlns:v="urn:schemas-microsoft-com:vml" Requires="v">
                  <p:oleObj spid="_x0000_s70856" r:id="rId5" imgW="2333625" imgH="215900" progId="Equation.3">
                    <p:embed/>
                  </p:oleObj>
                </mc:Choice>
                <mc:Fallback>
                  <p:oleObj r:id="rId5" imgW="2333625" imgH="215900" progId="Equation.3">
                    <p:embed/>
                    <p:pic>
                      <p:nvPicPr>
                        <p:cNvPr id="11" name="Object 17"/>
                        <p:cNvPicPr/>
                        <p:nvPr/>
                      </p:nvPicPr>
                      <p:blipFill>
                        <a:blip r:embed="rId6"/>
                        <a:stretch>
                          <a:fillRect/>
                        </a:stretch>
                      </p:blipFill>
                      <p:spPr>
                        <a:xfrm>
                          <a:off x="1238" y="1344"/>
                          <a:ext cx="2926" cy="271"/>
                        </a:xfrm>
                        <a:prstGeom prst="rect">
                          <a:avLst/>
                        </a:prstGeom>
                        <a:noFill/>
                        <a:ln w="38100">
                          <a:noFill/>
                          <a:miter/>
                        </a:ln>
                      </p:spPr>
                    </p:pic>
                  </p:oleObj>
                </mc:Fallback>
              </mc:AlternateContent>
            </a:graphicData>
          </a:graphic>
        </p:graphicFrame>
        <p:sp>
          <p:nvSpPr>
            <p:cNvPr id="13" name="Text Box 18"/>
            <p:cNvSpPr txBox="1"/>
            <p:nvPr/>
          </p:nvSpPr>
          <p:spPr>
            <a:xfrm>
              <a:off x="1202" y="1320"/>
              <a:ext cx="499"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IF</a:t>
              </a:r>
            </a:p>
          </p:txBody>
        </p:sp>
        <p:sp>
          <p:nvSpPr>
            <p:cNvPr id="14" name="Text Box 19"/>
            <p:cNvSpPr txBox="1"/>
            <p:nvPr/>
          </p:nvSpPr>
          <p:spPr>
            <a:xfrm>
              <a:off x="1882" y="1312"/>
              <a:ext cx="680"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THEN</a:t>
              </a:r>
            </a:p>
          </p:txBody>
        </p:sp>
      </p:grpSp>
      <p:graphicFrame>
        <p:nvGraphicFramePr>
          <p:cNvPr id="15" name="Object 11"/>
          <p:cNvGraphicFramePr/>
          <p:nvPr/>
        </p:nvGraphicFramePr>
        <p:xfrm>
          <a:off x="1381125" y="3650933"/>
          <a:ext cx="4876800" cy="449262"/>
        </p:xfrm>
        <a:graphic>
          <a:graphicData uri="http://schemas.openxmlformats.org/presentationml/2006/ole">
            <mc:AlternateContent xmlns:mc="http://schemas.openxmlformats.org/markup-compatibility/2006">
              <mc:Choice xmlns:v="urn:schemas-microsoft-com:vml" Requires="v">
                <p:oleObj spid="_x0000_s70857" r:id="rId7" imgW="2384425" imgH="215900" progId="Equation.3">
                  <p:embed/>
                </p:oleObj>
              </mc:Choice>
              <mc:Fallback>
                <p:oleObj r:id="rId7" imgW="2384425" imgH="215900" progId="Equation.3">
                  <p:embed/>
                  <p:pic>
                    <p:nvPicPr>
                      <p:cNvPr id="15" name="Object 11"/>
                      <p:cNvPicPr/>
                      <p:nvPr/>
                    </p:nvPicPr>
                    <p:blipFill>
                      <a:blip r:embed="rId8"/>
                      <a:stretch>
                        <a:fillRect/>
                      </a:stretch>
                    </p:blipFill>
                    <p:spPr>
                      <a:xfrm>
                        <a:off x="1381125" y="3650933"/>
                        <a:ext cx="4876800" cy="449262"/>
                      </a:xfrm>
                      <a:prstGeom prst="rect">
                        <a:avLst/>
                      </a:prstGeom>
                      <a:noFill/>
                      <a:ln w="38100">
                        <a:noFill/>
                        <a:miter/>
                      </a:ln>
                    </p:spPr>
                  </p:pic>
                </p:oleObj>
              </mc:Fallback>
            </mc:AlternateContent>
          </a:graphicData>
        </a:graphic>
      </p:graphicFrame>
      <p:graphicFrame>
        <p:nvGraphicFramePr>
          <p:cNvPr id="17" name="Object 12"/>
          <p:cNvGraphicFramePr/>
          <p:nvPr/>
        </p:nvGraphicFramePr>
        <p:xfrm>
          <a:off x="6404610" y="3659664"/>
          <a:ext cx="4876800" cy="431800"/>
        </p:xfrm>
        <a:graphic>
          <a:graphicData uri="http://schemas.openxmlformats.org/presentationml/2006/ole">
            <mc:AlternateContent xmlns:mc="http://schemas.openxmlformats.org/markup-compatibility/2006">
              <mc:Choice xmlns:v="urn:schemas-microsoft-com:vml" Requires="v">
                <p:oleObj spid="_x0000_s70858" r:id="rId9" imgW="2435225" imgH="215900" progId="Equation.3">
                  <p:embed/>
                </p:oleObj>
              </mc:Choice>
              <mc:Fallback>
                <p:oleObj r:id="rId9" imgW="2435225" imgH="215900" progId="Equation.3">
                  <p:embed/>
                  <p:pic>
                    <p:nvPicPr>
                      <p:cNvPr id="17" name="Object 12"/>
                      <p:cNvPicPr/>
                      <p:nvPr/>
                    </p:nvPicPr>
                    <p:blipFill>
                      <a:blip r:embed="rId10"/>
                      <a:stretch>
                        <a:fillRect/>
                      </a:stretch>
                    </p:blipFill>
                    <p:spPr>
                      <a:xfrm>
                        <a:off x="6404610" y="3659664"/>
                        <a:ext cx="4876800" cy="431800"/>
                      </a:xfrm>
                      <a:prstGeom prst="rect">
                        <a:avLst/>
                      </a:prstGeom>
                      <a:noFill/>
                      <a:ln w="38100">
                        <a:noFill/>
                        <a:miter/>
                      </a:ln>
                    </p:spPr>
                  </p:pic>
                </p:oleObj>
              </mc:Fallback>
            </mc:AlternateContent>
          </a:graphicData>
        </a:graphic>
      </p:graphicFrame>
      <p:graphicFrame>
        <p:nvGraphicFramePr>
          <p:cNvPr id="5125" name="Object 36"/>
          <p:cNvGraphicFramePr/>
          <p:nvPr>
            <p:extLst>
              <p:ext uri="{D42A27DB-BD31-4B8C-83A1-F6EECF244321}">
                <p14:modId xmlns:p14="http://schemas.microsoft.com/office/powerpoint/2010/main" val="786619908"/>
              </p:ext>
            </p:extLst>
          </p:nvPr>
        </p:nvGraphicFramePr>
        <p:xfrm>
          <a:off x="9114964" y="4232248"/>
          <a:ext cx="1223963" cy="495300"/>
        </p:xfrm>
        <a:graphic>
          <a:graphicData uri="http://schemas.openxmlformats.org/presentationml/2006/ole">
            <mc:AlternateContent xmlns:mc="http://schemas.openxmlformats.org/markup-compatibility/2006">
              <mc:Choice xmlns:v="urn:schemas-microsoft-com:vml" Requires="v">
                <p:oleObj spid="_x0000_s70859" r:id="rId11" imgW="596900" imgH="241300" progId="Equation.3">
                  <p:embed/>
                </p:oleObj>
              </mc:Choice>
              <mc:Fallback>
                <p:oleObj r:id="rId11" imgW="596900" imgH="241300" progId="Equation.3">
                  <p:embed/>
                  <p:pic>
                    <p:nvPicPr>
                      <p:cNvPr id="5125" name="Object 36"/>
                      <p:cNvPicPr/>
                      <p:nvPr/>
                    </p:nvPicPr>
                    <p:blipFill>
                      <a:blip r:embed="rId12"/>
                      <a:stretch>
                        <a:fillRect/>
                      </a:stretch>
                    </p:blipFill>
                    <p:spPr>
                      <a:xfrm>
                        <a:off x="9114964" y="4232248"/>
                        <a:ext cx="1223963" cy="495300"/>
                      </a:xfrm>
                      <a:prstGeom prst="rect">
                        <a:avLst/>
                      </a:prstGeom>
                      <a:noFill/>
                      <a:ln w="38100">
                        <a:noFill/>
                        <a:miter/>
                      </a:ln>
                    </p:spPr>
                  </p:pic>
                </p:oleObj>
              </mc:Fallback>
            </mc:AlternateContent>
          </a:graphicData>
        </a:graphic>
      </p:graphicFrame>
      <p:graphicFrame>
        <p:nvGraphicFramePr>
          <p:cNvPr id="178209" name="Object 33"/>
          <p:cNvGraphicFramePr/>
          <p:nvPr>
            <p:extLst>
              <p:ext uri="{D42A27DB-BD31-4B8C-83A1-F6EECF244321}">
                <p14:modId xmlns:p14="http://schemas.microsoft.com/office/powerpoint/2010/main" val="4025380432"/>
              </p:ext>
            </p:extLst>
          </p:nvPr>
        </p:nvGraphicFramePr>
        <p:xfrm>
          <a:off x="1971040" y="4776312"/>
          <a:ext cx="8839200" cy="1973580"/>
        </p:xfrm>
        <a:graphic>
          <a:graphicData uri="http://schemas.openxmlformats.org/presentationml/2006/ole">
            <mc:AlternateContent xmlns:mc="http://schemas.openxmlformats.org/markup-compatibility/2006">
              <mc:Choice xmlns:v="urn:schemas-microsoft-com:vml" Requires="v">
                <p:oleObj spid="_x0000_s70860" r:id="rId13" imgW="4965700" imgH="1016000" progId="Equation.3">
                  <p:embed/>
                </p:oleObj>
              </mc:Choice>
              <mc:Fallback>
                <p:oleObj r:id="rId13" imgW="4965700" imgH="1016000" progId="Equation.3">
                  <p:embed/>
                  <p:pic>
                    <p:nvPicPr>
                      <p:cNvPr id="178209" name="Object 33"/>
                      <p:cNvPicPr/>
                      <p:nvPr/>
                    </p:nvPicPr>
                    <p:blipFill>
                      <a:blip r:embed="rId14"/>
                      <a:stretch>
                        <a:fillRect/>
                      </a:stretch>
                    </p:blipFill>
                    <p:spPr>
                      <a:xfrm>
                        <a:off x="1971040" y="4776312"/>
                        <a:ext cx="8839200" cy="197358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9680670" cy="405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3.1	</a:t>
            </a:r>
            <a:r>
              <a:rPr lang="zh-CN" altLang="en-US" sz="2800" dirty="0">
                <a:latin typeface="Times New Roman" panose="02020603050405020304" pitchFamily="18" charset="0"/>
                <a:sym typeface="+mn-ea"/>
              </a:rPr>
              <a:t>设有如下一组知识：</a:t>
            </a:r>
          </a:p>
          <a:p>
            <a:pPr indent="0" eaLnBrk="1" hangingPunct="1">
              <a:lnSpc>
                <a:spcPct val="15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a:p>
            <a:pPr indent="0" eaLnBrk="1" hangingPunct="1">
              <a:lnSpc>
                <a:spcPct val="200000"/>
              </a:lnSpc>
              <a:buFont typeface="Wingdings" panose="05000000000000000000" charset="0"/>
              <a:buNone/>
            </a:pPr>
            <a:r>
              <a:rPr lang="zh-CN" altLang="en-US" sz="2800" b="1" dirty="0">
                <a:latin typeface="Times New Roman" panose="02020603050405020304" pitchFamily="18" charset="0"/>
                <a:ea typeface="仿宋_GB2312" pitchFamily="49" charset="-122"/>
              </a:rPr>
              <a:t>已知：</a:t>
            </a:r>
          </a:p>
          <a:p>
            <a:pPr indent="0" eaLnBrk="1" hangingPunct="1">
              <a:lnSpc>
                <a:spcPct val="120000"/>
              </a:lnSpc>
              <a:buFont typeface="Wingdings" panose="05000000000000000000" charset="0"/>
              <a:buNone/>
            </a:pPr>
            <a:r>
              <a:rPr lang="zh-CN" altLang="en-US" sz="2800" b="1" dirty="0">
                <a:latin typeface="Times New Roman" panose="02020603050405020304" pitchFamily="18" charset="0"/>
                <a:ea typeface="仿宋_GB2312" pitchFamily="49" charset="-122"/>
              </a:rPr>
              <a:t>求：</a:t>
            </a:r>
          </a:p>
        </p:txBody>
      </p:sp>
      <p:graphicFrame>
        <p:nvGraphicFramePr>
          <p:cNvPr id="360458" name="Object 10"/>
          <p:cNvGraphicFramePr/>
          <p:nvPr/>
        </p:nvGraphicFramePr>
        <p:xfrm>
          <a:off x="554990" y="1733550"/>
          <a:ext cx="5142230" cy="381000"/>
        </p:xfrm>
        <a:graphic>
          <a:graphicData uri="http://schemas.openxmlformats.org/presentationml/2006/ole">
            <mc:AlternateContent xmlns:mc="http://schemas.openxmlformats.org/markup-compatibility/2006">
              <mc:Choice xmlns:v="urn:schemas-microsoft-com:vml" Requires="v">
                <p:oleObj spid="_x0000_s72011" r:id="rId3" imgW="2844800" imgH="215900" progId="Equation.3">
                  <p:embed/>
                </p:oleObj>
              </mc:Choice>
              <mc:Fallback>
                <p:oleObj r:id="rId3" imgW="2844800" imgH="215900" progId="Equation.3">
                  <p:embed/>
                  <p:pic>
                    <p:nvPicPr>
                      <p:cNvPr id="360458" name="Object 10"/>
                      <p:cNvPicPr/>
                      <p:nvPr/>
                    </p:nvPicPr>
                    <p:blipFill>
                      <a:blip r:embed="rId4"/>
                      <a:stretch>
                        <a:fillRect/>
                      </a:stretch>
                    </p:blipFill>
                    <p:spPr>
                      <a:xfrm>
                        <a:off x="554990" y="1733550"/>
                        <a:ext cx="5142230" cy="381000"/>
                      </a:xfrm>
                      <a:prstGeom prst="rect">
                        <a:avLst/>
                      </a:prstGeom>
                      <a:noFill/>
                      <a:ln w="38100">
                        <a:noFill/>
                        <a:miter/>
                      </a:ln>
                    </p:spPr>
                  </p:pic>
                </p:oleObj>
              </mc:Fallback>
            </mc:AlternateContent>
          </a:graphicData>
        </a:graphic>
      </p:graphicFrame>
      <p:graphicFrame>
        <p:nvGraphicFramePr>
          <p:cNvPr id="360457" name="Object 9"/>
          <p:cNvGraphicFramePr/>
          <p:nvPr/>
        </p:nvGraphicFramePr>
        <p:xfrm>
          <a:off x="554990" y="2343150"/>
          <a:ext cx="5105400" cy="381000"/>
        </p:xfrm>
        <a:graphic>
          <a:graphicData uri="http://schemas.openxmlformats.org/presentationml/2006/ole">
            <mc:AlternateContent xmlns:mc="http://schemas.openxmlformats.org/markup-compatibility/2006">
              <mc:Choice xmlns:v="urn:schemas-microsoft-com:vml" Requires="v">
                <p:oleObj spid="_x0000_s72012" r:id="rId5" imgW="2908300" imgH="215900" progId="Equation.3">
                  <p:embed/>
                </p:oleObj>
              </mc:Choice>
              <mc:Fallback>
                <p:oleObj r:id="rId5" imgW="2908300" imgH="215900" progId="Equation.3">
                  <p:embed/>
                  <p:pic>
                    <p:nvPicPr>
                      <p:cNvPr id="360457" name="Object 9"/>
                      <p:cNvPicPr/>
                      <p:nvPr/>
                    </p:nvPicPr>
                    <p:blipFill>
                      <a:blip r:embed="rId6"/>
                      <a:stretch>
                        <a:fillRect/>
                      </a:stretch>
                    </p:blipFill>
                    <p:spPr>
                      <a:xfrm>
                        <a:off x="554990" y="2343150"/>
                        <a:ext cx="5105400" cy="381000"/>
                      </a:xfrm>
                      <a:prstGeom prst="rect">
                        <a:avLst/>
                      </a:prstGeom>
                      <a:noFill/>
                      <a:ln w="38100">
                        <a:noFill/>
                        <a:miter/>
                      </a:ln>
                    </p:spPr>
                  </p:pic>
                </p:oleObj>
              </mc:Fallback>
            </mc:AlternateContent>
          </a:graphicData>
        </a:graphic>
      </p:graphicFrame>
      <p:graphicFrame>
        <p:nvGraphicFramePr>
          <p:cNvPr id="360456" name="Object 8"/>
          <p:cNvGraphicFramePr/>
          <p:nvPr/>
        </p:nvGraphicFramePr>
        <p:xfrm>
          <a:off x="554990" y="2876550"/>
          <a:ext cx="5181600" cy="381000"/>
        </p:xfrm>
        <a:graphic>
          <a:graphicData uri="http://schemas.openxmlformats.org/presentationml/2006/ole">
            <mc:AlternateContent xmlns:mc="http://schemas.openxmlformats.org/markup-compatibility/2006">
              <mc:Choice xmlns:v="urn:schemas-microsoft-com:vml" Requires="v">
                <p:oleObj spid="_x0000_s72013" r:id="rId7" imgW="2971800" imgH="228600" progId="Equation.3">
                  <p:embed/>
                </p:oleObj>
              </mc:Choice>
              <mc:Fallback>
                <p:oleObj r:id="rId7" imgW="2971800" imgH="228600" progId="Equation.3">
                  <p:embed/>
                  <p:pic>
                    <p:nvPicPr>
                      <p:cNvPr id="360456" name="Object 8"/>
                      <p:cNvPicPr/>
                      <p:nvPr/>
                    </p:nvPicPr>
                    <p:blipFill>
                      <a:blip r:embed="rId8"/>
                      <a:stretch>
                        <a:fillRect/>
                      </a:stretch>
                    </p:blipFill>
                    <p:spPr>
                      <a:xfrm>
                        <a:off x="554990" y="2876550"/>
                        <a:ext cx="5181600" cy="381000"/>
                      </a:xfrm>
                      <a:prstGeom prst="rect">
                        <a:avLst/>
                      </a:prstGeom>
                      <a:noFill/>
                      <a:ln w="38100">
                        <a:noFill/>
                        <a:miter/>
                      </a:ln>
                    </p:spPr>
                  </p:pic>
                </p:oleObj>
              </mc:Fallback>
            </mc:AlternateContent>
          </a:graphicData>
        </a:graphic>
      </p:graphicFrame>
      <p:graphicFrame>
        <p:nvGraphicFramePr>
          <p:cNvPr id="360455" name="Object 7"/>
          <p:cNvGraphicFramePr/>
          <p:nvPr/>
        </p:nvGraphicFramePr>
        <p:xfrm>
          <a:off x="554990" y="3409950"/>
          <a:ext cx="7219950" cy="381000"/>
        </p:xfrm>
        <a:graphic>
          <a:graphicData uri="http://schemas.openxmlformats.org/presentationml/2006/ole">
            <mc:AlternateContent xmlns:mc="http://schemas.openxmlformats.org/markup-compatibility/2006">
              <mc:Choice xmlns:v="urn:schemas-microsoft-com:vml" Requires="v">
                <p:oleObj spid="_x0000_s72014" r:id="rId9" imgW="4800600" imgH="228600" progId="Equation.3">
                  <p:embed/>
                </p:oleObj>
              </mc:Choice>
              <mc:Fallback>
                <p:oleObj r:id="rId9" imgW="4800600" imgH="228600" progId="Equation.3">
                  <p:embed/>
                  <p:pic>
                    <p:nvPicPr>
                      <p:cNvPr id="360455" name="Object 7"/>
                      <p:cNvPicPr/>
                      <p:nvPr/>
                    </p:nvPicPr>
                    <p:blipFill>
                      <a:blip r:embed="rId10"/>
                      <a:stretch>
                        <a:fillRect/>
                      </a:stretch>
                    </p:blipFill>
                    <p:spPr>
                      <a:xfrm>
                        <a:off x="554990" y="3409950"/>
                        <a:ext cx="7219950" cy="381000"/>
                      </a:xfrm>
                      <a:prstGeom prst="rect">
                        <a:avLst/>
                      </a:prstGeom>
                      <a:noFill/>
                      <a:ln w="38100">
                        <a:noFill/>
                        <a:miter/>
                      </a:ln>
                    </p:spPr>
                  </p:pic>
                </p:oleObj>
              </mc:Fallback>
            </mc:AlternateContent>
          </a:graphicData>
        </a:graphic>
      </p:graphicFrame>
      <p:graphicFrame>
        <p:nvGraphicFramePr>
          <p:cNvPr id="360465" name="Object 17"/>
          <p:cNvGraphicFramePr/>
          <p:nvPr/>
        </p:nvGraphicFramePr>
        <p:xfrm>
          <a:off x="1343025" y="3977799"/>
          <a:ext cx="1430338" cy="340995"/>
        </p:xfrm>
        <a:graphic>
          <a:graphicData uri="http://schemas.openxmlformats.org/presentationml/2006/ole">
            <mc:AlternateContent xmlns:mc="http://schemas.openxmlformats.org/markup-compatibility/2006">
              <mc:Choice xmlns:v="urn:schemas-microsoft-com:vml" Requires="v">
                <p:oleObj spid="_x0000_s72015" r:id="rId11" imgW="1028065" imgH="241300" progId="Equation.DSMT4">
                  <p:embed/>
                </p:oleObj>
              </mc:Choice>
              <mc:Fallback>
                <p:oleObj r:id="rId11" imgW="1028065" imgH="241300" progId="Equation.DSMT4">
                  <p:embed/>
                  <p:pic>
                    <p:nvPicPr>
                      <p:cNvPr id="360465" name="Object 17"/>
                      <p:cNvPicPr/>
                      <p:nvPr/>
                    </p:nvPicPr>
                    <p:blipFill>
                      <a:blip r:embed="rId12"/>
                      <a:stretch>
                        <a:fillRect/>
                      </a:stretch>
                    </p:blipFill>
                    <p:spPr>
                      <a:xfrm>
                        <a:off x="1343025" y="3977799"/>
                        <a:ext cx="1430338" cy="340995"/>
                      </a:xfrm>
                      <a:prstGeom prst="rect">
                        <a:avLst/>
                      </a:prstGeom>
                      <a:noFill/>
                      <a:ln w="38100">
                        <a:noFill/>
                        <a:miter/>
                      </a:ln>
                    </p:spPr>
                  </p:pic>
                </p:oleObj>
              </mc:Fallback>
            </mc:AlternateContent>
          </a:graphicData>
        </a:graphic>
      </p:graphicFrame>
      <p:graphicFrame>
        <p:nvGraphicFramePr>
          <p:cNvPr id="360464" name="Object 16"/>
          <p:cNvGraphicFramePr/>
          <p:nvPr/>
        </p:nvGraphicFramePr>
        <p:xfrm>
          <a:off x="4270693" y="3966369"/>
          <a:ext cx="1520825" cy="361950"/>
        </p:xfrm>
        <a:graphic>
          <a:graphicData uri="http://schemas.openxmlformats.org/presentationml/2006/ole">
            <mc:AlternateContent xmlns:mc="http://schemas.openxmlformats.org/markup-compatibility/2006">
              <mc:Choice xmlns:v="urn:schemas-microsoft-com:vml" Requires="v">
                <p:oleObj spid="_x0000_s72016" r:id="rId13" imgW="1028065" imgH="241300" progId="Equation.DSMT4">
                  <p:embed/>
                </p:oleObj>
              </mc:Choice>
              <mc:Fallback>
                <p:oleObj r:id="rId13" imgW="1028065" imgH="241300" progId="Equation.DSMT4">
                  <p:embed/>
                  <p:pic>
                    <p:nvPicPr>
                      <p:cNvPr id="360464" name="Object 16"/>
                      <p:cNvPicPr/>
                      <p:nvPr/>
                    </p:nvPicPr>
                    <p:blipFill>
                      <a:blip r:embed="rId14"/>
                      <a:stretch>
                        <a:fillRect/>
                      </a:stretch>
                    </p:blipFill>
                    <p:spPr>
                      <a:xfrm>
                        <a:off x="4270693" y="3966369"/>
                        <a:ext cx="1520825" cy="361950"/>
                      </a:xfrm>
                      <a:prstGeom prst="rect">
                        <a:avLst/>
                      </a:prstGeom>
                      <a:noFill/>
                      <a:ln w="38100">
                        <a:noFill/>
                        <a:miter/>
                      </a:ln>
                    </p:spPr>
                  </p:pic>
                </p:oleObj>
              </mc:Fallback>
            </mc:AlternateContent>
          </a:graphicData>
        </a:graphic>
      </p:graphicFrame>
      <p:graphicFrame>
        <p:nvGraphicFramePr>
          <p:cNvPr id="360463" name="Object 15"/>
          <p:cNvGraphicFramePr/>
          <p:nvPr/>
        </p:nvGraphicFramePr>
        <p:xfrm>
          <a:off x="5884863" y="3969544"/>
          <a:ext cx="1430020" cy="334645"/>
        </p:xfrm>
        <a:graphic>
          <a:graphicData uri="http://schemas.openxmlformats.org/presentationml/2006/ole">
            <mc:AlternateContent xmlns:mc="http://schemas.openxmlformats.org/markup-compatibility/2006">
              <mc:Choice xmlns:v="urn:schemas-microsoft-com:vml" Requires="v">
                <p:oleObj spid="_x0000_s72017" r:id="rId15" imgW="1028065" imgH="241300" progId="Equation.DSMT4">
                  <p:embed/>
                </p:oleObj>
              </mc:Choice>
              <mc:Fallback>
                <p:oleObj r:id="rId15" imgW="1028065" imgH="241300" progId="Equation.DSMT4">
                  <p:embed/>
                  <p:pic>
                    <p:nvPicPr>
                      <p:cNvPr id="360463" name="Object 15"/>
                      <p:cNvPicPr/>
                      <p:nvPr/>
                    </p:nvPicPr>
                    <p:blipFill>
                      <a:blip r:embed="rId16"/>
                      <a:stretch>
                        <a:fillRect/>
                      </a:stretch>
                    </p:blipFill>
                    <p:spPr>
                      <a:xfrm>
                        <a:off x="5884863" y="3969544"/>
                        <a:ext cx="1430020" cy="334645"/>
                      </a:xfrm>
                      <a:prstGeom prst="rect">
                        <a:avLst/>
                      </a:prstGeom>
                      <a:noFill/>
                      <a:ln w="38100">
                        <a:noFill/>
                        <a:miter/>
                      </a:ln>
                    </p:spPr>
                  </p:pic>
                </p:oleObj>
              </mc:Fallback>
            </mc:AlternateContent>
          </a:graphicData>
        </a:graphic>
      </p:graphicFrame>
      <p:graphicFrame>
        <p:nvGraphicFramePr>
          <p:cNvPr id="360462" name="Object 14"/>
          <p:cNvGraphicFramePr/>
          <p:nvPr/>
        </p:nvGraphicFramePr>
        <p:xfrm>
          <a:off x="7408228" y="3953669"/>
          <a:ext cx="1587500" cy="363220"/>
        </p:xfrm>
        <a:graphic>
          <a:graphicData uri="http://schemas.openxmlformats.org/presentationml/2006/ole">
            <mc:AlternateContent xmlns:mc="http://schemas.openxmlformats.org/markup-compatibility/2006">
              <mc:Choice xmlns:v="urn:schemas-microsoft-com:vml" Requires="v">
                <p:oleObj spid="_x0000_s72018" r:id="rId17" imgW="1028065" imgH="241300" progId="Equation.DSMT4">
                  <p:embed/>
                </p:oleObj>
              </mc:Choice>
              <mc:Fallback>
                <p:oleObj r:id="rId17" imgW="1028065" imgH="241300" progId="Equation.DSMT4">
                  <p:embed/>
                  <p:pic>
                    <p:nvPicPr>
                      <p:cNvPr id="360462" name="Object 14"/>
                      <p:cNvPicPr/>
                      <p:nvPr/>
                    </p:nvPicPr>
                    <p:blipFill>
                      <a:blip r:embed="rId18"/>
                      <a:stretch>
                        <a:fillRect/>
                      </a:stretch>
                    </p:blipFill>
                    <p:spPr>
                      <a:xfrm>
                        <a:off x="7408228" y="3953669"/>
                        <a:ext cx="1587500" cy="363220"/>
                      </a:xfrm>
                      <a:prstGeom prst="rect">
                        <a:avLst/>
                      </a:prstGeom>
                      <a:noFill/>
                      <a:ln w="38100">
                        <a:noFill/>
                        <a:miter/>
                      </a:ln>
                    </p:spPr>
                  </p:pic>
                </p:oleObj>
              </mc:Fallback>
            </mc:AlternateContent>
          </a:graphicData>
        </a:graphic>
      </p:graphicFrame>
      <p:graphicFrame>
        <p:nvGraphicFramePr>
          <p:cNvPr id="360469" name="Object 21"/>
          <p:cNvGraphicFramePr/>
          <p:nvPr/>
        </p:nvGraphicFramePr>
        <p:xfrm>
          <a:off x="1143794" y="4505643"/>
          <a:ext cx="914400" cy="369887"/>
        </p:xfrm>
        <a:graphic>
          <a:graphicData uri="http://schemas.openxmlformats.org/presentationml/2006/ole">
            <mc:AlternateContent xmlns:mc="http://schemas.openxmlformats.org/markup-compatibility/2006">
              <mc:Choice xmlns:v="urn:schemas-microsoft-com:vml" Requires="v">
                <p:oleObj spid="_x0000_s72019" r:id="rId19" imgW="494665" imgH="203200" progId="Equation.DSMT4">
                  <p:embed/>
                </p:oleObj>
              </mc:Choice>
              <mc:Fallback>
                <p:oleObj r:id="rId19" imgW="494665" imgH="203200" progId="Equation.DSMT4">
                  <p:embed/>
                  <p:pic>
                    <p:nvPicPr>
                      <p:cNvPr id="360469" name="Object 21"/>
                      <p:cNvPicPr/>
                      <p:nvPr/>
                    </p:nvPicPr>
                    <p:blipFill>
                      <a:blip r:embed="rId20"/>
                      <a:stretch>
                        <a:fillRect/>
                      </a:stretch>
                    </p:blipFill>
                    <p:spPr>
                      <a:xfrm>
                        <a:off x="1143794" y="4505643"/>
                        <a:ext cx="914400" cy="369887"/>
                      </a:xfrm>
                      <a:prstGeom prst="rect">
                        <a:avLst/>
                      </a:prstGeom>
                      <a:noFill/>
                      <a:ln w="38100">
                        <a:noFill/>
                        <a:miter/>
                      </a:ln>
                    </p:spPr>
                  </p:pic>
                </p:oleObj>
              </mc:Fallback>
            </mc:AlternateContent>
          </a:graphicData>
        </a:graphic>
      </p:graphicFrame>
      <p:graphicFrame>
        <p:nvGraphicFramePr>
          <p:cNvPr id="2" name="Object 10"/>
          <p:cNvGraphicFramePr/>
          <p:nvPr/>
        </p:nvGraphicFramePr>
        <p:xfrm>
          <a:off x="2866708" y="3930174"/>
          <a:ext cx="1310640" cy="389890"/>
        </p:xfrm>
        <a:graphic>
          <a:graphicData uri="http://schemas.openxmlformats.org/presentationml/2006/ole">
            <mc:AlternateContent xmlns:mc="http://schemas.openxmlformats.org/markup-compatibility/2006">
              <mc:Choice xmlns:v="urn:schemas-microsoft-com:vml" Requires="v">
                <p:oleObj spid="_x0000_s72020" r:id="rId21" imgW="807085" imgH="217170" progId="Equation.3">
                  <p:embed/>
                </p:oleObj>
              </mc:Choice>
              <mc:Fallback>
                <p:oleObj r:id="rId21" imgW="807085" imgH="217170" progId="Equation.3">
                  <p:embed/>
                  <p:pic>
                    <p:nvPicPr>
                      <p:cNvPr id="2" name="Object 10"/>
                      <p:cNvPicPr/>
                      <p:nvPr/>
                    </p:nvPicPr>
                    <p:blipFill>
                      <a:blip r:embed="rId22"/>
                      <a:stretch>
                        <a:fillRect/>
                      </a:stretch>
                    </p:blipFill>
                    <p:spPr>
                      <a:xfrm>
                        <a:off x="2866708" y="3930174"/>
                        <a:ext cx="1310640" cy="38989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2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解：</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1</a:t>
            </a:r>
            <a:r>
              <a:rPr lang="zh-CN" altLang="en-US" sz="2800" dirty="0">
                <a:latin typeface="Times New Roman" panose="02020603050405020304" pitchFamily="18" charset="0"/>
                <a:sym typeface="+mn-ea"/>
              </a:rPr>
              <a:t>）分别对每一条知识求出</a:t>
            </a:r>
            <a:r>
              <a:rPr lang="en-US" altLang="zh-CN" sz="2800" i="1" dirty="0">
                <a:latin typeface="Times New Roman" panose="02020603050405020304" pitchFamily="18" charset="0"/>
                <a:sym typeface="+mn-ea"/>
              </a:rPr>
              <a:t>CF</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H</a:t>
            </a:r>
            <a:r>
              <a:rPr lang="en-US" altLang="zh-CN" sz="2800" dirty="0">
                <a:latin typeface="Times New Roman" panose="02020603050405020304" pitchFamily="18" charset="0"/>
                <a:sym typeface="+mn-ea"/>
              </a:rPr>
              <a:t>)</a:t>
            </a:r>
            <a:r>
              <a:rPr lang="zh-CN" altLang="en-US" sz="2800" dirty="0">
                <a:latin typeface="Times New Roman" panose="02020603050405020304" pitchFamily="18" charset="0"/>
                <a:sym typeface="+mn-ea"/>
              </a:rPr>
              <a:t>：</a:t>
            </a: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sym typeface="+mn-ea"/>
            </a:endParaRPr>
          </a:p>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由规则</a:t>
            </a:r>
            <a:r>
              <a:rPr lang="en-US" altLang="zh-CN" sz="2800" b="1"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r</a:t>
            </a:r>
            <a:r>
              <a:rPr lang="en-US" altLang="zh-CN" sz="2800" b="1" baseline="-25000" dirty="0">
                <a:latin typeface="Times New Roman" panose="02020603050405020304" pitchFamily="18" charset="0"/>
                <a:ea typeface="仿宋_GB2312" pitchFamily="49" charset="-122"/>
              </a:rPr>
              <a:t>4</a:t>
            </a:r>
            <a:r>
              <a:rPr lang="zh-CN" altLang="en-US" sz="2800" b="1" dirty="0">
                <a:latin typeface="Times New Roman" panose="02020603050405020304" pitchFamily="18" charset="0"/>
                <a:ea typeface="仿宋_GB2312" pitchFamily="49" charset="-122"/>
              </a:rPr>
              <a:t>得：</a:t>
            </a:r>
          </a:p>
        </p:txBody>
      </p:sp>
      <p:graphicFrame>
        <p:nvGraphicFramePr>
          <p:cNvPr id="360455" name="Object 7"/>
          <p:cNvGraphicFramePr/>
          <p:nvPr/>
        </p:nvGraphicFramePr>
        <p:xfrm>
          <a:off x="554990" y="1875790"/>
          <a:ext cx="7219950" cy="381000"/>
        </p:xfrm>
        <a:graphic>
          <a:graphicData uri="http://schemas.openxmlformats.org/presentationml/2006/ole">
            <mc:AlternateContent xmlns:mc="http://schemas.openxmlformats.org/markup-compatibility/2006">
              <mc:Choice xmlns:v="urn:schemas-microsoft-com:vml" Requires="v">
                <p:oleObj spid="_x0000_s73134" r:id="rId3" imgW="4800600" imgH="228600" progId="Equation.3">
                  <p:embed/>
                </p:oleObj>
              </mc:Choice>
              <mc:Fallback>
                <p:oleObj r:id="rId3" imgW="4800600" imgH="228600" progId="Equation.3">
                  <p:embed/>
                  <p:pic>
                    <p:nvPicPr>
                      <p:cNvPr id="360455" name="Object 7"/>
                      <p:cNvPicPr/>
                      <p:nvPr/>
                    </p:nvPicPr>
                    <p:blipFill>
                      <a:blip r:embed="rId4"/>
                      <a:stretch>
                        <a:fillRect/>
                      </a:stretch>
                    </p:blipFill>
                    <p:spPr>
                      <a:xfrm>
                        <a:off x="554990" y="1875790"/>
                        <a:ext cx="7219950" cy="381000"/>
                      </a:xfrm>
                      <a:prstGeom prst="rect">
                        <a:avLst/>
                      </a:prstGeom>
                      <a:noFill/>
                      <a:ln w="38100">
                        <a:noFill/>
                        <a:miter/>
                      </a:ln>
                    </p:spPr>
                  </p:pic>
                </p:oleObj>
              </mc:Fallback>
            </mc:AlternateContent>
          </a:graphicData>
        </a:graphic>
      </p:graphicFrame>
      <p:graphicFrame>
        <p:nvGraphicFramePr>
          <p:cNvPr id="360465" name="Object 17"/>
          <p:cNvGraphicFramePr/>
          <p:nvPr/>
        </p:nvGraphicFramePr>
        <p:xfrm>
          <a:off x="9630887" y="1635443"/>
          <a:ext cx="1431925" cy="340995"/>
        </p:xfrm>
        <a:graphic>
          <a:graphicData uri="http://schemas.openxmlformats.org/presentationml/2006/ole">
            <mc:AlternateContent xmlns:mc="http://schemas.openxmlformats.org/markup-compatibility/2006">
              <mc:Choice xmlns:v="urn:schemas-microsoft-com:vml" Requires="v">
                <p:oleObj spid="_x0000_s73135" r:id="rId5" imgW="1028700" imgH="241300" progId="Equation.DSMT4">
                  <p:embed/>
                </p:oleObj>
              </mc:Choice>
              <mc:Fallback>
                <p:oleObj r:id="rId5" imgW="1028700" imgH="241300" progId="Equation.DSMT4">
                  <p:embed/>
                  <p:pic>
                    <p:nvPicPr>
                      <p:cNvPr id="360465" name="Object 17"/>
                      <p:cNvPicPr/>
                      <p:nvPr/>
                    </p:nvPicPr>
                    <p:blipFill>
                      <a:blip r:embed="rId6"/>
                      <a:stretch>
                        <a:fillRect/>
                      </a:stretch>
                    </p:blipFill>
                    <p:spPr>
                      <a:xfrm>
                        <a:off x="9630887" y="1635443"/>
                        <a:ext cx="1431925" cy="340995"/>
                      </a:xfrm>
                      <a:prstGeom prst="rect">
                        <a:avLst/>
                      </a:prstGeom>
                      <a:noFill/>
                      <a:ln w="38100">
                        <a:noFill/>
                        <a:miter/>
                      </a:ln>
                    </p:spPr>
                  </p:pic>
                </p:oleObj>
              </mc:Fallback>
            </mc:AlternateContent>
          </a:graphicData>
        </a:graphic>
      </p:graphicFrame>
      <p:graphicFrame>
        <p:nvGraphicFramePr>
          <p:cNvPr id="360464" name="Object 16"/>
          <p:cNvGraphicFramePr/>
          <p:nvPr/>
        </p:nvGraphicFramePr>
        <p:xfrm>
          <a:off x="9632316" y="2615248"/>
          <a:ext cx="1520825" cy="361950"/>
        </p:xfrm>
        <a:graphic>
          <a:graphicData uri="http://schemas.openxmlformats.org/presentationml/2006/ole">
            <mc:AlternateContent xmlns:mc="http://schemas.openxmlformats.org/markup-compatibility/2006">
              <mc:Choice xmlns:v="urn:schemas-microsoft-com:vml" Requires="v">
                <p:oleObj spid="_x0000_s73136" r:id="rId7" imgW="1028065" imgH="241300" progId="Equation.DSMT4">
                  <p:embed/>
                </p:oleObj>
              </mc:Choice>
              <mc:Fallback>
                <p:oleObj r:id="rId7" imgW="1028065" imgH="241300" progId="Equation.DSMT4">
                  <p:embed/>
                  <p:pic>
                    <p:nvPicPr>
                      <p:cNvPr id="360464" name="Object 16"/>
                      <p:cNvPicPr/>
                      <p:nvPr/>
                    </p:nvPicPr>
                    <p:blipFill>
                      <a:blip r:embed="rId8"/>
                      <a:stretch>
                        <a:fillRect/>
                      </a:stretch>
                    </p:blipFill>
                    <p:spPr>
                      <a:xfrm>
                        <a:off x="9632316" y="2615248"/>
                        <a:ext cx="1520825" cy="361950"/>
                      </a:xfrm>
                      <a:prstGeom prst="rect">
                        <a:avLst/>
                      </a:prstGeom>
                      <a:noFill/>
                      <a:ln w="38100">
                        <a:noFill/>
                        <a:miter/>
                      </a:ln>
                    </p:spPr>
                  </p:pic>
                </p:oleObj>
              </mc:Fallback>
            </mc:AlternateContent>
          </a:graphicData>
        </a:graphic>
      </p:graphicFrame>
      <p:graphicFrame>
        <p:nvGraphicFramePr>
          <p:cNvPr id="360463" name="Object 15"/>
          <p:cNvGraphicFramePr/>
          <p:nvPr/>
        </p:nvGraphicFramePr>
        <p:xfrm>
          <a:off x="9632316" y="3101658"/>
          <a:ext cx="1430020" cy="334645"/>
        </p:xfrm>
        <a:graphic>
          <a:graphicData uri="http://schemas.openxmlformats.org/presentationml/2006/ole">
            <mc:AlternateContent xmlns:mc="http://schemas.openxmlformats.org/markup-compatibility/2006">
              <mc:Choice xmlns:v="urn:schemas-microsoft-com:vml" Requires="v">
                <p:oleObj spid="_x0000_s73137" r:id="rId9" imgW="1028065" imgH="241300" progId="Equation.DSMT4">
                  <p:embed/>
                </p:oleObj>
              </mc:Choice>
              <mc:Fallback>
                <p:oleObj r:id="rId9" imgW="1028065" imgH="241300" progId="Equation.DSMT4">
                  <p:embed/>
                  <p:pic>
                    <p:nvPicPr>
                      <p:cNvPr id="360463" name="Object 15"/>
                      <p:cNvPicPr/>
                      <p:nvPr/>
                    </p:nvPicPr>
                    <p:blipFill>
                      <a:blip r:embed="rId10"/>
                      <a:stretch>
                        <a:fillRect/>
                      </a:stretch>
                    </p:blipFill>
                    <p:spPr>
                      <a:xfrm>
                        <a:off x="9632316" y="3101658"/>
                        <a:ext cx="1430020" cy="334645"/>
                      </a:xfrm>
                      <a:prstGeom prst="rect">
                        <a:avLst/>
                      </a:prstGeom>
                      <a:noFill/>
                      <a:ln w="38100">
                        <a:noFill/>
                        <a:miter/>
                      </a:ln>
                    </p:spPr>
                  </p:pic>
                </p:oleObj>
              </mc:Fallback>
            </mc:AlternateContent>
          </a:graphicData>
        </a:graphic>
      </p:graphicFrame>
      <p:graphicFrame>
        <p:nvGraphicFramePr>
          <p:cNvPr id="360462" name="Object 14"/>
          <p:cNvGraphicFramePr/>
          <p:nvPr/>
        </p:nvGraphicFramePr>
        <p:xfrm>
          <a:off x="9632316" y="3560763"/>
          <a:ext cx="1587500" cy="363220"/>
        </p:xfrm>
        <a:graphic>
          <a:graphicData uri="http://schemas.openxmlformats.org/presentationml/2006/ole">
            <mc:AlternateContent xmlns:mc="http://schemas.openxmlformats.org/markup-compatibility/2006">
              <mc:Choice xmlns:v="urn:schemas-microsoft-com:vml" Requires="v">
                <p:oleObj spid="_x0000_s73138" r:id="rId11" imgW="1028065" imgH="241300" progId="Equation.DSMT4">
                  <p:embed/>
                </p:oleObj>
              </mc:Choice>
              <mc:Fallback>
                <p:oleObj r:id="rId11" imgW="1028065" imgH="241300" progId="Equation.DSMT4">
                  <p:embed/>
                  <p:pic>
                    <p:nvPicPr>
                      <p:cNvPr id="360462" name="Object 14"/>
                      <p:cNvPicPr/>
                      <p:nvPr/>
                    </p:nvPicPr>
                    <p:blipFill>
                      <a:blip r:embed="rId12"/>
                      <a:stretch>
                        <a:fillRect/>
                      </a:stretch>
                    </p:blipFill>
                    <p:spPr>
                      <a:xfrm>
                        <a:off x="9632316" y="3560763"/>
                        <a:ext cx="1587500" cy="363220"/>
                      </a:xfrm>
                      <a:prstGeom prst="rect">
                        <a:avLst/>
                      </a:prstGeom>
                      <a:noFill/>
                      <a:ln w="38100">
                        <a:noFill/>
                        <a:miter/>
                      </a:ln>
                    </p:spPr>
                  </p:pic>
                </p:oleObj>
              </mc:Fallback>
            </mc:AlternateContent>
          </a:graphicData>
        </a:graphic>
      </p:graphicFrame>
      <p:grpSp>
        <p:nvGrpSpPr>
          <p:cNvPr id="7181" name="Group 14"/>
          <p:cNvGrpSpPr/>
          <p:nvPr/>
        </p:nvGrpSpPr>
        <p:grpSpPr>
          <a:xfrm>
            <a:off x="554673" y="3030220"/>
            <a:ext cx="8701087" cy="3122613"/>
            <a:chOff x="195" y="1392"/>
            <a:chExt cx="5481" cy="1967"/>
          </a:xfrm>
        </p:grpSpPr>
        <p:graphicFrame>
          <p:nvGraphicFramePr>
            <p:cNvPr id="7171" name="Object 10"/>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73139" r:id="rId13" imgW="520700" imgH="215900" progId="Equation.3">
                    <p:embed/>
                  </p:oleObj>
                </mc:Choice>
                <mc:Fallback>
                  <p:oleObj r:id="rId13" imgW="520700" imgH="215900" progId="Equation.3">
                    <p:embed/>
                    <p:pic>
                      <p:nvPicPr>
                        <p:cNvPr id="7171" name="Object 10"/>
                        <p:cNvPicPr/>
                        <p:nvPr/>
                      </p:nvPicPr>
                      <p:blipFill>
                        <a:blip r:embed="rId14"/>
                        <a:stretch>
                          <a:fillRect/>
                        </a:stretch>
                      </p:blipFill>
                      <p:spPr>
                        <a:xfrm>
                          <a:off x="195" y="1392"/>
                          <a:ext cx="765" cy="283"/>
                        </a:xfrm>
                        <a:prstGeom prst="rect">
                          <a:avLst/>
                        </a:prstGeom>
                        <a:noFill/>
                        <a:ln w="38100">
                          <a:noFill/>
                          <a:miter/>
                        </a:ln>
                      </p:spPr>
                    </p:pic>
                  </p:oleObj>
                </mc:Fallback>
              </mc:AlternateContent>
            </a:graphicData>
          </a:graphic>
        </p:graphicFrame>
        <p:graphicFrame>
          <p:nvGraphicFramePr>
            <p:cNvPr id="7172" name="Object 9"/>
            <p:cNvGraphicFramePr/>
            <p:nvPr/>
          </p:nvGraphicFramePr>
          <p:xfrm>
            <a:off x="996" y="1392"/>
            <a:ext cx="4680" cy="300"/>
          </p:xfrm>
          <a:graphic>
            <a:graphicData uri="http://schemas.openxmlformats.org/presentationml/2006/ole">
              <mc:AlternateContent xmlns:mc="http://schemas.openxmlformats.org/markup-compatibility/2006">
                <mc:Choice xmlns:v="urn:schemas-microsoft-com:vml" Requires="v">
                  <p:oleObj spid="_x0000_s73140" r:id="rId15" imgW="3314700" imgH="228600" progId="Equation.3">
                    <p:embed/>
                  </p:oleObj>
                </mc:Choice>
                <mc:Fallback>
                  <p:oleObj r:id="rId15" imgW="3314700" imgH="228600" progId="Equation.3">
                    <p:embed/>
                    <p:pic>
                      <p:nvPicPr>
                        <p:cNvPr id="7172" name="Object 9"/>
                        <p:cNvPicPr/>
                        <p:nvPr/>
                      </p:nvPicPr>
                      <p:blipFill>
                        <a:blip r:embed="rId16"/>
                        <a:stretch>
                          <a:fillRect/>
                        </a:stretch>
                      </p:blipFill>
                      <p:spPr>
                        <a:xfrm>
                          <a:off x="996" y="1392"/>
                          <a:ext cx="4680" cy="300"/>
                        </a:xfrm>
                        <a:prstGeom prst="rect">
                          <a:avLst/>
                        </a:prstGeom>
                        <a:noFill/>
                        <a:ln w="38100">
                          <a:noFill/>
                          <a:miter/>
                        </a:ln>
                      </p:spPr>
                    </p:pic>
                  </p:oleObj>
                </mc:Fallback>
              </mc:AlternateContent>
            </a:graphicData>
          </a:graphic>
        </p:graphicFrame>
        <p:graphicFrame>
          <p:nvGraphicFramePr>
            <p:cNvPr id="7173" name="Object 8"/>
            <p:cNvGraphicFramePr/>
            <p:nvPr/>
          </p:nvGraphicFramePr>
          <p:xfrm>
            <a:off x="968" y="1776"/>
            <a:ext cx="4516" cy="288"/>
          </p:xfrm>
          <a:graphic>
            <a:graphicData uri="http://schemas.openxmlformats.org/presentationml/2006/ole">
              <mc:AlternateContent xmlns:mc="http://schemas.openxmlformats.org/markup-compatibility/2006">
                <mc:Choice xmlns:v="urn:schemas-microsoft-com:vml" Requires="v">
                  <p:oleObj spid="_x0000_s73141" r:id="rId17" imgW="3187700" imgH="228600" progId="Equation.3">
                    <p:embed/>
                  </p:oleObj>
                </mc:Choice>
                <mc:Fallback>
                  <p:oleObj r:id="rId17" imgW="3187700" imgH="228600" progId="Equation.3">
                    <p:embed/>
                    <p:pic>
                      <p:nvPicPr>
                        <p:cNvPr id="7173" name="Object 8"/>
                        <p:cNvPicPr/>
                        <p:nvPr/>
                      </p:nvPicPr>
                      <p:blipFill>
                        <a:blip r:embed="rId18"/>
                        <a:stretch>
                          <a:fillRect/>
                        </a:stretch>
                      </p:blipFill>
                      <p:spPr>
                        <a:xfrm>
                          <a:off x="968" y="1776"/>
                          <a:ext cx="4516" cy="288"/>
                        </a:xfrm>
                        <a:prstGeom prst="rect">
                          <a:avLst/>
                        </a:prstGeom>
                        <a:noFill/>
                        <a:ln w="38100">
                          <a:noFill/>
                          <a:miter/>
                        </a:ln>
                      </p:spPr>
                    </p:pic>
                  </p:oleObj>
                </mc:Fallback>
              </mc:AlternateContent>
            </a:graphicData>
          </a:graphic>
        </p:graphicFrame>
        <p:graphicFrame>
          <p:nvGraphicFramePr>
            <p:cNvPr id="7174" name="Object 7"/>
            <p:cNvGraphicFramePr/>
            <p:nvPr/>
          </p:nvGraphicFramePr>
          <p:xfrm>
            <a:off x="948" y="2112"/>
            <a:ext cx="4680" cy="288"/>
          </p:xfrm>
          <a:graphic>
            <a:graphicData uri="http://schemas.openxmlformats.org/presentationml/2006/ole">
              <mc:AlternateContent xmlns:mc="http://schemas.openxmlformats.org/markup-compatibility/2006">
                <mc:Choice xmlns:v="urn:schemas-microsoft-com:vml" Requires="v">
                  <p:oleObj spid="_x0000_s73142" r:id="rId19" imgW="3302000" imgH="228600" progId="Equation.3">
                    <p:embed/>
                  </p:oleObj>
                </mc:Choice>
                <mc:Fallback>
                  <p:oleObj r:id="rId19" imgW="3302000" imgH="228600" progId="Equation.3">
                    <p:embed/>
                    <p:pic>
                      <p:nvPicPr>
                        <p:cNvPr id="7174" name="Object 7"/>
                        <p:cNvPicPr/>
                        <p:nvPr/>
                      </p:nvPicPr>
                      <p:blipFill>
                        <a:blip r:embed="rId20"/>
                        <a:stretch>
                          <a:fillRect/>
                        </a:stretch>
                      </p:blipFill>
                      <p:spPr>
                        <a:xfrm>
                          <a:off x="948" y="2112"/>
                          <a:ext cx="4680" cy="288"/>
                        </a:xfrm>
                        <a:prstGeom prst="rect">
                          <a:avLst/>
                        </a:prstGeom>
                        <a:noFill/>
                        <a:ln w="38100">
                          <a:noFill/>
                          <a:miter/>
                        </a:ln>
                      </p:spPr>
                    </p:pic>
                  </p:oleObj>
                </mc:Fallback>
              </mc:AlternateContent>
            </a:graphicData>
          </a:graphic>
        </p:graphicFrame>
        <p:graphicFrame>
          <p:nvGraphicFramePr>
            <p:cNvPr id="7175" name="Object 6"/>
            <p:cNvGraphicFramePr/>
            <p:nvPr/>
          </p:nvGraphicFramePr>
          <p:xfrm>
            <a:off x="921" y="2462"/>
            <a:ext cx="3545" cy="288"/>
          </p:xfrm>
          <a:graphic>
            <a:graphicData uri="http://schemas.openxmlformats.org/presentationml/2006/ole">
              <mc:AlternateContent xmlns:mc="http://schemas.openxmlformats.org/markup-compatibility/2006">
                <mc:Choice xmlns:v="urn:schemas-microsoft-com:vml" Requires="v">
                  <p:oleObj spid="_x0000_s73143" r:id="rId21" imgW="2425700" imgH="203200" progId="Equation.3">
                    <p:embed/>
                  </p:oleObj>
                </mc:Choice>
                <mc:Fallback>
                  <p:oleObj r:id="rId21" imgW="2425700" imgH="203200" progId="Equation.3">
                    <p:embed/>
                    <p:pic>
                      <p:nvPicPr>
                        <p:cNvPr id="7175" name="Object 6"/>
                        <p:cNvPicPr/>
                        <p:nvPr/>
                      </p:nvPicPr>
                      <p:blipFill>
                        <a:blip r:embed="rId22"/>
                        <a:stretch>
                          <a:fillRect/>
                        </a:stretch>
                      </p:blipFill>
                      <p:spPr>
                        <a:xfrm>
                          <a:off x="921" y="2462"/>
                          <a:ext cx="3545" cy="288"/>
                        </a:xfrm>
                        <a:prstGeom prst="rect">
                          <a:avLst/>
                        </a:prstGeom>
                        <a:noFill/>
                        <a:ln w="38100">
                          <a:noFill/>
                          <a:miter/>
                        </a:ln>
                      </p:spPr>
                    </p:pic>
                  </p:oleObj>
                </mc:Fallback>
              </mc:AlternateContent>
            </a:graphicData>
          </a:graphic>
        </p:graphicFrame>
        <p:graphicFrame>
          <p:nvGraphicFramePr>
            <p:cNvPr id="7176" name="Object 5"/>
            <p:cNvGraphicFramePr/>
            <p:nvPr/>
          </p:nvGraphicFramePr>
          <p:xfrm>
            <a:off x="921" y="2832"/>
            <a:ext cx="1695" cy="288"/>
          </p:xfrm>
          <a:graphic>
            <a:graphicData uri="http://schemas.openxmlformats.org/presentationml/2006/ole">
              <mc:AlternateContent xmlns:mc="http://schemas.openxmlformats.org/markup-compatibility/2006">
                <mc:Choice xmlns:v="urn:schemas-microsoft-com:vml" Requires="v">
                  <p:oleObj spid="_x0000_s73144" r:id="rId23" imgW="1155700" imgH="203200" progId="Equation.3">
                    <p:embed/>
                  </p:oleObj>
                </mc:Choice>
                <mc:Fallback>
                  <p:oleObj r:id="rId23" imgW="1155700" imgH="203200" progId="Equation.3">
                    <p:embed/>
                    <p:pic>
                      <p:nvPicPr>
                        <p:cNvPr id="7176" name="Object 5"/>
                        <p:cNvPicPr/>
                        <p:nvPr/>
                      </p:nvPicPr>
                      <p:blipFill>
                        <a:blip r:embed="rId24"/>
                        <a:stretch>
                          <a:fillRect/>
                        </a:stretch>
                      </p:blipFill>
                      <p:spPr>
                        <a:xfrm>
                          <a:off x="921" y="2832"/>
                          <a:ext cx="1695" cy="288"/>
                        </a:xfrm>
                        <a:prstGeom prst="rect">
                          <a:avLst/>
                        </a:prstGeom>
                        <a:noFill/>
                        <a:ln w="38100">
                          <a:noFill/>
                          <a:miter/>
                        </a:ln>
                      </p:spPr>
                    </p:pic>
                  </p:oleObj>
                </mc:Fallback>
              </mc:AlternateContent>
            </a:graphicData>
          </a:graphic>
        </p:graphicFrame>
        <p:graphicFrame>
          <p:nvGraphicFramePr>
            <p:cNvPr id="7177" name="Object 4"/>
            <p:cNvGraphicFramePr/>
            <p:nvPr/>
          </p:nvGraphicFramePr>
          <p:xfrm>
            <a:off x="967" y="3120"/>
            <a:ext cx="515" cy="239"/>
          </p:xfrm>
          <a:graphic>
            <a:graphicData uri="http://schemas.openxmlformats.org/presentationml/2006/ole">
              <mc:AlternateContent xmlns:mc="http://schemas.openxmlformats.org/markup-compatibility/2006">
                <mc:Choice xmlns:v="urn:schemas-microsoft-com:vml" Requires="v">
                  <p:oleObj spid="_x0000_s73145" r:id="rId25" imgW="355600" imgH="177165" progId="Equation.3">
                    <p:embed/>
                  </p:oleObj>
                </mc:Choice>
                <mc:Fallback>
                  <p:oleObj r:id="rId25" imgW="355600" imgH="177165" progId="Equation.3">
                    <p:embed/>
                    <p:pic>
                      <p:nvPicPr>
                        <p:cNvPr id="7177" name="Object 4"/>
                        <p:cNvPicPr/>
                        <p:nvPr/>
                      </p:nvPicPr>
                      <p:blipFill>
                        <a:blip r:embed="rId26"/>
                        <a:stretch>
                          <a:fillRect/>
                        </a:stretch>
                      </p:blipFill>
                      <p:spPr>
                        <a:xfrm>
                          <a:off x="967" y="3120"/>
                          <a:ext cx="515" cy="239"/>
                        </a:xfrm>
                        <a:prstGeom prst="rect">
                          <a:avLst/>
                        </a:prstGeom>
                        <a:noFill/>
                        <a:ln w="38100">
                          <a:noFill/>
                          <a:miter/>
                        </a:ln>
                      </p:spPr>
                    </p:pic>
                  </p:oleObj>
                </mc:Fallback>
              </mc:AlternateContent>
            </a:graphicData>
          </a:graphic>
        </p:graphicFrame>
      </p:grpSp>
      <p:graphicFrame>
        <p:nvGraphicFramePr>
          <p:cNvPr id="2" name="Object 10"/>
          <p:cNvGraphicFramePr/>
          <p:nvPr/>
        </p:nvGraphicFramePr>
        <p:xfrm>
          <a:off x="9631998" y="2100898"/>
          <a:ext cx="1310640" cy="389890"/>
        </p:xfrm>
        <a:graphic>
          <a:graphicData uri="http://schemas.openxmlformats.org/presentationml/2006/ole">
            <mc:AlternateContent xmlns:mc="http://schemas.openxmlformats.org/markup-compatibility/2006">
              <mc:Choice xmlns:v="urn:schemas-microsoft-com:vml" Requires="v">
                <p:oleObj spid="_x0000_s73146" r:id="rId27" imgW="807085" imgH="217170" progId="Equation.3">
                  <p:embed/>
                </p:oleObj>
              </mc:Choice>
              <mc:Fallback>
                <p:oleObj r:id="rId27" imgW="807085" imgH="217170" progId="Equation.3">
                  <p:embed/>
                  <p:pic>
                    <p:nvPicPr>
                      <p:cNvPr id="2" name="Object 10"/>
                      <p:cNvPicPr/>
                      <p:nvPr/>
                    </p:nvPicPr>
                    <p:blipFill>
                      <a:blip r:embed="rId28"/>
                      <a:stretch>
                        <a:fillRect/>
                      </a:stretch>
                    </p:blipFill>
                    <p:spPr>
                      <a:xfrm>
                        <a:off x="9631998" y="2100898"/>
                        <a:ext cx="1310640" cy="389890"/>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530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解：</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1</a:t>
            </a:r>
            <a:r>
              <a:rPr lang="zh-CN" altLang="en-US" sz="2800" dirty="0">
                <a:latin typeface="Times New Roman" panose="02020603050405020304" pitchFamily="18" charset="0"/>
                <a:sym typeface="+mn-ea"/>
              </a:rPr>
              <a:t>）分别对每一条知识求出</a:t>
            </a:r>
            <a:r>
              <a:rPr lang="en-US" altLang="zh-CN" sz="2800" i="1" dirty="0">
                <a:latin typeface="Times New Roman" panose="02020603050405020304" pitchFamily="18" charset="0"/>
                <a:sym typeface="+mn-ea"/>
              </a:rPr>
              <a:t>CF</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H</a:t>
            </a:r>
            <a:r>
              <a:rPr lang="en-US" altLang="zh-CN" sz="2800" dirty="0">
                <a:latin typeface="Times New Roman" panose="02020603050405020304" pitchFamily="18" charset="0"/>
                <a:sym typeface="+mn-ea"/>
              </a:rPr>
              <a:t>)</a:t>
            </a:r>
            <a:r>
              <a:rPr lang="zh-CN" altLang="en-US" sz="2800" dirty="0">
                <a:latin typeface="Times New Roman" panose="02020603050405020304" pitchFamily="18" charset="0"/>
                <a:sym typeface="+mn-ea"/>
              </a:rPr>
              <a:t>：</a:t>
            </a:r>
          </a:p>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由规则</a:t>
            </a:r>
            <a:r>
              <a:rPr lang="en-US" altLang="zh-CN" sz="2800" b="1"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r</a:t>
            </a:r>
            <a:r>
              <a:rPr lang="en-US" altLang="zh-CN" sz="2800" b="1" baseline="-25000" dirty="0">
                <a:latin typeface="Times New Roman" panose="02020603050405020304" pitchFamily="18" charset="0"/>
                <a:ea typeface="仿宋_GB2312" pitchFamily="49" charset="-122"/>
              </a:rPr>
              <a:t>1</a:t>
            </a:r>
            <a:r>
              <a:rPr lang="zh-CN" altLang="en-US" sz="2800" b="1" dirty="0">
                <a:latin typeface="Times New Roman" panose="02020603050405020304" pitchFamily="18" charset="0"/>
                <a:ea typeface="仿宋_GB2312" pitchFamily="49" charset="-122"/>
              </a:rPr>
              <a:t>得：</a:t>
            </a:r>
            <a:r>
              <a:rPr lang="en-US" altLang="zh-CN" sz="2800" b="1" dirty="0">
                <a:latin typeface="Times New Roman" panose="02020603050405020304" pitchFamily="18" charset="0"/>
                <a:ea typeface="仿宋_GB2312" pitchFamily="49" charset="-122"/>
              </a:rPr>
              <a:t>(                                                           )</a:t>
            </a:r>
          </a:p>
          <a:p>
            <a:pPr indent="0" eaLnBrk="1" hangingPunct="1">
              <a:lnSpc>
                <a:spcPct val="15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a:p>
            <a:pPr indent="0" eaLnBrk="1" hangingPunct="1">
              <a:lnSpc>
                <a:spcPct val="210000"/>
              </a:lnSpc>
              <a:buFont typeface="Wingdings" panose="05000000000000000000" charset="0"/>
              <a:buNone/>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2</a:t>
            </a:r>
            <a:r>
              <a:rPr lang="zh-CN" altLang="en-US" sz="2800" b="1" dirty="0">
                <a:latin typeface="Times New Roman" panose="02020603050405020304" pitchFamily="18" charset="0"/>
                <a:ea typeface="仿宋_GB2312" pitchFamily="49" charset="-122"/>
                <a:sym typeface="+mn-ea"/>
              </a:rPr>
              <a:t>得：</a:t>
            </a:r>
            <a:r>
              <a:rPr lang="en-US" altLang="zh-CN" sz="2800" b="1" dirty="0">
                <a:latin typeface="Times New Roman" panose="02020603050405020304" pitchFamily="18" charset="0"/>
                <a:ea typeface="仿宋_GB2312" pitchFamily="49" charset="-122"/>
                <a:sym typeface="+mn-ea"/>
              </a:rPr>
              <a:t>(                                                           )</a:t>
            </a:r>
          </a:p>
          <a:p>
            <a:pPr indent="0" eaLnBrk="1" hangingPunct="1">
              <a:lnSpc>
                <a:spcPct val="21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a:p>
            <a:pPr indent="0" eaLnBrk="1" hangingPunct="1">
              <a:lnSpc>
                <a:spcPct val="130000"/>
              </a:lnSpc>
              <a:buFont typeface="Wingdings" panose="05000000000000000000" charset="0"/>
              <a:buNone/>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3</a:t>
            </a:r>
            <a:r>
              <a:rPr lang="zh-CN" altLang="en-US" sz="2800" b="1" dirty="0">
                <a:latin typeface="Times New Roman" panose="02020603050405020304" pitchFamily="18" charset="0"/>
                <a:ea typeface="仿宋_GB2312" pitchFamily="49" charset="-122"/>
                <a:sym typeface="+mn-ea"/>
              </a:rPr>
              <a:t>得：</a:t>
            </a:r>
            <a:r>
              <a:rPr lang="en-US" altLang="zh-CN" sz="2800" b="1" dirty="0">
                <a:latin typeface="Times New Roman" panose="02020603050405020304" pitchFamily="18" charset="0"/>
                <a:ea typeface="仿宋_GB2312" pitchFamily="49" charset="-122"/>
                <a:sym typeface="+mn-ea"/>
              </a:rPr>
              <a:t>(                                                           )</a:t>
            </a:r>
          </a:p>
          <a:p>
            <a:pPr indent="0" eaLnBrk="1" hangingPunct="1">
              <a:lnSpc>
                <a:spcPct val="21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p:txBody>
      </p:sp>
      <p:graphicFrame>
        <p:nvGraphicFramePr>
          <p:cNvPr id="360458" name="Object 10"/>
          <p:cNvGraphicFramePr/>
          <p:nvPr/>
        </p:nvGraphicFramePr>
        <p:xfrm>
          <a:off x="2633980" y="1887220"/>
          <a:ext cx="5142230" cy="381000"/>
        </p:xfrm>
        <a:graphic>
          <a:graphicData uri="http://schemas.openxmlformats.org/presentationml/2006/ole">
            <mc:AlternateContent xmlns:mc="http://schemas.openxmlformats.org/markup-compatibility/2006">
              <mc:Choice xmlns:v="urn:schemas-microsoft-com:vml" Requires="v">
                <p:oleObj spid="_x0000_s74323" r:id="rId3" imgW="2844800" imgH="215900" progId="Equation.3">
                  <p:embed/>
                </p:oleObj>
              </mc:Choice>
              <mc:Fallback>
                <p:oleObj r:id="rId3" imgW="2844800" imgH="215900" progId="Equation.3">
                  <p:embed/>
                  <p:pic>
                    <p:nvPicPr>
                      <p:cNvPr id="360458" name="Object 10"/>
                      <p:cNvPicPr/>
                      <p:nvPr/>
                    </p:nvPicPr>
                    <p:blipFill>
                      <a:blip r:embed="rId4"/>
                      <a:stretch>
                        <a:fillRect/>
                      </a:stretch>
                    </p:blipFill>
                    <p:spPr>
                      <a:xfrm>
                        <a:off x="2633980" y="1887220"/>
                        <a:ext cx="5142230" cy="381000"/>
                      </a:xfrm>
                      <a:prstGeom prst="rect">
                        <a:avLst/>
                      </a:prstGeom>
                      <a:noFill/>
                      <a:ln w="38100">
                        <a:noFill/>
                        <a:miter/>
                      </a:ln>
                    </p:spPr>
                  </p:pic>
                </p:oleObj>
              </mc:Fallback>
            </mc:AlternateContent>
          </a:graphicData>
        </a:graphic>
      </p:graphicFrame>
      <p:graphicFrame>
        <p:nvGraphicFramePr>
          <p:cNvPr id="2" name="Object 10"/>
          <p:cNvGraphicFramePr/>
          <p:nvPr/>
        </p:nvGraphicFramePr>
        <p:xfrm>
          <a:off x="9630410" y="4048760"/>
          <a:ext cx="1589405" cy="398145"/>
        </p:xfrm>
        <a:graphic>
          <a:graphicData uri="http://schemas.openxmlformats.org/presentationml/2006/ole">
            <mc:AlternateContent xmlns:mc="http://schemas.openxmlformats.org/markup-compatibility/2006">
              <mc:Choice xmlns:v="urn:schemas-microsoft-com:vml" Requires="v">
                <p:oleObj spid="_x0000_s74324" r:id="rId5" imgW="1749425" imgH="387350" progId="Equation.3">
                  <p:embed/>
                </p:oleObj>
              </mc:Choice>
              <mc:Fallback>
                <p:oleObj r:id="rId5" imgW="1749425" imgH="387350" progId="Equation.3">
                  <p:embed/>
                  <p:pic>
                    <p:nvPicPr>
                      <p:cNvPr id="2" name="Object 10"/>
                      <p:cNvPicPr/>
                      <p:nvPr/>
                    </p:nvPicPr>
                    <p:blipFill>
                      <a:blip r:embed="rId6"/>
                      <a:stretch>
                        <a:fillRect/>
                      </a:stretch>
                    </p:blipFill>
                    <p:spPr>
                      <a:xfrm>
                        <a:off x="9630410" y="4048760"/>
                        <a:ext cx="1589405" cy="398145"/>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8194" name="Object 21"/>
          <p:cNvGraphicFramePr/>
          <p:nvPr/>
        </p:nvGraphicFramePr>
        <p:xfrm>
          <a:off x="652304" y="2411572"/>
          <a:ext cx="4288155" cy="481330"/>
        </p:xfrm>
        <a:graphic>
          <a:graphicData uri="http://schemas.openxmlformats.org/presentationml/2006/ole">
            <mc:AlternateContent xmlns:mc="http://schemas.openxmlformats.org/markup-compatibility/2006">
              <mc:Choice xmlns:v="urn:schemas-microsoft-com:vml" Requires="v">
                <p:oleObj spid="_x0000_s74325" r:id="rId7" imgW="1955800" imgH="215900" progId="Equation.3">
                  <p:embed/>
                </p:oleObj>
              </mc:Choice>
              <mc:Fallback>
                <p:oleObj r:id="rId7" imgW="1955800" imgH="215900" progId="Equation.3">
                  <p:embed/>
                  <p:pic>
                    <p:nvPicPr>
                      <p:cNvPr id="8194" name="Object 21"/>
                      <p:cNvPicPr/>
                      <p:nvPr/>
                    </p:nvPicPr>
                    <p:blipFill>
                      <a:blip r:embed="rId8"/>
                      <a:stretch>
                        <a:fillRect/>
                      </a:stretch>
                    </p:blipFill>
                    <p:spPr>
                      <a:xfrm>
                        <a:off x="652304" y="2411572"/>
                        <a:ext cx="4288155" cy="481330"/>
                      </a:xfrm>
                      <a:prstGeom prst="rect">
                        <a:avLst/>
                      </a:prstGeom>
                      <a:noFill/>
                      <a:ln w="38100">
                        <a:noFill/>
                        <a:miter/>
                      </a:ln>
                    </p:spPr>
                  </p:pic>
                </p:oleObj>
              </mc:Fallback>
            </mc:AlternateContent>
          </a:graphicData>
        </a:graphic>
      </p:graphicFrame>
      <p:graphicFrame>
        <p:nvGraphicFramePr>
          <p:cNvPr id="8195" name="Object 20"/>
          <p:cNvGraphicFramePr/>
          <p:nvPr/>
        </p:nvGraphicFramePr>
        <p:xfrm>
          <a:off x="5130166" y="2432527"/>
          <a:ext cx="2548255" cy="439420"/>
        </p:xfrm>
        <a:graphic>
          <a:graphicData uri="http://schemas.openxmlformats.org/presentationml/2006/ole">
            <mc:AlternateContent xmlns:mc="http://schemas.openxmlformats.org/markup-compatibility/2006">
              <mc:Choice xmlns:v="urn:schemas-microsoft-com:vml" Requires="v">
                <p:oleObj spid="_x0000_s74326" r:id="rId9" imgW="1155700" imgH="203200" progId="Equation.3">
                  <p:embed/>
                </p:oleObj>
              </mc:Choice>
              <mc:Fallback>
                <p:oleObj r:id="rId9" imgW="1155700" imgH="203200" progId="Equation.3">
                  <p:embed/>
                  <p:pic>
                    <p:nvPicPr>
                      <p:cNvPr id="8195" name="Object 20"/>
                      <p:cNvPicPr/>
                      <p:nvPr/>
                    </p:nvPicPr>
                    <p:blipFill>
                      <a:blip r:embed="rId10"/>
                      <a:stretch>
                        <a:fillRect/>
                      </a:stretch>
                    </p:blipFill>
                    <p:spPr>
                      <a:xfrm>
                        <a:off x="5130166" y="2432527"/>
                        <a:ext cx="2548255" cy="439420"/>
                      </a:xfrm>
                      <a:prstGeom prst="rect">
                        <a:avLst/>
                      </a:prstGeom>
                      <a:noFill/>
                      <a:ln w="38100">
                        <a:noFill/>
                        <a:miter/>
                      </a:ln>
                    </p:spPr>
                  </p:pic>
                </p:oleObj>
              </mc:Fallback>
            </mc:AlternateContent>
          </a:graphicData>
        </a:graphic>
      </p:graphicFrame>
      <p:graphicFrame>
        <p:nvGraphicFramePr>
          <p:cNvPr id="8196" name="Object 19"/>
          <p:cNvGraphicFramePr/>
          <p:nvPr/>
        </p:nvGraphicFramePr>
        <p:xfrm>
          <a:off x="1749743" y="2868772"/>
          <a:ext cx="946150" cy="396875"/>
        </p:xfrm>
        <a:graphic>
          <a:graphicData uri="http://schemas.openxmlformats.org/presentationml/2006/ole">
            <mc:AlternateContent xmlns:mc="http://schemas.openxmlformats.org/markup-compatibility/2006">
              <mc:Choice xmlns:v="urn:schemas-microsoft-com:vml" Requires="v">
                <p:oleObj spid="_x0000_s74327" r:id="rId11" imgW="431800" imgH="177165" progId="Equation.3">
                  <p:embed/>
                </p:oleObj>
              </mc:Choice>
              <mc:Fallback>
                <p:oleObj r:id="rId11" imgW="431800" imgH="177165" progId="Equation.3">
                  <p:embed/>
                  <p:pic>
                    <p:nvPicPr>
                      <p:cNvPr id="8196" name="Object 19"/>
                      <p:cNvPicPr/>
                      <p:nvPr/>
                    </p:nvPicPr>
                    <p:blipFill>
                      <a:blip r:embed="rId12"/>
                      <a:stretch>
                        <a:fillRect/>
                      </a:stretch>
                    </p:blipFill>
                    <p:spPr>
                      <a:xfrm>
                        <a:off x="1749743" y="2868772"/>
                        <a:ext cx="946150" cy="396875"/>
                      </a:xfrm>
                      <a:prstGeom prst="rect">
                        <a:avLst/>
                      </a:prstGeom>
                      <a:noFill/>
                      <a:ln w="38100">
                        <a:noFill/>
                        <a:miter/>
                      </a:ln>
                    </p:spPr>
                  </p:pic>
                </p:oleObj>
              </mc:Fallback>
            </mc:AlternateContent>
          </a:graphicData>
        </a:graphic>
      </p:graphicFrame>
      <p:graphicFrame>
        <p:nvGraphicFramePr>
          <p:cNvPr id="14" name="Object 17"/>
          <p:cNvGraphicFramePr/>
          <p:nvPr/>
        </p:nvGraphicFramePr>
        <p:xfrm>
          <a:off x="9630887" y="1635443"/>
          <a:ext cx="1431925" cy="340995"/>
        </p:xfrm>
        <a:graphic>
          <a:graphicData uri="http://schemas.openxmlformats.org/presentationml/2006/ole">
            <mc:AlternateContent xmlns:mc="http://schemas.openxmlformats.org/markup-compatibility/2006">
              <mc:Choice xmlns:v="urn:schemas-microsoft-com:vml" Requires="v">
                <p:oleObj spid="_x0000_s74328" r:id="rId13" imgW="1028700" imgH="241300" progId="Equation.DSMT4">
                  <p:embed/>
                </p:oleObj>
              </mc:Choice>
              <mc:Fallback>
                <p:oleObj r:id="rId13" imgW="1028700" imgH="241300" progId="Equation.DSMT4">
                  <p:embed/>
                  <p:pic>
                    <p:nvPicPr>
                      <p:cNvPr id="14" name="Object 17"/>
                      <p:cNvPicPr/>
                      <p:nvPr/>
                    </p:nvPicPr>
                    <p:blipFill>
                      <a:blip r:embed="rId14"/>
                      <a:stretch>
                        <a:fillRect/>
                      </a:stretch>
                    </p:blipFill>
                    <p:spPr>
                      <a:xfrm>
                        <a:off x="9630887" y="1635443"/>
                        <a:ext cx="1431925" cy="340995"/>
                      </a:xfrm>
                      <a:prstGeom prst="rect">
                        <a:avLst/>
                      </a:prstGeom>
                      <a:noFill/>
                      <a:ln w="38100">
                        <a:noFill/>
                        <a:miter/>
                      </a:ln>
                    </p:spPr>
                  </p:pic>
                </p:oleObj>
              </mc:Fallback>
            </mc:AlternateContent>
          </a:graphicData>
        </a:graphic>
      </p:graphicFrame>
      <p:graphicFrame>
        <p:nvGraphicFramePr>
          <p:cNvPr id="16" name="Object 16"/>
          <p:cNvGraphicFramePr/>
          <p:nvPr/>
        </p:nvGraphicFramePr>
        <p:xfrm>
          <a:off x="9632316" y="2615248"/>
          <a:ext cx="1520825" cy="361950"/>
        </p:xfrm>
        <a:graphic>
          <a:graphicData uri="http://schemas.openxmlformats.org/presentationml/2006/ole">
            <mc:AlternateContent xmlns:mc="http://schemas.openxmlformats.org/markup-compatibility/2006">
              <mc:Choice xmlns:v="urn:schemas-microsoft-com:vml" Requires="v">
                <p:oleObj spid="_x0000_s74329" r:id="rId15" imgW="1028065" imgH="241300" progId="Equation.DSMT4">
                  <p:embed/>
                </p:oleObj>
              </mc:Choice>
              <mc:Fallback>
                <p:oleObj r:id="rId15" imgW="1028065" imgH="241300" progId="Equation.DSMT4">
                  <p:embed/>
                  <p:pic>
                    <p:nvPicPr>
                      <p:cNvPr id="16" name="Object 16"/>
                      <p:cNvPicPr/>
                      <p:nvPr/>
                    </p:nvPicPr>
                    <p:blipFill>
                      <a:blip r:embed="rId16"/>
                      <a:stretch>
                        <a:fillRect/>
                      </a:stretch>
                    </p:blipFill>
                    <p:spPr>
                      <a:xfrm>
                        <a:off x="9632316" y="2615248"/>
                        <a:ext cx="1520825" cy="361950"/>
                      </a:xfrm>
                      <a:prstGeom prst="rect">
                        <a:avLst/>
                      </a:prstGeom>
                      <a:noFill/>
                      <a:ln w="38100">
                        <a:noFill/>
                        <a:miter/>
                      </a:ln>
                    </p:spPr>
                  </p:pic>
                </p:oleObj>
              </mc:Fallback>
            </mc:AlternateContent>
          </a:graphicData>
        </a:graphic>
      </p:graphicFrame>
      <p:graphicFrame>
        <p:nvGraphicFramePr>
          <p:cNvPr id="18" name="Object 15"/>
          <p:cNvGraphicFramePr/>
          <p:nvPr/>
        </p:nvGraphicFramePr>
        <p:xfrm>
          <a:off x="9632316" y="3101658"/>
          <a:ext cx="1430020" cy="334645"/>
        </p:xfrm>
        <a:graphic>
          <a:graphicData uri="http://schemas.openxmlformats.org/presentationml/2006/ole">
            <mc:AlternateContent xmlns:mc="http://schemas.openxmlformats.org/markup-compatibility/2006">
              <mc:Choice xmlns:v="urn:schemas-microsoft-com:vml" Requires="v">
                <p:oleObj spid="_x0000_s74330" r:id="rId17" imgW="1028065" imgH="241300" progId="Equation.DSMT4">
                  <p:embed/>
                </p:oleObj>
              </mc:Choice>
              <mc:Fallback>
                <p:oleObj r:id="rId17" imgW="1028065" imgH="241300" progId="Equation.DSMT4">
                  <p:embed/>
                  <p:pic>
                    <p:nvPicPr>
                      <p:cNvPr id="18" name="Object 15"/>
                      <p:cNvPicPr/>
                      <p:nvPr/>
                    </p:nvPicPr>
                    <p:blipFill>
                      <a:blip r:embed="rId18"/>
                      <a:stretch>
                        <a:fillRect/>
                      </a:stretch>
                    </p:blipFill>
                    <p:spPr>
                      <a:xfrm>
                        <a:off x="9632316" y="3101658"/>
                        <a:ext cx="1430020" cy="334645"/>
                      </a:xfrm>
                      <a:prstGeom prst="rect">
                        <a:avLst/>
                      </a:prstGeom>
                      <a:noFill/>
                      <a:ln w="38100">
                        <a:noFill/>
                        <a:miter/>
                      </a:ln>
                    </p:spPr>
                  </p:pic>
                </p:oleObj>
              </mc:Fallback>
            </mc:AlternateContent>
          </a:graphicData>
        </a:graphic>
      </p:graphicFrame>
      <p:graphicFrame>
        <p:nvGraphicFramePr>
          <p:cNvPr id="20" name="Object 14"/>
          <p:cNvGraphicFramePr/>
          <p:nvPr/>
        </p:nvGraphicFramePr>
        <p:xfrm>
          <a:off x="9632316" y="3560763"/>
          <a:ext cx="1587500" cy="363220"/>
        </p:xfrm>
        <a:graphic>
          <a:graphicData uri="http://schemas.openxmlformats.org/presentationml/2006/ole">
            <mc:AlternateContent xmlns:mc="http://schemas.openxmlformats.org/markup-compatibility/2006">
              <mc:Choice xmlns:v="urn:schemas-microsoft-com:vml" Requires="v">
                <p:oleObj spid="_x0000_s74331" r:id="rId19" imgW="1028065" imgH="241300" progId="Equation.DSMT4">
                  <p:embed/>
                </p:oleObj>
              </mc:Choice>
              <mc:Fallback>
                <p:oleObj r:id="rId19" imgW="1028065" imgH="241300" progId="Equation.DSMT4">
                  <p:embed/>
                  <p:pic>
                    <p:nvPicPr>
                      <p:cNvPr id="20" name="Object 14"/>
                      <p:cNvPicPr/>
                      <p:nvPr/>
                    </p:nvPicPr>
                    <p:blipFill>
                      <a:blip r:embed="rId20"/>
                      <a:stretch>
                        <a:fillRect/>
                      </a:stretch>
                    </p:blipFill>
                    <p:spPr>
                      <a:xfrm>
                        <a:off x="9632316" y="3560763"/>
                        <a:ext cx="1587500" cy="363220"/>
                      </a:xfrm>
                      <a:prstGeom prst="rect">
                        <a:avLst/>
                      </a:prstGeom>
                      <a:noFill/>
                      <a:ln w="38100">
                        <a:noFill/>
                        <a:miter/>
                      </a:ln>
                    </p:spPr>
                  </p:pic>
                </p:oleObj>
              </mc:Fallback>
            </mc:AlternateContent>
          </a:graphicData>
        </a:graphic>
      </p:graphicFrame>
      <p:graphicFrame>
        <p:nvGraphicFramePr>
          <p:cNvPr id="22" name="Object 10"/>
          <p:cNvGraphicFramePr/>
          <p:nvPr/>
        </p:nvGraphicFramePr>
        <p:xfrm>
          <a:off x="9631998" y="2100898"/>
          <a:ext cx="1310640" cy="389890"/>
        </p:xfrm>
        <a:graphic>
          <a:graphicData uri="http://schemas.openxmlformats.org/presentationml/2006/ole">
            <mc:AlternateContent xmlns:mc="http://schemas.openxmlformats.org/markup-compatibility/2006">
              <mc:Choice xmlns:v="urn:schemas-microsoft-com:vml" Requires="v">
                <p:oleObj spid="_x0000_s74332" r:id="rId21" imgW="807085" imgH="217170" progId="Equation.3">
                  <p:embed/>
                </p:oleObj>
              </mc:Choice>
              <mc:Fallback>
                <p:oleObj r:id="rId21" imgW="807085" imgH="217170" progId="Equation.3">
                  <p:embed/>
                  <p:pic>
                    <p:nvPicPr>
                      <p:cNvPr id="22" name="Object 10"/>
                      <p:cNvPicPr/>
                      <p:nvPr/>
                    </p:nvPicPr>
                    <p:blipFill>
                      <a:blip r:embed="rId22"/>
                      <a:stretch>
                        <a:fillRect/>
                      </a:stretch>
                    </p:blipFill>
                    <p:spPr>
                      <a:xfrm>
                        <a:off x="9631998" y="2100898"/>
                        <a:ext cx="1310640" cy="389890"/>
                      </a:xfrm>
                      <a:prstGeom prst="rect">
                        <a:avLst/>
                      </a:prstGeom>
                      <a:noFill/>
                      <a:ln w="38100">
                        <a:noFill/>
                        <a:miter/>
                      </a:ln>
                    </p:spPr>
                  </p:pic>
                </p:oleObj>
              </mc:Fallback>
            </mc:AlternateContent>
          </a:graphicData>
        </a:graphic>
      </p:graphicFrame>
      <p:graphicFrame>
        <p:nvGraphicFramePr>
          <p:cNvPr id="360457" name="Object 9"/>
          <p:cNvGraphicFramePr/>
          <p:nvPr/>
        </p:nvGraphicFramePr>
        <p:xfrm>
          <a:off x="2633980" y="3388995"/>
          <a:ext cx="5105400" cy="381000"/>
        </p:xfrm>
        <a:graphic>
          <a:graphicData uri="http://schemas.openxmlformats.org/presentationml/2006/ole">
            <mc:AlternateContent xmlns:mc="http://schemas.openxmlformats.org/markup-compatibility/2006">
              <mc:Choice xmlns:v="urn:schemas-microsoft-com:vml" Requires="v">
                <p:oleObj spid="_x0000_s74333" r:id="rId23" imgW="2908300" imgH="215900" progId="Equation.3">
                  <p:embed/>
                </p:oleObj>
              </mc:Choice>
              <mc:Fallback>
                <p:oleObj r:id="rId23" imgW="2908300" imgH="215900" progId="Equation.3">
                  <p:embed/>
                  <p:pic>
                    <p:nvPicPr>
                      <p:cNvPr id="360457" name="Object 9"/>
                      <p:cNvPicPr/>
                      <p:nvPr/>
                    </p:nvPicPr>
                    <p:blipFill>
                      <a:blip r:embed="rId24"/>
                      <a:stretch>
                        <a:fillRect/>
                      </a:stretch>
                    </p:blipFill>
                    <p:spPr>
                      <a:xfrm>
                        <a:off x="2633980" y="3388995"/>
                        <a:ext cx="5105400" cy="381000"/>
                      </a:xfrm>
                      <a:prstGeom prst="rect">
                        <a:avLst/>
                      </a:prstGeom>
                      <a:noFill/>
                      <a:ln w="38100">
                        <a:noFill/>
                        <a:miter/>
                      </a:ln>
                    </p:spPr>
                  </p:pic>
                </p:oleObj>
              </mc:Fallback>
            </mc:AlternateContent>
          </a:graphicData>
        </a:graphic>
      </p:graphicFrame>
      <p:graphicFrame>
        <p:nvGraphicFramePr>
          <p:cNvPr id="9223" name="Object 16"/>
          <p:cNvGraphicFramePr/>
          <p:nvPr/>
        </p:nvGraphicFramePr>
        <p:xfrm>
          <a:off x="687705" y="3862705"/>
          <a:ext cx="4063365" cy="472440"/>
        </p:xfrm>
        <a:graphic>
          <a:graphicData uri="http://schemas.openxmlformats.org/presentationml/2006/ole">
            <mc:AlternateContent xmlns:mc="http://schemas.openxmlformats.org/markup-compatibility/2006">
              <mc:Choice xmlns:v="urn:schemas-microsoft-com:vml" Requires="v">
                <p:oleObj spid="_x0000_s74334" r:id="rId25" imgW="2019300" imgH="215900" progId="Equation.3">
                  <p:embed/>
                </p:oleObj>
              </mc:Choice>
              <mc:Fallback>
                <p:oleObj r:id="rId25" imgW="2019300" imgH="215900" progId="Equation.3">
                  <p:embed/>
                  <p:pic>
                    <p:nvPicPr>
                      <p:cNvPr id="9223" name="Object 16"/>
                      <p:cNvPicPr/>
                      <p:nvPr/>
                    </p:nvPicPr>
                    <p:blipFill>
                      <a:blip r:embed="rId26"/>
                      <a:stretch>
                        <a:fillRect/>
                      </a:stretch>
                    </p:blipFill>
                    <p:spPr>
                      <a:xfrm>
                        <a:off x="687705" y="3862705"/>
                        <a:ext cx="4063365" cy="472440"/>
                      </a:xfrm>
                      <a:prstGeom prst="rect">
                        <a:avLst/>
                      </a:prstGeom>
                      <a:noFill/>
                      <a:ln w="38100">
                        <a:noFill/>
                        <a:miter/>
                      </a:ln>
                    </p:spPr>
                  </p:pic>
                </p:oleObj>
              </mc:Fallback>
            </mc:AlternateContent>
          </a:graphicData>
        </a:graphic>
      </p:graphicFrame>
      <p:graphicFrame>
        <p:nvGraphicFramePr>
          <p:cNvPr id="9224" name="Object 15"/>
          <p:cNvGraphicFramePr/>
          <p:nvPr/>
        </p:nvGraphicFramePr>
        <p:xfrm>
          <a:off x="4844415" y="3892550"/>
          <a:ext cx="2359025" cy="429895"/>
        </p:xfrm>
        <a:graphic>
          <a:graphicData uri="http://schemas.openxmlformats.org/presentationml/2006/ole">
            <mc:AlternateContent xmlns:mc="http://schemas.openxmlformats.org/markup-compatibility/2006">
              <mc:Choice xmlns:v="urn:schemas-microsoft-com:vml" Requires="v">
                <p:oleObj spid="_x0000_s74335" r:id="rId27" imgW="1167765" imgH="203200" progId="Equation.3">
                  <p:embed/>
                </p:oleObj>
              </mc:Choice>
              <mc:Fallback>
                <p:oleObj r:id="rId27" imgW="1167765" imgH="203200" progId="Equation.3">
                  <p:embed/>
                  <p:pic>
                    <p:nvPicPr>
                      <p:cNvPr id="9224" name="Object 15"/>
                      <p:cNvPicPr/>
                      <p:nvPr/>
                    </p:nvPicPr>
                    <p:blipFill>
                      <a:blip r:embed="rId28"/>
                      <a:stretch>
                        <a:fillRect/>
                      </a:stretch>
                    </p:blipFill>
                    <p:spPr>
                      <a:xfrm>
                        <a:off x="4844415" y="3892550"/>
                        <a:ext cx="2359025" cy="429895"/>
                      </a:xfrm>
                      <a:prstGeom prst="rect">
                        <a:avLst/>
                      </a:prstGeom>
                      <a:noFill/>
                      <a:ln w="38100">
                        <a:noFill/>
                        <a:miter/>
                      </a:ln>
                    </p:spPr>
                  </p:pic>
                </p:oleObj>
              </mc:Fallback>
            </mc:AlternateContent>
          </a:graphicData>
        </a:graphic>
      </p:graphicFrame>
      <p:graphicFrame>
        <p:nvGraphicFramePr>
          <p:cNvPr id="9225" name="Object 14"/>
          <p:cNvGraphicFramePr/>
          <p:nvPr/>
        </p:nvGraphicFramePr>
        <p:xfrm>
          <a:off x="1751330" y="4356100"/>
          <a:ext cx="863600" cy="390525"/>
        </p:xfrm>
        <a:graphic>
          <a:graphicData uri="http://schemas.openxmlformats.org/presentationml/2006/ole">
            <mc:AlternateContent xmlns:mc="http://schemas.openxmlformats.org/markup-compatibility/2006">
              <mc:Choice xmlns:v="urn:schemas-microsoft-com:vml" Requires="v">
                <p:oleObj spid="_x0000_s74336" r:id="rId29" imgW="431165" imgH="177800" progId="Equation.3">
                  <p:embed/>
                </p:oleObj>
              </mc:Choice>
              <mc:Fallback>
                <p:oleObj r:id="rId29" imgW="431165" imgH="177800" progId="Equation.3">
                  <p:embed/>
                  <p:pic>
                    <p:nvPicPr>
                      <p:cNvPr id="9225" name="Object 14"/>
                      <p:cNvPicPr/>
                      <p:nvPr/>
                    </p:nvPicPr>
                    <p:blipFill>
                      <a:blip r:embed="rId30"/>
                      <a:stretch>
                        <a:fillRect/>
                      </a:stretch>
                    </p:blipFill>
                    <p:spPr>
                      <a:xfrm>
                        <a:off x="1751330" y="4356100"/>
                        <a:ext cx="863600" cy="390525"/>
                      </a:xfrm>
                      <a:prstGeom prst="rect">
                        <a:avLst/>
                      </a:prstGeom>
                      <a:noFill/>
                      <a:ln w="38100">
                        <a:noFill/>
                        <a:miter/>
                      </a:ln>
                    </p:spPr>
                  </p:pic>
                </p:oleObj>
              </mc:Fallback>
            </mc:AlternateContent>
          </a:graphicData>
        </a:graphic>
      </p:graphicFrame>
      <p:graphicFrame>
        <p:nvGraphicFramePr>
          <p:cNvPr id="360456" name="Object 8"/>
          <p:cNvGraphicFramePr/>
          <p:nvPr/>
        </p:nvGraphicFramePr>
        <p:xfrm>
          <a:off x="2633980" y="4879975"/>
          <a:ext cx="5181600" cy="381000"/>
        </p:xfrm>
        <a:graphic>
          <a:graphicData uri="http://schemas.openxmlformats.org/presentationml/2006/ole">
            <mc:AlternateContent xmlns:mc="http://schemas.openxmlformats.org/markup-compatibility/2006">
              <mc:Choice xmlns:v="urn:schemas-microsoft-com:vml" Requires="v">
                <p:oleObj spid="_x0000_s74337" r:id="rId31" imgW="2971800" imgH="228600" progId="Equation.3">
                  <p:embed/>
                </p:oleObj>
              </mc:Choice>
              <mc:Fallback>
                <p:oleObj r:id="rId31" imgW="2971800" imgH="228600" progId="Equation.3">
                  <p:embed/>
                  <p:pic>
                    <p:nvPicPr>
                      <p:cNvPr id="360456" name="Object 8"/>
                      <p:cNvPicPr/>
                      <p:nvPr/>
                    </p:nvPicPr>
                    <p:blipFill>
                      <a:blip r:embed="rId32"/>
                      <a:stretch>
                        <a:fillRect/>
                      </a:stretch>
                    </p:blipFill>
                    <p:spPr>
                      <a:xfrm>
                        <a:off x="2633980" y="4879975"/>
                        <a:ext cx="5181600" cy="381000"/>
                      </a:xfrm>
                      <a:prstGeom prst="rect">
                        <a:avLst/>
                      </a:prstGeom>
                      <a:noFill/>
                      <a:ln w="38100">
                        <a:noFill/>
                        <a:miter/>
                      </a:ln>
                    </p:spPr>
                  </p:pic>
                </p:oleObj>
              </mc:Fallback>
            </mc:AlternateContent>
          </a:graphicData>
        </a:graphic>
      </p:graphicFrame>
      <p:graphicFrame>
        <p:nvGraphicFramePr>
          <p:cNvPr id="9219" name="Object 20"/>
          <p:cNvGraphicFramePr/>
          <p:nvPr/>
        </p:nvGraphicFramePr>
        <p:xfrm>
          <a:off x="684530" y="5319078"/>
          <a:ext cx="4343400" cy="520700"/>
        </p:xfrm>
        <a:graphic>
          <a:graphicData uri="http://schemas.openxmlformats.org/presentationml/2006/ole">
            <mc:AlternateContent xmlns:mc="http://schemas.openxmlformats.org/markup-compatibility/2006">
              <mc:Choice xmlns:v="urn:schemas-microsoft-com:vml" Requires="v">
                <p:oleObj spid="_x0000_s74338" r:id="rId33" imgW="2108200" imgH="241300" progId="Equation.3">
                  <p:embed/>
                </p:oleObj>
              </mc:Choice>
              <mc:Fallback>
                <p:oleObj r:id="rId33" imgW="2108200" imgH="241300" progId="Equation.3">
                  <p:embed/>
                  <p:pic>
                    <p:nvPicPr>
                      <p:cNvPr id="9219" name="Object 20"/>
                      <p:cNvPicPr/>
                      <p:nvPr/>
                    </p:nvPicPr>
                    <p:blipFill>
                      <a:blip r:embed="rId34"/>
                      <a:stretch>
                        <a:fillRect/>
                      </a:stretch>
                    </p:blipFill>
                    <p:spPr>
                      <a:xfrm>
                        <a:off x="684530" y="5319078"/>
                        <a:ext cx="4343400" cy="520700"/>
                      </a:xfrm>
                      <a:prstGeom prst="rect">
                        <a:avLst/>
                      </a:prstGeom>
                      <a:noFill/>
                      <a:ln w="38100">
                        <a:noFill/>
                        <a:miter/>
                      </a:ln>
                    </p:spPr>
                  </p:pic>
                </p:oleObj>
              </mc:Fallback>
            </mc:AlternateContent>
          </a:graphicData>
        </a:graphic>
      </p:graphicFrame>
      <p:graphicFrame>
        <p:nvGraphicFramePr>
          <p:cNvPr id="9220" name="Object 19"/>
          <p:cNvGraphicFramePr/>
          <p:nvPr/>
        </p:nvGraphicFramePr>
        <p:xfrm>
          <a:off x="5168265" y="5342573"/>
          <a:ext cx="2844800" cy="438150"/>
        </p:xfrm>
        <a:graphic>
          <a:graphicData uri="http://schemas.openxmlformats.org/presentationml/2006/ole">
            <mc:AlternateContent xmlns:mc="http://schemas.openxmlformats.org/markup-compatibility/2006">
              <mc:Choice xmlns:v="urn:schemas-microsoft-com:vml" Requires="v">
                <p:oleObj spid="_x0000_s74339" r:id="rId35" imgW="1244600" imgH="203200" progId="Equation.3">
                  <p:embed/>
                </p:oleObj>
              </mc:Choice>
              <mc:Fallback>
                <p:oleObj r:id="rId35" imgW="1244600" imgH="203200" progId="Equation.3">
                  <p:embed/>
                  <p:pic>
                    <p:nvPicPr>
                      <p:cNvPr id="9220" name="Object 19"/>
                      <p:cNvPicPr/>
                      <p:nvPr/>
                    </p:nvPicPr>
                    <p:blipFill>
                      <a:blip r:embed="rId36"/>
                      <a:stretch>
                        <a:fillRect/>
                      </a:stretch>
                    </p:blipFill>
                    <p:spPr>
                      <a:xfrm>
                        <a:off x="5168265" y="5342573"/>
                        <a:ext cx="2844800" cy="438150"/>
                      </a:xfrm>
                      <a:prstGeom prst="rect">
                        <a:avLst/>
                      </a:prstGeom>
                      <a:noFill/>
                      <a:ln w="38100">
                        <a:noFill/>
                        <a:miter/>
                      </a:ln>
                    </p:spPr>
                  </p:pic>
                </p:oleObj>
              </mc:Fallback>
            </mc:AlternateContent>
          </a:graphicData>
        </a:graphic>
      </p:graphicFrame>
      <p:graphicFrame>
        <p:nvGraphicFramePr>
          <p:cNvPr id="9221" name="Object 18"/>
          <p:cNvGraphicFramePr/>
          <p:nvPr/>
        </p:nvGraphicFramePr>
        <p:xfrm>
          <a:off x="1779905" y="5796915"/>
          <a:ext cx="835660" cy="393700"/>
        </p:xfrm>
        <a:graphic>
          <a:graphicData uri="http://schemas.openxmlformats.org/presentationml/2006/ole">
            <mc:AlternateContent xmlns:mc="http://schemas.openxmlformats.org/markup-compatibility/2006">
              <mc:Choice xmlns:v="urn:schemas-microsoft-com:vml" Requires="v">
                <p:oleObj spid="_x0000_s74340" r:id="rId37" imgW="431800" imgH="177165" progId="Equation.3">
                  <p:embed/>
                </p:oleObj>
              </mc:Choice>
              <mc:Fallback>
                <p:oleObj r:id="rId37" imgW="431800" imgH="177165" progId="Equation.3">
                  <p:embed/>
                  <p:pic>
                    <p:nvPicPr>
                      <p:cNvPr id="9221" name="Object 18"/>
                      <p:cNvPicPr/>
                      <p:nvPr/>
                    </p:nvPicPr>
                    <p:blipFill>
                      <a:blip r:embed="rId38"/>
                      <a:stretch>
                        <a:fillRect/>
                      </a:stretch>
                    </p:blipFill>
                    <p:spPr>
                      <a:xfrm>
                        <a:off x="1779905" y="5796915"/>
                        <a:ext cx="835660" cy="39370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150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解：</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）求出 </a:t>
            </a:r>
            <a:r>
              <a:rPr lang="en-US" altLang="zh-CN" sz="2800" i="1" dirty="0">
                <a:latin typeface="Times New Roman" panose="02020603050405020304" pitchFamily="18" charset="0"/>
                <a:sym typeface="+mn-ea"/>
              </a:rPr>
              <a:t>E</a:t>
            </a:r>
            <a:r>
              <a:rPr lang="en-US" altLang="zh-CN" sz="2800" baseline="-25000" dirty="0">
                <a:latin typeface="Times New Roman" panose="02020603050405020304" pitchFamily="18" charset="0"/>
                <a:sym typeface="+mn-ea"/>
              </a:rPr>
              <a:t>1</a:t>
            </a:r>
            <a:r>
              <a:rPr lang="zh-CN" altLang="en-US" sz="2800" dirty="0">
                <a:latin typeface="Times New Roman" panose="02020603050405020304" pitchFamily="18" charset="0"/>
                <a:sym typeface="+mn-ea"/>
              </a:rPr>
              <a:t> 与 </a:t>
            </a:r>
            <a:r>
              <a:rPr lang="en-US" altLang="zh-CN" sz="2800" i="1" dirty="0">
                <a:latin typeface="Times New Roman" panose="02020603050405020304" pitchFamily="18" charset="0"/>
                <a:sym typeface="+mn-ea"/>
              </a:rPr>
              <a:t>E</a:t>
            </a:r>
            <a:r>
              <a:rPr lang="en-US" altLang="zh-CN" sz="2800" i="1" baseline="-25000" dirty="0">
                <a:latin typeface="Times New Roman" panose="02020603050405020304" pitchFamily="18" charset="0"/>
                <a:sym typeface="+mn-ea"/>
              </a:rPr>
              <a:t>2</a:t>
            </a:r>
            <a:r>
              <a:rPr lang="zh-CN" altLang="en-US" sz="2800" dirty="0">
                <a:latin typeface="Times New Roman" panose="02020603050405020304" pitchFamily="18" charset="0"/>
                <a:sym typeface="+mn-ea"/>
              </a:rPr>
              <a:t> 对</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H </a:t>
            </a:r>
            <a:r>
              <a:rPr lang="zh-CN" altLang="en-US" sz="2800" dirty="0">
                <a:latin typeface="Times New Roman" panose="02020603050405020304" pitchFamily="18" charset="0"/>
                <a:sym typeface="+mn-ea"/>
              </a:rPr>
              <a:t>的综合影响所形成的可信度</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a:t>
            </a:r>
          </a:p>
          <a:p>
            <a:pPr indent="0" eaLnBrk="1" hangingPunct="1">
              <a:lnSpc>
                <a:spcPct val="210000"/>
              </a:lnSpc>
              <a:buFont typeface="Wingdings" panose="05000000000000000000" charset="0"/>
              <a:buNone/>
            </a:pPr>
            <a:endParaRPr lang="en-US" altLang="zh-CN" sz="2800" b="1" dirty="0">
              <a:latin typeface="Times New Roman" panose="02020603050405020304" pitchFamily="18" charset="0"/>
              <a:ea typeface="仿宋_GB2312" pitchFamily="49" charset="-122"/>
            </a:endParaRPr>
          </a:p>
        </p:txBody>
      </p:sp>
      <p:graphicFrame>
        <p:nvGraphicFramePr>
          <p:cNvPr id="2" name="Object 10"/>
          <p:cNvGraphicFramePr/>
          <p:nvPr/>
        </p:nvGraphicFramePr>
        <p:xfrm>
          <a:off x="9630410" y="4048760"/>
          <a:ext cx="1589405" cy="398145"/>
        </p:xfrm>
        <a:graphic>
          <a:graphicData uri="http://schemas.openxmlformats.org/presentationml/2006/ole">
            <mc:AlternateContent xmlns:mc="http://schemas.openxmlformats.org/markup-compatibility/2006">
              <mc:Choice xmlns:v="urn:schemas-microsoft-com:vml" Requires="v">
                <p:oleObj spid="_x0000_s75347" r:id="rId3" imgW="1749425" imgH="387350" progId="Equation.3">
                  <p:embed/>
                </p:oleObj>
              </mc:Choice>
              <mc:Fallback>
                <p:oleObj r:id="rId3" imgW="1749425" imgH="387350" progId="Equation.3">
                  <p:embed/>
                  <p:pic>
                    <p:nvPicPr>
                      <p:cNvPr id="2" name="Object 10"/>
                      <p:cNvPicPr/>
                      <p:nvPr/>
                    </p:nvPicPr>
                    <p:blipFill>
                      <a:blip r:embed="rId4"/>
                      <a:stretch>
                        <a:fillRect/>
                      </a:stretch>
                    </p:blipFill>
                    <p:spPr>
                      <a:xfrm>
                        <a:off x="9630410" y="4048760"/>
                        <a:ext cx="1589405" cy="398145"/>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14" name="Object 17"/>
          <p:cNvGraphicFramePr/>
          <p:nvPr/>
        </p:nvGraphicFramePr>
        <p:xfrm>
          <a:off x="9630887" y="1635443"/>
          <a:ext cx="1431925" cy="340995"/>
        </p:xfrm>
        <a:graphic>
          <a:graphicData uri="http://schemas.openxmlformats.org/presentationml/2006/ole">
            <mc:AlternateContent xmlns:mc="http://schemas.openxmlformats.org/markup-compatibility/2006">
              <mc:Choice xmlns:v="urn:schemas-microsoft-com:vml" Requires="v">
                <p:oleObj spid="_x0000_s75348" r:id="rId5" imgW="1028700" imgH="241300" progId="Equation.DSMT4">
                  <p:embed/>
                </p:oleObj>
              </mc:Choice>
              <mc:Fallback>
                <p:oleObj r:id="rId5" imgW="1028700" imgH="241300" progId="Equation.DSMT4">
                  <p:embed/>
                  <p:pic>
                    <p:nvPicPr>
                      <p:cNvPr id="14" name="Object 17"/>
                      <p:cNvPicPr/>
                      <p:nvPr/>
                    </p:nvPicPr>
                    <p:blipFill>
                      <a:blip r:embed="rId6"/>
                      <a:stretch>
                        <a:fillRect/>
                      </a:stretch>
                    </p:blipFill>
                    <p:spPr>
                      <a:xfrm>
                        <a:off x="9630887" y="1635443"/>
                        <a:ext cx="1431925" cy="340995"/>
                      </a:xfrm>
                      <a:prstGeom prst="rect">
                        <a:avLst/>
                      </a:prstGeom>
                      <a:noFill/>
                      <a:ln w="38100">
                        <a:noFill/>
                        <a:miter/>
                      </a:ln>
                    </p:spPr>
                  </p:pic>
                </p:oleObj>
              </mc:Fallback>
            </mc:AlternateContent>
          </a:graphicData>
        </a:graphic>
      </p:graphicFrame>
      <p:graphicFrame>
        <p:nvGraphicFramePr>
          <p:cNvPr id="16" name="Object 16"/>
          <p:cNvGraphicFramePr/>
          <p:nvPr/>
        </p:nvGraphicFramePr>
        <p:xfrm>
          <a:off x="9632316" y="2615248"/>
          <a:ext cx="1520825" cy="361950"/>
        </p:xfrm>
        <a:graphic>
          <a:graphicData uri="http://schemas.openxmlformats.org/presentationml/2006/ole">
            <mc:AlternateContent xmlns:mc="http://schemas.openxmlformats.org/markup-compatibility/2006">
              <mc:Choice xmlns:v="urn:schemas-microsoft-com:vml" Requires="v">
                <p:oleObj spid="_x0000_s75349" r:id="rId7" imgW="1028065" imgH="241300" progId="Equation.DSMT4">
                  <p:embed/>
                </p:oleObj>
              </mc:Choice>
              <mc:Fallback>
                <p:oleObj r:id="rId7" imgW="1028065" imgH="241300" progId="Equation.DSMT4">
                  <p:embed/>
                  <p:pic>
                    <p:nvPicPr>
                      <p:cNvPr id="16" name="Object 16"/>
                      <p:cNvPicPr/>
                      <p:nvPr/>
                    </p:nvPicPr>
                    <p:blipFill>
                      <a:blip r:embed="rId8"/>
                      <a:stretch>
                        <a:fillRect/>
                      </a:stretch>
                    </p:blipFill>
                    <p:spPr>
                      <a:xfrm>
                        <a:off x="9632316" y="2615248"/>
                        <a:ext cx="1520825" cy="361950"/>
                      </a:xfrm>
                      <a:prstGeom prst="rect">
                        <a:avLst/>
                      </a:prstGeom>
                      <a:noFill/>
                      <a:ln w="38100">
                        <a:noFill/>
                        <a:miter/>
                      </a:ln>
                    </p:spPr>
                  </p:pic>
                </p:oleObj>
              </mc:Fallback>
            </mc:AlternateContent>
          </a:graphicData>
        </a:graphic>
      </p:graphicFrame>
      <p:graphicFrame>
        <p:nvGraphicFramePr>
          <p:cNvPr id="18" name="Object 15"/>
          <p:cNvGraphicFramePr/>
          <p:nvPr/>
        </p:nvGraphicFramePr>
        <p:xfrm>
          <a:off x="9632316" y="3101658"/>
          <a:ext cx="1430020" cy="334645"/>
        </p:xfrm>
        <a:graphic>
          <a:graphicData uri="http://schemas.openxmlformats.org/presentationml/2006/ole">
            <mc:AlternateContent xmlns:mc="http://schemas.openxmlformats.org/markup-compatibility/2006">
              <mc:Choice xmlns:v="urn:schemas-microsoft-com:vml" Requires="v">
                <p:oleObj spid="_x0000_s75350" r:id="rId9" imgW="1028065" imgH="241300" progId="Equation.DSMT4">
                  <p:embed/>
                </p:oleObj>
              </mc:Choice>
              <mc:Fallback>
                <p:oleObj r:id="rId9" imgW="1028065" imgH="241300" progId="Equation.DSMT4">
                  <p:embed/>
                  <p:pic>
                    <p:nvPicPr>
                      <p:cNvPr id="18" name="Object 15"/>
                      <p:cNvPicPr/>
                      <p:nvPr/>
                    </p:nvPicPr>
                    <p:blipFill>
                      <a:blip r:embed="rId10"/>
                      <a:stretch>
                        <a:fillRect/>
                      </a:stretch>
                    </p:blipFill>
                    <p:spPr>
                      <a:xfrm>
                        <a:off x="9632316" y="3101658"/>
                        <a:ext cx="1430020" cy="334645"/>
                      </a:xfrm>
                      <a:prstGeom prst="rect">
                        <a:avLst/>
                      </a:prstGeom>
                      <a:noFill/>
                      <a:ln w="38100">
                        <a:noFill/>
                        <a:miter/>
                      </a:ln>
                    </p:spPr>
                  </p:pic>
                </p:oleObj>
              </mc:Fallback>
            </mc:AlternateContent>
          </a:graphicData>
        </a:graphic>
      </p:graphicFrame>
      <p:graphicFrame>
        <p:nvGraphicFramePr>
          <p:cNvPr id="20" name="Object 14"/>
          <p:cNvGraphicFramePr/>
          <p:nvPr/>
        </p:nvGraphicFramePr>
        <p:xfrm>
          <a:off x="9632316" y="3560763"/>
          <a:ext cx="1587500" cy="363220"/>
        </p:xfrm>
        <a:graphic>
          <a:graphicData uri="http://schemas.openxmlformats.org/presentationml/2006/ole">
            <mc:AlternateContent xmlns:mc="http://schemas.openxmlformats.org/markup-compatibility/2006">
              <mc:Choice xmlns:v="urn:schemas-microsoft-com:vml" Requires="v">
                <p:oleObj spid="_x0000_s75351" r:id="rId11" imgW="1028065" imgH="241300" progId="Equation.DSMT4">
                  <p:embed/>
                </p:oleObj>
              </mc:Choice>
              <mc:Fallback>
                <p:oleObj r:id="rId11" imgW="1028065" imgH="241300" progId="Equation.DSMT4">
                  <p:embed/>
                  <p:pic>
                    <p:nvPicPr>
                      <p:cNvPr id="20" name="Object 14"/>
                      <p:cNvPicPr/>
                      <p:nvPr/>
                    </p:nvPicPr>
                    <p:blipFill>
                      <a:blip r:embed="rId12"/>
                      <a:stretch>
                        <a:fillRect/>
                      </a:stretch>
                    </p:blipFill>
                    <p:spPr>
                      <a:xfrm>
                        <a:off x="9632316" y="3560763"/>
                        <a:ext cx="1587500" cy="363220"/>
                      </a:xfrm>
                      <a:prstGeom prst="rect">
                        <a:avLst/>
                      </a:prstGeom>
                      <a:noFill/>
                      <a:ln w="38100">
                        <a:noFill/>
                        <a:miter/>
                      </a:ln>
                    </p:spPr>
                  </p:pic>
                </p:oleObj>
              </mc:Fallback>
            </mc:AlternateContent>
          </a:graphicData>
        </a:graphic>
      </p:graphicFrame>
      <p:graphicFrame>
        <p:nvGraphicFramePr>
          <p:cNvPr id="22" name="Object 10"/>
          <p:cNvGraphicFramePr/>
          <p:nvPr/>
        </p:nvGraphicFramePr>
        <p:xfrm>
          <a:off x="9631998" y="2100898"/>
          <a:ext cx="1310640" cy="389890"/>
        </p:xfrm>
        <a:graphic>
          <a:graphicData uri="http://schemas.openxmlformats.org/presentationml/2006/ole">
            <mc:AlternateContent xmlns:mc="http://schemas.openxmlformats.org/markup-compatibility/2006">
              <mc:Choice xmlns:v="urn:schemas-microsoft-com:vml" Requires="v">
                <p:oleObj spid="_x0000_s75352" r:id="rId13" imgW="807085" imgH="217170" progId="Equation.3">
                  <p:embed/>
                </p:oleObj>
              </mc:Choice>
              <mc:Fallback>
                <p:oleObj r:id="rId13" imgW="807085" imgH="217170" progId="Equation.3">
                  <p:embed/>
                  <p:pic>
                    <p:nvPicPr>
                      <p:cNvPr id="22" name="Object 10"/>
                      <p:cNvPicPr/>
                      <p:nvPr/>
                    </p:nvPicPr>
                    <p:blipFill>
                      <a:blip r:embed="rId14"/>
                      <a:stretch>
                        <a:fillRect/>
                      </a:stretch>
                    </p:blipFill>
                    <p:spPr>
                      <a:xfrm>
                        <a:off x="9631998" y="2100898"/>
                        <a:ext cx="1310640" cy="389890"/>
                      </a:xfrm>
                      <a:prstGeom prst="rect">
                        <a:avLst/>
                      </a:prstGeom>
                      <a:noFill/>
                      <a:ln w="38100">
                        <a:noFill/>
                        <a:miter/>
                      </a:ln>
                    </p:spPr>
                  </p:pic>
                </p:oleObj>
              </mc:Fallback>
            </mc:AlternateContent>
          </a:graphicData>
        </a:graphic>
      </p:graphicFrame>
      <p:graphicFrame>
        <p:nvGraphicFramePr>
          <p:cNvPr id="5125" name="Object 36"/>
          <p:cNvGraphicFramePr/>
          <p:nvPr/>
        </p:nvGraphicFramePr>
        <p:xfrm>
          <a:off x="9219566" y="1140143"/>
          <a:ext cx="1223963" cy="495300"/>
        </p:xfrm>
        <a:graphic>
          <a:graphicData uri="http://schemas.openxmlformats.org/presentationml/2006/ole">
            <mc:AlternateContent xmlns:mc="http://schemas.openxmlformats.org/markup-compatibility/2006">
              <mc:Choice xmlns:v="urn:schemas-microsoft-com:vml" Requires="v">
                <p:oleObj spid="_x0000_s75353" r:id="rId15" imgW="596900" imgH="241300" progId="Equation.3">
                  <p:embed/>
                </p:oleObj>
              </mc:Choice>
              <mc:Fallback>
                <p:oleObj r:id="rId15" imgW="596900" imgH="241300" progId="Equation.3">
                  <p:embed/>
                  <p:pic>
                    <p:nvPicPr>
                      <p:cNvPr id="5125" name="Object 36"/>
                      <p:cNvPicPr/>
                      <p:nvPr/>
                    </p:nvPicPr>
                    <p:blipFill>
                      <a:blip r:embed="rId16"/>
                      <a:stretch>
                        <a:fillRect/>
                      </a:stretch>
                    </p:blipFill>
                    <p:spPr>
                      <a:xfrm>
                        <a:off x="9219566" y="1140143"/>
                        <a:ext cx="1223963" cy="495300"/>
                      </a:xfrm>
                      <a:prstGeom prst="rect">
                        <a:avLst/>
                      </a:prstGeom>
                      <a:noFill/>
                      <a:ln w="38100">
                        <a:noFill/>
                        <a:miter/>
                      </a:ln>
                    </p:spPr>
                  </p:pic>
                </p:oleObj>
              </mc:Fallback>
            </mc:AlternateContent>
          </a:graphicData>
        </a:graphic>
      </p:graphicFrame>
      <p:graphicFrame>
        <p:nvGraphicFramePr>
          <p:cNvPr id="6" name="Object 21"/>
          <p:cNvGraphicFramePr/>
          <p:nvPr/>
        </p:nvGraphicFramePr>
        <p:xfrm>
          <a:off x="9630252" y="4625340"/>
          <a:ext cx="2033270" cy="481330"/>
        </p:xfrm>
        <a:graphic>
          <a:graphicData uri="http://schemas.openxmlformats.org/presentationml/2006/ole">
            <mc:AlternateContent xmlns:mc="http://schemas.openxmlformats.org/markup-compatibility/2006">
              <mc:Choice xmlns:v="urn:schemas-microsoft-com:vml" Requires="v">
                <p:oleObj spid="_x0000_s75354" r:id="rId17" imgW="927100" imgH="215900" progId="Equation.3">
                  <p:embed/>
                </p:oleObj>
              </mc:Choice>
              <mc:Fallback>
                <p:oleObj r:id="rId17" imgW="927100" imgH="215900" progId="Equation.3">
                  <p:embed/>
                  <p:pic>
                    <p:nvPicPr>
                      <p:cNvPr id="6" name="Object 21"/>
                      <p:cNvPicPr/>
                      <p:nvPr/>
                    </p:nvPicPr>
                    <p:blipFill>
                      <a:blip r:embed="rId18"/>
                      <a:stretch>
                        <a:fillRect/>
                      </a:stretch>
                    </p:blipFill>
                    <p:spPr>
                      <a:xfrm>
                        <a:off x="9630252" y="4625340"/>
                        <a:ext cx="2033270" cy="481330"/>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8" name="Object 21"/>
          <p:cNvGraphicFramePr/>
          <p:nvPr/>
        </p:nvGraphicFramePr>
        <p:xfrm>
          <a:off x="9632157" y="5285105"/>
          <a:ext cx="2089150" cy="481330"/>
        </p:xfrm>
        <a:graphic>
          <a:graphicData uri="http://schemas.openxmlformats.org/presentationml/2006/ole">
            <mc:AlternateContent xmlns:mc="http://schemas.openxmlformats.org/markup-compatibility/2006">
              <mc:Choice xmlns:v="urn:schemas-microsoft-com:vml" Requires="v">
                <p:oleObj spid="_x0000_s75355" r:id="rId19" imgW="952500" imgH="215900" progId="Equation.3">
                  <p:embed/>
                </p:oleObj>
              </mc:Choice>
              <mc:Fallback>
                <p:oleObj r:id="rId19" imgW="952500" imgH="215900" progId="Equation.3">
                  <p:embed/>
                  <p:pic>
                    <p:nvPicPr>
                      <p:cNvPr id="8" name="Object 21"/>
                      <p:cNvPicPr/>
                      <p:nvPr/>
                    </p:nvPicPr>
                    <p:blipFill>
                      <a:blip r:embed="rId20"/>
                      <a:stretch>
                        <a:fillRect/>
                      </a:stretch>
                    </p:blipFill>
                    <p:spPr>
                      <a:xfrm>
                        <a:off x="9632157" y="5285105"/>
                        <a:ext cx="2089150" cy="481330"/>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10" name="Object 21"/>
          <p:cNvGraphicFramePr/>
          <p:nvPr/>
        </p:nvGraphicFramePr>
        <p:xfrm>
          <a:off x="9630570" y="5944870"/>
          <a:ext cx="2005965" cy="509905"/>
        </p:xfrm>
        <a:graphic>
          <a:graphicData uri="http://schemas.openxmlformats.org/presentationml/2006/ole">
            <mc:AlternateContent xmlns:mc="http://schemas.openxmlformats.org/markup-compatibility/2006">
              <mc:Choice xmlns:v="urn:schemas-microsoft-com:vml" Requires="v">
                <p:oleObj spid="_x0000_s75356" r:id="rId21" imgW="914400" imgH="228600" progId="Equation.3">
                  <p:embed/>
                </p:oleObj>
              </mc:Choice>
              <mc:Fallback>
                <p:oleObj r:id="rId21" imgW="914400" imgH="228600" progId="Equation.3">
                  <p:embed/>
                  <p:pic>
                    <p:nvPicPr>
                      <p:cNvPr id="10" name="Object 21"/>
                      <p:cNvPicPr/>
                      <p:nvPr/>
                    </p:nvPicPr>
                    <p:blipFill>
                      <a:blip r:embed="rId22"/>
                      <a:stretch>
                        <a:fillRect/>
                      </a:stretch>
                    </p:blipFill>
                    <p:spPr>
                      <a:xfrm>
                        <a:off x="9630570" y="5944870"/>
                        <a:ext cx="2005965" cy="509905"/>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178209" name="Object 33"/>
          <p:cNvGraphicFramePr/>
          <p:nvPr/>
        </p:nvGraphicFramePr>
        <p:xfrm>
          <a:off x="641033" y="4804251"/>
          <a:ext cx="8839835" cy="1973580"/>
        </p:xfrm>
        <a:graphic>
          <a:graphicData uri="http://schemas.openxmlformats.org/presentationml/2006/ole">
            <mc:AlternateContent xmlns:mc="http://schemas.openxmlformats.org/markup-compatibility/2006">
              <mc:Choice xmlns:v="urn:schemas-microsoft-com:vml" Requires="v">
                <p:oleObj spid="_x0000_s75357" r:id="rId23" imgW="4965700" imgH="1016000" progId="Equation.3">
                  <p:embed/>
                </p:oleObj>
              </mc:Choice>
              <mc:Fallback>
                <p:oleObj r:id="rId23" imgW="4965700" imgH="1016000" progId="Equation.3">
                  <p:embed/>
                  <p:pic>
                    <p:nvPicPr>
                      <p:cNvPr id="178209" name="Object 33"/>
                      <p:cNvPicPr/>
                      <p:nvPr/>
                    </p:nvPicPr>
                    <p:blipFill>
                      <a:blip r:embed="rId24"/>
                      <a:stretch>
                        <a:fillRect/>
                      </a:stretch>
                    </p:blipFill>
                    <p:spPr>
                      <a:xfrm>
                        <a:off x="641033" y="4804251"/>
                        <a:ext cx="8839835" cy="1973580"/>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420884" name="Object 20"/>
          <p:cNvGraphicFramePr/>
          <p:nvPr/>
        </p:nvGraphicFramePr>
        <p:xfrm>
          <a:off x="844233" y="1798479"/>
          <a:ext cx="5626735" cy="487680"/>
        </p:xfrm>
        <a:graphic>
          <a:graphicData uri="http://schemas.openxmlformats.org/presentationml/2006/ole">
            <mc:AlternateContent xmlns:mc="http://schemas.openxmlformats.org/markup-compatibility/2006">
              <mc:Choice xmlns:v="urn:schemas-microsoft-com:vml" Requires="v">
                <p:oleObj spid="_x0000_s75358" r:id="rId25" imgW="3035300" imgH="241300" progId="Equation.3">
                  <p:embed/>
                </p:oleObj>
              </mc:Choice>
              <mc:Fallback>
                <p:oleObj r:id="rId25" imgW="3035300" imgH="241300" progId="Equation.3">
                  <p:embed/>
                  <p:pic>
                    <p:nvPicPr>
                      <p:cNvPr id="420884" name="Object 20"/>
                      <p:cNvPicPr/>
                      <p:nvPr/>
                    </p:nvPicPr>
                    <p:blipFill>
                      <a:blip r:embed="rId26"/>
                      <a:stretch>
                        <a:fillRect/>
                      </a:stretch>
                    </p:blipFill>
                    <p:spPr>
                      <a:xfrm>
                        <a:off x="844233" y="1798479"/>
                        <a:ext cx="5626735" cy="487680"/>
                      </a:xfrm>
                      <a:prstGeom prst="rect">
                        <a:avLst/>
                      </a:prstGeom>
                      <a:noFill/>
                      <a:ln w="38100">
                        <a:noFill/>
                        <a:miter/>
                      </a:ln>
                    </p:spPr>
                  </p:pic>
                </p:oleObj>
              </mc:Fallback>
            </mc:AlternateContent>
          </a:graphicData>
        </a:graphic>
      </p:graphicFrame>
      <p:graphicFrame>
        <p:nvGraphicFramePr>
          <p:cNvPr id="420883" name="Object 19"/>
          <p:cNvGraphicFramePr/>
          <p:nvPr/>
        </p:nvGraphicFramePr>
        <p:xfrm>
          <a:off x="1868170" y="2362835"/>
          <a:ext cx="2683510" cy="370205"/>
        </p:xfrm>
        <a:graphic>
          <a:graphicData uri="http://schemas.openxmlformats.org/presentationml/2006/ole">
            <mc:AlternateContent xmlns:mc="http://schemas.openxmlformats.org/markup-compatibility/2006">
              <mc:Choice xmlns:v="urn:schemas-microsoft-com:vml" Requires="v">
                <p:oleObj spid="_x0000_s75359" r:id="rId27" imgW="1612900" imgH="177165" progId="Equation.3">
                  <p:embed/>
                </p:oleObj>
              </mc:Choice>
              <mc:Fallback>
                <p:oleObj r:id="rId27" imgW="1612900" imgH="177165" progId="Equation.3">
                  <p:embed/>
                  <p:pic>
                    <p:nvPicPr>
                      <p:cNvPr id="420883" name="Object 19"/>
                      <p:cNvPicPr/>
                      <p:nvPr/>
                    </p:nvPicPr>
                    <p:blipFill>
                      <a:blip r:embed="rId28"/>
                      <a:stretch>
                        <a:fillRect/>
                      </a:stretch>
                    </p:blipFill>
                    <p:spPr>
                      <a:xfrm>
                        <a:off x="1868170" y="2362835"/>
                        <a:ext cx="2683510" cy="370205"/>
                      </a:xfrm>
                      <a:prstGeom prst="rect">
                        <a:avLst/>
                      </a:prstGeom>
                      <a:noFill/>
                      <a:ln w="38100">
                        <a:noFill/>
                        <a:miter/>
                      </a:ln>
                    </p:spPr>
                  </p:pic>
                </p:oleObj>
              </mc:Fallback>
            </mc:AlternateContent>
          </a:graphicData>
        </a:graphic>
      </p:graphicFrame>
      <p:graphicFrame>
        <p:nvGraphicFramePr>
          <p:cNvPr id="420882" name="Object 18"/>
          <p:cNvGraphicFramePr/>
          <p:nvPr/>
        </p:nvGraphicFramePr>
        <p:xfrm>
          <a:off x="4668520" y="2362835"/>
          <a:ext cx="744220" cy="370205"/>
        </p:xfrm>
        <a:graphic>
          <a:graphicData uri="http://schemas.openxmlformats.org/presentationml/2006/ole">
            <mc:AlternateContent xmlns:mc="http://schemas.openxmlformats.org/markup-compatibility/2006">
              <mc:Choice xmlns:v="urn:schemas-microsoft-com:vml" Requires="v">
                <p:oleObj spid="_x0000_s75360" r:id="rId29" imgW="431800" imgH="177165" progId="Equation.3">
                  <p:embed/>
                </p:oleObj>
              </mc:Choice>
              <mc:Fallback>
                <p:oleObj r:id="rId29" imgW="431800" imgH="177165" progId="Equation.3">
                  <p:embed/>
                  <p:pic>
                    <p:nvPicPr>
                      <p:cNvPr id="420882" name="Object 18"/>
                      <p:cNvPicPr/>
                      <p:nvPr/>
                    </p:nvPicPr>
                    <p:blipFill>
                      <a:blip r:embed="rId30"/>
                      <a:stretch>
                        <a:fillRect/>
                      </a:stretch>
                    </p:blipFill>
                    <p:spPr>
                      <a:xfrm>
                        <a:off x="4668520" y="2362835"/>
                        <a:ext cx="744220" cy="370205"/>
                      </a:xfrm>
                      <a:prstGeom prst="rect">
                        <a:avLst/>
                      </a:prstGeom>
                      <a:noFill/>
                      <a:ln w="38100">
                        <a:noFill/>
                        <a:miter/>
                      </a:ln>
                    </p:spPr>
                  </p:pic>
                </p:oleObj>
              </mc:Fallback>
            </mc:AlternateContent>
          </a:graphicData>
        </a:graphic>
      </p:graphicFrame>
      <p:graphicFrame>
        <p:nvGraphicFramePr>
          <p:cNvPr id="420881" name="Object 17"/>
          <p:cNvGraphicFramePr/>
          <p:nvPr/>
        </p:nvGraphicFramePr>
        <p:xfrm>
          <a:off x="844550" y="2869565"/>
          <a:ext cx="5181600" cy="957263"/>
        </p:xfrm>
        <a:graphic>
          <a:graphicData uri="http://schemas.openxmlformats.org/presentationml/2006/ole">
            <mc:AlternateContent xmlns:mc="http://schemas.openxmlformats.org/markup-compatibility/2006">
              <mc:Choice xmlns:v="urn:schemas-microsoft-com:vml" Requires="v">
                <p:oleObj spid="_x0000_s75361" r:id="rId31" imgW="2768600" imgH="469900" progId="Equation.3">
                  <p:embed/>
                </p:oleObj>
              </mc:Choice>
              <mc:Fallback>
                <p:oleObj r:id="rId31" imgW="2768600" imgH="469900" progId="Equation.3">
                  <p:embed/>
                  <p:pic>
                    <p:nvPicPr>
                      <p:cNvPr id="420881" name="Object 17"/>
                      <p:cNvPicPr/>
                      <p:nvPr/>
                    </p:nvPicPr>
                    <p:blipFill>
                      <a:blip r:embed="rId32"/>
                      <a:stretch>
                        <a:fillRect/>
                      </a:stretch>
                    </p:blipFill>
                    <p:spPr>
                      <a:xfrm>
                        <a:off x="844550" y="2869565"/>
                        <a:ext cx="5181600" cy="957263"/>
                      </a:xfrm>
                      <a:prstGeom prst="rect">
                        <a:avLst/>
                      </a:prstGeom>
                      <a:noFill/>
                      <a:ln w="38100">
                        <a:noFill/>
                        <a:miter/>
                      </a:ln>
                    </p:spPr>
                  </p:pic>
                </p:oleObj>
              </mc:Fallback>
            </mc:AlternateContent>
          </a:graphicData>
        </a:graphic>
      </p:graphicFrame>
      <p:graphicFrame>
        <p:nvGraphicFramePr>
          <p:cNvPr id="420880" name="Object 16"/>
          <p:cNvGraphicFramePr/>
          <p:nvPr/>
        </p:nvGraphicFramePr>
        <p:xfrm>
          <a:off x="2232025" y="3886042"/>
          <a:ext cx="2486660" cy="859155"/>
        </p:xfrm>
        <a:graphic>
          <a:graphicData uri="http://schemas.openxmlformats.org/presentationml/2006/ole">
            <mc:AlternateContent xmlns:mc="http://schemas.openxmlformats.org/markup-compatibility/2006">
              <mc:Choice xmlns:v="urn:schemas-microsoft-com:vml" Requires="v">
                <p:oleObj spid="_x0000_s75362" r:id="rId33" imgW="1219200" imgH="419100" progId="Equation.3">
                  <p:embed/>
                </p:oleObj>
              </mc:Choice>
              <mc:Fallback>
                <p:oleObj r:id="rId33" imgW="1219200" imgH="419100" progId="Equation.3">
                  <p:embed/>
                  <p:pic>
                    <p:nvPicPr>
                      <p:cNvPr id="420880" name="Object 16"/>
                      <p:cNvPicPr/>
                      <p:nvPr/>
                    </p:nvPicPr>
                    <p:blipFill>
                      <a:blip r:embed="rId34"/>
                      <a:stretch>
                        <a:fillRect/>
                      </a:stretch>
                    </p:blipFill>
                    <p:spPr>
                      <a:xfrm>
                        <a:off x="2232025" y="3886042"/>
                        <a:ext cx="2486660" cy="859155"/>
                      </a:xfrm>
                      <a:prstGeom prst="rect">
                        <a:avLst/>
                      </a:prstGeom>
                      <a:noFill/>
                      <a:ln w="38100">
                        <a:noFill/>
                        <a:miter/>
                      </a:ln>
                    </p:spPr>
                  </p:pic>
                </p:oleObj>
              </mc:Fallback>
            </mc:AlternateContent>
          </a:graphicData>
        </a:graphic>
      </p:graphicFrame>
      <p:graphicFrame>
        <p:nvGraphicFramePr>
          <p:cNvPr id="420879" name="Object 15"/>
          <p:cNvGraphicFramePr/>
          <p:nvPr/>
        </p:nvGraphicFramePr>
        <p:xfrm>
          <a:off x="4961255" y="3962242"/>
          <a:ext cx="758825" cy="798830"/>
        </p:xfrm>
        <a:graphic>
          <a:graphicData uri="http://schemas.openxmlformats.org/presentationml/2006/ole">
            <mc:AlternateContent xmlns:mc="http://schemas.openxmlformats.org/markup-compatibility/2006">
              <mc:Choice xmlns:v="urn:schemas-microsoft-com:vml" Requires="v">
                <p:oleObj spid="_x0000_s75363" r:id="rId35" imgW="457200" imgH="393700" progId="Equation.3">
                  <p:embed/>
                </p:oleObj>
              </mc:Choice>
              <mc:Fallback>
                <p:oleObj r:id="rId35" imgW="457200" imgH="393700" progId="Equation.3">
                  <p:embed/>
                  <p:pic>
                    <p:nvPicPr>
                      <p:cNvPr id="420879" name="Object 15"/>
                      <p:cNvPicPr/>
                      <p:nvPr/>
                    </p:nvPicPr>
                    <p:blipFill>
                      <a:blip r:embed="rId36"/>
                      <a:stretch>
                        <a:fillRect/>
                      </a:stretch>
                    </p:blipFill>
                    <p:spPr>
                      <a:xfrm>
                        <a:off x="4961255" y="3962242"/>
                        <a:ext cx="758825" cy="798830"/>
                      </a:xfrm>
                      <a:prstGeom prst="rect">
                        <a:avLst/>
                      </a:prstGeom>
                      <a:noFill/>
                      <a:ln w="38100">
                        <a:noFill/>
                        <a:miter/>
                      </a:ln>
                    </p:spPr>
                  </p:pic>
                </p:oleObj>
              </mc:Fallback>
            </mc:AlternateContent>
          </a:graphicData>
        </a:graphic>
      </p:graphicFrame>
      <p:graphicFrame>
        <p:nvGraphicFramePr>
          <p:cNvPr id="420878" name="Object 14"/>
          <p:cNvGraphicFramePr/>
          <p:nvPr/>
        </p:nvGraphicFramePr>
        <p:xfrm>
          <a:off x="5798820" y="4191635"/>
          <a:ext cx="793750" cy="370205"/>
        </p:xfrm>
        <a:graphic>
          <a:graphicData uri="http://schemas.openxmlformats.org/presentationml/2006/ole">
            <mc:AlternateContent xmlns:mc="http://schemas.openxmlformats.org/markup-compatibility/2006">
              <mc:Choice xmlns:v="urn:schemas-microsoft-com:vml" Requires="v">
                <p:oleObj spid="_x0000_s75364" r:id="rId37" imgW="431800" imgH="177165" progId="Equation.3">
                  <p:embed/>
                </p:oleObj>
              </mc:Choice>
              <mc:Fallback>
                <p:oleObj r:id="rId37" imgW="431800" imgH="177165" progId="Equation.3">
                  <p:embed/>
                  <p:pic>
                    <p:nvPicPr>
                      <p:cNvPr id="420878" name="Object 14"/>
                      <p:cNvPicPr/>
                      <p:nvPr/>
                    </p:nvPicPr>
                    <p:blipFill>
                      <a:blip r:embed="rId38"/>
                      <a:stretch>
                        <a:fillRect/>
                      </a:stretch>
                    </p:blipFill>
                    <p:spPr>
                      <a:xfrm>
                        <a:off x="5798820" y="4191635"/>
                        <a:ext cx="793750" cy="3702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0884"/>
                                        </p:tgtEl>
                                        <p:attrNameLst>
                                          <p:attrName>style.visibility</p:attrName>
                                        </p:attrNameLst>
                                      </p:cBhvr>
                                      <p:to>
                                        <p:strVal val="visible"/>
                                      </p:to>
                                    </p:set>
                                    <p:anim calcmode="lin" valueType="num">
                                      <p:cBhvr additive="base">
                                        <p:cTn id="7" dur="500" fill="hold"/>
                                        <p:tgtEl>
                                          <p:spTgt spid="420884"/>
                                        </p:tgtEl>
                                        <p:attrNameLst>
                                          <p:attrName>ppt_x</p:attrName>
                                        </p:attrNameLst>
                                      </p:cBhvr>
                                      <p:tavLst>
                                        <p:tav tm="0">
                                          <p:val>
                                            <p:strVal val="0-#ppt_w/2"/>
                                          </p:val>
                                        </p:tav>
                                        <p:tav tm="100000">
                                          <p:val>
                                            <p:strVal val="#ppt_x"/>
                                          </p:val>
                                        </p:tav>
                                      </p:tavLst>
                                    </p:anim>
                                    <p:anim calcmode="lin" valueType="num">
                                      <p:cBhvr additive="base">
                                        <p:cTn id="8" dur="500" fill="hold"/>
                                        <p:tgtEl>
                                          <p:spTgt spid="4208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20883"/>
                                        </p:tgtEl>
                                        <p:attrNameLst>
                                          <p:attrName>style.visibility</p:attrName>
                                        </p:attrNameLst>
                                      </p:cBhvr>
                                      <p:to>
                                        <p:strVal val="visible"/>
                                      </p:to>
                                    </p:set>
                                    <p:anim calcmode="lin" valueType="num">
                                      <p:cBhvr additive="base">
                                        <p:cTn id="12" dur="500" fill="hold"/>
                                        <p:tgtEl>
                                          <p:spTgt spid="420883"/>
                                        </p:tgtEl>
                                        <p:attrNameLst>
                                          <p:attrName>ppt_x</p:attrName>
                                        </p:attrNameLst>
                                      </p:cBhvr>
                                      <p:tavLst>
                                        <p:tav tm="0">
                                          <p:val>
                                            <p:strVal val="0-#ppt_w/2"/>
                                          </p:val>
                                        </p:tav>
                                        <p:tav tm="100000">
                                          <p:val>
                                            <p:strVal val="#ppt_x"/>
                                          </p:val>
                                        </p:tav>
                                      </p:tavLst>
                                    </p:anim>
                                    <p:anim calcmode="lin" valueType="num">
                                      <p:cBhvr additive="base">
                                        <p:cTn id="13" dur="500" fill="hold"/>
                                        <p:tgtEl>
                                          <p:spTgt spid="42088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20882"/>
                                        </p:tgtEl>
                                        <p:attrNameLst>
                                          <p:attrName>style.visibility</p:attrName>
                                        </p:attrNameLst>
                                      </p:cBhvr>
                                      <p:to>
                                        <p:strVal val="visible"/>
                                      </p:to>
                                    </p:set>
                                    <p:anim calcmode="lin" valueType="num">
                                      <p:cBhvr additive="base">
                                        <p:cTn id="17" dur="500" fill="hold"/>
                                        <p:tgtEl>
                                          <p:spTgt spid="420882"/>
                                        </p:tgtEl>
                                        <p:attrNameLst>
                                          <p:attrName>ppt_x</p:attrName>
                                        </p:attrNameLst>
                                      </p:cBhvr>
                                      <p:tavLst>
                                        <p:tav tm="0">
                                          <p:val>
                                            <p:strVal val="1+#ppt_w/2"/>
                                          </p:val>
                                        </p:tav>
                                        <p:tav tm="100000">
                                          <p:val>
                                            <p:strVal val="#ppt_x"/>
                                          </p:val>
                                        </p:tav>
                                      </p:tavLst>
                                    </p:anim>
                                    <p:anim calcmode="lin" valueType="num">
                                      <p:cBhvr additive="base">
                                        <p:cTn id="18" dur="500" fill="hold"/>
                                        <p:tgtEl>
                                          <p:spTgt spid="4208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20881"/>
                                        </p:tgtEl>
                                        <p:attrNameLst>
                                          <p:attrName>style.visibility</p:attrName>
                                        </p:attrNameLst>
                                      </p:cBhvr>
                                      <p:to>
                                        <p:strVal val="visible"/>
                                      </p:to>
                                    </p:set>
                                    <p:anim calcmode="lin" valueType="num">
                                      <p:cBhvr additive="base">
                                        <p:cTn id="23" dur="500" fill="hold"/>
                                        <p:tgtEl>
                                          <p:spTgt spid="420881"/>
                                        </p:tgtEl>
                                        <p:attrNameLst>
                                          <p:attrName>ppt_x</p:attrName>
                                        </p:attrNameLst>
                                      </p:cBhvr>
                                      <p:tavLst>
                                        <p:tav tm="0">
                                          <p:val>
                                            <p:strVal val="0-#ppt_w/2"/>
                                          </p:val>
                                        </p:tav>
                                        <p:tav tm="100000">
                                          <p:val>
                                            <p:strVal val="#ppt_x"/>
                                          </p:val>
                                        </p:tav>
                                      </p:tavLst>
                                    </p:anim>
                                    <p:anim calcmode="lin" valueType="num">
                                      <p:cBhvr additive="base">
                                        <p:cTn id="24" dur="500" fill="hold"/>
                                        <p:tgtEl>
                                          <p:spTgt spid="42088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20880"/>
                                        </p:tgtEl>
                                        <p:attrNameLst>
                                          <p:attrName>style.visibility</p:attrName>
                                        </p:attrNameLst>
                                      </p:cBhvr>
                                      <p:to>
                                        <p:strVal val="visible"/>
                                      </p:to>
                                    </p:set>
                                    <p:anim calcmode="lin" valueType="num">
                                      <p:cBhvr additive="base">
                                        <p:cTn id="28" dur="500" fill="hold"/>
                                        <p:tgtEl>
                                          <p:spTgt spid="420880"/>
                                        </p:tgtEl>
                                        <p:attrNameLst>
                                          <p:attrName>ppt_x</p:attrName>
                                        </p:attrNameLst>
                                      </p:cBhvr>
                                      <p:tavLst>
                                        <p:tav tm="0">
                                          <p:val>
                                            <p:strVal val="0-#ppt_w/2"/>
                                          </p:val>
                                        </p:tav>
                                        <p:tav tm="100000">
                                          <p:val>
                                            <p:strVal val="#ppt_x"/>
                                          </p:val>
                                        </p:tav>
                                      </p:tavLst>
                                    </p:anim>
                                    <p:anim calcmode="lin" valueType="num">
                                      <p:cBhvr additive="base">
                                        <p:cTn id="29" dur="500" fill="hold"/>
                                        <p:tgtEl>
                                          <p:spTgt spid="42088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420879"/>
                                        </p:tgtEl>
                                        <p:attrNameLst>
                                          <p:attrName>style.visibility</p:attrName>
                                        </p:attrNameLst>
                                      </p:cBhvr>
                                      <p:to>
                                        <p:strVal val="visible"/>
                                      </p:to>
                                    </p:set>
                                    <p:anim calcmode="lin" valueType="num">
                                      <p:cBhvr additive="base">
                                        <p:cTn id="33" dur="500" fill="hold"/>
                                        <p:tgtEl>
                                          <p:spTgt spid="420879"/>
                                        </p:tgtEl>
                                        <p:attrNameLst>
                                          <p:attrName>ppt_x</p:attrName>
                                        </p:attrNameLst>
                                      </p:cBhvr>
                                      <p:tavLst>
                                        <p:tav tm="0">
                                          <p:val>
                                            <p:strVal val="1+#ppt_w/2"/>
                                          </p:val>
                                        </p:tav>
                                        <p:tav tm="100000">
                                          <p:val>
                                            <p:strVal val="#ppt_x"/>
                                          </p:val>
                                        </p:tav>
                                      </p:tavLst>
                                    </p:anim>
                                    <p:anim calcmode="lin" valueType="num">
                                      <p:cBhvr additive="base">
                                        <p:cTn id="34" dur="500" fill="hold"/>
                                        <p:tgtEl>
                                          <p:spTgt spid="420879"/>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420878"/>
                                        </p:tgtEl>
                                        <p:attrNameLst>
                                          <p:attrName>style.visibility</p:attrName>
                                        </p:attrNameLst>
                                      </p:cBhvr>
                                      <p:to>
                                        <p:strVal val="visible"/>
                                      </p:to>
                                    </p:set>
                                    <p:anim calcmode="lin" valueType="num">
                                      <p:cBhvr additive="base">
                                        <p:cTn id="38" dur="500" fill="hold"/>
                                        <p:tgtEl>
                                          <p:spTgt spid="420878"/>
                                        </p:tgtEl>
                                        <p:attrNameLst>
                                          <p:attrName>ppt_x</p:attrName>
                                        </p:attrNameLst>
                                      </p:cBhvr>
                                      <p:tavLst>
                                        <p:tav tm="0">
                                          <p:val>
                                            <p:strVal val="1+#ppt_w/2"/>
                                          </p:val>
                                        </p:tav>
                                        <p:tav tm="100000">
                                          <p:val>
                                            <p:strVal val="#ppt_x"/>
                                          </p:val>
                                        </p:tav>
                                      </p:tavLst>
                                    </p:anim>
                                    <p:anim calcmode="lin" valueType="num">
                                      <p:cBhvr additive="base">
                                        <p:cTn id="39" dur="500" fill="hold"/>
                                        <p:tgtEl>
                                          <p:spTgt spid="420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799393"/>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10130"/>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26</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27</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sym typeface="+mn-ea"/>
              </a:rPr>
              <a:t>3.3.1 Bayes</a:t>
            </a:r>
            <a:r>
              <a:rPr lang="zh-CN" altLang="en-US" sz="2800" b="1" dirty="0">
                <a:solidFill>
                  <a:srgbClr val="000099"/>
                </a:solidFill>
                <a:effectLst>
                  <a:outerShdw blurRad="38100" dist="38100" dir="2700000" algn="tl">
                    <a:srgbClr val="C0C0C0"/>
                  </a:outerShdw>
                </a:effectLst>
                <a:latin typeface="黑体" panose="02010609060101010101" pitchFamily="49" charset="-122"/>
                <a:sym typeface="+mn-ea"/>
              </a:rPr>
              <a:t>公式</a:t>
            </a:r>
            <a:r>
              <a:rPr lang="en-US" altLang="zh-CN" sz="2800" b="1" dirty="0">
                <a:solidFill>
                  <a:srgbClr val="000099"/>
                </a:solidFill>
                <a:effectLst>
                  <a:outerShdw blurRad="38100" dist="38100" dir="2700000" algn="tl">
                    <a:srgbClr val="C0C0C0"/>
                  </a:outerShdw>
                </a:effectLst>
                <a:latin typeface="黑体" panose="02010609060101010101" pitchFamily="49" charset="-122"/>
                <a:sym typeface="+mn-ea"/>
              </a:rPr>
              <a:t>(</a:t>
            </a:r>
            <a:r>
              <a:rPr lang="zh-CN" altLang="en-US" sz="2800" b="1" dirty="0">
                <a:solidFill>
                  <a:srgbClr val="000099"/>
                </a:solidFill>
                <a:effectLst>
                  <a:outerShdw blurRad="38100" dist="38100" dir="2700000" algn="tl">
                    <a:srgbClr val="C0C0C0"/>
                  </a:outerShdw>
                </a:effectLst>
                <a:latin typeface="黑体" panose="02010609060101010101" pitchFamily="49" charset="-122"/>
                <a:sym typeface="+mn-ea"/>
              </a:rPr>
              <a:t>定理</a:t>
            </a:r>
            <a:r>
              <a:rPr lang="en-US" altLang="zh-CN" sz="2800" b="1" dirty="0">
                <a:solidFill>
                  <a:srgbClr val="000099"/>
                </a:solidFill>
                <a:effectLst>
                  <a:outerShdw blurRad="38100" dist="38100" dir="2700000" algn="tl">
                    <a:srgbClr val="C0C0C0"/>
                  </a:outerShdw>
                </a:effectLst>
                <a:latin typeface="黑体" panose="02010609060101010101" pitchFamily="49" charset="-122"/>
                <a:sym typeface="+mn-ea"/>
              </a:rPr>
              <a:t>)</a:t>
            </a:r>
            <a:endParaRPr lang="en-US" altLang="zh-CN" sz="2800" b="1" dirty="0">
              <a:solidFill>
                <a:srgbClr val="000099"/>
              </a:solidFill>
              <a:effectLst>
                <a:outerShdw blurRad="38100" dist="38100" dir="2700000" algn="tl">
                  <a:srgbClr val="C0C0C0"/>
                </a:outerShdw>
              </a:effectLst>
              <a:latin typeface="黑体" panose="02010609060101010101" pitchFamily="49" charset="-122"/>
              <a:ea typeface="仿宋_GB2312" pitchFamily="49" charset="-122"/>
              <a:sym typeface="+mn-ea"/>
            </a:endParaRPr>
          </a:p>
        </p:txBody>
      </p:sp>
      <p:sp>
        <p:nvSpPr>
          <p:cNvPr id="162819" name="Rectangle 3"/>
          <p:cNvSpPr>
            <a:spLocks noGrp="1" noChangeArrowheads="1"/>
          </p:cNvSpPr>
          <p:nvPr/>
        </p:nvSpPr>
        <p:spPr>
          <a:xfrm>
            <a:off x="812800" y="1741805"/>
            <a:ext cx="10541000" cy="427418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0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全概率公式</a:t>
            </a:r>
            <a:r>
              <a:rPr lang="zh-CN" altLang="en-US" sz="2600" b="1" dirty="0">
                <a:latin typeface="Times New Roman" panose="02020603050405020304" pitchFamily="18" charset="0"/>
                <a:sym typeface="+mn-ea"/>
              </a:rPr>
              <a:t>：</a:t>
            </a:r>
            <a:endParaRPr lang="zh-CN" altLang="en-US" sz="2600" dirty="0">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Font typeface="Wingdings" panose="05000000000000000000" pitchFamily="2" charset="2"/>
              <a:buChar char="§"/>
            </a:pPr>
            <a:r>
              <a:rPr lang="zh-CN" altLang="en-US" sz="2600" dirty="0">
                <a:latin typeface="Times New Roman" panose="02020603050405020304" pitchFamily="18" charset="0"/>
                <a:sym typeface="+mn-ea"/>
              </a:rPr>
              <a:t> </a:t>
            </a:r>
            <a:r>
              <a:rPr lang="en-US" altLang="zh-CN" sz="2600" b="1" kern="0" noProof="0">
                <a:ln>
                  <a:noFill/>
                </a:ln>
                <a:effectLst/>
                <a:uLnTx/>
                <a:uFillTx/>
                <a:latin typeface="Times New Roman" panose="02020603050405020304" pitchFamily="18" charset="0"/>
                <a:sym typeface="+mn-ea"/>
              </a:rPr>
              <a:t>Bayes</a:t>
            </a:r>
            <a:r>
              <a:rPr lang="zh-CN" altLang="en-US" sz="2600" b="1" kern="0" noProof="0">
                <a:ln>
                  <a:noFill/>
                </a:ln>
                <a:effectLst/>
                <a:uLnTx/>
                <a:uFillTx/>
                <a:latin typeface="Times New Roman" panose="02020603050405020304" pitchFamily="18" charset="0"/>
                <a:sym typeface="+mn-ea"/>
              </a:rPr>
              <a:t>公式</a:t>
            </a:r>
            <a:r>
              <a:rPr lang="zh-CN" altLang="en-US" sz="2600" b="1" dirty="0">
                <a:latin typeface="Times New Roman" panose="02020603050405020304" pitchFamily="18" charset="0"/>
                <a:sym typeface="+mn-ea"/>
              </a:rPr>
              <a:t>：</a:t>
            </a:r>
          </a:p>
          <a:p>
            <a:pPr marL="196850" indent="-196850" eaLnBrk="1" hangingPunct="1">
              <a:lnSpc>
                <a:spcPct val="80000"/>
              </a:lnSpc>
              <a:buFont typeface="Wingdings" panose="05000000000000000000" pitchFamily="2" charset="2"/>
              <a:buChar char="§"/>
            </a:pPr>
            <a:endParaRPr lang="zh-CN" altLang="en-US" sz="2600" b="1" dirty="0">
              <a:latin typeface="Times New Roman" panose="02020603050405020304" pitchFamily="18" charset="0"/>
              <a:sym typeface="+mn-ea"/>
            </a:endParaRPr>
          </a:p>
          <a:p>
            <a:pPr marL="196850" indent="-196850" eaLnBrk="1" hangingPunct="1">
              <a:lnSpc>
                <a:spcPct val="80000"/>
              </a:lnSpc>
              <a:buFont typeface="Wingdings" panose="05000000000000000000" pitchFamily="2" charset="2"/>
              <a:buChar char="§"/>
            </a:pPr>
            <a:endParaRPr lang="zh-CN" altLang="en-US" sz="2600" b="1" dirty="0">
              <a:latin typeface="Times New Roman" panose="02020603050405020304" pitchFamily="18" charset="0"/>
              <a:sym typeface="+mn-ea"/>
            </a:endParaRPr>
          </a:p>
          <a:p>
            <a:pPr marL="196850" marR="0" lvl="0" indent="-196850" algn="just" defTabSz="914400" rtl="0" eaLnBrk="1" fontAlgn="base" latinLnBrk="0" hangingPunct="1">
              <a:lnSpc>
                <a:spcPct val="80000"/>
              </a:lnSpc>
              <a:spcBef>
                <a:spcPct val="30000"/>
              </a:spcBef>
              <a:buSzTx/>
              <a:buFont typeface="Wingdings" panose="05000000000000000000" pitchFamily="2" charset="2"/>
              <a:buChar char="§"/>
            </a:pPr>
            <a:r>
              <a:rPr lang="zh-CN" altLang="en-US" sz="2600" dirty="0">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概率推理方法</a:t>
            </a:r>
            <a:r>
              <a:rPr lang="en-US" altLang="zh-CN" sz="2600" b="1" kern="0" noProof="0">
                <a:ln>
                  <a:noFill/>
                </a:ln>
                <a:effectLst/>
                <a:uLnTx/>
                <a:uFillTx/>
                <a:latin typeface="Times New Roman" panose="02020603050405020304" pitchFamily="18" charset="0"/>
                <a:sym typeface="+mn-ea"/>
              </a:rPr>
              <a:t>：</a:t>
            </a:r>
            <a:endParaRPr lang="zh-CN" altLang="en-US" sz="2600" dirty="0">
              <a:latin typeface="Times New Roman" panose="02020603050405020304" pitchFamily="18" charset="0"/>
              <a:sym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设有如下产生式表示：</a:t>
            </a:r>
            <a:endPar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IF  </a:t>
            </a:r>
            <a:r>
              <a:rPr lang="en-US" altLang="zh-CN" sz="2600" b="1"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Then  </a:t>
            </a:r>
            <a:r>
              <a:rPr lang="en-US" altLang="zh-CN" sz="2600" b="1"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600" b="1"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600" b="1"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600" b="1"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6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96850" indent="-196850" eaLnBrk="1" hangingPunct="1">
              <a:lnSpc>
                <a:spcPct val="80000"/>
              </a:lnSpc>
              <a:buFont typeface="Wingdings" panose="05000000000000000000" pitchFamily="2" charset="2"/>
              <a:buChar char="§"/>
            </a:pPr>
            <a:endParaRPr lang="zh-CN" altLang="en-US" sz="2600" dirty="0">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a:t>
            </a:r>
            <a:endParaRPr lang="zh-CN" altLang="en-US" sz="2600" dirty="0">
              <a:latin typeface="Times New Roman" panose="02020603050405020304" pitchFamily="18" charset="0"/>
            </a:endParaRPr>
          </a:p>
          <a:p>
            <a:pPr marL="196850" indent="-196850" eaLnBrk="1" hangingPunct="1">
              <a:lnSpc>
                <a:spcPct val="80000"/>
              </a:lnSpc>
              <a:buNone/>
            </a:pPr>
            <a:endParaRPr kumimoji="0" lang="zh-CN" altLang="en-US" sz="30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1267" name="Object 6"/>
          <p:cNvGraphicFramePr/>
          <p:nvPr/>
        </p:nvGraphicFramePr>
        <p:xfrm>
          <a:off x="2629535" y="2236470"/>
          <a:ext cx="3068320" cy="749935"/>
        </p:xfrm>
        <a:graphic>
          <a:graphicData uri="http://schemas.openxmlformats.org/presentationml/2006/ole">
            <mc:AlternateContent xmlns:mc="http://schemas.openxmlformats.org/markup-compatibility/2006">
              <mc:Choice xmlns:v="urn:schemas-microsoft-com:vml" Requires="v">
                <p:oleObj spid="_x0000_s75876" r:id="rId3" imgW="1688465" imgH="431800" progId="Equation.3">
                  <p:embed/>
                </p:oleObj>
              </mc:Choice>
              <mc:Fallback>
                <p:oleObj r:id="rId3" imgW="1688465" imgH="431800" progId="Equation.3">
                  <p:embed/>
                  <p:pic>
                    <p:nvPicPr>
                      <p:cNvPr id="11267" name="Object 6"/>
                      <p:cNvPicPr/>
                      <p:nvPr/>
                    </p:nvPicPr>
                    <p:blipFill>
                      <a:blip r:embed="rId4"/>
                      <a:stretch>
                        <a:fillRect/>
                      </a:stretch>
                    </p:blipFill>
                    <p:spPr>
                      <a:xfrm>
                        <a:off x="2629535" y="2236470"/>
                        <a:ext cx="3068320" cy="749935"/>
                      </a:xfrm>
                      <a:prstGeom prst="rect">
                        <a:avLst/>
                      </a:prstGeom>
                      <a:noFill/>
                      <a:ln w="38100">
                        <a:noFill/>
                        <a:miter/>
                      </a:ln>
                    </p:spPr>
                  </p:pic>
                </p:oleObj>
              </mc:Fallback>
            </mc:AlternateContent>
          </a:graphicData>
        </a:graphic>
      </p:graphicFrame>
      <p:graphicFrame>
        <p:nvGraphicFramePr>
          <p:cNvPr id="12290" name="Object 4"/>
          <p:cNvGraphicFramePr/>
          <p:nvPr/>
        </p:nvGraphicFramePr>
        <p:xfrm>
          <a:off x="2629535" y="3656330"/>
          <a:ext cx="4686935" cy="947420"/>
        </p:xfrm>
        <a:graphic>
          <a:graphicData uri="http://schemas.openxmlformats.org/presentationml/2006/ole">
            <mc:AlternateContent xmlns:mc="http://schemas.openxmlformats.org/markup-compatibility/2006">
              <mc:Choice xmlns:v="urn:schemas-microsoft-com:vml" Requires="v">
                <p:oleObj spid="_x0000_s75877" r:id="rId5" imgW="2616200" imgH="533400" progId="Equation.3">
                  <p:embed/>
                </p:oleObj>
              </mc:Choice>
              <mc:Fallback>
                <p:oleObj r:id="rId5" imgW="2616200" imgH="533400" progId="Equation.3">
                  <p:embed/>
                  <p:pic>
                    <p:nvPicPr>
                      <p:cNvPr id="12290" name="Object 4"/>
                      <p:cNvPicPr/>
                      <p:nvPr/>
                    </p:nvPicPr>
                    <p:blipFill>
                      <a:blip r:embed="rId6"/>
                      <a:stretch>
                        <a:fillRect/>
                      </a:stretch>
                    </p:blipFill>
                    <p:spPr>
                      <a:xfrm>
                        <a:off x="2629535" y="3656330"/>
                        <a:ext cx="4686935" cy="947420"/>
                      </a:xfrm>
                      <a:prstGeom prst="rect">
                        <a:avLst/>
                      </a:prstGeom>
                      <a:noFill/>
                      <a:ln w="38100">
                        <a:noFill/>
                        <a:miter/>
                      </a:ln>
                    </p:spPr>
                  </p:pic>
                </p:oleObj>
              </mc:Fallback>
            </mc:AlternateContent>
          </a:graphicData>
        </a:graphic>
      </p:graphicFrame>
      <p:graphicFrame>
        <p:nvGraphicFramePr>
          <p:cNvPr id="2" name="对象 1"/>
          <p:cNvGraphicFramePr/>
          <p:nvPr/>
        </p:nvGraphicFramePr>
        <p:xfrm>
          <a:off x="6167755" y="2411730"/>
          <a:ext cx="2503170" cy="399415"/>
        </p:xfrm>
        <a:graphic>
          <a:graphicData uri="http://schemas.openxmlformats.org/presentationml/2006/ole">
            <mc:AlternateContent xmlns:mc="http://schemas.openxmlformats.org/markup-compatibility/2006">
              <mc:Choice xmlns:v="urn:schemas-microsoft-com:vml" Requires="v">
                <p:oleObj spid="_x0000_s75878" r:id="rId7" imgW="1562100" imgH="241300" progId="Equation.KSEE3">
                  <p:embed/>
                </p:oleObj>
              </mc:Choice>
              <mc:Fallback>
                <p:oleObj r:id="rId7" imgW="1562100" imgH="241300" progId="Equation.KSEE3">
                  <p:embed/>
                  <p:pic>
                    <p:nvPicPr>
                      <p:cNvPr id="2" name="对象 1"/>
                      <p:cNvPicPr/>
                      <p:nvPr/>
                    </p:nvPicPr>
                    <p:blipFill>
                      <a:blip r:embed="rId8"/>
                      <a:stretch>
                        <a:fillRect/>
                      </a:stretch>
                    </p:blipFill>
                    <p:spPr>
                      <a:xfrm>
                        <a:off x="6167755" y="2411730"/>
                        <a:ext cx="2503170" cy="399415"/>
                      </a:xfrm>
                      <a:prstGeom prst="rect">
                        <a:avLst/>
                      </a:prstGeom>
                    </p:spPr>
                  </p:pic>
                </p:oleObj>
              </mc:Fallback>
            </mc:AlternateContent>
          </a:graphicData>
        </a:graphic>
      </p:graphicFrame>
      <p:pic>
        <p:nvPicPr>
          <p:cNvPr id="9" name="Picture 13" descr="Thomas Bayes">
            <a:hlinkClick r:id="rId9" tooltip="Thomas Bayes"/>
            <a:extLst>
              <a:ext uri="{FF2B5EF4-FFF2-40B4-BE49-F238E27FC236}">
                <a16:creationId xmlns:a16="http://schemas.microsoft.com/office/drawing/2014/main" id="{234F1CEC-296B-3C4D-A143-C38A02785D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26333" y="2877933"/>
            <a:ext cx="2927072" cy="31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18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sym typeface="+mn-ea"/>
              </a:rPr>
              <a:t>假定病人的事实</a:t>
            </a:r>
            <a:r>
              <a:rPr lang="zh-CN" altLang="en-US" sz="2800" i="1" dirty="0">
                <a:latin typeface="Times New Roman" panose="02020603050405020304" pitchFamily="18" charset="0"/>
                <a:ea typeface="仿宋_GB2312" pitchFamily="49" charset="-122"/>
                <a:sym typeface="+mn-ea"/>
              </a:rPr>
              <a:t>E</a:t>
            </a:r>
            <a:r>
              <a:rPr lang="zh-CN" altLang="en-US" sz="2800" dirty="0">
                <a:latin typeface="Times New Roman" panose="02020603050405020304" pitchFamily="18" charset="0"/>
                <a:ea typeface="仿宋_GB2312" pitchFamily="49" charset="-122"/>
                <a:sym typeface="+mn-ea"/>
              </a:rPr>
              <a:t>：咳嗽。病因诊断结论有三种，</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1</a:t>
            </a:r>
            <a:r>
              <a:rPr lang="zh-CN" altLang="en-US" sz="2800" dirty="0">
                <a:latin typeface="Times New Roman" panose="02020603050405020304" pitchFamily="18" charset="0"/>
                <a:ea typeface="仿宋_GB2312" pitchFamily="49" charset="-122"/>
                <a:sym typeface="+mn-ea"/>
              </a:rPr>
              <a:t>：支气管炎，</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2</a:t>
            </a:r>
            <a:r>
              <a:rPr lang="zh-CN" altLang="en-US" sz="2800" dirty="0">
                <a:latin typeface="Times New Roman" panose="02020603050405020304" pitchFamily="18" charset="0"/>
                <a:ea typeface="仿宋_GB2312" pitchFamily="49" charset="-122"/>
                <a:sym typeface="+mn-ea"/>
              </a:rPr>
              <a:t>：肺炎，</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3</a:t>
            </a:r>
            <a:r>
              <a:rPr lang="zh-CN" altLang="en-US" sz="2800" dirty="0">
                <a:latin typeface="Times New Roman" panose="02020603050405020304" pitchFamily="18" charset="0"/>
                <a:ea typeface="仿宋_GB2312" pitchFamily="49" charset="-122"/>
                <a:sym typeface="+mn-ea"/>
              </a:rPr>
              <a:t>：流感。根据病因前期检查的先验概率，有病人患这三种病的概率</a:t>
            </a:r>
            <a:r>
              <a:rPr lang="zh-CN" altLang="en-US" sz="2800" i="1" dirty="0">
                <a:latin typeface="Times New Roman" panose="02020603050405020304" pitchFamily="18" charset="0"/>
                <a:ea typeface="仿宋_GB2312" pitchFamily="49" charset="-122"/>
                <a:sym typeface="+mn-ea"/>
              </a:rPr>
              <a:t>P</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H</a:t>
            </a:r>
            <a:r>
              <a:rPr lang="zh-CN" altLang="en-US" sz="2800" dirty="0">
                <a:latin typeface="Times New Roman" panose="02020603050405020304" pitchFamily="18" charset="0"/>
                <a:ea typeface="仿宋_GB2312" pitchFamily="49" charset="-122"/>
                <a:sym typeface="+mn-ea"/>
              </a:rPr>
              <a:t>)与统计所得病人在患</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1</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2</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3</a:t>
            </a:r>
            <a:r>
              <a:rPr lang="zh-CN" altLang="en-US" sz="2800" dirty="0">
                <a:latin typeface="Times New Roman" panose="02020603050405020304" pitchFamily="18" charset="0"/>
                <a:ea typeface="仿宋_GB2312" pitchFamily="49" charset="-122"/>
                <a:sym typeface="+mn-ea"/>
              </a:rPr>
              <a:t>病的情况下咳嗽的概率</a:t>
            </a:r>
            <a:r>
              <a:rPr lang="zh-CN" altLang="en-US" sz="2800" i="1" dirty="0">
                <a:latin typeface="Times New Roman" panose="02020603050405020304" pitchFamily="18" charset="0"/>
                <a:ea typeface="仿宋_GB2312" pitchFamily="49" charset="-122"/>
                <a:sym typeface="+mn-ea"/>
              </a:rPr>
              <a:t>P</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E</a:t>
            </a:r>
            <a:r>
              <a:rPr lang="en-US" altLang="zh-CN"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H</a:t>
            </a:r>
            <a:r>
              <a:rPr lang="zh-CN" altLang="en-US" sz="2800" i="1" baseline="-25000" dirty="0">
                <a:latin typeface="Times New Roman" panose="02020603050405020304" pitchFamily="18" charset="0"/>
                <a:ea typeface="仿宋_GB2312" pitchFamily="49" charset="-122"/>
                <a:sym typeface="+mn-ea"/>
              </a:rPr>
              <a:t>i</a:t>
            </a:r>
            <a:r>
              <a:rPr lang="zh-CN" altLang="en-US" sz="2800" dirty="0">
                <a:latin typeface="Times New Roman" panose="02020603050405020304" pitchFamily="18" charset="0"/>
                <a:ea typeface="仿宋_GB2312" pitchFamily="49" charset="-122"/>
                <a:sym typeface="+mn-ea"/>
              </a:rPr>
              <a:t>)：</a:t>
            </a: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50000"/>
              </a:lnSpc>
              <a:buFont typeface="Wingdings" panose="05000000000000000000" charset="0"/>
              <a:buNone/>
            </a:pPr>
            <a:r>
              <a:rPr lang="zh-CN" altLang="en-US" sz="2800" dirty="0">
                <a:latin typeface="Times New Roman" panose="02020603050405020304" pitchFamily="18" charset="0"/>
                <a:ea typeface="仿宋_GB2312" pitchFamily="49" charset="-122"/>
                <a:sym typeface="+mn-ea"/>
              </a:rPr>
              <a:t>求在病人出现咳嗽的症状时，三种病因的不确定性推理表示：</a:t>
            </a:r>
            <a:endParaRPr lang="zh-CN" altLang="en-US" sz="2800" dirty="0">
              <a:latin typeface="Times New Roman" panose="02020603050405020304" pitchFamily="18" charset="0"/>
              <a:ea typeface="仿宋_GB2312" pitchFamily="49" charset="-122"/>
            </a:endParaRPr>
          </a:p>
        </p:txBody>
      </p:sp>
      <p:graphicFrame>
        <p:nvGraphicFramePr>
          <p:cNvPr id="14338" name="Object 2"/>
          <p:cNvGraphicFramePr/>
          <p:nvPr>
            <p:extLst>
              <p:ext uri="{D42A27DB-BD31-4B8C-83A1-F6EECF244321}">
                <p14:modId xmlns:p14="http://schemas.microsoft.com/office/powerpoint/2010/main" val="3834925286"/>
              </p:ext>
            </p:extLst>
          </p:nvPr>
        </p:nvGraphicFramePr>
        <p:xfrm>
          <a:off x="2206566" y="3326130"/>
          <a:ext cx="6480233" cy="1498600"/>
        </p:xfrm>
        <a:graphic>
          <a:graphicData uri="http://schemas.openxmlformats.org/presentationml/2006/ole">
            <mc:AlternateContent xmlns:mc="http://schemas.openxmlformats.org/markup-compatibility/2006">
              <mc:Choice xmlns:v="urn:schemas-microsoft-com:vml" Requires="v">
                <p:oleObj spid="_x0000_s76834" r:id="rId3" imgW="2806700" imgH="711200" progId="Equation.3">
                  <p:embed/>
                </p:oleObj>
              </mc:Choice>
              <mc:Fallback>
                <p:oleObj r:id="rId3" imgW="2806700" imgH="711200" progId="Equation.3">
                  <p:embed/>
                  <p:pic>
                    <p:nvPicPr>
                      <p:cNvPr id="14338" name="Object 2"/>
                      <p:cNvPicPr/>
                      <p:nvPr/>
                    </p:nvPicPr>
                    <p:blipFill>
                      <a:blip r:embed="rId4"/>
                      <a:stretch>
                        <a:fillRect/>
                      </a:stretch>
                    </p:blipFill>
                    <p:spPr>
                      <a:xfrm>
                        <a:off x="2206566" y="3326130"/>
                        <a:ext cx="6480233" cy="149860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00000"/>
              </a:lnSpc>
              <a:buFont typeface="Wingdings" panose="05000000000000000000" charset="0"/>
              <a:buNone/>
            </a:pPr>
            <a:r>
              <a:rPr lang="zh-CN" altLang="en-US" sz="2800" b="1" dirty="0">
                <a:latin typeface="Times New Roman" panose="02020603050405020304" pitchFamily="18" charset="0"/>
                <a:ea typeface="仿宋_GB2312" pitchFamily="49" charset="-122"/>
              </a:rPr>
              <a:t>解：</a:t>
            </a:r>
          </a:p>
          <a:p>
            <a:pPr indent="0" eaLnBrk="1" hangingPunct="1">
              <a:lnSpc>
                <a:spcPct val="100000"/>
              </a:lnSpc>
              <a:buFont typeface="Wingdings" panose="05000000000000000000" charset="0"/>
              <a:buNone/>
            </a:pPr>
            <a:r>
              <a:rPr lang="zh-CN" altLang="en-US" sz="2800" dirty="0">
                <a:latin typeface="Times New Roman" panose="02020603050405020304" pitchFamily="18" charset="0"/>
                <a:ea typeface="仿宋_GB2312" pitchFamily="49" charset="-122"/>
                <a:sym typeface="+mn-ea"/>
              </a:rPr>
              <a:t>由Bayes公式有：</a:t>
            </a:r>
          </a:p>
          <a:p>
            <a:pPr indent="0" eaLnBrk="1" hangingPunct="1">
              <a:lnSpc>
                <a:spcPct val="10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0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0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0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a:p>
            <a:pPr indent="0" eaLnBrk="1" hangingPunct="1">
              <a:lnSpc>
                <a:spcPct val="100000"/>
              </a:lnSpc>
              <a:buFont typeface="Wingdings" panose="05000000000000000000" charset="0"/>
              <a:buNone/>
            </a:pPr>
            <a:r>
              <a:rPr lang="zh-CN" altLang="en-US" sz="2800" dirty="0">
                <a:latin typeface="Times New Roman" panose="02020603050405020304" pitchFamily="18" charset="0"/>
                <a:ea typeface="仿宋_GB2312" pitchFamily="49" charset="-122"/>
                <a:sym typeface="+mn-ea"/>
              </a:rPr>
              <a:t>当证据</a:t>
            </a:r>
            <a:r>
              <a:rPr lang="zh-CN" altLang="en-US" sz="2800" i="1" dirty="0">
                <a:latin typeface="Times New Roman" panose="02020603050405020304" pitchFamily="18" charset="0"/>
                <a:ea typeface="仿宋_GB2312" pitchFamily="49" charset="-122"/>
                <a:sym typeface="+mn-ea"/>
              </a:rPr>
              <a:t>E</a:t>
            </a:r>
            <a:r>
              <a:rPr lang="zh-CN" altLang="en-US" sz="2800" dirty="0">
                <a:latin typeface="Times New Roman" panose="02020603050405020304" pitchFamily="18" charset="0"/>
                <a:ea typeface="仿宋_GB2312" pitchFamily="49" charset="-122"/>
                <a:sym typeface="+mn-ea"/>
              </a:rPr>
              <a:t>发生时，</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1</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3</a:t>
            </a:r>
            <a:r>
              <a:rPr lang="zh-CN" altLang="en-US" sz="2800" dirty="0">
                <a:latin typeface="Times New Roman" panose="02020603050405020304" pitchFamily="18" charset="0"/>
                <a:ea typeface="仿宋_GB2312" pitchFamily="49" charset="-122"/>
                <a:sym typeface="+mn-ea"/>
              </a:rPr>
              <a:t>病的可能性上升，</a:t>
            </a:r>
            <a:r>
              <a:rPr lang="zh-CN" altLang="en-US" sz="2800" i="1" dirty="0">
                <a:latin typeface="Times New Roman" panose="02020603050405020304" pitchFamily="18" charset="0"/>
                <a:ea typeface="仿宋_GB2312" pitchFamily="49" charset="-122"/>
                <a:sym typeface="+mn-ea"/>
              </a:rPr>
              <a:t>H</a:t>
            </a:r>
            <a:r>
              <a:rPr lang="zh-CN" altLang="en-US" sz="2800" baseline="-25000" dirty="0">
                <a:latin typeface="Times New Roman" panose="02020603050405020304" pitchFamily="18" charset="0"/>
                <a:ea typeface="仿宋_GB2312" pitchFamily="49" charset="-122"/>
                <a:sym typeface="+mn-ea"/>
              </a:rPr>
              <a:t>2</a:t>
            </a:r>
            <a:r>
              <a:rPr lang="zh-CN" altLang="en-US" sz="2800" dirty="0">
                <a:latin typeface="Times New Roman" panose="02020603050405020304" pitchFamily="18" charset="0"/>
                <a:ea typeface="仿宋_GB2312" pitchFamily="49" charset="-122"/>
                <a:sym typeface="+mn-ea"/>
              </a:rPr>
              <a:t>的可能性下降。其不确定性推理表示如下：</a:t>
            </a:r>
            <a:endParaRPr lang="zh-CN" altLang="en-US" sz="2800" dirty="0">
              <a:latin typeface="Times New Roman" panose="02020603050405020304" pitchFamily="18" charset="0"/>
              <a:ea typeface="仿宋_GB2312" pitchFamily="49" charset="-122"/>
            </a:endParaRPr>
          </a:p>
        </p:txBody>
      </p:sp>
      <p:graphicFrame>
        <p:nvGraphicFramePr>
          <p:cNvPr id="14338" name="Object 2"/>
          <p:cNvGraphicFramePr/>
          <p:nvPr/>
        </p:nvGraphicFramePr>
        <p:xfrm>
          <a:off x="7435850" y="5496560"/>
          <a:ext cx="4667885" cy="1208405"/>
        </p:xfrm>
        <a:graphic>
          <a:graphicData uri="http://schemas.openxmlformats.org/presentationml/2006/ole">
            <mc:AlternateContent xmlns:mc="http://schemas.openxmlformats.org/markup-compatibility/2006">
              <mc:Choice xmlns:v="urn:schemas-microsoft-com:vml" Requires="v">
                <p:oleObj spid="_x0000_s77924" r:id="rId3" imgW="2806700" imgH="711200" progId="Equation.3">
                  <p:embed/>
                </p:oleObj>
              </mc:Choice>
              <mc:Fallback>
                <p:oleObj r:id="rId3" imgW="2806700" imgH="711200" progId="Equation.3">
                  <p:embed/>
                  <p:pic>
                    <p:nvPicPr>
                      <p:cNvPr id="14338" name="Object 2"/>
                      <p:cNvPicPr/>
                      <p:nvPr/>
                    </p:nvPicPr>
                    <p:blipFill>
                      <a:blip r:embed="rId4"/>
                      <a:stretch>
                        <a:fillRect/>
                      </a:stretch>
                    </p:blipFill>
                    <p:spPr>
                      <a:xfrm>
                        <a:off x="7435850" y="5496560"/>
                        <a:ext cx="4667885" cy="1208405"/>
                      </a:xfrm>
                      <a:prstGeom prst="rect">
                        <a:avLst/>
                      </a:prstGeom>
                      <a:solidFill>
                        <a:schemeClr val="accent6">
                          <a:lumMod val="20000"/>
                          <a:lumOff val="80000"/>
                        </a:schemeClr>
                      </a:solidFill>
                      <a:ln w="38100">
                        <a:noFill/>
                        <a:miter/>
                      </a:ln>
                    </p:spPr>
                  </p:pic>
                </p:oleObj>
              </mc:Fallback>
            </mc:AlternateContent>
          </a:graphicData>
        </a:graphic>
      </p:graphicFrame>
      <p:graphicFrame>
        <p:nvGraphicFramePr>
          <p:cNvPr id="15362" name="Object 2"/>
          <p:cNvGraphicFramePr/>
          <p:nvPr>
            <p:extLst>
              <p:ext uri="{D42A27DB-BD31-4B8C-83A1-F6EECF244321}">
                <p14:modId xmlns:p14="http://schemas.microsoft.com/office/powerpoint/2010/main" val="4206129558"/>
              </p:ext>
            </p:extLst>
          </p:nvPr>
        </p:nvGraphicFramePr>
        <p:xfrm>
          <a:off x="2533650" y="2048510"/>
          <a:ext cx="5183332" cy="1295400"/>
        </p:xfrm>
        <a:graphic>
          <a:graphicData uri="http://schemas.openxmlformats.org/presentationml/2006/ole">
            <mc:AlternateContent xmlns:mc="http://schemas.openxmlformats.org/markup-compatibility/2006">
              <mc:Choice xmlns:v="urn:schemas-microsoft-com:vml" Requires="v">
                <p:oleObj spid="_x0000_s77925" r:id="rId5" imgW="2755900" imgH="711200" progId="Equation.3">
                  <p:embed/>
                </p:oleObj>
              </mc:Choice>
              <mc:Fallback>
                <p:oleObj r:id="rId5" imgW="2755900" imgH="711200" progId="Equation.3">
                  <p:embed/>
                  <p:pic>
                    <p:nvPicPr>
                      <p:cNvPr id="15362" name="Object 2"/>
                      <p:cNvPicPr/>
                      <p:nvPr/>
                    </p:nvPicPr>
                    <p:blipFill>
                      <a:blip r:embed="rId6"/>
                      <a:stretch>
                        <a:fillRect/>
                      </a:stretch>
                    </p:blipFill>
                    <p:spPr>
                      <a:xfrm>
                        <a:off x="2533650" y="2048510"/>
                        <a:ext cx="5183332" cy="1295400"/>
                      </a:xfrm>
                      <a:prstGeom prst="rect">
                        <a:avLst/>
                      </a:prstGeom>
                      <a:noFill/>
                      <a:ln w="38100">
                        <a:noFill/>
                        <a:miter/>
                      </a:ln>
                    </p:spPr>
                  </p:pic>
                </p:oleObj>
              </mc:Fallback>
            </mc:AlternateContent>
          </a:graphicData>
        </a:graphic>
      </p:graphicFrame>
      <p:graphicFrame>
        <p:nvGraphicFramePr>
          <p:cNvPr id="15363" name="Object 4"/>
          <p:cNvGraphicFramePr/>
          <p:nvPr/>
        </p:nvGraphicFramePr>
        <p:xfrm>
          <a:off x="2533650" y="4542155"/>
          <a:ext cx="4902200" cy="1447800"/>
        </p:xfrm>
        <a:graphic>
          <a:graphicData uri="http://schemas.openxmlformats.org/presentationml/2006/ole">
            <mc:AlternateContent xmlns:mc="http://schemas.openxmlformats.org/markup-compatibility/2006">
              <mc:Choice xmlns:v="urn:schemas-microsoft-com:vml" Requires="v">
                <p:oleObj spid="_x0000_s77926" r:id="rId7" imgW="2590800" imgH="711200" progId="Equation.3">
                  <p:embed/>
                </p:oleObj>
              </mc:Choice>
              <mc:Fallback>
                <p:oleObj r:id="rId7" imgW="2590800" imgH="711200" progId="Equation.3">
                  <p:embed/>
                  <p:pic>
                    <p:nvPicPr>
                      <p:cNvPr id="15363" name="Object 4"/>
                      <p:cNvPicPr/>
                      <p:nvPr/>
                    </p:nvPicPr>
                    <p:blipFill>
                      <a:blip r:embed="rId8"/>
                      <a:stretch>
                        <a:fillRect/>
                      </a:stretch>
                    </p:blipFill>
                    <p:spPr>
                      <a:xfrm>
                        <a:off x="2533650" y="4542155"/>
                        <a:ext cx="4902200" cy="144780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3</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0" y="1025057"/>
            <a:ext cx="12095018" cy="518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lnSpc>
                <a:spcPct val="150000"/>
              </a:lnSpc>
              <a:buFont typeface="Arial" panose="020B0604020202020204" pitchFamily="34" charset="0"/>
              <a:buChar char="•"/>
            </a:pPr>
            <a:r>
              <a:rPr lang="en-US" altLang="zh-CN" sz="2800" dirty="0">
                <a:latin typeface="Times New Roman" panose="02020603050405020304" pitchFamily="18" charset="0"/>
                <a:ea typeface="仿宋_GB2312" pitchFamily="49" charset="-122"/>
              </a:rPr>
              <a:t>R.</a:t>
            </a:r>
            <a:r>
              <a:rPr lang="zh-CN" altLang="en-US" sz="2800"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O.</a:t>
            </a:r>
            <a:r>
              <a:rPr lang="zh-CN" altLang="en-US" sz="2800"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Duda</a:t>
            </a:r>
            <a:r>
              <a:rPr lang="zh-CN" altLang="en-US" sz="2800" dirty="0">
                <a:latin typeface="Times New Roman" panose="02020603050405020304" pitchFamily="18" charset="0"/>
                <a:ea typeface="仿宋_GB2312" pitchFamily="49" charset="-122"/>
              </a:rPr>
              <a:t>等人于</a:t>
            </a:r>
            <a:r>
              <a:rPr lang="en-US" altLang="zh-CN" sz="2800" dirty="0">
                <a:latin typeface="Times New Roman" panose="02020603050405020304" pitchFamily="18" charset="0"/>
                <a:ea typeface="仿宋_GB2312" pitchFamily="49" charset="-122"/>
              </a:rPr>
              <a:t>1976</a:t>
            </a:r>
            <a:r>
              <a:rPr lang="zh-CN" altLang="en-US" sz="2800" dirty="0">
                <a:latin typeface="Times New Roman" panose="02020603050405020304" pitchFamily="18" charset="0"/>
                <a:ea typeface="仿宋_GB2312" pitchFamily="49" charset="-122"/>
              </a:rPr>
              <a:t>年提出的一种不确定性推理模型，并成功的应用于地矿勘探系统</a:t>
            </a:r>
            <a:r>
              <a:rPr lang="en-US" altLang="zh-CN" sz="2800" dirty="0">
                <a:latin typeface="Times New Roman" panose="02020603050405020304" pitchFamily="18" charset="0"/>
                <a:ea typeface="仿宋_GB2312" pitchFamily="49" charset="-122"/>
              </a:rPr>
              <a:t>PROSPECTOR</a:t>
            </a:r>
            <a:r>
              <a:rPr lang="zh-CN" altLang="en-US" sz="2800" dirty="0">
                <a:latin typeface="Times New Roman" panose="02020603050405020304" pitchFamily="18" charset="0"/>
                <a:ea typeface="仿宋_GB2312" pitchFamily="49" charset="-122"/>
              </a:rPr>
              <a:t>中。</a:t>
            </a:r>
            <a:endParaRPr lang="en-US" altLang="zh-CN" sz="2800" dirty="0">
              <a:latin typeface="Times New Roman" panose="02020603050405020304" pitchFamily="18" charset="0"/>
              <a:ea typeface="仿宋_GB2312" pitchFamily="49" charset="-122"/>
            </a:endParaRPr>
          </a:p>
          <a:p>
            <a:pPr marL="457200" indent="-457200" eaLnBrk="1" hangingPunct="1">
              <a:lnSpc>
                <a:spcPct val="150000"/>
              </a:lnSpc>
              <a:buFont typeface="Arial" panose="020B0604020202020204" pitchFamily="34" charset="0"/>
              <a:buChar char="•"/>
            </a:pPr>
            <a:endParaRPr lang="zh-CN" altLang="en-US" sz="2800" dirty="0">
              <a:latin typeface="Times New Roman" panose="02020603050405020304" pitchFamily="18" charset="0"/>
              <a:ea typeface="仿宋_GB2312" pitchFamily="49" charset="-122"/>
            </a:endParaRPr>
          </a:p>
          <a:p>
            <a:pPr marL="457200" indent="-457200">
              <a:lnSpc>
                <a:spcPct val="150000"/>
              </a:lnSpc>
              <a:buFont typeface="Arial" panose="020B0604020202020204" pitchFamily="34" charset="0"/>
              <a:buChar char="•"/>
            </a:pPr>
            <a:r>
              <a:rPr lang="zh-CN" altLang="en-US" sz="2800" dirty="0">
                <a:latin typeface="Times New Roman" panose="02020603050405020304" pitchFamily="18" charset="0"/>
                <a:ea typeface="仿宋_GB2312" pitchFamily="49" charset="-122"/>
                <a:sym typeface="+mn-ea"/>
              </a:rPr>
              <a:t>在这种方法中，引入了两个数值（</a:t>
            </a:r>
            <a:r>
              <a:rPr lang="en-US" altLang="zh-CN" sz="2800" dirty="0">
                <a:latin typeface="Times New Roman" panose="02020603050405020304" pitchFamily="18" charset="0"/>
                <a:ea typeface="仿宋_GB2312" pitchFamily="49" charset="-122"/>
                <a:sym typeface="+mn-ea"/>
              </a:rPr>
              <a:t>LS</a:t>
            </a:r>
            <a:r>
              <a:rPr lang="zh-CN" altLang="en-US" sz="2800" dirty="0">
                <a:latin typeface="Times New Roman" panose="02020603050405020304" pitchFamily="18" charset="0"/>
                <a:ea typeface="仿宋_GB2312" pitchFamily="49" charset="-122"/>
                <a:sym typeface="+mn-ea"/>
              </a:rPr>
              <a:t>，</a:t>
            </a:r>
            <a:r>
              <a:rPr lang="en-US" altLang="zh-CN" sz="2800" dirty="0">
                <a:latin typeface="Times New Roman" panose="02020603050405020304" pitchFamily="18" charset="0"/>
                <a:ea typeface="仿宋_GB2312" pitchFamily="49" charset="-122"/>
                <a:sym typeface="+mn-ea"/>
              </a:rPr>
              <a:t>LN</a:t>
            </a:r>
            <a:r>
              <a:rPr lang="zh-CN" altLang="en-US" sz="2800" dirty="0">
                <a:latin typeface="Times New Roman" panose="02020603050405020304" pitchFamily="18" charset="0"/>
                <a:ea typeface="仿宋_GB2312" pitchFamily="49" charset="-122"/>
                <a:sym typeface="+mn-ea"/>
              </a:rPr>
              <a:t>）：</a:t>
            </a:r>
            <a:r>
              <a:rPr lang="en-US" altLang="zh-CN" sz="2800" dirty="0">
                <a:latin typeface="Times New Roman" panose="02020603050405020304" pitchFamily="18" charset="0"/>
                <a:ea typeface="仿宋_GB2312" pitchFamily="49" charset="-122"/>
                <a:sym typeface="+mn-ea"/>
              </a:rPr>
              <a:t>IF</a:t>
            </a:r>
            <a:r>
              <a:rPr lang="zh-CN" altLang="en-US" sz="2800"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A</a:t>
            </a:r>
            <a:r>
              <a:rPr lang="zh-CN" altLang="en-US" sz="2800"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THEN</a:t>
            </a:r>
            <a:r>
              <a:rPr lang="zh-CN" altLang="en-US" sz="2800"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LS</a:t>
            </a:r>
            <a:r>
              <a:rPr lang="zh-CN" altLang="en-US" sz="2800" dirty="0">
                <a:latin typeface="Times New Roman" panose="02020603050405020304" pitchFamily="18" charset="0"/>
                <a:ea typeface="仿宋_GB2312" pitchFamily="49" charset="-122"/>
                <a:sym typeface="+mn-ea"/>
              </a:rPr>
              <a:t>，</a:t>
            </a:r>
            <a:r>
              <a:rPr lang="en-US" altLang="zh-CN" sz="2800" dirty="0">
                <a:latin typeface="Times New Roman" panose="02020603050405020304" pitchFamily="18" charset="0"/>
                <a:ea typeface="仿宋_GB2312" pitchFamily="49" charset="-122"/>
                <a:sym typeface="+mn-ea"/>
              </a:rPr>
              <a:t>LN</a:t>
            </a:r>
            <a:r>
              <a:rPr lang="zh-CN" altLang="en-US" sz="2800" dirty="0">
                <a:latin typeface="Times New Roman" panose="02020603050405020304" pitchFamily="18" charset="0"/>
                <a:ea typeface="仿宋_GB2312" pitchFamily="49" charset="-122"/>
                <a:sym typeface="+mn-ea"/>
              </a:rPr>
              <a:t>）</a:t>
            </a:r>
            <a:r>
              <a:rPr lang="en-US" altLang="zh-CN" sz="2800" dirty="0">
                <a:latin typeface="Times New Roman" panose="02020603050405020304" pitchFamily="18" charset="0"/>
                <a:ea typeface="仿宋_GB2312" pitchFamily="49" charset="-122"/>
                <a:sym typeface="+mn-ea"/>
              </a:rPr>
              <a:t>B</a:t>
            </a:r>
          </a:p>
          <a:p>
            <a:pPr marL="914400" lvl="1" indent="-457200">
              <a:lnSpc>
                <a:spcPct val="150000"/>
              </a:lnSpc>
              <a:buFont typeface="Wingdings" pitchFamily="2" charset="2"/>
              <a:buChar char="ü"/>
            </a:pPr>
            <a:r>
              <a:rPr lang="en-US" altLang="zh-CN" sz="2800" dirty="0">
                <a:latin typeface="Times New Roman" panose="02020603050405020304" pitchFamily="18" charset="0"/>
                <a:ea typeface="仿宋_GB2312" pitchFamily="49" charset="-122"/>
                <a:sym typeface="+mn-ea"/>
              </a:rPr>
              <a:t>LS</a:t>
            </a:r>
            <a:r>
              <a:rPr lang="zh-CN" altLang="en-US" sz="2800" dirty="0">
                <a:latin typeface="Times New Roman" panose="02020603050405020304" pitchFamily="18" charset="0"/>
                <a:ea typeface="仿宋_GB2312" pitchFamily="49" charset="-122"/>
                <a:sym typeface="+mn-ea"/>
              </a:rPr>
              <a:t>体现规则成立的</a:t>
            </a:r>
            <a:r>
              <a:rPr lang="zh-CN" altLang="en-US" sz="2800" dirty="0">
                <a:solidFill>
                  <a:srgbClr val="FF0000"/>
                </a:solidFill>
                <a:latin typeface="Times New Roman" panose="02020603050405020304" pitchFamily="18" charset="0"/>
                <a:ea typeface="仿宋_GB2312" pitchFamily="49" charset="-122"/>
                <a:sym typeface="+mn-ea"/>
              </a:rPr>
              <a:t>充分性</a:t>
            </a:r>
            <a:endParaRPr lang="en-US" altLang="zh-CN" sz="2800" dirty="0">
              <a:solidFill>
                <a:srgbClr val="FF0000"/>
              </a:solidFill>
              <a:latin typeface="Times New Roman" panose="02020603050405020304" pitchFamily="18" charset="0"/>
              <a:ea typeface="仿宋_GB2312" pitchFamily="49" charset="-122"/>
              <a:sym typeface="+mn-ea"/>
            </a:endParaRPr>
          </a:p>
          <a:p>
            <a:pPr marL="914400" lvl="1" indent="-457200">
              <a:lnSpc>
                <a:spcPct val="150000"/>
              </a:lnSpc>
              <a:buFont typeface="Wingdings" pitchFamily="2" charset="2"/>
              <a:buChar char="ü"/>
            </a:pPr>
            <a:r>
              <a:rPr lang="en-US" altLang="zh-CN" sz="2800" dirty="0">
                <a:latin typeface="Times New Roman" panose="02020603050405020304" pitchFamily="18" charset="0"/>
                <a:ea typeface="仿宋_GB2312" pitchFamily="49" charset="-122"/>
                <a:sym typeface="+mn-ea"/>
              </a:rPr>
              <a:t>LN</a:t>
            </a:r>
            <a:r>
              <a:rPr lang="zh-CN" altLang="en-US" sz="2800" dirty="0">
                <a:latin typeface="Times New Roman" panose="02020603050405020304" pitchFamily="18" charset="0"/>
                <a:ea typeface="仿宋_GB2312" pitchFamily="49" charset="-122"/>
                <a:sym typeface="+mn-ea"/>
              </a:rPr>
              <a:t>体现规则成立的</a:t>
            </a:r>
            <a:r>
              <a:rPr lang="zh-CN" altLang="en-US" sz="2800" dirty="0">
                <a:solidFill>
                  <a:srgbClr val="FF0000"/>
                </a:solidFill>
                <a:latin typeface="Times New Roman" panose="02020603050405020304" pitchFamily="18" charset="0"/>
                <a:ea typeface="仿宋_GB2312" pitchFamily="49" charset="-122"/>
                <a:sym typeface="+mn-ea"/>
              </a:rPr>
              <a:t>必要性</a:t>
            </a:r>
            <a:endParaRPr lang="en-US" altLang="zh-CN" sz="2800" dirty="0">
              <a:solidFill>
                <a:srgbClr val="FF0000"/>
              </a:solidFill>
              <a:latin typeface="Times New Roman" panose="02020603050405020304" pitchFamily="18" charset="0"/>
              <a:ea typeface="仿宋_GB2312" pitchFamily="49" charset="-122"/>
              <a:sym typeface="+mn-ea"/>
            </a:endParaRPr>
          </a:p>
          <a:p>
            <a:pPr marL="914400" lvl="1" indent="-457200">
              <a:lnSpc>
                <a:spcPct val="150000"/>
              </a:lnSpc>
              <a:buFont typeface="Wingdings" pitchFamily="2" charset="2"/>
              <a:buChar char="ü"/>
            </a:pPr>
            <a:r>
              <a:rPr lang="zh-CN" altLang="en-US" sz="2800" dirty="0">
                <a:latin typeface="Times New Roman" panose="02020603050405020304" pitchFamily="18" charset="0"/>
                <a:ea typeface="仿宋_GB2312" pitchFamily="49" charset="-122"/>
                <a:sym typeface="+mn-ea"/>
              </a:rPr>
              <a:t>这种表示既考虑了事件</a:t>
            </a:r>
            <a:r>
              <a:rPr lang="en-US" altLang="zh-CN" sz="2800" dirty="0">
                <a:latin typeface="Times New Roman" panose="02020603050405020304" pitchFamily="18" charset="0"/>
                <a:ea typeface="仿宋_GB2312" pitchFamily="49" charset="-122"/>
                <a:sym typeface="+mn-ea"/>
              </a:rPr>
              <a:t>A</a:t>
            </a:r>
            <a:r>
              <a:rPr lang="zh-CN" altLang="en-US" sz="2800" dirty="0">
                <a:latin typeface="Times New Roman" panose="02020603050405020304" pitchFamily="18" charset="0"/>
                <a:ea typeface="仿宋_GB2312" pitchFamily="49" charset="-122"/>
                <a:sym typeface="+mn-ea"/>
              </a:rPr>
              <a:t>的</a:t>
            </a:r>
            <a:r>
              <a:rPr lang="zh-CN" altLang="en-US" sz="2800" dirty="0">
                <a:solidFill>
                  <a:srgbClr val="FF0000"/>
                </a:solidFill>
                <a:latin typeface="Times New Roman" panose="02020603050405020304" pitchFamily="18" charset="0"/>
                <a:ea typeface="仿宋_GB2312" pitchFamily="49" charset="-122"/>
                <a:sym typeface="+mn-ea"/>
              </a:rPr>
              <a:t>出现</a:t>
            </a:r>
            <a:r>
              <a:rPr lang="zh-CN" altLang="en-US" sz="2800" dirty="0">
                <a:latin typeface="Times New Roman" panose="02020603050405020304" pitchFamily="18" charset="0"/>
                <a:ea typeface="仿宋_GB2312" pitchFamily="49" charset="-122"/>
                <a:sym typeface="+mn-ea"/>
              </a:rPr>
              <a:t>对结果</a:t>
            </a:r>
            <a:r>
              <a:rPr lang="en-US" altLang="zh-CN" sz="2800" dirty="0">
                <a:latin typeface="Times New Roman" panose="02020603050405020304" pitchFamily="18" charset="0"/>
                <a:ea typeface="仿宋_GB2312" pitchFamily="49" charset="-122"/>
                <a:sym typeface="+mn-ea"/>
              </a:rPr>
              <a:t>B</a:t>
            </a:r>
            <a:r>
              <a:rPr lang="zh-CN" altLang="en-US" sz="2800" dirty="0">
                <a:latin typeface="Times New Roman" panose="02020603050405020304" pitchFamily="18" charset="0"/>
                <a:ea typeface="仿宋_GB2312" pitchFamily="49" charset="-122"/>
                <a:sym typeface="+mn-ea"/>
              </a:rPr>
              <a:t>的支持，又考虑了</a:t>
            </a:r>
            <a:r>
              <a:rPr lang="en-US" altLang="zh-CN" sz="2800" dirty="0">
                <a:latin typeface="Times New Roman" panose="02020603050405020304" pitchFamily="18" charset="0"/>
                <a:ea typeface="仿宋_GB2312" pitchFamily="49" charset="-122"/>
                <a:sym typeface="+mn-ea"/>
              </a:rPr>
              <a:t>A</a:t>
            </a:r>
            <a:r>
              <a:rPr lang="zh-CN" altLang="en-US" sz="2800" dirty="0">
                <a:latin typeface="Times New Roman" panose="02020603050405020304" pitchFamily="18" charset="0"/>
                <a:ea typeface="仿宋_GB2312" pitchFamily="49" charset="-122"/>
                <a:sym typeface="+mn-ea"/>
              </a:rPr>
              <a:t>的</a:t>
            </a:r>
            <a:r>
              <a:rPr lang="zh-CN" altLang="en-US" sz="2800" dirty="0">
                <a:solidFill>
                  <a:srgbClr val="FF0000"/>
                </a:solidFill>
                <a:latin typeface="Times New Roman" panose="02020603050405020304" pitchFamily="18" charset="0"/>
                <a:ea typeface="仿宋_GB2312" pitchFamily="49" charset="-122"/>
                <a:sym typeface="+mn-ea"/>
              </a:rPr>
              <a:t>不出现</a:t>
            </a:r>
            <a:r>
              <a:rPr lang="zh-CN" altLang="en-US" sz="2800" dirty="0">
                <a:latin typeface="Times New Roman" panose="02020603050405020304" pitchFamily="18" charset="0"/>
                <a:ea typeface="仿宋_GB2312" pitchFamily="49" charset="-122"/>
                <a:sym typeface="+mn-ea"/>
              </a:rPr>
              <a:t>对</a:t>
            </a:r>
            <a:r>
              <a:rPr lang="en-US" altLang="zh-CN" sz="2800" dirty="0">
                <a:latin typeface="Times New Roman" panose="02020603050405020304" pitchFamily="18" charset="0"/>
                <a:ea typeface="仿宋_GB2312" pitchFamily="49" charset="-122"/>
                <a:sym typeface="+mn-ea"/>
              </a:rPr>
              <a:t>B</a:t>
            </a:r>
            <a:r>
              <a:rPr lang="zh-CN" altLang="en-US" sz="2800" dirty="0">
                <a:latin typeface="Times New Roman" panose="02020603050405020304" pitchFamily="18" charset="0"/>
                <a:ea typeface="仿宋_GB2312" pitchFamily="49" charset="-122"/>
                <a:sym typeface="+mn-ea"/>
              </a:rPr>
              <a:t>的影响</a:t>
            </a:r>
            <a:endParaRPr lang="en-US" altLang="zh-CN" sz="2800" dirty="0">
              <a:latin typeface="Times New Roman" panose="02020603050405020304" pitchFamily="18" charset="0"/>
              <a:ea typeface="仿宋_GB2312" pitchFamily="49" charset="-122"/>
              <a:sym typeface="+mn-ea"/>
            </a:endParaRPr>
          </a:p>
        </p:txBody>
      </p:sp>
    </p:spTree>
    <p:extLst>
      <p:ext uri="{BB962C8B-B14F-4D97-AF65-F5344CB8AC3E}">
        <p14:creationId xmlns:p14="http://schemas.microsoft.com/office/powerpoint/2010/main" val="347990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31</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900834" cy="384556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产生式规则表示</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：表示前提条件对结论的支持强度 。</a:t>
            </a:r>
          </a:p>
          <a:p>
            <a:pPr marL="0" marR="0" lvl="0" indent="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lang="zh-CN" altLang="en-US" sz="2600" kern="0" noProof="0" dirty="0">
                <a:ln>
                  <a:noFill/>
                </a:ln>
                <a:effectLst/>
                <a:uLnTx/>
                <a:uFillTx/>
                <a:latin typeface="Times New Roman" panose="02020603050405020304" pitchFamily="18" charset="0"/>
                <a:sym typeface="+mn-ea"/>
              </a:rPr>
              <a:t>充分性度量：</a:t>
            </a:r>
            <a:r>
              <a:rPr lang="en-US" altLang="zh-CN" sz="2600" i="1" kern="0" noProof="0" dirty="0">
                <a:ln>
                  <a:noFill/>
                </a:ln>
                <a:effectLst/>
                <a:uLnTx/>
                <a:uFillTx/>
                <a:latin typeface="Times New Roman" panose="02020603050405020304" pitchFamily="18" charset="0"/>
                <a:sym typeface="+mn-ea"/>
              </a:rPr>
              <a:t>E</a:t>
            </a:r>
            <a:r>
              <a:rPr lang="zh-CN" altLang="en-US" sz="2600" kern="0" noProof="0" dirty="0">
                <a:ln>
                  <a:noFill/>
                </a:ln>
                <a:effectLst/>
                <a:uLnTx/>
                <a:uFillTx/>
                <a:latin typeface="Times New Roman" panose="02020603050405020304" pitchFamily="18" charset="0"/>
                <a:sym typeface="+mn-ea"/>
              </a:rPr>
              <a:t>对</a:t>
            </a:r>
            <a:r>
              <a:rPr lang="en-US" altLang="zh-CN"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的支持程度</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（必要性度量：</a:t>
            </a:r>
            <a:r>
              <a:rPr kumimoji="0" lang="zh-CN" altLang="en-US" sz="26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lang="en-US" altLang="zh-CN" sz="2600" i="1" kern="0" noProof="0" dirty="0">
                <a:ln>
                  <a:noFill/>
                </a:ln>
                <a:effectLst/>
                <a:uLnTx/>
                <a:uFillTx/>
                <a:latin typeface="Times New Roman" panose="02020603050405020304" pitchFamily="18" charset="0"/>
                <a:sym typeface="+mn-ea"/>
              </a:rPr>
              <a:t>E</a:t>
            </a:r>
            <a:r>
              <a:rPr lang="zh-CN" altLang="en-US" sz="2600" kern="0" noProof="0" dirty="0">
                <a:ln>
                  <a:noFill/>
                </a:ln>
                <a:effectLst/>
                <a:uLnTx/>
                <a:uFillTx/>
                <a:latin typeface="Times New Roman" panose="02020603050405020304" pitchFamily="18" charset="0"/>
                <a:sym typeface="+mn-ea"/>
              </a:rPr>
              <a:t>对</a:t>
            </a:r>
            <a:r>
              <a:rPr lang="en-US" altLang="zh-CN"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的支持程度</a:t>
            </a: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p>
        </p:txBody>
      </p:sp>
      <p:graphicFrame>
        <p:nvGraphicFramePr>
          <p:cNvPr id="1027" name="Object 6"/>
          <p:cNvGraphicFramePr/>
          <p:nvPr>
            <p:extLst>
              <p:ext uri="{D42A27DB-BD31-4B8C-83A1-F6EECF244321}">
                <p14:modId xmlns:p14="http://schemas.microsoft.com/office/powerpoint/2010/main" val="3425126563"/>
              </p:ext>
            </p:extLst>
          </p:nvPr>
        </p:nvGraphicFramePr>
        <p:xfrm>
          <a:off x="1465233" y="3125470"/>
          <a:ext cx="1125567" cy="383020"/>
        </p:xfrm>
        <a:graphic>
          <a:graphicData uri="http://schemas.openxmlformats.org/presentationml/2006/ole">
            <mc:AlternateContent xmlns:mc="http://schemas.openxmlformats.org/markup-compatibility/2006">
              <mc:Choice xmlns:v="urn:schemas-microsoft-com:vml" Requires="v">
                <p:oleObj spid="_x0000_s80005" r:id="rId3" imgW="596900" imgH="203200" progId="Equation.3">
                  <p:embed/>
                </p:oleObj>
              </mc:Choice>
              <mc:Fallback>
                <p:oleObj r:id="rId3" imgW="596900" imgH="203200" progId="Equation.3">
                  <p:embed/>
                  <p:pic>
                    <p:nvPicPr>
                      <p:cNvPr id="1027" name="Object 6"/>
                      <p:cNvPicPr/>
                      <p:nvPr/>
                    </p:nvPicPr>
                    <p:blipFill>
                      <a:blip r:embed="rId4"/>
                      <a:stretch>
                        <a:fillRect/>
                      </a:stretch>
                    </p:blipFill>
                    <p:spPr>
                      <a:xfrm>
                        <a:off x="1465233" y="3125470"/>
                        <a:ext cx="1125567" cy="383020"/>
                      </a:xfrm>
                      <a:prstGeom prst="rect">
                        <a:avLst/>
                      </a:prstGeom>
                      <a:noFill/>
                      <a:ln w="38100">
                        <a:noFill/>
                        <a:miter/>
                      </a:ln>
                    </p:spPr>
                  </p:pic>
                </p:oleObj>
              </mc:Fallback>
            </mc:AlternateContent>
          </a:graphicData>
        </a:graphic>
      </p:graphicFrame>
      <p:graphicFrame>
        <p:nvGraphicFramePr>
          <p:cNvPr id="360458" name="Object 10"/>
          <p:cNvGraphicFramePr/>
          <p:nvPr/>
        </p:nvGraphicFramePr>
        <p:xfrm>
          <a:off x="2956878" y="2473325"/>
          <a:ext cx="4568825" cy="381000"/>
        </p:xfrm>
        <a:graphic>
          <a:graphicData uri="http://schemas.openxmlformats.org/presentationml/2006/ole">
            <mc:AlternateContent xmlns:mc="http://schemas.openxmlformats.org/markup-compatibility/2006">
              <mc:Choice xmlns:v="urn:schemas-microsoft-com:vml" Requires="v">
                <p:oleObj spid="_x0000_s80006" r:id="rId5" imgW="2527300" imgH="215900" progId="Equation.3">
                  <p:embed/>
                </p:oleObj>
              </mc:Choice>
              <mc:Fallback>
                <p:oleObj r:id="rId5" imgW="2527300" imgH="215900" progId="Equation.3">
                  <p:embed/>
                  <p:pic>
                    <p:nvPicPr>
                      <p:cNvPr id="360458" name="Object 10"/>
                      <p:cNvPicPr/>
                      <p:nvPr/>
                    </p:nvPicPr>
                    <p:blipFill>
                      <a:blip r:embed="rId6"/>
                      <a:stretch>
                        <a:fillRect/>
                      </a:stretch>
                    </p:blipFill>
                    <p:spPr>
                      <a:xfrm>
                        <a:off x="2956878" y="2473325"/>
                        <a:ext cx="4568825" cy="381000"/>
                      </a:xfrm>
                      <a:prstGeom prst="rect">
                        <a:avLst/>
                      </a:prstGeom>
                      <a:noFill/>
                      <a:ln w="38100">
                        <a:noFill/>
                        <a:miter/>
                      </a:ln>
                    </p:spPr>
                  </p:pic>
                </p:oleObj>
              </mc:Fallback>
            </mc:AlternateContent>
          </a:graphicData>
        </a:graphic>
      </p:graphicFrame>
      <p:graphicFrame>
        <p:nvGraphicFramePr>
          <p:cNvPr id="16386" name="Object 2"/>
          <p:cNvGraphicFramePr/>
          <p:nvPr/>
        </p:nvGraphicFramePr>
        <p:xfrm>
          <a:off x="3972560" y="3598545"/>
          <a:ext cx="1933575" cy="773430"/>
        </p:xfrm>
        <a:graphic>
          <a:graphicData uri="http://schemas.openxmlformats.org/presentationml/2006/ole">
            <mc:AlternateContent xmlns:mc="http://schemas.openxmlformats.org/markup-compatibility/2006">
              <mc:Choice xmlns:v="urn:schemas-microsoft-com:vml" Requires="v">
                <p:oleObj spid="_x0000_s80007" r:id="rId7" imgW="990600" imgH="469900" progId="Equation.3">
                  <p:embed/>
                </p:oleObj>
              </mc:Choice>
              <mc:Fallback>
                <p:oleObj r:id="rId7" imgW="990600" imgH="469900" progId="Equation.3">
                  <p:embed/>
                  <p:pic>
                    <p:nvPicPr>
                      <p:cNvPr id="16386" name="Object 2"/>
                      <p:cNvPicPr/>
                      <p:nvPr/>
                    </p:nvPicPr>
                    <p:blipFill>
                      <a:blip r:embed="rId8"/>
                      <a:stretch>
                        <a:fillRect/>
                      </a:stretch>
                    </p:blipFill>
                    <p:spPr>
                      <a:xfrm>
                        <a:off x="3972560" y="3598545"/>
                        <a:ext cx="1933575" cy="773430"/>
                      </a:xfrm>
                      <a:prstGeom prst="rect">
                        <a:avLst/>
                      </a:prstGeom>
                      <a:noFill/>
                      <a:ln w="38100">
                        <a:noFill/>
                        <a:miter/>
                      </a:ln>
                    </p:spPr>
                  </p:pic>
                </p:oleObj>
              </mc:Fallback>
            </mc:AlternateContent>
          </a:graphicData>
        </a:graphic>
      </p:graphicFrame>
      <p:graphicFrame>
        <p:nvGraphicFramePr>
          <p:cNvPr id="16387" name="Object 5"/>
          <p:cNvGraphicFramePr/>
          <p:nvPr/>
        </p:nvGraphicFramePr>
        <p:xfrm>
          <a:off x="2922588" y="4575175"/>
          <a:ext cx="3324860" cy="762000"/>
        </p:xfrm>
        <a:graphic>
          <a:graphicData uri="http://schemas.openxmlformats.org/presentationml/2006/ole">
            <mc:AlternateContent xmlns:mc="http://schemas.openxmlformats.org/markup-compatibility/2006">
              <mc:Choice xmlns:v="urn:schemas-microsoft-com:vml" Requires="v">
                <p:oleObj spid="_x0000_s80008" r:id="rId9" imgW="2057400" imgH="469900" progId="Equation.3">
                  <p:embed/>
                </p:oleObj>
              </mc:Choice>
              <mc:Fallback>
                <p:oleObj r:id="rId9" imgW="2057400" imgH="469900" progId="Equation.3">
                  <p:embed/>
                  <p:pic>
                    <p:nvPicPr>
                      <p:cNvPr id="16387" name="Object 5"/>
                      <p:cNvPicPr/>
                      <p:nvPr/>
                    </p:nvPicPr>
                    <p:blipFill>
                      <a:blip r:embed="rId10"/>
                      <a:stretch>
                        <a:fillRect/>
                      </a:stretch>
                    </p:blipFill>
                    <p:spPr>
                      <a:xfrm>
                        <a:off x="2922588" y="4575175"/>
                        <a:ext cx="3324860" cy="7620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32</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444563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几率</a:t>
            </a:r>
            <a:r>
              <a:rPr kumimoji="0" lang="en-US" altLang="zh-CN" sz="26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O</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6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证据</a:t>
            </a:r>
            <a:r>
              <a:rPr kumimoji="0" lang="en-US" altLang="zh-CN" sz="26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X</a:t>
            </a:r>
            <a:r>
              <a:rPr kumimoji="0" lang="zh-CN" altLang="en-US" sz="26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的不确定性</a:t>
            </a:r>
            <a:endParaRPr kumimoji="0" lang="en-US" altLang="zh-CN" sz="26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r>
              <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通过几率的引入，可以得到：</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aphicFrame>
        <p:nvGraphicFramePr>
          <p:cNvPr id="28683" name="Object 15"/>
          <p:cNvGraphicFramePr>
            <a:graphicFrameLocks noChangeAspect="1"/>
          </p:cNvGraphicFramePr>
          <p:nvPr/>
        </p:nvGraphicFramePr>
        <p:xfrm>
          <a:off x="3107214" y="2204472"/>
          <a:ext cx="1873250" cy="721450"/>
        </p:xfrm>
        <a:graphic>
          <a:graphicData uri="http://schemas.openxmlformats.org/presentationml/2006/ole">
            <mc:AlternateContent xmlns:mc="http://schemas.openxmlformats.org/markup-compatibility/2006">
              <mc:Choice xmlns:v="urn:schemas-microsoft-com:vml" Requires="v">
                <p:oleObj spid="_x0000_s81062" r:id="rId3" imgW="1091565" imgH="419100" progId="Equation.3">
                  <p:embed/>
                </p:oleObj>
              </mc:Choice>
              <mc:Fallback>
                <p:oleObj r:id="rId3" imgW="1091565" imgH="419100" progId="Equation.3">
                  <p:embed/>
                  <p:pic>
                    <p:nvPicPr>
                      <p:cNvPr id="28683" name="Object 15"/>
                      <p:cNvPicPr/>
                      <p:nvPr/>
                    </p:nvPicPr>
                    <p:blipFill>
                      <a:blip r:embed="rId4"/>
                      <a:stretch>
                        <a:fillRect/>
                      </a:stretch>
                    </p:blipFill>
                    <p:spPr>
                      <a:xfrm>
                        <a:off x="3107214" y="2204472"/>
                        <a:ext cx="1873250" cy="721450"/>
                      </a:xfrm>
                      <a:prstGeom prst="rect">
                        <a:avLst/>
                      </a:prstGeom>
                      <a:noFill/>
                      <a:ln w="38100">
                        <a:noFill/>
                        <a:miter/>
                      </a:ln>
                    </p:spPr>
                  </p:pic>
                </p:oleObj>
              </mc:Fallback>
            </mc:AlternateContent>
          </a:graphicData>
        </a:graphic>
      </p:graphicFrame>
      <p:graphicFrame>
        <p:nvGraphicFramePr>
          <p:cNvPr id="28684" name="Object 16"/>
          <p:cNvGraphicFramePr>
            <a:graphicFrameLocks noChangeAspect="1"/>
          </p:cNvGraphicFramePr>
          <p:nvPr/>
        </p:nvGraphicFramePr>
        <p:xfrm>
          <a:off x="5866666" y="2199740"/>
          <a:ext cx="1873250" cy="769937"/>
        </p:xfrm>
        <a:graphic>
          <a:graphicData uri="http://schemas.openxmlformats.org/presentationml/2006/ole">
            <mc:AlternateContent xmlns:mc="http://schemas.openxmlformats.org/markup-compatibility/2006">
              <mc:Choice xmlns:v="urn:schemas-microsoft-com:vml" Requires="v">
                <p:oleObj spid="_x0000_s81063" r:id="rId5" imgW="1016000" imgH="419100" progId="Equation.3">
                  <p:embed/>
                </p:oleObj>
              </mc:Choice>
              <mc:Fallback>
                <p:oleObj r:id="rId5" imgW="1016000" imgH="419100" progId="Equation.3">
                  <p:embed/>
                  <p:pic>
                    <p:nvPicPr>
                      <p:cNvPr id="28684" name="Object 16"/>
                      <p:cNvPicPr/>
                      <p:nvPr/>
                    </p:nvPicPr>
                    <p:blipFill>
                      <a:blip r:embed="rId6"/>
                      <a:stretch>
                        <a:fillRect/>
                      </a:stretch>
                    </p:blipFill>
                    <p:spPr>
                      <a:xfrm>
                        <a:off x="5866666" y="2199740"/>
                        <a:ext cx="1873250" cy="769937"/>
                      </a:xfrm>
                      <a:prstGeom prst="rect">
                        <a:avLst/>
                      </a:prstGeom>
                      <a:noFill/>
                      <a:ln w="38100">
                        <a:noFill/>
                        <a:miter/>
                      </a:ln>
                    </p:spPr>
                  </p:pic>
                </p:oleObj>
              </mc:Fallback>
            </mc:AlternateContent>
          </a:graphicData>
        </a:graphic>
      </p:graphicFrame>
      <p:graphicFrame>
        <p:nvGraphicFramePr>
          <p:cNvPr id="29713" name="Object 25"/>
          <p:cNvGraphicFramePr>
            <a:graphicFrameLocks noChangeAspect="1"/>
          </p:cNvGraphicFramePr>
          <p:nvPr/>
        </p:nvGraphicFramePr>
        <p:xfrm>
          <a:off x="2773522" y="3770313"/>
          <a:ext cx="4239260" cy="688975"/>
        </p:xfrm>
        <a:graphic>
          <a:graphicData uri="http://schemas.openxmlformats.org/presentationml/2006/ole">
            <mc:AlternateContent xmlns:mc="http://schemas.openxmlformats.org/markup-compatibility/2006">
              <mc:Choice xmlns:v="urn:schemas-microsoft-com:vml" Requires="v">
                <p:oleObj spid="_x0000_s81064" r:id="rId7" imgW="2578100" imgH="419100" progId="Equation.3">
                  <p:embed/>
                </p:oleObj>
              </mc:Choice>
              <mc:Fallback>
                <p:oleObj r:id="rId7" imgW="2578100" imgH="419100" progId="Equation.3">
                  <p:embed/>
                  <p:pic>
                    <p:nvPicPr>
                      <p:cNvPr id="29713" name="Object 25"/>
                      <p:cNvPicPr/>
                      <p:nvPr/>
                    </p:nvPicPr>
                    <p:blipFill>
                      <a:blip r:embed="rId8"/>
                      <a:stretch>
                        <a:fillRect/>
                      </a:stretch>
                    </p:blipFill>
                    <p:spPr>
                      <a:xfrm>
                        <a:off x="2773522" y="3770313"/>
                        <a:ext cx="4239260" cy="688975"/>
                      </a:xfrm>
                      <a:prstGeom prst="rect">
                        <a:avLst/>
                      </a:prstGeom>
                      <a:noFill/>
                      <a:ln w="38100">
                        <a:noFill/>
                        <a:miter/>
                      </a:ln>
                    </p:spPr>
                  </p:pic>
                </p:oleObj>
              </mc:Fallback>
            </mc:AlternateContent>
          </a:graphicData>
        </a:graphic>
      </p:graphicFrame>
      <p:graphicFrame>
        <p:nvGraphicFramePr>
          <p:cNvPr id="29709" name="Object 21"/>
          <p:cNvGraphicFramePr>
            <a:graphicFrameLocks noChangeAspect="1"/>
          </p:cNvGraphicFramePr>
          <p:nvPr/>
        </p:nvGraphicFramePr>
        <p:xfrm>
          <a:off x="2773681" y="4550569"/>
          <a:ext cx="5046980" cy="737870"/>
        </p:xfrm>
        <a:graphic>
          <a:graphicData uri="http://schemas.openxmlformats.org/presentationml/2006/ole">
            <mc:AlternateContent xmlns:mc="http://schemas.openxmlformats.org/markup-compatibility/2006">
              <mc:Choice xmlns:v="urn:schemas-microsoft-com:vml" Requires="v">
                <p:oleObj spid="_x0000_s81065" r:id="rId9" imgW="2819400" imgH="419100" progId="Equation.3">
                  <p:embed/>
                </p:oleObj>
              </mc:Choice>
              <mc:Fallback>
                <p:oleObj r:id="rId9" imgW="2819400" imgH="419100" progId="Equation.3">
                  <p:embed/>
                  <p:pic>
                    <p:nvPicPr>
                      <p:cNvPr id="29709" name="Object 21"/>
                      <p:cNvPicPr/>
                      <p:nvPr/>
                    </p:nvPicPr>
                    <p:blipFill>
                      <a:blip r:embed="rId10"/>
                      <a:stretch>
                        <a:fillRect/>
                      </a:stretch>
                    </p:blipFill>
                    <p:spPr>
                      <a:xfrm>
                        <a:off x="2773681" y="4550569"/>
                        <a:ext cx="5046980" cy="737870"/>
                      </a:xfrm>
                      <a:prstGeom prst="rect">
                        <a:avLst/>
                      </a:prstGeom>
                      <a:noFill/>
                      <a:ln w="38100">
                        <a:noFill/>
                        <a:miter/>
                      </a:ln>
                    </p:spPr>
                  </p:pic>
                </p:oleObj>
              </mc:Fallback>
            </mc:AlternateContent>
          </a:graphicData>
        </a:graphic>
      </p:graphicFrame>
      <p:graphicFrame>
        <p:nvGraphicFramePr>
          <p:cNvPr id="2" name="Object 25"/>
          <p:cNvGraphicFramePr>
            <a:graphicFrameLocks noChangeAspect="1"/>
          </p:cNvGraphicFramePr>
          <p:nvPr/>
        </p:nvGraphicFramePr>
        <p:xfrm>
          <a:off x="2773840" y="5378768"/>
          <a:ext cx="4887595" cy="688975"/>
        </p:xfrm>
        <a:graphic>
          <a:graphicData uri="http://schemas.openxmlformats.org/presentationml/2006/ole">
            <mc:AlternateContent xmlns:mc="http://schemas.openxmlformats.org/markup-compatibility/2006">
              <mc:Choice xmlns:v="urn:schemas-microsoft-com:vml" Requires="v">
                <p:oleObj spid="_x0000_s81066" r:id="rId11" imgW="2971800" imgH="419100" progId="Equation.3">
                  <p:embed/>
                </p:oleObj>
              </mc:Choice>
              <mc:Fallback>
                <p:oleObj r:id="rId11" imgW="2971800" imgH="419100" progId="Equation.3">
                  <p:embed/>
                  <p:pic>
                    <p:nvPicPr>
                      <p:cNvPr id="2" name="Object 25"/>
                      <p:cNvPicPr/>
                      <p:nvPr/>
                    </p:nvPicPr>
                    <p:blipFill>
                      <a:blip r:embed="rId12"/>
                      <a:stretch>
                        <a:fillRect/>
                      </a:stretch>
                    </p:blipFill>
                    <p:spPr>
                      <a:xfrm>
                        <a:off x="2773840" y="5378768"/>
                        <a:ext cx="4887595" cy="68897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33</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3845560"/>
          </a:xfrm>
          <a:prstGeom prst="rect">
            <a:avLst/>
          </a:prstGeom>
          <a:noFill/>
          <a:ln w="9525">
            <a:no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r>
              <a:rPr kumimoji="0" lang="en-US" altLang="zh-CN" sz="2600" b="1" i="1" u="none" strike="noStrike" kern="0" cap="none" spc="0" normalizeH="0" baseline="0" noProof="0">
                <a:ln>
                  <a:noFill/>
                </a:ln>
                <a:solidFill>
                  <a:schemeClr val="tx1"/>
                </a:solidFill>
                <a:effectLst/>
                <a:uLnTx/>
                <a:uFillTx/>
                <a:latin typeface="Times New Roman" panose="02020603050405020304" pitchFamily="18" charset="0"/>
                <a:ea typeface="+mn-ea"/>
                <a:cs typeface="+mn-cs"/>
              </a:rPr>
              <a:t>LS</a:t>
            </a:r>
            <a:r>
              <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的性质</a:t>
            </a:r>
            <a:r>
              <a:rPr kumimoji="0" lang="en-US" altLang="zh-CN"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zh-CN" altLang="en-US"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endParaRPr kumimoji="0" lang="zh-CN" altLang="en-US"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78227" name="Group 51"/>
          <p:cNvGraphicFramePr>
            <a:graphicFrameLocks noGrp="1"/>
          </p:cNvGraphicFramePr>
          <p:nvPr>
            <p:custDataLst>
              <p:tags r:id="rId2"/>
            </p:custDataLst>
            <p:extLst>
              <p:ext uri="{D42A27DB-BD31-4B8C-83A1-F6EECF244321}">
                <p14:modId xmlns:p14="http://schemas.microsoft.com/office/powerpoint/2010/main" val="573817334"/>
              </p:ext>
            </p:extLst>
          </p:nvPr>
        </p:nvGraphicFramePr>
        <p:xfrm>
          <a:off x="1628140" y="2453640"/>
          <a:ext cx="9487535" cy="3866515"/>
        </p:xfrm>
        <a:graphic>
          <a:graphicData uri="http://schemas.openxmlformats.org/drawingml/2006/table">
            <a:tbl>
              <a:tblPr/>
              <a:tblGrid>
                <a:gridCol w="1756410">
                  <a:extLst>
                    <a:ext uri="{9D8B030D-6E8A-4147-A177-3AD203B41FA5}">
                      <a16:colId xmlns:a16="http://schemas.microsoft.com/office/drawing/2014/main" val="20000"/>
                    </a:ext>
                  </a:extLst>
                </a:gridCol>
                <a:gridCol w="2370455">
                  <a:extLst>
                    <a:ext uri="{9D8B030D-6E8A-4147-A177-3AD203B41FA5}">
                      <a16:colId xmlns:a16="http://schemas.microsoft.com/office/drawing/2014/main" val="20001"/>
                    </a:ext>
                  </a:extLst>
                </a:gridCol>
                <a:gridCol w="5360670">
                  <a:extLst>
                    <a:ext uri="{9D8B030D-6E8A-4147-A177-3AD203B41FA5}">
                      <a16:colId xmlns:a16="http://schemas.microsoft.com/office/drawing/2014/main" val="20002"/>
                    </a:ext>
                  </a:extLst>
                </a:gridCol>
              </a:tblGrid>
              <a:tr h="112776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just">
                        <a:lnSpc>
                          <a:spcPct val="150000"/>
                        </a:lnSpc>
                        <a:spcBef>
                          <a:spcPts val="0"/>
                        </a:spcBef>
                        <a:spcAft>
                          <a:spcPts val="0"/>
                        </a:spcAft>
                      </a:pPr>
                      <a:r>
                        <a:rPr lang="en-US" sz="2000" i="1" kern="100" dirty="0">
                          <a:latin typeface="Times New Roman" panose="02020603050405020304" pitchFamily="18" charset="0"/>
                          <a:cs typeface="Times New Roman" panose="02020603050405020304" pitchFamily="18" charset="0"/>
                          <a:sym typeface="+mn-ea"/>
                        </a:rPr>
                        <a:t>E</a:t>
                      </a:r>
                      <a:r>
                        <a:rPr lang="zh-CN" sz="2000" kern="100" dirty="0">
                          <a:latin typeface="Times New Roman" panose="02020603050405020304" pitchFamily="18" charset="0"/>
                          <a:cs typeface="Times New Roman" panose="02020603050405020304" pitchFamily="18" charset="0"/>
                          <a:sym typeface="+mn-ea"/>
                        </a:rPr>
                        <a:t>的</a:t>
                      </a:r>
                      <a:r>
                        <a:rPr lang="en-US" sz="2000" kern="100" dirty="0" err="1">
                          <a:latin typeface="Times New Roman" panose="02020603050405020304" pitchFamily="18" charset="0"/>
                          <a:cs typeface="Times New Roman" panose="02020603050405020304" pitchFamily="18" charset="0"/>
                          <a:sym typeface="Symbol" panose="05050102010706020507"/>
                        </a:rPr>
                        <a:t>出现</a:t>
                      </a:r>
                      <a:r>
                        <a:rPr lang="zh-CN" sz="2000" kern="100" dirty="0">
                          <a:latin typeface="Times New Roman" panose="02020603050405020304" pitchFamily="18" charset="0"/>
                          <a:cs typeface="Times New Roman" panose="02020603050405020304" pitchFamily="18" charset="0"/>
                          <a:sym typeface="+mn-ea"/>
                        </a:rPr>
                        <a:t>使</a:t>
                      </a:r>
                      <a:r>
                        <a:rPr lang="en-US" sz="2000" i="1" kern="100" dirty="0">
                          <a:latin typeface="Times New Roman" panose="02020603050405020304" pitchFamily="18" charset="0"/>
                          <a:cs typeface="Times New Roman" panose="02020603050405020304" pitchFamily="18" charset="0"/>
                          <a:sym typeface="+mn-ea"/>
                        </a:rPr>
                        <a:t>H</a:t>
                      </a:r>
                      <a:r>
                        <a:rPr lang="zh-CN" sz="2000" kern="100" dirty="0">
                          <a:latin typeface="Times New Roman" panose="02020603050405020304" pitchFamily="18" charset="0"/>
                          <a:cs typeface="Times New Roman" panose="02020603050405020304" pitchFamily="18" charset="0"/>
                          <a:sym typeface="+mn-ea"/>
                        </a:rPr>
                        <a:t>为真的概率↗</a:t>
                      </a:r>
                      <a:r>
                        <a:rPr lang="en-US" sz="2000" kern="100" dirty="0">
                          <a:latin typeface="Times New Roman" panose="02020603050405020304" pitchFamily="18" charset="0"/>
                          <a:cs typeface="Times New Roman" panose="02020603050405020304" pitchFamily="18" charset="0"/>
                          <a:sym typeface="+mn-ea"/>
                        </a:rPr>
                        <a:t>, </a:t>
                      </a:r>
                      <a:r>
                        <a:rPr lang="en-US" sz="2000" i="1" kern="100" dirty="0">
                          <a:latin typeface="Times New Roman" panose="02020603050405020304" pitchFamily="18" charset="0"/>
                          <a:cs typeface="Times New Roman" panose="02020603050405020304" pitchFamily="18" charset="0"/>
                          <a:sym typeface="+mn-ea"/>
                        </a:rPr>
                        <a:t>LS</a:t>
                      </a:r>
                      <a:r>
                        <a:rPr lang="zh-CN"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P</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H</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E</a:t>
                      </a:r>
                      <a:r>
                        <a:rPr lang="en-US" sz="2000" kern="100" dirty="0">
                          <a:latin typeface="Times New Roman" panose="02020603050405020304" pitchFamily="18" charset="0"/>
                          <a:cs typeface="Times New Roman" panose="02020603050405020304" pitchFamily="18" charset="0"/>
                          <a:sym typeface="+mn-ea"/>
                        </a:rPr>
                        <a:t>)</a:t>
                      </a:r>
                      <a:r>
                        <a:rPr lang="zh-CN" sz="2000" kern="100" dirty="0">
                          <a:latin typeface="Times New Roman" panose="02020603050405020304" pitchFamily="18" charset="0"/>
                          <a:cs typeface="Times New Roman" panose="02020603050405020304" pitchFamily="18" charset="0"/>
                          <a:sym typeface="+mn-ea"/>
                        </a:rPr>
                        <a:t>↗</a:t>
                      </a:r>
                      <a:r>
                        <a:rPr lang="en-US" sz="2000" kern="100" dirty="0">
                          <a:latin typeface="Times New Roman" panose="02020603050405020304" pitchFamily="18" charset="0"/>
                          <a:cs typeface="Times New Roman" panose="02020603050405020304" pitchFamily="18" charset="0"/>
                          <a:sym typeface="+mn-ea"/>
                        </a:rPr>
                        <a:t>,</a:t>
                      </a:r>
                      <a:endParaRPr lang="en-US" sz="2000" kern="100" dirty="0">
                        <a:latin typeface="Times New Roman" panose="02020603050405020304" pitchFamily="18" charset="0"/>
                        <a:ea typeface="+mn-ea"/>
                        <a:cs typeface="Times New Roman" panose="02020603050405020304" pitchFamily="18" charset="0"/>
                      </a:endParaRPr>
                    </a:p>
                    <a:p>
                      <a:pPr marL="0" marR="0" indent="0" algn="just">
                        <a:lnSpc>
                          <a:spcPct val="150000"/>
                        </a:lnSpc>
                        <a:spcBef>
                          <a:spcPts val="0"/>
                        </a:spcBef>
                        <a:spcAft>
                          <a:spcPts val="0"/>
                        </a:spcAft>
                      </a:pPr>
                      <a:r>
                        <a:rPr lang="en-US" sz="2000" i="1" kern="100" dirty="0">
                          <a:latin typeface="Times New Roman" panose="02020603050405020304" pitchFamily="18" charset="0"/>
                          <a:cs typeface="Times New Roman" panose="02020603050405020304" pitchFamily="18" charset="0"/>
                          <a:sym typeface="+mn-ea"/>
                        </a:rPr>
                        <a:t>LS</a:t>
                      </a:r>
                      <a:r>
                        <a:rPr lang="en-US" sz="2000" kern="100" dirty="0">
                          <a:latin typeface="Times New Roman" panose="02020603050405020304" pitchFamily="18" charset="0"/>
                          <a:cs typeface="Times New Roman" panose="02020603050405020304" pitchFamily="18" charset="0"/>
                          <a:sym typeface="+mn-ea"/>
                        </a:rPr>
                        <a:t> </a:t>
                      </a:r>
                      <a:r>
                        <a:rPr lang="zh-CN" sz="2000" kern="100" dirty="0">
                          <a:latin typeface="Times New Roman" panose="02020603050405020304" pitchFamily="18" charset="0"/>
                          <a:cs typeface="Times New Roman" panose="02020603050405020304" pitchFamily="18" charset="0"/>
                          <a:sym typeface="+mn-ea"/>
                        </a:rPr>
                        <a:t>→∞</a:t>
                      </a:r>
                      <a:r>
                        <a:rPr lang="en-US" sz="2000" kern="100" dirty="0">
                          <a:latin typeface="Times New Roman" panose="02020603050405020304" pitchFamily="18" charset="0"/>
                          <a:cs typeface="Times New Roman" panose="02020603050405020304" pitchFamily="18" charset="0"/>
                          <a:sym typeface="Symbol" panose="05050102010706020507"/>
                        </a:rPr>
                        <a:t></a:t>
                      </a:r>
                      <a:r>
                        <a:rPr lang="en-US" sz="2000" i="1" kern="100" dirty="0">
                          <a:latin typeface="Times New Roman" panose="02020603050405020304" pitchFamily="18" charset="0"/>
                          <a:cs typeface="Times New Roman" panose="02020603050405020304" pitchFamily="18" charset="0"/>
                          <a:sym typeface="+mn-ea"/>
                        </a:rPr>
                        <a:t>O</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H</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E</a:t>
                      </a:r>
                      <a:r>
                        <a:rPr lang="en-US" sz="2000" kern="100" dirty="0">
                          <a:latin typeface="Times New Roman" panose="02020603050405020304" pitchFamily="18" charset="0"/>
                          <a:cs typeface="Times New Roman" panose="02020603050405020304" pitchFamily="18" charset="0"/>
                          <a:sym typeface="+mn-ea"/>
                        </a:rPr>
                        <a:t>) </a:t>
                      </a:r>
                      <a:r>
                        <a:rPr lang="zh-CN" sz="2000" kern="100" dirty="0">
                          <a:latin typeface="Times New Roman" panose="02020603050405020304" pitchFamily="18" charset="0"/>
                          <a:cs typeface="Times New Roman" panose="02020603050405020304" pitchFamily="18" charset="0"/>
                          <a:sym typeface="+mn-ea"/>
                        </a:rPr>
                        <a:t>→∞</a:t>
                      </a:r>
                      <a:r>
                        <a:rPr lang="en-US" sz="2000" kern="100" dirty="0">
                          <a:latin typeface="Times New Roman" panose="02020603050405020304" pitchFamily="18" charset="0"/>
                          <a:cs typeface="Times New Roman" panose="02020603050405020304" pitchFamily="18" charset="0"/>
                          <a:sym typeface="+mn-ea"/>
                        </a:rPr>
                        <a:t>, </a:t>
                      </a:r>
                      <a:r>
                        <a:rPr lang="en-US" sz="2000" i="1" kern="100" dirty="0">
                          <a:latin typeface="Times New Roman" panose="02020603050405020304" pitchFamily="18" charset="0"/>
                          <a:cs typeface="Times New Roman" panose="02020603050405020304" pitchFamily="18" charset="0"/>
                          <a:sym typeface="+mn-ea"/>
                        </a:rPr>
                        <a:t>P</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H</a:t>
                      </a:r>
                      <a:r>
                        <a:rPr lang="en-US" sz="2000" kern="100" dirty="0">
                          <a:latin typeface="Times New Roman" panose="02020603050405020304" pitchFamily="18" charset="0"/>
                          <a:cs typeface="Times New Roman" panose="02020603050405020304" pitchFamily="18" charset="0"/>
                          <a:sym typeface="+mn-ea"/>
                        </a:rPr>
                        <a:t>|</a:t>
                      </a:r>
                      <a:r>
                        <a:rPr lang="en-US" sz="2000" i="1" kern="100" dirty="0">
                          <a:latin typeface="Times New Roman" panose="02020603050405020304" pitchFamily="18" charset="0"/>
                          <a:cs typeface="Times New Roman" panose="02020603050405020304" pitchFamily="18" charset="0"/>
                          <a:sym typeface="+mn-ea"/>
                        </a:rPr>
                        <a:t>E</a:t>
                      </a:r>
                      <a:r>
                        <a:rPr lang="en-US" sz="2000" kern="100" dirty="0">
                          <a:latin typeface="Times New Roman" panose="02020603050405020304" pitchFamily="18" charset="0"/>
                          <a:cs typeface="Times New Roman" panose="02020603050405020304" pitchFamily="18" charset="0"/>
                          <a:sym typeface="+mn-ea"/>
                        </a:rPr>
                        <a:t>) </a:t>
                      </a:r>
                      <a:r>
                        <a:rPr lang="zh-CN" sz="2000" kern="100" dirty="0">
                          <a:latin typeface="Times New Roman" panose="02020603050405020304" pitchFamily="18" charset="0"/>
                          <a:cs typeface="Times New Roman" panose="02020603050405020304" pitchFamily="18" charset="0"/>
                          <a:sym typeface="+mn-ea"/>
                        </a:rPr>
                        <a:t>→</a:t>
                      </a:r>
                      <a:r>
                        <a:rPr lang="en-US" sz="2000" kern="100" dirty="0">
                          <a:latin typeface="Times New Roman" panose="02020603050405020304" pitchFamily="18" charset="0"/>
                          <a:cs typeface="Times New Roman" panose="02020603050405020304" pitchFamily="18" charset="0"/>
                          <a:sym typeface="+mn-ea"/>
                        </a:rPr>
                        <a:t>1, </a:t>
                      </a:r>
                      <a:r>
                        <a:rPr lang="en-US" sz="2000" i="1" kern="100" dirty="0">
                          <a:latin typeface="Times New Roman" panose="02020603050405020304" pitchFamily="18" charset="0"/>
                          <a:cs typeface="Times New Roman" panose="02020603050405020304" pitchFamily="18" charset="0"/>
                          <a:sym typeface="+mn-ea"/>
                        </a:rPr>
                        <a:t>LS</a:t>
                      </a:r>
                      <a:r>
                        <a:rPr lang="zh-CN" sz="2000" kern="100" dirty="0">
                          <a:latin typeface="Times New Roman" panose="02020603050405020304" pitchFamily="18" charset="0"/>
                          <a:cs typeface="Times New Roman" panose="02020603050405020304" pitchFamily="18" charset="0"/>
                          <a:sym typeface="+mn-ea"/>
                        </a:rPr>
                        <a:t>充分性</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9325">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对</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没有影响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694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的</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存在</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使</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为真的概率↘</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LS</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49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lang="en-US" altLang="zh-CN" sz="2000" i="1" dirty="0">
                          <a:ln>
                            <a:noFill/>
                          </a:ln>
                          <a:effectLst/>
                          <a:latin typeface="Times New Roman" panose="02020603050405020304" pitchFamily="18" charset="0"/>
                          <a:cs typeface="Times New Roman" panose="02020603050405020304" pitchFamily="18" charset="0"/>
                          <a:sym typeface="+mn-ea"/>
                        </a:rPr>
                        <a:t>E</a:t>
                      </a:r>
                      <a:r>
                        <a:rPr lang="zh-CN" altLang="en-US" sz="2000" dirty="0">
                          <a:ln>
                            <a:noFill/>
                          </a:ln>
                          <a:effectLst/>
                          <a:latin typeface="Times New Roman" panose="02020603050405020304" pitchFamily="18" charset="0"/>
                          <a:cs typeface="Times New Roman" panose="02020603050405020304" pitchFamily="18" charset="0"/>
                          <a:sym typeface="+mn-ea"/>
                        </a:rPr>
                        <a:t>的</a:t>
                      </a:r>
                      <a:r>
                        <a:rPr lang="zh-CN" altLang="en-US" sz="2000" dirty="0">
                          <a:ln>
                            <a:noFill/>
                          </a:ln>
                          <a:effectLst/>
                          <a:latin typeface="Times New Roman" panose="02020603050405020304" pitchFamily="18" charset="0"/>
                          <a:cs typeface="Times New Roman" panose="02020603050405020304" pitchFamily="18" charset="0"/>
                          <a:sym typeface="Symbol" panose="05050102010706020507" pitchFamily="18" charset="2"/>
                        </a:rPr>
                        <a:t>存在使</a:t>
                      </a:r>
                      <a:r>
                        <a:rPr lang="en-US" altLang="zh-CN" sz="2000" i="1" dirty="0">
                          <a:ln>
                            <a:noFill/>
                          </a:ln>
                          <a:effectLst/>
                          <a:latin typeface="Times New Roman" panose="02020603050405020304" pitchFamily="18" charset="0"/>
                          <a:cs typeface="Times New Roman" panose="02020603050405020304" pitchFamily="18" charset="0"/>
                          <a:sym typeface="+mn-ea"/>
                        </a:rPr>
                        <a:t>H</a:t>
                      </a:r>
                      <a:r>
                        <a:rPr lang="zh-CN" altLang="en-US" sz="2000" dirty="0">
                          <a:ln>
                            <a:noFill/>
                          </a:ln>
                          <a:effectLst/>
                          <a:latin typeface="Times New Roman" panose="02020603050405020304" pitchFamily="18" charset="0"/>
                          <a:cs typeface="Times New Roman" panose="02020603050405020304" pitchFamily="18" charset="0"/>
                          <a:sym typeface="+mn-ea"/>
                        </a:rPr>
                        <a:t>为假</a:t>
                      </a:r>
                      <a:endParaRPr kumimoji="0" lang="zh-CN" altLang="en-US" sz="2000" b="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434" name="Object 2"/>
          <p:cNvGraphicFramePr/>
          <p:nvPr/>
        </p:nvGraphicFramePr>
        <p:xfrm>
          <a:off x="1985804" y="2961958"/>
          <a:ext cx="757555" cy="320040"/>
        </p:xfrm>
        <a:graphic>
          <a:graphicData uri="http://schemas.openxmlformats.org/presentationml/2006/ole">
            <mc:AlternateContent xmlns:mc="http://schemas.openxmlformats.org/markup-compatibility/2006">
              <mc:Choice xmlns:v="urn:schemas-microsoft-com:vml" Requires="v">
                <p:oleObj spid="_x0000_s82317" r:id="rId4" imgW="431800" imgH="177165" progId="Equation.3">
                  <p:embed/>
                </p:oleObj>
              </mc:Choice>
              <mc:Fallback>
                <p:oleObj r:id="rId4" imgW="431800" imgH="177165" progId="Equation.3">
                  <p:embed/>
                  <p:pic>
                    <p:nvPicPr>
                      <p:cNvPr id="18434" name="Object 2"/>
                      <p:cNvPicPr/>
                      <p:nvPr/>
                    </p:nvPicPr>
                    <p:blipFill>
                      <a:blip r:embed="rId5"/>
                      <a:stretch>
                        <a:fillRect/>
                      </a:stretch>
                    </p:blipFill>
                    <p:spPr>
                      <a:xfrm>
                        <a:off x="1985804" y="2961958"/>
                        <a:ext cx="757555" cy="320040"/>
                      </a:xfrm>
                      <a:prstGeom prst="rect">
                        <a:avLst/>
                      </a:prstGeom>
                      <a:noFill/>
                      <a:ln w="38100">
                        <a:noFill/>
                        <a:miter/>
                      </a:ln>
                    </p:spPr>
                  </p:pic>
                </p:oleObj>
              </mc:Fallback>
            </mc:AlternateContent>
          </a:graphicData>
        </a:graphic>
      </p:graphicFrame>
      <p:graphicFrame>
        <p:nvGraphicFramePr>
          <p:cNvPr id="18435" name="Object 3"/>
          <p:cNvGraphicFramePr/>
          <p:nvPr/>
        </p:nvGraphicFramePr>
        <p:xfrm>
          <a:off x="1985804" y="3919538"/>
          <a:ext cx="757555" cy="320040"/>
        </p:xfrm>
        <a:graphic>
          <a:graphicData uri="http://schemas.openxmlformats.org/presentationml/2006/ole">
            <mc:AlternateContent xmlns:mc="http://schemas.openxmlformats.org/markup-compatibility/2006">
              <mc:Choice xmlns:v="urn:schemas-microsoft-com:vml" Requires="v">
                <p:oleObj spid="_x0000_s82318" r:id="rId6" imgW="431800" imgH="177165" progId="Equation.3">
                  <p:embed/>
                </p:oleObj>
              </mc:Choice>
              <mc:Fallback>
                <p:oleObj r:id="rId6" imgW="431800" imgH="177165" progId="Equation.3">
                  <p:embed/>
                  <p:pic>
                    <p:nvPicPr>
                      <p:cNvPr id="18435" name="Object 3"/>
                      <p:cNvPicPr/>
                      <p:nvPr/>
                    </p:nvPicPr>
                    <p:blipFill>
                      <a:blip r:embed="rId7"/>
                      <a:stretch>
                        <a:fillRect/>
                      </a:stretch>
                    </p:blipFill>
                    <p:spPr>
                      <a:xfrm>
                        <a:off x="1985804" y="3919538"/>
                        <a:ext cx="757555" cy="320040"/>
                      </a:xfrm>
                      <a:prstGeom prst="rect">
                        <a:avLst/>
                      </a:prstGeom>
                      <a:noFill/>
                      <a:ln w="38100">
                        <a:noFill/>
                        <a:miter/>
                      </a:ln>
                    </p:spPr>
                  </p:pic>
                </p:oleObj>
              </mc:Fallback>
            </mc:AlternateContent>
          </a:graphicData>
        </a:graphic>
      </p:graphicFrame>
      <p:graphicFrame>
        <p:nvGraphicFramePr>
          <p:cNvPr id="18436" name="Object 4"/>
          <p:cNvGraphicFramePr/>
          <p:nvPr/>
        </p:nvGraphicFramePr>
        <p:xfrm>
          <a:off x="1983264" y="4876800"/>
          <a:ext cx="1019810" cy="320675"/>
        </p:xfrm>
        <a:graphic>
          <a:graphicData uri="http://schemas.openxmlformats.org/presentationml/2006/ole">
            <mc:AlternateContent xmlns:mc="http://schemas.openxmlformats.org/markup-compatibility/2006">
              <mc:Choice xmlns:v="urn:schemas-microsoft-com:vml" Requires="v">
                <p:oleObj spid="_x0000_s82319" r:id="rId8" imgW="634365" imgH="203200" progId="Equation.3">
                  <p:embed/>
                </p:oleObj>
              </mc:Choice>
              <mc:Fallback>
                <p:oleObj r:id="rId8" imgW="634365" imgH="203200" progId="Equation.3">
                  <p:embed/>
                  <p:pic>
                    <p:nvPicPr>
                      <p:cNvPr id="18436" name="Object 4"/>
                      <p:cNvPicPr/>
                      <p:nvPr/>
                    </p:nvPicPr>
                    <p:blipFill>
                      <a:blip r:embed="rId9"/>
                      <a:stretch>
                        <a:fillRect/>
                      </a:stretch>
                    </p:blipFill>
                    <p:spPr>
                      <a:xfrm>
                        <a:off x="1983264" y="4876800"/>
                        <a:ext cx="1019810" cy="320675"/>
                      </a:xfrm>
                      <a:prstGeom prst="rect">
                        <a:avLst/>
                      </a:prstGeom>
                      <a:noFill/>
                      <a:ln w="38100">
                        <a:noFill/>
                        <a:miter/>
                      </a:ln>
                    </p:spPr>
                  </p:pic>
                </p:oleObj>
              </mc:Fallback>
            </mc:AlternateContent>
          </a:graphicData>
        </a:graphic>
      </p:graphicFrame>
      <p:graphicFrame>
        <p:nvGraphicFramePr>
          <p:cNvPr id="18437" name="Object 5"/>
          <p:cNvGraphicFramePr/>
          <p:nvPr/>
        </p:nvGraphicFramePr>
        <p:xfrm>
          <a:off x="1985645" y="5715318"/>
          <a:ext cx="813435" cy="320040"/>
        </p:xfrm>
        <a:graphic>
          <a:graphicData uri="http://schemas.openxmlformats.org/presentationml/2006/ole">
            <mc:AlternateContent xmlns:mc="http://schemas.openxmlformats.org/markup-compatibility/2006">
              <mc:Choice xmlns:v="urn:schemas-microsoft-com:vml" Requires="v">
                <p:oleObj spid="_x0000_s82320" r:id="rId10" imgW="457200" imgH="177165" progId="Equation.3">
                  <p:embed/>
                </p:oleObj>
              </mc:Choice>
              <mc:Fallback>
                <p:oleObj r:id="rId10" imgW="457200" imgH="177165" progId="Equation.3">
                  <p:embed/>
                  <p:pic>
                    <p:nvPicPr>
                      <p:cNvPr id="18437" name="Object 5"/>
                      <p:cNvPicPr/>
                      <p:nvPr/>
                    </p:nvPicPr>
                    <p:blipFill>
                      <a:blip r:embed="rId11"/>
                      <a:stretch>
                        <a:fillRect/>
                      </a:stretch>
                    </p:blipFill>
                    <p:spPr>
                      <a:xfrm>
                        <a:off x="1985645" y="5715318"/>
                        <a:ext cx="813435" cy="320040"/>
                      </a:xfrm>
                      <a:prstGeom prst="rect">
                        <a:avLst/>
                      </a:prstGeom>
                      <a:noFill/>
                      <a:ln w="38100">
                        <a:noFill/>
                        <a:miter/>
                      </a:ln>
                    </p:spPr>
                  </p:pic>
                </p:oleObj>
              </mc:Fallback>
            </mc:AlternateContent>
          </a:graphicData>
        </a:graphic>
      </p:graphicFrame>
      <p:graphicFrame>
        <p:nvGraphicFramePr>
          <p:cNvPr id="18438" name="Object 6"/>
          <p:cNvGraphicFramePr/>
          <p:nvPr/>
        </p:nvGraphicFramePr>
        <p:xfrm>
          <a:off x="3568542" y="2656840"/>
          <a:ext cx="1751330" cy="320675"/>
        </p:xfrm>
        <a:graphic>
          <a:graphicData uri="http://schemas.openxmlformats.org/presentationml/2006/ole">
            <mc:AlternateContent xmlns:mc="http://schemas.openxmlformats.org/markup-compatibility/2006">
              <mc:Choice xmlns:v="urn:schemas-microsoft-com:vml" Requires="v">
                <p:oleObj spid="_x0000_s82321" r:id="rId12" imgW="1091565" imgH="203200" progId="Equation.3">
                  <p:embed/>
                </p:oleObj>
              </mc:Choice>
              <mc:Fallback>
                <p:oleObj r:id="rId12" imgW="1091565" imgH="203200" progId="Equation.3">
                  <p:embed/>
                  <p:pic>
                    <p:nvPicPr>
                      <p:cNvPr id="18438" name="Object 6"/>
                      <p:cNvPicPr/>
                      <p:nvPr/>
                    </p:nvPicPr>
                    <p:blipFill>
                      <a:blip r:embed="rId13"/>
                      <a:stretch>
                        <a:fillRect/>
                      </a:stretch>
                    </p:blipFill>
                    <p:spPr>
                      <a:xfrm>
                        <a:off x="3568542" y="2656840"/>
                        <a:ext cx="1751330" cy="320675"/>
                      </a:xfrm>
                      <a:prstGeom prst="rect">
                        <a:avLst/>
                      </a:prstGeom>
                      <a:noFill/>
                      <a:ln w="38100">
                        <a:noFill/>
                        <a:miter/>
                      </a:ln>
                    </p:spPr>
                  </p:pic>
                </p:oleObj>
              </mc:Fallback>
            </mc:AlternateContent>
          </a:graphicData>
        </a:graphic>
      </p:graphicFrame>
      <p:graphicFrame>
        <p:nvGraphicFramePr>
          <p:cNvPr id="18439" name="Object 7"/>
          <p:cNvGraphicFramePr/>
          <p:nvPr/>
        </p:nvGraphicFramePr>
        <p:xfrm>
          <a:off x="3567748" y="3114040"/>
          <a:ext cx="1729105" cy="320675"/>
        </p:xfrm>
        <a:graphic>
          <a:graphicData uri="http://schemas.openxmlformats.org/presentationml/2006/ole">
            <mc:AlternateContent xmlns:mc="http://schemas.openxmlformats.org/markup-compatibility/2006">
              <mc:Choice xmlns:v="urn:schemas-microsoft-com:vml" Requires="v">
                <p:oleObj spid="_x0000_s82322" r:id="rId14" imgW="1079500" imgH="203200" progId="Equation.3">
                  <p:embed/>
                </p:oleObj>
              </mc:Choice>
              <mc:Fallback>
                <p:oleObj r:id="rId14" imgW="1079500" imgH="203200" progId="Equation.3">
                  <p:embed/>
                  <p:pic>
                    <p:nvPicPr>
                      <p:cNvPr id="18439" name="Object 7"/>
                      <p:cNvPicPr/>
                      <p:nvPr/>
                    </p:nvPicPr>
                    <p:blipFill>
                      <a:blip r:embed="rId15"/>
                      <a:stretch>
                        <a:fillRect/>
                      </a:stretch>
                    </p:blipFill>
                    <p:spPr>
                      <a:xfrm>
                        <a:off x="3567748" y="3114040"/>
                        <a:ext cx="1729105" cy="320675"/>
                      </a:xfrm>
                      <a:prstGeom prst="rect">
                        <a:avLst/>
                      </a:prstGeom>
                      <a:noFill/>
                      <a:ln w="38100">
                        <a:noFill/>
                        <a:miter/>
                      </a:ln>
                    </p:spPr>
                  </p:pic>
                </p:oleObj>
              </mc:Fallback>
            </mc:AlternateContent>
          </a:graphicData>
        </a:graphic>
      </p:graphicFrame>
      <p:graphicFrame>
        <p:nvGraphicFramePr>
          <p:cNvPr id="18440" name="Object 8"/>
          <p:cNvGraphicFramePr/>
          <p:nvPr/>
        </p:nvGraphicFramePr>
        <p:xfrm>
          <a:off x="3568542" y="3647440"/>
          <a:ext cx="1751330" cy="320675"/>
        </p:xfrm>
        <a:graphic>
          <a:graphicData uri="http://schemas.openxmlformats.org/presentationml/2006/ole">
            <mc:AlternateContent xmlns:mc="http://schemas.openxmlformats.org/markup-compatibility/2006">
              <mc:Choice xmlns:v="urn:schemas-microsoft-com:vml" Requires="v">
                <p:oleObj spid="_x0000_s82323" r:id="rId16" imgW="1091565" imgH="203200" progId="Equation.3">
                  <p:embed/>
                </p:oleObj>
              </mc:Choice>
              <mc:Fallback>
                <p:oleObj r:id="rId16" imgW="1091565" imgH="203200" progId="Equation.3">
                  <p:embed/>
                  <p:pic>
                    <p:nvPicPr>
                      <p:cNvPr id="18440" name="Object 8"/>
                      <p:cNvPicPr/>
                      <p:nvPr/>
                    </p:nvPicPr>
                    <p:blipFill>
                      <a:blip r:embed="rId17"/>
                      <a:stretch>
                        <a:fillRect/>
                      </a:stretch>
                    </p:blipFill>
                    <p:spPr>
                      <a:xfrm>
                        <a:off x="3568542" y="3647440"/>
                        <a:ext cx="1751330" cy="320675"/>
                      </a:xfrm>
                      <a:prstGeom prst="rect">
                        <a:avLst/>
                      </a:prstGeom>
                      <a:noFill/>
                      <a:ln w="38100">
                        <a:noFill/>
                        <a:miter/>
                      </a:ln>
                    </p:spPr>
                  </p:pic>
                </p:oleObj>
              </mc:Fallback>
            </mc:AlternateContent>
          </a:graphicData>
        </a:graphic>
      </p:graphicFrame>
      <p:graphicFrame>
        <p:nvGraphicFramePr>
          <p:cNvPr id="18441" name="Object 9"/>
          <p:cNvGraphicFramePr/>
          <p:nvPr/>
        </p:nvGraphicFramePr>
        <p:xfrm>
          <a:off x="3567589" y="4104640"/>
          <a:ext cx="1731010" cy="320675"/>
        </p:xfrm>
        <a:graphic>
          <a:graphicData uri="http://schemas.openxmlformats.org/presentationml/2006/ole">
            <mc:AlternateContent xmlns:mc="http://schemas.openxmlformats.org/markup-compatibility/2006">
              <mc:Choice xmlns:v="urn:schemas-microsoft-com:vml" Requires="v">
                <p:oleObj spid="_x0000_s82324" r:id="rId18" imgW="1079500" imgH="203200" progId="Equation.3">
                  <p:embed/>
                </p:oleObj>
              </mc:Choice>
              <mc:Fallback>
                <p:oleObj r:id="rId18" imgW="1079500" imgH="203200" progId="Equation.3">
                  <p:embed/>
                  <p:pic>
                    <p:nvPicPr>
                      <p:cNvPr id="18441" name="Object 9"/>
                      <p:cNvPicPr/>
                      <p:nvPr/>
                    </p:nvPicPr>
                    <p:blipFill>
                      <a:blip r:embed="rId19"/>
                      <a:stretch>
                        <a:fillRect/>
                      </a:stretch>
                    </p:blipFill>
                    <p:spPr>
                      <a:xfrm>
                        <a:off x="3567589" y="4104640"/>
                        <a:ext cx="1731010" cy="320675"/>
                      </a:xfrm>
                      <a:prstGeom prst="rect">
                        <a:avLst/>
                      </a:prstGeom>
                      <a:noFill/>
                      <a:ln w="38100">
                        <a:noFill/>
                        <a:miter/>
                      </a:ln>
                    </p:spPr>
                  </p:pic>
                </p:oleObj>
              </mc:Fallback>
            </mc:AlternateContent>
          </a:graphicData>
        </a:graphic>
      </p:graphicFrame>
      <p:graphicFrame>
        <p:nvGraphicFramePr>
          <p:cNvPr id="18442" name="Object 10"/>
          <p:cNvGraphicFramePr/>
          <p:nvPr/>
        </p:nvGraphicFramePr>
        <p:xfrm>
          <a:off x="3568224" y="4619625"/>
          <a:ext cx="1751965" cy="320675"/>
        </p:xfrm>
        <a:graphic>
          <a:graphicData uri="http://schemas.openxmlformats.org/presentationml/2006/ole">
            <mc:AlternateContent xmlns:mc="http://schemas.openxmlformats.org/markup-compatibility/2006">
              <mc:Choice xmlns:v="urn:schemas-microsoft-com:vml" Requires="v">
                <p:oleObj spid="_x0000_s82325" r:id="rId20" imgW="1091565" imgH="203200" progId="Equation.3">
                  <p:embed/>
                </p:oleObj>
              </mc:Choice>
              <mc:Fallback>
                <p:oleObj r:id="rId20" imgW="1091565" imgH="203200" progId="Equation.3">
                  <p:embed/>
                  <p:pic>
                    <p:nvPicPr>
                      <p:cNvPr id="18442" name="Object 10"/>
                      <p:cNvPicPr/>
                      <p:nvPr/>
                    </p:nvPicPr>
                    <p:blipFill>
                      <a:blip r:embed="rId21"/>
                      <a:stretch>
                        <a:fillRect/>
                      </a:stretch>
                    </p:blipFill>
                    <p:spPr>
                      <a:xfrm>
                        <a:off x="3568224" y="4619625"/>
                        <a:ext cx="1751965" cy="320675"/>
                      </a:xfrm>
                      <a:prstGeom prst="rect">
                        <a:avLst/>
                      </a:prstGeom>
                      <a:noFill/>
                      <a:ln w="38100">
                        <a:noFill/>
                        <a:miter/>
                      </a:ln>
                    </p:spPr>
                  </p:pic>
                </p:oleObj>
              </mc:Fallback>
            </mc:AlternateContent>
          </a:graphicData>
        </a:graphic>
      </p:graphicFrame>
      <p:graphicFrame>
        <p:nvGraphicFramePr>
          <p:cNvPr id="18443" name="Object 11"/>
          <p:cNvGraphicFramePr/>
          <p:nvPr/>
        </p:nvGraphicFramePr>
        <p:xfrm>
          <a:off x="3558064" y="5022850"/>
          <a:ext cx="1731010" cy="320675"/>
        </p:xfrm>
        <a:graphic>
          <a:graphicData uri="http://schemas.openxmlformats.org/presentationml/2006/ole">
            <mc:AlternateContent xmlns:mc="http://schemas.openxmlformats.org/markup-compatibility/2006">
              <mc:Choice xmlns:v="urn:schemas-microsoft-com:vml" Requires="v">
                <p:oleObj spid="_x0000_s82326" r:id="rId22" imgW="1079500" imgH="203200" progId="Equation.3">
                  <p:embed/>
                </p:oleObj>
              </mc:Choice>
              <mc:Fallback>
                <p:oleObj r:id="rId22" imgW="1079500" imgH="203200" progId="Equation.3">
                  <p:embed/>
                  <p:pic>
                    <p:nvPicPr>
                      <p:cNvPr id="18443" name="Object 11"/>
                      <p:cNvPicPr/>
                      <p:nvPr/>
                    </p:nvPicPr>
                    <p:blipFill>
                      <a:blip r:embed="rId23"/>
                      <a:stretch>
                        <a:fillRect/>
                      </a:stretch>
                    </p:blipFill>
                    <p:spPr>
                      <a:xfrm>
                        <a:off x="3558064" y="5022850"/>
                        <a:ext cx="1731010" cy="320675"/>
                      </a:xfrm>
                      <a:prstGeom prst="rect">
                        <a:avLst/>
                      </a:prstGeom>
                      <a:noFill/>
                      <a:ln w="38100">
                        <a:noFill/>
                        <a:miter/>
                      </a:ln>
                    </p:spPr>
                  </p:pic>
                </p:oleObj>
              </mc:Fallback>
            </mc:AlternateContent>
          </a:graphicData>
        </a:graphic>
      </p:graphicFrame>
      <p:graphicFrame>
        <p:nvGraphicFramePr>
          <p:cNvPr id="18444" name="Object 12"/>
          <p:cNvGraphicFramePr/>
          <p:nvPr/>
        </p:nvGraphicFramePr>
        <p:xfrm>
          <a:off x="3600928" y="5553076"/>
          <a:ext cx="1455981" cy="320040"/>
        </p:xfrm>
        <a:graphic>
          <a:graphicData uri="http://schemas.openxmlformats.org/presentationml/2006/ole">
            <mc:AlternateContent xmlns:mc="http://schemas.openxmlformats.org/markup-compatibility/2006">
              <mc:Choice xmlns:v="urn:schemas-microsoft-com:vml" Requires="v">
                <p:oleObj spid="_x0000_s82327" r:id="rId24" imgW="812800" imgH="203200" progId="Equation.3">
                  <p:embed/>
                </p:oleObj>
              </mc:Choice>
              <mc:Fallback>
                <p:oleObj r:id="rId24" imgW="812800" imgH="203200" progId="Equation.3">
                  <p:embed/>
                  <p:pic>
                    <p:nvPicPr>
                      <p:cNvPr id="18444" name="Object 12"/>
                      <p:cNvPicPr/>
                      <p:nvPr/>
                    </p:nvPicPr>
                    <p:blipFill>
                      <a:blip r:embed="rId25"/>
                      <a:stretch>
                        <a:fillRect/>
                      </a:stretch>
                    </p:blipFill>
                    <p:spPr>
                      <a:xfrm>
                        <a:off x="3600928" y="5553076"/>
                        <a:ext cx="1455981" cy="320040"/>
                      </a:xfrm>
                      <a:prstGeom prst="rect">
                        <a:avLst/>
                      </a:prstGeom>
                      <a:noFill/>
                      <a:ln w="38100">
                        <a:noFill/>
                        <a:miter/>
                      </a:ln>
                    </p:spPr>
                  </p:pic>
                </p:oleObj>
              </mc:Fallback>
            </mc:AlternateContent>
          </a:graphicData>
        </a:graphic>
      </p:graphicFrame>
      <p:graphicFrame>
        <p:nvGraphicFramePr>
          <p:cNvPr id="18445" name="Object 13"/>
          <p:cNvGraphicFramePr/>
          <p:nvPr/>
        </p:nvGraphicFramePr>
        <p:xfrm>
          <a:off x="3566955" y="5941060"/>
          <a:ext cx="1297305" cy="320675"/>
        </p:xfrm>
        <a:graphic>
          <a:graphicData uri="http://schemas.openxmlformats.org/presentationml/2006/ole">
            <mc:AlternateContent xmlns:mc="http://schemas.openxmlformats.org/markup-compatibility/2006">
              <mc:Choice xmlns:v="urn:schemas-microsoft-com:vml" Requires="v">
                <p:oleObj spid="_x0000_s82328" r:id="rId26" imgW="812800" imgH="203200" progId="Equation.3">
                  <p:embed/>
                </p:oleObj>
              </mc:Choice>
              <mc:Fallback>
                <p:oleObj r:id="rId26" imgW="812800" imgH="203200" progId="Equation.3">
                  <p:embed/>
                  <p:pic>
                    <p:nvPicPr>
                      <p:cNvPr id="18445" name="Object 13"/>
                      <p:cNvPicPr/>
                      <p:nvPr/>
                    </p:nvPicPr>
                    <p:blipFill>
                      <a:blip r:embed="rId27"/>
                      <a:stretch>
                        <a:fillRect/>
                      </a:stretch>
                    </p:blipFill>
                    <p:spPr>
                      <a:xfrm>
                        <a:off x="3566955" y="5941060"/>
                        <a:ext cx="1297305" cy="32067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34</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3845560"/>
          </a:xfrm>
          <a:prstGeom prst="rect">
            <a:avLst/>
          </a:prstGeom>
          <a:noFill/>
          <a:ln w="9525">
            <a:no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r>
              <a:rPr kumimoji="0" lang="en-US" altLang="zh-CN" sz="2600" b="1" i="1" u="none" strike="noStrike" kern="0" cap="none" spc="0" normalizeH="0" baseline="0" noProof="0">
                <a:ln>
                  <a:noFill/>
                </a:ln>
                <a:solidFill>
                  <a:schemeClr val="tx1"/>
                </a:solidFill>
                <a:effectLst/>
                <a:uLnTx/>
                <a:uFillTx/>
                <a:latin typeface="Times New Roman" panose="02020603050405020304" pitchFamily="18" charset="0"/>
                <a:ea typeface="+mn-ea"/>
                <a:cs typeface="+mn-cs"/>
              </a:rPr>
              <a:t>LN</a:t>
            </a:r>
            <a:r>
              <a:rPr kumimoji="0" lang="zh-CN" altLang="en-US"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的性质</a:t>
            </a:r>
            <a:r>
              <a:rPr kumimoji="0" lang="en-US" altLang="zh-CN" sz="26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zh-CN" altLang="en-US"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r>
              <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endParaRPr kumimoji="0" lang="zh-CN" altLang="en-US" sz="2600" b="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78227" name="Group 51"/>
          <p:cNvGraphicFramePr>
            <a:graphicFrameLocks noGrp="1"/>
          </p:cNvGraphicFramePr>
          <p:nvPr>
            <p:custDataLst>
              <p:tags r:id="rId2"/>
            </p:custDataLst>
            <p:extLst>
              <p:ext uri="{D42A27DB-BD31-4B8C-83A1-F6EECF244321}">
                <p14:modId xmlns:p14="http://schemas.microsoft.com/office/powerpoint/2010/main" val="1672883546"/>
              </p:ext>
            </p:extLst>
          </p:nvPr>
        </p:nvGraphicFramePr>
        <p:xfrm>
          <a:off x="1205345" y="2453640"/>
          <a:ext cx="10889673" cy="3866515"/>
        </p:xfrm>
        <a:graphic>
          <a:graphicData uri="http://schemas.openxmlformats.org/drawingml/2006/table">
            <a:tbl>
              <a:tblPr/>
              <a:tblGrid>
                <a:gridCol w="1716677">
                  <a:extLst>
                    <a:ext uri="{9D8B030D-6E8A-4147-A177-3AD203B41FA5}">
                      <a16:colId xmlns:a16="http://schemas.microsoft.com/office/drawing/2014/main" val="20000"/>
                    </a:ext>
                  </a:extLst>
                </a:gridCol>
                <a:gridCol w="2799905">
                  <a:extLst>
                    <a:ext uri="{9D8B030D-6E8A-4147-A177-3AD203B41FA5}">
                      <a16:colId xmlns:a16="http://schemas.microsoft.com/office/drawing/2014/main" val="20001"/>
                    </a:ext>
                  </a:extLst>
                </a:gridCol>
                <a:gridCol w="6373091">
                  <a:extLst>
                    <a:ext uri="{9D8B030D-6E8A-4147-A177-3AD203B41FA5}">
                      <a16:colId xmlns:a16="http://schemas.microsoft.com/office/drawing/2014/main" val="20002"/>
                    </a:ext>
                  </a:extLst>
                </a:gridCol>
              </a:tblGrid>
              <a:tr h="112776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的不</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出现</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使</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为真的概率↗</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LN</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LN</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O</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lang="en-US" altLang="zh-CN" sz="2000" dirty="0">
                          <a:ln>
                            <a:noFill/>
                          </a:ln>
                          <a:effectLst/>
                          <a:latin typeface="微软雅黑" panose="020B0503020204020204" charset="-122"/>
                          <a:ea typeface="微软雅黑" panose="020B0503020204020204" charset="-122"/>
                          <a:cs typeface="Times New Roman" panose="02020603050405020304" pitchFamily="18" charset="0"/>
                          <a:sym typeface="+mn-ea"/>
                        </a:rPr>
                        <a:t>¬</a:t>
                      </a:r>
                      <a:r>
                        <a:rPr lang="en-US" altLang="zh-CN" sz="2000" i="1" dirty="0">
                          <a:ln>
                            <a:noFill/>
                          </a:ln>
                          <a:effectLst/>
                          <a:latin typeface="Times New Roman" panose="02020603050405020304" pitchFamily="18" charset="0"/>
                          <a:cs typeface="Times New Roman" panose="02020603050405020304" pitchFamily="18" charset="0"/>
                          <a:sym typeface="+mn-ea"/>
                        </a:rPr>
                        <a:t>E</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 </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lang="en-US" altLang="zh-CN" sz="2000" dirty="0">
                          <a:ln>
                            <a:noFill/>
                          </a:ln>
                          <a:effectLst/>
                          <a:latin typeface="微软雅黑" panose="020B0503020204020204" charset="-122"/>
                          <a:ea typeface="微软雅黑" panose="020B0503020204020204" charset="-122"/>
                          <a:cs typeface="Times New Roman" panose="02020603050405020304" pitchFamily="18" charset="0"/>
                          <a:sym typeface="+mn-ea"/>
                        </a:rPr>
                        <a:t>¬</a:t>
                      </a:r>
                      <a:r>
                        <a:rPr lang="en-US" altLang="zh-CN" sz="2000" i="1" dirty="0">
                          <a:ln>
                            <a:noFill/>
                          </a:ln>
                          <a:effectLst/>
                          <a:latin typeface="Times New Roman" panose="02020603050405020304" pitchFamily="18" charset="0"/>
                          <a:cs typeface="Times New Roman" panose="02020603050405020304" pitchFamily="18" charset="0"/>
                          <a:sym typeface="+mn-ea"/>
                        </a:rPr>
                        <a:t>E</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→1 </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9325">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lang="en-US" altLang="zh-CN" sz="2000" dirty="0">
                          <a:ln>
                            <a:noFill/>
                          </a:ln>
                          <a:effectLst/>
                          <a:latin typeface="微软雅黑" panose="020B0503020204020204" charset="-122"/>
                          <a:ea typeface="微软雅黑" panose="020B0503020204020204" charset="-122"/>
                          <a:cs typeface="Times New Roman" panose="02020603050405020304" pitchFamily="18" charset="0"/>
                          <a:sym typeface="+mn-ea"/>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对</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没有影响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694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lang="en-US" altLang="zh-CN" sz="2000" dirty="0">
                          <a:ln>
                            <a:noFill/>
                          </a:ln>
                          <a:effectLst/>
                          <a:latin typeface="微软雅黑" panose="020B0503020204020204" charset="-122"/>
                          <a:ea typeface="微软雅黑" panose="020B0503020204020204" charset="-122"/>
                          <a:cs typeface="Times New Roman" panose="02020603050405020304" pitchFamily="18" charset="0"/>
                          <a:sym typeface="+mn-ea"/>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的存在</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使</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为真的概率↘</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LN</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lang="en-US" altLang="zh-CN" sz="2000" dirty="0">
                          <a:ln>
                            <a:noFill/>
                          </a:ln>
                          <a:effectLst/>
                          <a:latin typeface="微软雅黑" panose="020B0503020204020204" charset="-122"/>
                          <a:ea typeface="微软雅黑" panose="020B0503020204020204" charset="-122"/>
                          <a:cs typeface="Times New Roman" panose="02020603050405020304" pitchFamily="18" charset="0"/>
                          <a:sym typeface="+mn-ea"/>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 ↘</a:t>
                      </a:r>
                    </a:p>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的不</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出现</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不为真；说明</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需要</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的出现，</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LN</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必要性</a:t>
                      </a:r>
                      <a:r>
                        <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490">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40000"/>
                        </a:spcBef>
                        <a:spcAft>
                          <a:spcPct val="0"/>
                        </a:spcAft>
                        <a:buClr>
                          <a:srgbClr val="FF0000"/>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LN</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→0 </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为假</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H</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真</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434" name="Object 2"/>
          <p:cNvGraphicFramePr/>
          <p:nvPr>
            <p:extLst>
              <p:ext uri="{D42A27DB-BD31-4B8C-83A1-F6EECF244321}">
                <p14:modId xmlns:p14="http://schemas.microsoft.com/office/powerpoint/2010/main" val="2890610982"/>
              </p:ext>
            </p:extLst>
          </p:nvPr>
        </p:nvGraphicFramePr>
        <p:xfrm>
          <a:off x="1606255" y="2961640"/>
          <a:ext cx="823913" cy="320675"/>
        </p:xfrm>
        <a:graphic>
          <a:graphicData uri="http://schemas.openxmlformats.org/presentationml/2006/ole">
            <mc:AlternateContent xmlns:mc="http://schemas.openxmlformats.org/markup-compatibility/2006">
              <mc:Choice xmlns:v="urn:schemas-microsoft-com:vml" Requires="v">
                <p:oleObj spid="_x0000_s83341" r:id="rId4" imgW="469900" imgH="177800" progId="Equation.3">
                  <p:embed/>
                </p:oleObj>
              </mc:Choice>
              <mc:Fallback>
                <p:oleObj r:id="rId4" imgW="469900" imgH="177800" progId="Equation.3">
                  <p:embed/>
                  <p:pic>
                    <p:nvPicPr>
                      <p:cNvPr id="18434" name="Object 2"/>
                      <p:cNvPicPr/>
                      <p:nvPr/>
                    </p:nvPicPr>
                    <p:blipFill>
                      <a:blip r:embed="rId5"/>
                      <a:stretch>
                        <a:fillRect/>
                      </a:stretch>
                    </p:blipFill>
                    <p:spPr>
                      <a:xfrm>
                        <a:off x="1606255" y="2961640"/>
                        <a:ext cx="823913" cy="320675"/>
                      </a:xfrm>
                      <a:prstGeom prst="rect">
                        <a:avLst/>
                      </a:prstGeom>
                      <a:noFill/>
                      <a:ln w="38100">
                        <a:noFill/>
                        <a:miter/>
                      </a:ln>
                    </p:spPr>
                  </p:pic>
                </p:oleObj>
              </mc:Fallback>
            </mc:AlternateContent>
          </a:graphicData>
        </a:graphic>
      </p:graphicFrame>
      <p:graphicFrame>
        <p:nvGraphicFramePr>
          <p:cNvPr id="18435" name="Object 3"/>
          <p:cNvGraphicFramePr/>
          <p:nvPr>
            <p:extLst>
              <p:ext uri="{D42A27DB-BD31-4B8C-83A1-F6EECF244321}">
                <p14:modId xmlns:p14="http://schemas.microsoft.com/office/powerpoint/2010/main" val="4160593123"/>
              </p:ext>
            </p:extLst>
          </p:nvPr>
        </p:nvGraphicFramePr>
        <p:xfrm>
          <a:off x="1606255" y="3919220"/>
          <a:ext cx="823913" cy="320675"/>
        </p:xfrm>
        <a:graphic>
          <a:graphicData uri="http://schemas.openxmlformats.org/presentationml/2006/ole">
            <mc:AlternateContent xmlns:mc="http://schemas.openxmlformats.org/markup-compatibility/2006">
              <mc:Choice xmlns:v="urn:schemas-microsoft-com:vml" Requires="v">
                <p:oleObj spid="_x0000_s83342" r:id="rId6" imgW="469900" imgH="177800" progId="Equation.3">
                  <p:embed/>
                </p:oleObj>
              </mc:Choice>
              <mc:Fallback>
                <p:oleObj r:id="rId6" imgW="469900" imgH="177800" progId="Equation.3">
                  <p:embed/>
                  <p:pic>
                    <p:nvPicPr>
                      <p:cNvPr id="18435" name="Object 3"/>
                      <p:cNvPicPr/>
                      <p:nvPr/>
                    </p:nvPicPr>
                    <p:blipFill>
                      <a:blip r:embed="rId7"/>
                      <a:stretch>
                        <a:fillRect/>
                      </a:stretch>
                    </p:blipFill>
                    <p:spPr>
                      <a:xfrm>
                        <a:off x="1606255" y="3919220"/>
                        <a:ext cx="823913" cy="320675"/>
                      </a:xfrm>
                      <a:prstGeom prst="rect">
                        <a:avLst/>
                      </a:prstGeom>
                      <a:noFill/>
                      <a:ln w="38100">
                        <a:noFill/>
                        <a:miter/>
                      </a:ln>
                    </p:spPr>
                  </p:pic>
                </p:oleObj>
              </mc:Fallback>
            </mc:AlternateContent>
          </a:graphicData>
        </a:graphic>
      </p:graphicFrame>
      <p:graphicFrame>
        <p:nvGraphicFramePr>
          <p:cNvPr id="18436" name="Object 4"/>
          <p:cNvGraphicFramePr/>
          <p:nvPr>
            <p:extLst>
              <p:ext uri="{D42A27DB-BD31-4B8C-83A1-F6EECF244321}">
                <p14:modId xmlns:p14="http://schemas.microsoft.com/office/powerpoint/2010/main" val="193124184"/>
              </p:ext>
            </p:extLst>
          </p:nvPr>
        </p:nvGraphicFramePr>
        <p:xfrm>
          <a:off x="1606255" y="4876800"/>
          <a:ext cx="1081088" cy="320675"/>
        </p:xfrm>
        <a:graphic>
          <a:graphicData uri="http://schemas.openxmlformats.org/presentationml/2006/ole">
            <mc:AlternateContent xmlns:mc="http://schemas.openxmlformats.org/markup-compatibility/2006">
              <mc:Choice xmlns:v="urn:schemas-microsoft-com:vml" Requires="v">
                <p:oleObj spid="_x0000_s83343" r:id="rId8" imgW="673100" imgH="203200" progId="Equation.3">
                  <p:embed/>
                </p:oleObj>
              </mc:Choice>
              <mc:Fallback>
                <p:oleObj r:id="rId8" imgW="673100" imgH="203200" progId="Equation.3">
                  <p:embed/>
                  <p:pic>
                    <p:nvPicPr>
                      <p:cNvPr id="18436" name="Object 4"/>
                      <p:cNvPicPr/>
                      <p:nvPr/>
                    </p:nvPicPr>
                    <p:blipFill>
                      <a:blip r:embed="rId9"/>
                      <a:stretch>
                        <a:fillRect/>
                      </a:stretch>
                    </p:blipFill>
                    <p:spPr>
                      <a:xfrm>
                        <a:off x="1606255" y="4876800"/>
                        <a:ext cx="1081088" cy="320675"/>
                      </a:xfrm>
                      <a:prstGeom prst="rect">
                        <a:avLst/>
                      </a:prstGeom>
                      <a:noFill/>
                      <a:ln w="38100">
                        <a:noFill/>
                        <a:miter/>
                      </a:ln>
                    </p:spPr>
                  </p:pic>
                </p:oleObj>
              </mc:Fallback>
            </mc:AlternateContent>
          </a:graphicData>
        </a:graphic>
      </p:graphicFrame>
      <p:graphicFrame>
        <p:nvGraphicFramePr>
          <p:cNvPr id="18437" name="Object 5"/>
          <p:cNvGraphicFramePr/>
          <p:nvPr>
            <p:extLst>
              <p:ext uri="{D42A27DB-BD31-4B8C-83A1-F6EECF244321}">
                <p14:modId xmlns:p14="http://schemas.microsoft.com/office/powerpoint/2010/main" val="1846060423"/>
              </p:ext>
            </p:extLst>
          </p:nvPr>
        </p:nvGraphicFramePr>
        <p:xfrm>
          <a:off x="1606255" y="5715000"/>
          <a:ext cx="879475" cy="320675"/>
        </p:xfrm>
        <a:graphic>
          <a:graphicData uri="http://schemas.openxmlformats.org/presentationml/2006/ole">
            <mc:AlternateContent xmlns:mc="http://schemas.openxmlformats.org/markup-compatibility/2006">
              <mc:Choice xmlns:v="urn:schemas-microsoft-com:vml" Requires="v">
                <p:oleObj spid="_x0000_s83344" r:id="rId10" imgW="494665" imgH="177800" progId="Equation.3">
                  <p:embed/>
                </p:oleObj>
              </mc:Choice>
              <mc:Fallback>
                <p:oleObj r:id="rId10" imgW="494665" imgH="177800" progId="Equation.3">
                  <p:embed/>
                  <p:pic>
                    <p:nvPicPr>
                      <p:cNvPr id="18437" name="Object 5"/>
                      <p:cNvPicPr/>
                      <p:nvPr/>
                    </p:nvPicPr>
                    <p:blipFill>
                      <a:blip r:embed="rId11"/>
                      <a:stretch>
                        <a:fillRect/>
                      </a:stretch>
                    </p:blipFill>
                    <p:spPr>
                      <a:xfrm>
                        <a:off x="1606255" y="5715000"/>
                        <a:ext cx="879475" cy="320675"/>
                      </a:xfrm>
                      <a:prstGeom prst="rect">
                        <a:avLst/>
                      </a:prstGeom>
                      <a:noFill/>
                      <a:ln w="38100">
                        <a:noFill/>
                        <a:miter/>
                      </a:ln>
                    </p:spPr>
                  </p:pic>
                </p:oleObj>
              </mc:Fallback>
            </mc:AlternateContent>
          </a:graphicData>
        </a:graphic>
      </p:graphicFrame>
      <p:graphicFrame>
        <p:nvGraphicFramePr>
          <p:cNvPr id="18438" name="Object 6"/>
          <p:cNvGraphicFramePr/>
          <p:nvPr/>
        </p:nvGraphicFramePr>
        <p:xfrm>
          <a:off x="3486627" y="2656840"/>
          <a:ext cx="1915160" cy="320675"/>
        </p:xfrm>
        <a:graphic>
          <a:graphicData uri="http://schemas.openxmlformats.org/presentationml/2006/ole">
            <mc:AlternateContent xmlns:mc="http://schemas.openxmlformats.org/markup-compatibility/2006">
              <mc:Choice xmlns:v="urn:schemas-microsoft-com:vml" Requires="v">
                <p:oleObj spid="_x0000_s83345" r:id="rId12" imgW="1193800" imgH="203200" progId="Equation.3">
                  <p:embed/>
                </p:oleObj>
              </mc:Choice>
              <mc:Fallback>
                <p:oleObj r:id="rId12" imgW="1193800" imgH="203200" progId="Equation.3">
                  <p:embed/>
                  <p:pic>
                    <p:nvPicPr>
                      <p:cNvPr id="18438" name="Object 6"/>
                      <p:cNvPicPr/>
                      <p:nvPr/>
                    </p:nvPicPr>
                    <p:blipFill>
                      <a:blip r:embed="rId13"/>
                      <a:stretch>
                        <a:fillRect/>
                      </a:stretch>
                    </p:blipFill>
                    <p:spPr>
                      <a:xfrm>
                        <a:off x="3486627" y="2656840"/>
                        <a:ext cx="1915160" cy="320675"/>
                      </a:xfrm>
                      <a:prstGeom prst="rect">
                        <a:avLst/>
                      </a:prstGeom>
                      <a:noFill/>
                      <a:ln w="38100">
                        <a:noFill/>
                        <a:miter/>
                      </a:ln>
                    </p:spPr>
                  </p:pic>
                </p:oleObj>
              </mc:Fallback>
            </mc:AlternateContent>
          </a:graphicData>
        </a:graphic>
      </p:graphicFrame>
      <p:graphicFrame>
        <p:nvGraphicFramePr>
          <p:cNvPr id="18439" name="Object 7"/>
          <p:cNvGraphicFramePr/>
          <p:nvPr/>
        </p:nvGraphicFramePr>
        <p:xfrm>
          <a:off x="3486468" y="3114040"/>
          <a:ext cx="1891665" cy="320675"/>
        </p:xfrm>
        <a:graphic>
          <a:graphicData uri="http://schemas.openxmlformats.org/presentationml/2006/ole">
            <mc:AlternateContent xmlns:mc="http://schemas.openxmlformats.org/markup-compatibility/2006">
              <mc:Choice xmlns:v="urn:schemas-microsoft-com:vml" Requires="v">
                <p:oleObj spid="_x0000_s83346" r:id="rId14" imgW="1181100" imgH="203200" progId="Equation.3">
                  <p:embed/>
                </p:oleObj>
              </mc:Choice>
              <mc:Fallback>
                <p:oleObj r:id="rId14" imgW="1181100" imgH="203200" progId="Equation.3">
                  <p:embed/>
                  <p:pic>
                    <p:nvPicPr>
                      <p:cNvPr id="18439" name="Object 7"/>
                      <p:cNvPicPr/>
                      <p:nvPr/>
                    </p:nvPicPr>
                    <p:blipFill>
                      <a:blip r:embed="rId15"/>
                      <a:stretch>
                        <a:fillRect/>
                      </a:stretch>
                    </p:blipFill>
                    <p:spPr>
                      <a:xfrm>
                        <a:off x="3486468" y="3114040"/>
                        <a:ext cx="1891665" cy="320675"/>
                      </a:xfrm>
                      <a:prstGeom prst="rect">
                        <a:avLst/>
                      </a:prstGeom>
                      <a:noFill/>
                      <a:ln w="38100">
                        <a:noFill/>
                        <a:miter/>
                      </a:ln>
                    </p:spPr>
                  </p:pic>
                </p:oleObj>
              </mc:Fallback>
            </mc:AlternateContent>
          </a:graphicData>
        </a:graphic>
      </p:graphicFrame>
      <p:graphicFrame>
        <p:nvGraphicFramePr>
          <p:cNvPr id="18440" name="Object 8"/>
          <p:cNvGraphicFramePr/>
          <p:nvPr/>
        </p:nvGraphicFramePr>
        <p:xfrm>
          <a:off x="3486627" y="3647440"/>
          <a:ext cx="1915160" cy="320675"/>
        </p:xfrm>
        <a:graphic>
          <a:graphicData uri="http://schemas.openxmlformats.org/presentationml/2006/ole">
            <mc:AlternateContent xmlns:mc="http://schemas.openxmlformats.org/markup-compatibility/2006">
              <mc:Choice xmlns:v="urn:schemas-microsoft-com:vml" Requires="v">
                <p:oleObj spid="_x0000_s83347" r:id="rId16" imgW="1193800" imgH="203200" progId="Equation.3">
                  <p:embed/>
                </p:oleObj>
              </mc:Choice>
              <mc:Fallback>
                <p:oleObj r:id="rId16" imgW="1193800" imgH="203200" progId="Equation.3">
                  <p:embed/>
                  <p:pic>
                    <p:nvPicPr>
                      <p:cNvPr id="18440" name="Object 8"/>
                      <p:cNvPicPr/>
                      <p:nvPr/>
                    </p:nvPicPr>
                    <p:blipFill>
                      <a:blip r:embed="rId17"/>
                      <a:stretch>
                        <a:fillRect/>
                      </a:stretch>
                    </p:blipFill>
                    <p:spPr>
                      <a:xfrm>
                        <a:off x="3486627" y="3647440"/>
                        <a:ext cx="1915160" cy="320675"/>
                      </a:xfrm>
                      <a:prstGeom prst="rect">
                        <a:avLst/>
                      </a:prstGeom>
                      <a:noFill/>
                      <a:ln w="38100">
                        <a:noFill/>
                        <a:miter/>
                      </a:ln>
                    </p:spPr>
                  </p:pic>
                </p:oleObj>
              </mc:Fallback>
            </mc:AlternateContent>
          </a:graphicData>
        </a:graphic>
      </p:graphicFrame>
      <p:graphicFrame>
        <p:nvGraphicFramePr>
          <p:cNvPr id="18441" name="Object 9"/>
          <p:cNvGraphicFramePr/>
          <p:nvPr/>
        </p:nvGraphicFramePr>
        <p:xfrm>
          <a:off x="3486309" y="4104640"/>
          <a:ext cx="1893570" cy="320675"/>
        </p:xfrm>
        <a:graphic>
          <a:graphicData uri="http://schemas.openxmlformats.org/presentationml/2006/ole">
            <mc:AlternateContent xmlns:mc="http://schemas.openxmlformats.org/markup-compatibility/2006">
              <mc:Choice xmlns:v="urn:schemas-microsoft-com:vml" Requires="v">
                <p:oleObj spid="_x0000_s83348" r:id="rId18" imgW="1181100" imgH="203200" progId="Equation.3">
                  <p:embed/>
                </p:oleObj>
              </mc:Choice>
              <mc:Fallback>
                <p:oleObj r:id="rId18" imgW="1181100" imgH="203200" progId="Equation.3">
                  <p:embed/>
                  <p:pic>
                    <p:nvPicPr>
                      <p:cNvPr id="18441" name="Object 9"/>
                      <p:cNvPicPr/>
                      <p:nvPr/>
                    </p:nvPicPr>
                    <p:blipFill>
                      <a:blip r:embed="rId19"/>
                      <a:stretch>
                        <a:fillRect/>
                      </a:stretch>
                    </p:blipFill>
                    <p:spPr>
                      <a:xfrm>
                        <a:off x="3486309" y="4104640"/>
                        <a:ext cx="1893570" cy="320675"/>
                      </a:xfrm>
                      <a:prstGeom prst="rect">
                        <a:avLst/>
                      </a:prstGeom>
                      <a:noFill/>
                      <a:ln w="38100">
                        <a:noFill/>
                        <a:miter/>
                      </a:ln>
                    </p:spPr>
                  </p:pic>
                </p:oleObj>
              </mc:Fallback>
            </mc:AlternateContent>
          </a:graphicData>
        </a:graphic>
      </p:graphicFrame>
      <p:graphicFrame>
        <p:nvGraphicFramePr>
          <p:cNvPr id="18442" name="Object 10"/>
          <p:cNvGraphicFramePr/>
          <p:nvPr/>
        </p:nvGraphicFramePr>
        <p:xfrm>
          <a:off x="3486309" y="4619625"/>
          <a:ext cx="1915795" cy="320675"/>
        </p:xfrm>
        <a:graphic>
          <a:graphicData uri="http://schemas.openxmlformats.org/presentationml/2006/ole">
            <mc:AlternateContent xmlns:mc="http://schemas.openxmlformats.org/markup-compatibility/2006">
              <mc:Choice xmlns:v="urn:schemas-microsoft-com:vml" Requires="v">
                <p:oleObj spid="_x0000_s83349" r:id="rId20" imgW="1193800" imgH="203200" progId="Equation.3">
                  <p:embed/>
                </p:oleObj>
              </mc:Choice>
              <mc:Fallback>
                <p:oleObj r:id="rId20" imgW="1193800" imgH="203200" progId="Equation.3">
                  <p:embed/>
                  <p:pic>
                    <p:nvPicPr>
                      <p:cNvPr id="18442" name="Object 10"/>
                      <p:cNvPicPr/>
                      <p:nvPr/>
                    </p:nvPicPr>
                    <p:blipFill>
                      <a:blip r:embed="rId21"/>
                      <a:stretch>
                        <a:fillRect/>
                      </a:stretch>
                    </p:blipFill>
                    <p:spPr>
                      <a:xfrm>
                        <a:off x="3486309" y="4619625"/>
                        <a:ext cx="1915795" cy="320675"/>
                      </a:xfrm>
                      <a:prstGeom prst="rect">
                        <a:avLst/>
                      </a:prstGeom>
                      <a:noFill/>
                      <a:ln w="38100">
                        <a:noFill/>
                        <a:miter/>
                      </a:ln>
                    </p:spPr>
                  </p:pic>
                </p:oleObj>
              </mc:Fallback>
            </mc:AlternateContent>
          </a:graphicData>
        </a:graphic>
      </p:graphicFrame>
      <p:graphicFrame>
        <p:nvGraphicFramePr>
          <p:cNvPr id="18443" name="Object 11"/>
          <p:cNvGraphicFramePr/>
          <p:nvPr/>
        </p:nvGraphicFramePr>
        <p:xfrm>
          <a:off x="3476784" y="5022850"/>
          <a:ext cx="1893570" cy="320675"/>
        </p:xfrm>
        <a:graphic>
          <a:graphicData uri="http://schemas.openxmlformats.org/presentationml/2006/ole">
            <mc:AlternateContent xmlns:mc="http://schemas.openxmlformats.org/markup-compatibility/2006">
              <mc:Choice xmlns:v="urn:schemas-microsoft-com:vml" Requires="v">
                <p:oleObj spid="_x0000_s83350" r:id="rId22" imgW="1181100" imgH="203200" progId="Equation.3">
                  <p:embed/>
                </p:oleObj>
              </mc:Choice>
              <mc:Fallback>
                <p:oleObj r:id="rId22" imgW="1181100" imgH="203200" progId="Equation.3">
                  <p:embed/>
                  <p:pic>
                    <p:nvPicPr>
                      <p:cNvPr id="18443" name="Object 11"/>
                      <p:cNvPicPr/>
                      <p:nvPr/>
                    </p:nvPicPr>
                    <p:blipFill>
                      <a:blip r:embed="rId23"/>
                      <a:stretch>
                        <a:fillRect/>
                      </a:stretch>
                    </p:blipFill>
                    <p:spPr>
                      <a:xfrm>
                        <a:off x="3476784" y="5022850"/>
                        <a:ext cx="1893570" cy="320675"/>
                      </a:xfrm>
                      <a:prstGeom prst="rect">
                        <a:avLst/>
                      </a:prstGeom>
                      <a:noFill/>
                      <a:ln w="38100">
                        <a:noFill/>
                        <a:miter/>
                      </a:ln>
                    </p:spPr>
                  </p:pic>
                </p:oleObj>
              </mc:Fallback>
            </mc:AlternateContent>
          </a:graphicData>
        </a:graphic>
      </p:graphicFrame>
      <p:graphicFrame>
        <p:nvGraphicFramePr>
          <p:cNvPr id="18444" name="Object 12"/>
          <p:cNvGraphicFramePr/>
          <p:nvPr/>
        </p:nvGraphicFramePr>
        <p:xfrm>
          <a:off x="3489484" y="5553075"/>
          <a:ext cx="1664407" cy="320675"/>
        </p:xfrm>
        <a:graphic>
          <a:graphicData uri="http://schemas.openxmlformats.org/presentationml/2006/ole">
            <mc:AlternateContent xmlns:mc="http://schemas.openxmlformats.org/markup-compatibility/2006">
              <mc:Choice xmlns:v="urn:schemas-microsoft-com:vml" Requires="v">
                <p:oleObj spid="_x0000_s83351" r:id="rId24" imgW="914400" imgH="203200" progId="Equation.3">
                  <p:embed/>
                </p:oleObj>
              </mc:Choice>
              <mc:Fallback>
                <p:oleObj r:id="rId24" imgW="914400" imgH="203200" progId="Equation.3">
                  <p:embed/>
                  <p:pic>
                    <p:nvPicPr>
                      <p:cNvPr id="18444" name="Object 12"/>
                      <p:cNvPicPr/>
                      <p:nvPr/>
                    </p:nvPicPr>
                    <p:blipFill>
                      <a:blip r:embed="rId25"/>
                      <a:stretch>
                        <a:fillRect/>
                      </a:stretch>
                    </p:blipFill>
                    <p:spPr>
                      <a:xfrm>
                        <a:off x="3489484" y="5553075"/>
                        <a:ext cx="1664407" cy="320675"/>
                      </a:xfrm>
                      <a:prstGeom prst="rect">
                        <a:avLst/>
                      </a:prstGeom>
                      <a:noFill/>
                      <a:ln w="38100">
                        <a:noFill/>
                        <a:miter/>
                      </a:ln>
                    </p:spPr>
                  </p:pic>
                </p:oleObj>
              </mc:Fallback>
            </mc:AlternateContent>
          </a:graphicData>
        </a:graphic>
      </p:graphicFrame>
      <p:graphicFrame>
        <p:nvGraphicFramePr>
          <p:cNvPr id="18445" name="Object 13"/>
          <p:cNvGraphicFramePr/>
          <p:nvPr/>
        </p:nvGraphicFramePr>
        <p:xfrm>
          <a:off x="3485992" y="5941060"/>
          <a:ext cx="1459230" cy="320675"/>
        </p:xfrm>
        <a:graphic>
          <a:graphicData uri="http://schemas.openxmlformats.org/presentationml/2006/ole">
            <mc:AlternateContent xmlns:mc="http://schemas.openxmlformats.org/markup-compatibility/2006">
              <mc:Choice xmlns:v="urn:schemas-microsoft-com:vml" Requires="v">
                <p:oleObj spid="_x0000_s83352" r:id="rId26" imgW="914400" imgH="203200" progId="Equation.3">
                  <p:embed/>
                </p:oleObj>
              </mc:Choice>
              <mc:Fallback>
                <p:oleObj r:id="rId26" imgW="914400" imgH="203200" progId="Equation.3">
                  <p:embed/>
                  <p:pic>
                    <p:nvPicPr>
                      <p:cNvPr id="18445" name="Object 13"/>
                      <p:cNvPicPr/>
                      <p:nvPr/>
                    </p:nvPicPr>
                    <p:blipFill>
                      <a:blip r:embed="rId27"/>
                      <a:stretch>
                        <a:fillRect/>
                      </a:stretch>
                    </p:blipFill>
                    <p:spPr>
                      <a:xfrm>
                        <a:off x="3485992" y="5941060"/>
                        <a:ext cx="1459230" cy="320675"/>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35</a:t>
            </a:fld>
            <a:endParaRPr lang="en-US" altLang="zh-CN" dirty="0"/>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 知识不确定性的表示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383115" y="1707514"/>
            <a:ext cx="11330519" cy="5150485"/>
          </a:xfrm>
          <a:prstGeom prst="rect">
            <a:avLst/>
          </a:prstGeom>
          <a:noFill/>
          <a:ln w="9525">
            <a:solidFill>
              <a:schemeClr val="tx1"/>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6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LS</a:t>
            </a:r>
            <a:r>
              <a:rPr kumimoji="0" lang="zh-CN" altLang="en-US" sz="2600" b="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与</a:t>
            </a:r>
            <a:r>
              <a:rPr kumimoji="0" lang="en-US" altLang="zh-CN" sz="26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LN</a:t>
            </a:r>
            <a:r>
              <a:rPr kumimoji="0" lang="zh-CN" altLang="en-US"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的关系</a:t>
            </a:r>
            <a:r>
              <a:rPr kumimoji="0" lang="en-US" altLang="zh-CN" sz="2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p>
          <a:p>
            <a:pPr marL="0" marR="0" lvl="0" indent="0" algn="just" defTabSz="914400" rtl="0" eaLnBrk="1" fontAlgn="base" latinLnBrk="0" hangingPunct="1">
              <a:lnSpc>
                <a:spcPct val="120000"/>
              </a:lnSpc>
              <a:spcBef>
                <a:spcPct val="30000"/>
              </a:spcBef>
              <a:spcAft>
                <a:spcPct val="30000"/>
              </a:spcAft>
              <a:buClr>
                <a:schemeClr val="accent2"/>
              </a:buClr>
              <a:buSzTx/>
              <a:buFont typeface="Wingdings" panose="05000000000000000000" pitchFamily="2" charset="2"/>
              <a:buNone/>
              <a:defRPr/>
            </a:pPr>
            <a:r>
              <a:rPr lang="zh-CN" altLang="en-US" sz="2600" kern="0" noProof="0" dirty="0">
                <a:ln>
                  <a:noFill/>
                </a:ln>
                <a:effectLst/>
                <a:uLnTx/>
                <a:uFillTx/>
                <a:latin typeface="Times New Roman" panose="02020603050405020304" pitchFamily="18" charset="0"/>
                <a:sym typeface="+mn-ea"/>
              </a:rPr>
              <a:t>由于</a:t>
            </a:r>
            <a:r>
              <a:rPr lang="zh-CN" altLang="en-US" sz="2600" i="1" kern="0" noProof="0" dirty="0">
                <a:ln>
                  <a:noFill/>
                </a:ln>
                <a:effectLst/>
                <a:uLnTx/>
                <a:uFillTx/>
                <a:latin typeface="Times New Roman" panose="02020603050405020304" pitchFamily="18" charset="0"/>
                <a:sym typeface="+mn-ea"/>
              </a:rPr>
              <a:t>E</a:t>
            </a:r>
            <a:r>
              <a:rPr lang="zh-CN" altLang="en-US" sz="2600" kern="0" noProof="0" dirty="0">
                <a:ln>
                  <a:noFill/>
                </a:ln>
                <a:effectLst/>
                <a:uLnTx/>
                <a:uFillTx/>
                <a:latin typeface="Times New Roman" panose="02020603050405020304" pitchFamily="18" charset="0"/>
                <a:sym typeface="+mn-ea"/>
              </a:rPr>
              <a:t>和¬</a:t>
            </a:r>
            <a:r>
              <a:rPr lang="zh-CN" altLang="en-US" sz="2600" i="1" kern="0" noProof="0" dirty="0">
                <a:ln>
                  <a:noFill/>
                </a:ln>
                <a:effectLst/>
                <a:uLnTx/>
                <a:uFillTx/>
                <a:latin typeface="Times New Roman" panose="02020603050405020304" pitchFamily="18" charset="0"/>
                <a:sym typeface="+mn-ea"/>
              </a:rPr>
              <a:t>E</a:t>
            </a:r>
            <a:r>
              <a:rPr lang="zh-CN" altLang="en-US" sz="2600" kern="0" noProof="0" dirty="0">
                <a:ln>
                  <a:noFill/>
                </a:ln>
                <a:effectLst/>
                <a:uLnTx/>
                <a:uFillTx/>
                <a:latin typeface="Times New Roman" panose="02020603050405020304" pitchFamily="18" charset="0"/>
                <a:sym typeface="+mn-ea"/>
              </a:rPr>
              <a:t>不会同时支持或同时排斥</a:t>
            </a:r>
            <a:r>
              <a:rPr lang="zh-CN" altLang="en-US"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，因此只有下述三种情况存在：</a:t>
            </a:r>
            <a:endParaRPr kumimoji="0" lang="zh-CN" alt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457200" marR="0" lvl="1" indent="0" algn="just" defTabSz="914400" rtl="0" eaLnBrk="1" fontAlgn="base" latinLnBrk="0" hangingPunct="1">
              <a:lnSpc>
                <a:spcPct val="150000"/>
              </a:lnSpc>
              <a:spcBef>
                <a:spcPct val="15000"/>
              </a:spcBef>
              <a:spcAft>
                <a:spcPct val="0"/>
              </a:spcAft>
              <a:buClr>
                <a:srgbClr val="FF6600"/>
              </a:buClr>
              <a:buSzPct val="70000"/>
              <a:buFont typeface="Wingdings" panose="05000000000000000000" pitchFamily="2" charset="2"/>
              <a:buChar char="u"/>
              <a:defRPr/>
            </a:pPr>
            <a:r>
              <a:rPr lang="en-US" altLang="zh-CN"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LS</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cs typeface="Times New Roman" panose="02020603050405020304" pitchFamily="18" charset="0"/>
                <a:sym typeface="+mn-ea"/>
              </a:rPr>
              <a:t>1</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LN</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cs typeface="Times New Roman" panose="02020603050405020304" pitchFamily="18" charset="0"/>
                <a:sym typeface="+mn-ea"/>
              </a:rPr>
              <a:t>l</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a:ln>
                  <a:noFill/>
                </a:ln>
                <a:solidFill>
                  <a:schemeClr val="tx1"/>
                </a:solidFill>
                <a:effectLst/>
                <a:uLnTx/>
                <a:uFillTx/>
                <a:latin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，说明证据</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的存在增加了对</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的信任度，而</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不存在则减少对</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的信任度。</a:t>
            </a:r>
            <a:endParaRPr kumimoji="0"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just" defTabSz="914400" rtl="0" eaLnBrk="1" fontAlgn="base" latinLnBrk="0" hangingPunct="1">
              <a:lnSpc>
                <a:spcPct val="150000"/>
              </a:lnSpc>
              <a:spcBef>
                <a:spcPct val="15000"/>
              </a:spcBef>
              <a:spcAft>
                <a:spcPct val="0"/>
              </a:spcAft>
              <a:buClr>
                <a:srgbClr val="FF6600"/>
              </a:buClr>
              <a:buSzPct val="70000"/>
              <a:buFont typeface="Wingdings" panose="05000000000000000000" pitchFamily="2" charset="2"/>
              <a:buChar char="u"/>
              <a:defRPr/>
            </a:pPr>
            <a:r>
              <a:rPr lang="en-US" altLang="zh-CN"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LS</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LN</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cs typeface="Times New Roman" panose="02020603050405020304" pitchFamily="18" charset="0"/>
                <a:sym typeface="+mn-ea"/>
              </a:rPr>
              <a:t>1</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a:ln>
                  <a:noFill/>
                </a:ln>
                <a:solidFill>
                  <a:schemeClr val="tx1"/>
                </a:solidFill>
                <a:effectLst/>
                <a:uLnTx/>
                <a:uFillTx/>
                <a:latin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，说明</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的存在与否对假设</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不产生影响。</a:t>
            </a:r>
            <a:endPar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just" defTabSz="914400" rtl="0" eaLnBrk="1" fontAlgn="base" latinLnBrk="0" hangingPunct="1">
              <a:lnSpc>
                <a:spcPct val="150000"/>
              </a:lnSpc>
              <a:spcBef>
                <a:spcPct val="15000"/>
              </a:spcBef>
              <a:spcAft>
                <a:spcPct val="0"/>
              </a:spcAft>
              <a:buClr>
                <a:srgbClr val="FF6600"/>
              </a:buClr>
              <a:buSzPct val="70000"/>
              <a:buFont typeface="Wingdings" panose="05000000000000000000" pitchFamily="2" charset="2"/>
              <a:buChar char="u"/>
              <a:defRPr/>
            </a:pPr>
            <a:r>
              <a:rPr lang="en-US" altLang="zh-CN"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LS</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cs typeface="Times New Roman" panose="02020603050405020304" pitchFamily="18" charset="0"/>
                <a:sym typeface="+mn-ea"/>
              </a:rPr>
              <a:t>1</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cs typeface="Times New Roman" panose="02020603050405020304" pitchFamily="18" charset="0"/>
                <a:sym typeface="+mn-ea"/>
              </a:rPr>
              <a:t>LN</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cs typeface="Times New Roman" panose="02020603050405020304" pitchFamily="18" charset="0"/>
                <a:sym typeface="+mn-ea"/>
              </a:rPr>
              <a:t>l</a:t>
            </a:r>
            <a:r>
              <a:rPr lang="zh-CN" altLang="en-US"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P</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a:ln>
                  <a:noFill/>
                </a:ln>
                <a:solidFill>
                  <a:schemeClr val="tx1"/>
                </a:solidFill>
                <a:effectLst/>
                <a:uLnTx/>
                <a:uFillTx/>
                <a:latin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，说明</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的存在减少了对</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的主观信任度，而</a:t>
            </a:r>
            <a:r>
              <a:rPr lang="en-US" altLang="zh-CN"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不存在则增加</a:t>
            </a:r>
            <a:r>
              <a:rPr lang="en-US" altLang="zh-CN"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的信任度。</a:t>
            </a:r>
            <a:endPar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36</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证据不确定性的表示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6" name="Rectangle 3"/>
          <p:cNvSpPr>
            <a:spLocks noGrp="1" noChangeArrowheads="1"/>
          </p:cNvSpPr>
          <p:nvPr/>
        </p:nvSpPr>
        <p:spPr>
          <a:xfrm>
            <a:off x="812800" y="1741805"/>
            <a:ext cx="10541000" cy="4927282"/>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lang="en-US" altLang="zh-CN" sz="2600" b="1" kern="0" noProof="0" dirty="0">
                <a:ln>
                  <a:noFill/>
                </a:ln>
                <a:effectLst/>
                <a:uLnTx/>
                <a:uFillTx/>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通常也用概率或几率表示，两者之间的关系为</a:t>
            </a: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
              <a:defRPr/>
            </a:pPr>
            <a:endPar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
              <a:defRPr/>
            </a:pPr>
            <a:endParaRPr kumimoji="0" lang="zh-CN" altLang="en-US" sz="3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lang="zh-CN" altLang="en-US" sz="2600" b="1"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注意</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：本式给出的仅是证据</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E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的先验概率与先验几率之间的关系，但在某些情况下，除了需要考虑证据</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E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的先验概率与先验几率外，还要考虑当前观察下证据</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的后验概率或后验几率。以后验情况为例，对于初始证据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，由用户根据观察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S</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给出 </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600" i="1" noProof="0" dirty="0">
                <a:ln>
                  <a:noFill/>
                </a:ln>
                <a:effectLst/>
                <a:uLnTx/>
                <a:uFillTx/>
                <a:latin typeface="Times New Roman" panose="02020603050405020304" pitchFamily="18" charset="0"/>
                <a:cs typeface="Times New Roman" panose="02020603050405020304" pitchFamily="18" charset="0"/>
                <a:sym typeface="+mn-ea"/>
              </a:rPr>
              <a:t>S</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，它相当于动态强度。 </a:t>
            </a:r>
            <a:endParaRPr kumimoji="0" lang="en-US" altLang="zh-CN"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2772" name="Object 3"/>
          <p:cNvGraphicFramePr>
            <a:graphicFrameLocks noChangeAspect="1"/>
          </p:cNvGraphicFramePr>
          <p:nvPr>
            <p:extLst>
              <p:ext uri="{D42A27DB-BD31-4B8C-83A1-F6EECF244321}">
                <p14:modId xmlns:p14="http://schemas.microsoft.com/office/powerpoint/2010/main" val="3219253160"/>
              </p:ext>
            </p:extLst>
          </p:nvPr>
        </p:nvGraphicFramePr>
        <p:xfrm>
          <a:off x="2490970" y="2510330"/>
          <a:ext cx="6304204" cy="1507922"/>
        </p:xfrm>
        <a:graphic>
          <a:graphicData uri="http://schemas.openxmlformats.org/presentationml/2006/ole">
            <mc:AlternateContent xmlns:mc="http://schemas.openxmlformats.org/markup-compatibility/2006">
              <mc:Choice xmlns:v="urn:schemas-microsoft-com:vml" Requires="v">
                <p:oleObj spid="_x0000_s84002" r:id="rId3" imgW="3200400" imgH="736600" progId="Equation.3">
                  <p:embed/>
                </p:oleObj>
              </mc:Choice>
              <mc:Fallback>
                <p:oleObj r:id="rId3" imgW="3200400" imgH="736600" progId="Equation.3">
                  <p:embed/>
                  <p:pic>
                    <p:nvPicPr>
                      <p:cNvPr id="32772" name="Object 3"/>
                      <p:cNvPicPr/>
                      <p:nvPr/>
                    </p:nvPicPr>
                    <p:blipFill>
                      <a:blip r:embed="rId4"/>
                      <a:stretch>
                        <a:fillRect/>
                      </a:stretch>
                    </p:blipFill>
                    <p:spPr>
                      <a:xfrm>
                        <a:off x="2490970" y="2510330"/>
                        <a:ext cx="6304204" cy="1507922"/>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37</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组合证据不确定性的算法</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475234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00000"/>
              </a:lnSpc>
              <a:buFont typeface="Wingdings" panose="05000000000000000000" pitchFamily="2" charset="2"/>
              <a:buChar char="§"/>
            </a:pPr>
            <a:r>
              <a:rPr lang="zh-CN" altLang="en-US" sz="2600" b="1" kern="0" noProof="0" dirty="0">
                <a:ln>
                  <a:noFill/>
                </a:ln>
                <a:effectLst/>
                <a:uLnTx/>
                <a:uFillTx/>
                <a:latin typeface="Times New Roman" panose="02020603050405020304" pitchFamily="18" charset="0"/>
                <a:sym typeface="+mn-ea"/>
              </a:rPr>
              <a:t> 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多个单一证据的合取</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rPr>
              <a:t>如果已知</a:t>
            </a:r>
            <a:r>
              <a:rPr lang="en-US" altLang="zh-CN" sz="2600" dirty="0">
                <a:latin typeface="Times New Roman" panose="02020603050405020304" pitchFamily="18" charset="0"/>
              </a:rPr>
              <a:t>                                            </a:t>
            </a:r>
            <a:r>
              <a:rPr lang="zh-CN" altLang="en-US" sz="2600" dirty="0">
                <a:latin typeface="Times New Roman" panose="02020603050405020304" pitchFamily="18" charset="0"/>
              </a:rPr>
              <a:t>，则</a:t>
            </a: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Font typeface="Wingdings" panose="05000000000000000000" pitchFamily="2" charset="2"/>
              <a:buChar char="§"/>
            </a:pPr>
            <a:r>
              <a:rPr lang="zh-CN" altLang="en-US" sz="2600" dirty="0">
                <a:latin typeface="Times New Roman" panose="02020603050405020304" pitchFamily="18" charset="0"/>
                <a:sym typeface="+mn-ea"/>
              </a:rPr>
              <a:t> </a:t>
            </a:r>
            <a:r>
              <a:rPr lang="zh-CN" altLang="en-US" sz="2600" b="1" kern="0" noProof="0" dirty="0">
                <a:ln>
                  <a:noFill/>
                </a:ln>
                <a:effectLst/>
                <a:uLnTx/>
                <a:uFillTx/>
                <a:latin typeface="Times New Roman" panose="02020603050405020304" pitchFamily="18" charset="0"/>
                <a:sym typeface="+mn-ea"/>
              </a:rPr>
              <a:t>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多个单一证据的析取</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如果已知</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，则 </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                                                      </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a:t>
            </a:r>
          </a:p>
          <a:p>
            <a:pPr marL="196850" indent="-196850" eaLnBrk="1" hangingPunct="1">
              <a:lnSpc>
                <a:spcPct val="80000"/>
              </a:lnSpc>
              <a:buNone/>
            </a:pPr>
            <a:endParaRPr lang="zh-CN" altLang="en-US" sz="2600" dirty="0">
              <a:latin typeface="Times New Roman" panose="02020603050405020304" pitchFamily="18" charset="0"/>
            </a:endParaRPr>
          </a:p>
          <a:p>
            <a:pPr marL="196850" indent="-196850" algn="just" eaLnBrk="1" hangingPunct="1">
              <a:lnSpc>
                <a:spcPct val="80000"/>
              </a:lnSpc>
              <a:buSzTx/>
              <a:buChar char="§"/>
            </a:pPr>
            <a:r>
              <a:rPr lang="zh-CN" altLang="en-US" sz="2600" b="1" kern="0" noProof="0" dirty="0">
                <a:ln>
                  <a:noFill/>
                </a:ln>
                <a:effectLst/>
                <a:uLnTx/>
                <a:uFillTx/>
                <a:latin typeface="Times New Roman" panose="02020603050405020304" pitchFamily="18" charset="0"/>
                <a:sym typeface="+mn-ea"/>
              </a:rPr>
              <a:t>对</a:t>
            </a:r>
            <a:r>
              <a:rPr lang="en-US" altLang="zh-CN" sz="2600" b="1" kern="0" noProof="0" dirty="0">
                <a:ln>
                  <a:noFill/>
                </a:ln>
                <a:effectLst/>
                <a:uLnTx/>
                <a:uFillTx/>
                <a:latin typeface="Times New Roman" panose="02020603050405020304" pitchFamily="18" charset="0"/>
                <a:sym typeface="+mn-ea"/>
              </a:rPr>
              <a:t>“</a:t>
            </a:r>
            <a:r>
              <a:rPr lang="zh-CN" altLang="en-US" sz="2600" b="1" kern="0" noProof="0" dirty="0">
                <a:ln>
                  <a:noFill/>
                </a:ln>
                <a:effectLst/>
                <a:uLnTx/>
                <a:uFillTx/>
                <a:latin typeface="Times New Roman" panose="02020603050405020304" pitchFamily="18" charset="0"/>
                <a:sym typeface="+mn-ea"/>
              </a:rPr>
              <a:t>非</a:t>
            </a:r>
            <a:r>
              <a:rPr lang="en-US" altLang="zh-CN" sz="2600" b="1" kern="0" noProof="0" dirty="0">
                <a:ln>
                  <a:noFill/>
                </a:ln>
                <a:effectLst/>
                <a:uLnTx/>
                <a:uFillTx/>
                <a:latin typeface="Times New Roman" panose="02020603050405020304" pitchFamily="18" charset="0"/>
                <a:sym typeface="+mn-ea"/>
              </a:rPr>
              <a:t>”</a:t>
            </a:r>
            <a:r>
              <a:rPr lang="zh-CN" altLang="en-US" sz="2600" b="1" kern="0" noProof="0" dirty="0">
                <a:ln>
                  <a:noFill/>
                </a:ln>
                <a:effectLst/>
                <a:uLnTx/>
                <a:uFillTx/>
                <a:latin typeface="Times New Roman" panose="02020603050405020304" pitchFamily="18" charset="0"/>
                <a:sym typeface="+mn-ea"/>
              </a:rPr>
              <a:t>运算：</a:t>
            </a:r>
            <a:endParaRPr kumimoji="0" lang="zh-CN" altLang="en-US" sz="2600" b="1" i="0" u="none" strike="noStrike" cap="none" spc="0" normalizeH="0" baseline="0" dirty="0">
              <a:solidFill>
                <a:schemeClr val="accent2"/>
              </a:solidFill>
              <a:latin typeface="Times New Roman" panose="02020603050405020304" pitchFamily="18" charset="0"/>
              <a:ea typeface="+mn-ea"/>
              <a:cs typeface="+mn-cs"/>
            </a:endParaRPr>
          </a:p>
        </p:txBody>
      </p:sp>
      <p:graphicFrame>
        <p:nvGraphicFramePr>
          <p:cNvPr id="22531" name="Object 3"/>
          <p:cNvGraphicFramePr/>
          <p:nvPr/>
        </p:nvGraphicFramePr>
        <p:xfrm>
          <a:off x="2320290" y="2259330"/>
          <a:ext cx="3537585" cy="363855"/>
        </p:xfrm>
        <a:graphic>
          <a:graphicData uri="http://schemas.openxmlformats.org/presentationml/2006/ole">
            <mc:AlternateContent xmlns:mc="http://schemas.openxmlformats.org/markup-compatibility/2006">
              <mc:Choice xmlns:v="urn:schemas-microsoft-com:vml" Requires="v">
                <p:oleObj spid="_x0000_s85224" r:id="rId3" imgW="1968500" imgH="203200" progId="Equation.3">
                  <p:embed/>
                </p:oleObj>
              </mc:Choice>
              <mc:Fallback>
                <p:oleObj r:id="rId3" imgW="1968500" imgH="203200" progId="Equation.3">
                  <p:embed/>
                  <p:pic>
                    <p:nvPicPr>
                      <p:cNvPr id="22531" name="Object 3"/>
                      <p:cNvPicPr/>
                      <p:nvPr/>
                    </p:nvPicPr>
                    <p:blipFill>
                      <a:blip r:embed="rId4"/>
                      <a:stretch>
                        <a:fillRect/>
                      </a:stretch>
                    </p:blipFill>
                    <p:spPr>
                      <a:xfrm>
                        <a:off x="2320290" y="2259330"/>
                        <a:ext cx="3537585" cy="363855"/>
                      </a:xfrm>
                      <a:prstGeom prst="rect">
                        <a:avLst/>
                      </a:prstGeom>
                      <a:noFill/>
                      <a:ln w="38100">
                        <a:noFill/>
                        <a:miter/>
                      </a:ln>
                    </p:spPr>
                  </p:pic>
                </p:oleObj>
              </mc:Fallback>
            </mc:AlternateContent>
          </a:graphicData>
        </a:graphic>
      </p:graphicFrame>
      <p:graphicFrame>
        <p:nvGraphicFramePr>
          <p:cNvPr id="22533" name="Object 5"/>
          <p:cNvGraphicFramePr/>
          <p:nvPr/>
        </p:nvGraphicFramePr>
        <p:xfrm>
          <a:off x="5950585" y="3542665"/>
          <a:ext cx="3053080" cy="371475"/>
        </p:xfrm>
        <a:graphic>
          <a:graphicData uri="http://schemas.openxmlformats.org/presentationml/2006/ole">
            <mc:AlternateContent xmlns:mc="http://schemas.openxmlformats.org/markup-compatibility/2006">
              <mc:Choice xmlns:v="urn:schemas-microsoft-com:vml" Requires="v">
                <p:oleObj spid="_x0000_s85225" r:id="rId5" imgW="1371600" imgH="177165" progId="Equation.3">
                  <p:embed/>
                </p:oleObj>
              </mc:Choice>
              <mc:Fallback>
                <p:oleObj r:id="rId5" imgW="1371600" imgH="177165" progId="Equation.3">
                  <p:embed/>
                  <p:pic>
                    <p:nvPicPr>
                      <p:cNvPr id="22533" name="Object 5"/>
                      <p:cNvPicPr/>
                      <p:nvPr/>
                    </p:nvPicPr>
                    <p:blipFill>
                      <a:blip r:embed="rId6"/>
                      <a:stretch>
                        <a:fillRect/>
                      </a:stretch>
                    </p:blipFill>
                    <p:spPr>
                      <a:xfrm>
                        <a:off x="5950585" y="3542665"/>
                        <a:ext cx="3053080" cy="371475"/>
                      </a:xfrm>
                      <a:prstGeom prst="rect">
                        <a:avLst/>
                      </a:prstGeom>
                      <a:noFill/>
                      <a:ln w="38100">
                        <a:noFill/>
                        <a:miter/>
                      </a:ln>
                    </p:spPr>
                  </p:pic>
                </p:oleObj>
              </mc:Fallback>
            </mc:AlternateContent>
          </a:graphicData>
        </a:graphic>
      </p:graphicFrame>
      <p:graphicFrame>
        <p:nvGraphicFramePr>
          <p:cNvPr id="22530" name="Object 2"/>
          <p:cNvGraphicFramePr/>
          <p:nvPr/>
        </p:nvGraphicFramePr>
        <p:xfrm>
          <a:off x="5950585" y="1811655"/>
          <a:ext cx="3161665" cy="419100"/>
        </p:xfrm>
        <a:graphic>
          <a:graphicData uri="http://schemas.openxmlformats.org/presentationml/2006/ole">
            <mc:AlternateContent xmlns:mc="http://schemas.openxmlformats.org/markup-compatibility/2006">
              <mc:Choice xmlns:v="urn:schemas-microsoft-com:vml" Requires="v">
                <p:oleObj spid="_x0000_s85226" r:id="rId7" imgW="1358265" imgH="203200" progId="Equation.3">
                  <p:embed/>
                </p:oleObj>
              </mc:Choice>
              <mc:Fallback>
                <p:oleObj r:id="rId7" imgW="1358265" imgH="203200" progId="Equation.3">
                  <p:embed/>
                  <p:pic>
                    <p:nvPicPr>
                      <p:cNvPr id="22530" name="Object 2"/>
                      <p:cNvPicPr/>
                      <p:nvPr/>
                    </p:nvPicPr>
                    <p:blipFill>
                      <a:blip r:embed="rId8"/>
                      <a:stretch>
                        <a:fillRect/>
                      </a:stretch>
                    </p:blipFill>
                    <p:spPr>
                      <a:xfrm>
                        <a:off x="5950585" y="1811655"/>
                        <a:ext cx="3161665" cy="419100"/>
                      </a:xfrm>
                      <a:prstGeom prst="rect">
                        <a:avLst/>
                      </a:prstGeom>
                      <a:noFill/>
                      <a:ln w="38100">
                        <a:noFill/>
                        <a:miter/>
                      </a:ln>
                    </p:spPr>
                  </p:pic>
                </p:oleObj>
              </mc:Fallback>
            </mc:AlternateContent>
          </a:graphicData>
        </a:graphic>
      </p:graphicFrame>
      <p:graphicFrame>
        <p:nvGraphicFramePr>
          <p:cNvPr id="22532" name="Object 4"/>
          <p:cNvGraphicFramePr/>
          <p:nvPr>
            <p:extLst>
              <p:ext uri="{D42A27DB-BD31-4B8C-83A1-F6EECF244321}">
                <p14:modId xmlns:p14="http://schemas.microsoft.com/office/powerpoint/2010/main" val="2751878210"/>
              </p:ext>
            </p:extLst>
          </p:nvPr>
        </p:nvGraphicFramePr>
        <p:xfrm>
          <a:off x="2123123" y="2834322"/>
          <a:ext cx="5978525" cy="394335"/>
        </p:xfrm>
        <a:graphic>
          <a:graphicData uri="http://schemas.openxmlformats.org/presentationml/2006/ole">
            <mc:AlternateContent xmlns:mc="http://schemas.openxmlformats.org/markup-compatibility/2006">
              <mc:Choice xmlns:v="urn:schemas-microsoft-com:vml" Requires="v">
                <p:oleObj spid="_x0000_s85227" r:id="rId9" imgW="3022600" imgH="203200" progId="Equation.3">
                  <p:embed/>
                </p:oleObj>
              </mc:Choice>
              <mc:Fallback>
                <p:oleObj r:id="rId9" imgW="3022600" imgH="203200" progId="Equation.3">
                  <p:embed/>
                  <p:pic>
                    <p:nvPicPr>
                      <p:cNvPr id="22532" name="Object 4"/>
                      <p:cNvPicPr/>
                      <p:nvPr/>
                    </p:nvPicPr>
                    <p:blipFill>
                      <a:blip r:embed="rId10"/>
                      <a:stretch>
                        <a:fillRect/>
                      </a:stretch>
                    </p:blipFill>
                    <p:spPr>
                      <a:xfrm>
                        <a:off x="2123123" y="2834322"/>
                        <a:ext cx="5978525" cy="394335"/>
                      </a:xfrm>
                      <a:prstGeom prst="rect">
                        <a:avLst/>
                      </a:prstGeom>
                      <a:noFill/>
                      <a:ln w="38100">
                        <a:noFill/>
                        <a:miter/>
                      </a:ln>
                    </p:spPr>
                  </p:pic>
                </p:oleObj>
              </mc:Fallback>
            </mc:AlternateContent>
          </a:graphicData>
        </a:graphic>
      </p:graphicFrame>
      <p:graphicFrame>
        <p:nvGraphicFramePr>
          <p:cNvPr id="22534" name="Object 6"/>
          <p:cNvGraphicFramePr/>
          <p:nvPr/>
        </p:nvGraphicFramePr>
        <p:xfrm>
          <a:off x="2320290" y="3994785"/>
          <a:ext cx="3442970" cy="389890"/>
        </p:xfrm>
        <a:graphic>
          <a:graphicData uri="http://schemas.openxmlformats.org/presentationml/2006/ole">
            <mc:AlternateContent xmlns:mc="http://schemas.openxmlformats.org/markup-compatibility/2006">
              <mc:Choice xmlns:v="urn:schemas-microsoft-com:vml" Requires="v">
                <p:oleObj spid="_x0000_s85228" r:id="rId11" imgW="1993900" imgH="203200" progId="Equation.3">
                  <p:embed/>
                </p:oleObj>
              </mc:Choice>
              <mc:Fallback>
                <p:oleObj r:id="rId11" imgW="1993900" imgH="203200" progId="Equation.3">
                  <p:embed/>
                  <p:pic>
                    <p:nvPicPr>
                      <p:cNvPr id="22534" name="Object 6"/>
                      <p:cNvPicPr/>
                      <p:nvPr/>
                    </p:nvPicPr>
                    <p:blipFill>
                      <a:blip r:embed="rId12"/>
                      <a:stretch>
                        <a:fillRect/>
                      </a:stretch>
                    </p:blipFill>
                    <p:spPr>
                      <a:xfrm>
                        <a:off x="2320290" y="3994785"/>
                        <a:ext cx="3442970" cy="389890"/>
                      </a:xfrm>
                      <a:prstGeom prst="rect">
                        <a:avLst/>
                      </a:prstGeom>
                      <a:noFill/>
                      <a:ln w="38100">
                        <a:noFill/>
                        <a:miter/>
                      </a:ln>
                    </p:spPr>
                  </p:pic>
                </p:oleObj>
              </mc:Fallback>
            </mc:AlternateContent>
          </a:graphicData>
        </a:graphic>
      </p:graphicFrame>
      <p:graphicFrame>
        <p:nvGraphicFramePr>
          <p:cNvPr id="22535" name="Object 7"/>
          <p:cNvGraphicFramePr/>
          <p:nvPr>
            <p:extLst>
              <p:ext uri="{D42A27DB-BD31-4B8C-83A1-F6EECF244321}">
                <p14:modId xmlns:p14="http://schemas.microsoft.com/office/powerpoint/2010/main" val="582853292"/>
              </p:ext>
            </p:extLst>
          </p:nvPr>
        </p:nvGraphicFramePr>
        <p:xfrm>
          <a:off x="2123123" y="4694107"/>
          <a:ext cx="5660390" cy="371475"/>
        </p:xfrm>
        <a:graphic>
          <a:graphicData uri="http://schemas.openxmlformats.org/presentationml/2006/ole">
            <mc:AlternateContent xmlns:mc="http://schemas.openxmlformats.org/markup-compatibility/2006">
              <mc:Choice xmlns:v="urn:schemas-microsoft-com:vml" Requires="v">
                <p:oleObj spid="_x0000_s85229" r:id="rId13" imgW="3048000" imgH="203200" progId="Equation.3">
                  <p:embed/>
                </p:oleObj>
              </mc:Choice>
              <mc:Fallback>
                <p:oleObj r:id="rId13" imgW="3048000" imgH="203200" progId="Equation.3">
                  <p:embed/>
                  <p:pic>
                    <p:nvPicPr>
                      <p:cNvPr id="22535" name="Object 7"/>
                      <p:cNvPicPr/>
                      <p:nvPr/>
                    </p:nvPicPr>
                    <p:blipFill>
                      <a:blip r:embed="rId14"/>
                      <a:stretch>
                        <a:fillRect/>
                      </a:stretch>
                    </p:blipFill>
                    <p:spPr>
                      <a:xfrm>
                        <a:off x="2123123" y="4694107"/>
                        <a:ext cx="5660390" cy="371475"/>
                      </a:xfrm>
                      <a:prstGeom prst="rect">
                        <a:avLst/>
                      </a:prstGeom>
                      <a:noFill/>
                      <a:ln w="38100">
                        <a:noFill/>
                        <a:miter/>
                      </a:ln>
                    </p:spPr>
                  </p:pic>
                </p:oleObj>
              </mc:Fallback>
            </mc:AlternateContent>
          </a:graphicData>
        </a:graphic>
      </p:graphicFrame>
      <p:graphicFrame>
        <p:nvGraphicFramePr>
          <p:cNvPr id="22536" name="Object 20"/>
          <p:cNvGraphicFramePr/>
          <p:nvPr/>
        </p:nvGraphicFramePr>
        <p:xfrm>
          <a:off x="2123123" y="5886450"/>
          <a:ext cx="2825750" cy="369570"/>
        </p:xfrm>
        <a:graphic>
          <a:graphicData uri="http://schemas.openxmlformats.org/presentationml/2006/ole">
            <mc:AlternateContent xmlns:mc="http://schemas.openxmlformats.org/markup-compatibility/2006">
              <mc:Choice xmlns:v="urn:schemas-microsoft-com:vml" Requires="v">
                <p:oleObj spid="_x0000_s85230" r:id="rId15" imgW="1473200" imgH="203200" progId="Equation.3">
                  <p:embed/>
                </p:oleObj>
              </mc:Choice>
              <mc:Fallback>
                <p:oleObj r:id="rId15" imgW="1473200" imgH="203200" progId="Equation.3">
                  <p:embed/>
                  <p:pic>
                    <p:nvPicPr>
                      <p:cNvPr id="22536" name="Object 20"/>
                      <p:cNvPicPr/>
                      <p:nvPr/>
                    </p:nvPicPr>
                    <p:blipFill>
                      <a:blip r:embed="rId16"/>
                      <a:stretch>
                        <a:fillRect/>
                      </a:stretch>
                    </p:blipFill>
                    <p:spPr>
                      <a:xfrm>
                        <a:off x="2123123" y="5886450"/>
                        <a:ext cx="2825750" cy="36957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38</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不确定性的更新</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486346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1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主观</a:t>
            </a:r>
            <a:r>
              <a:rPr lang="en-US" altLang="zh-CN" sz="2600" b="1" kern="0" noProof="0">
                <a:ln>
                  <a:noFill/>
                </a:ln>
                <a:effectLst/>
                <a:uLnTx/>
                <a:uFillTx/>
                <a:latin typeface="Times New Roman" panose="02020603050405020304" pitchFamily="18" charset="0"/>
                <a:sym typeface="+mn-ea"/>
              </a:rPr>
              <a:t>Bayes</a:t>
            </a:r>
            <a:r>
              <a:rPr lang="zh-CN" altLang="en-US" sz="2600" b="1" kern="0" noProof="0">
                <a:ln>
                  <a:noFill/>
                </a:ln>
                <a:effectLst/>
                <a:uLnTx/>
                <a:uFillTx/>
                <a:latin typeface="Times New Roman" panose="02020603050405020304" pitchFamily="18" charset="0"/>
                <a:sym typeface="+mn-ea"/>
              </a:rPr>
              <a:t>的不确定性推理：</a:t>
            </a:r>
            <a:r>
              <a:rPr lang="zh-CN" altLang="en-US" sz="2600" kern="0" noProof="0">
                <a:ln>
                  <a:noFill/>
                </a:ln>
                <a:effectLst/>
                <a:uLnTx/>
                <a:uFillTx/>
                <a:latin typeface="Times New Roman" panose="02020603050405020304" pitchFamily="18" charset="0"/>
                <a:sym typeface="+mn-ea"/>
              </a:rPr>
              <a:t>根据证据</a:t>
            </a:r>
            <a:r>
              <a:rPr lang="en-US" altLang="zh-CN" sz="2600" kern="0" noProof="0">
                <a:ln>
                  <a:noFill/>
                </a:ln>
                <a:effectLst/>
                <a:uLnTx/>
                <a:uFillTx/>
                <a:latin typeface="Times New Roman" panose="02020603050405020304" pitchFamily="18" charset="0"/>
                <a:sym typeface="+mn-ea"/>
              </a:rPr>
              <a:t> </a:t>
            </a:r>
            <a:r>
              <a:rPr lang="zh-CN" altLang="en-US" sz="2600" i="1" kern="0" noProof="0">
                <a:ln>
                  <a:noFill/>
                </a:ln>
                <a:effectLst/>
                <a:uLnTx/>
                <a:uFillTx/>
                <a:latin typeface="Times New Roman" panose="02020603050405020304" pitchFamily="18" charset="0"/>
                <a:sym typeface="+mn-ea"/>
              </a:rPr>
              <a:t>E</a:t>
            </a:r>
            <a:r>
              <a:rPr lang="en-US" altLang="zh-CN" sz="2600" i="1" kern="0" noProof="0">
                <a:ln>
                  <a:noFill/>
                </a:ln>
                <a:effectLst/>
                <a:uLnTx/>
                <a:uFillTx/>
                <a:latin typeface="Times New Roman" panose="02020603050405020304" pitchFamily="18" charset="0"/>
                <a:sym typeface="+mn-ea"/>
              </a:rPr>
              <a:t> </a:t>
            </a:r>
            <a:r>
              <a:rPr lang="zh-CN" altLang="en-US" sz="2600" kern="0" noProof="0">
                <a:ln>
                  <a:noFill/>
                </a:ln>
                <a:effectLst/>
                <a:uLnTx/>
                <a:uFillTx/>
                <a:latin typeface="Times New Roman" panose="02020603050405020304" pitchFamily="18" charset="0"/>
                <a:sym typeface="+mn-ea"/>
              </a:rPr>
              <a:t>的概率 </a:t>
            </a:r>
            <a:r>
              <a:rPr lang="zh-CN" altLang="en-US" sz="2600" i="1" kern="0" noProof="0">
                <a:ln>
                  <a:noFill/>
                </a:ln>
                <a:effectLst/>
                <a:uLnTx/>
                <a:uFillTx/>
                <a:latin typeface="Times New Roman" panose="02020603050405020304" pitchFamily="18" charset="0"/>
                <a:sym typeface="+mn-ea"/>
              </a:rPr>
              <a:t>P</a:t>
            </a:r>
            <a:r>
              <a:rPr lang="zh-CN" altLang="en-US" sz="2600" kern="0" noProof="0">
                <a:ln>
                  <a:noFill/>
                </a:ln>
                <a:effectLst/>
                <a:uLnTx/>
                <a:uFillTx/>
                <a:latin typeface="Times New Roman" panose="02020603050405020304" pitchFamily="18" charset="0"/>
                <a:sym typeface="+mn-ea"/>
              </a:rPr>
              <a:t>(</a:t>
            </a:r>
            <a:r>
              <a:rPr lang="zh-CN" altLang="en-US" sz="2600" i="1" kern="0" noProof="0">
                <a:ln>
                  <a:noFill/>
                </a:ln>
                <a:effectLst/>
                <a:uLnTx/>
                <a:uFillTx/>
                <a:latin typeface="Times New Roman" panose="02020603050405020304" pitchFamily="18" charset="0"/>
                <a:sym typeface="+mn-ea"/>
              </a:rPr>
              <a:t>E</a:t>
            </a:r>
            <a:r>
              <a:rPr lang="zh-CN" altLang="en-US" sz="2600" kern="0" noProof="0">
                <a:ln>
                  <a:noFill/>
                </a:ln>
                <a:effectLst/>
                <a:uLnTx/>
                <a:uFillTx/>
                <a:latin typeface="Times New Roman" panose="02020603050405020304" pitchFamily="18" charset="0"/>
                <a:sym typeface="+mn-ea"/>
              </a:rPr>
              <a:t>)及 </a:t>
            </a:r>
            <a:r>
              <a:rPr lang="zh-CN" altLang="en-US" sz="2600" i="1" kern="0" noProof="0">
                <a:ln>
                  <a:noFill/>
                </a:ln>
                <a:effectLst/>
                <a:uLnTx/>
                <a:uFillTx/>
                <a:latin typeface="Times New Roman" panose="02020603050405020304" pitchFamily="18" charset="0"/>
                <a:sym typeface="+mn-ea"/>
              </a:rPr>
              <a:t>LS</a:t>
            </a:r>
            <a:r>
              <a:rPr lang="zh-CN" altLang="en-US" sz="2600" kern="0" noProof="0">
                <a:ln>
                  <a:noFill/>
                </a:ln>
                <a:effectLst/>
                <a:uLnTx/>
                <a:uFillTx/>
                <a:latin typeface="Times New Roman" panose="02020603050405020304" pitchFamily="18" charset="0"/>
                <a:sym typeface="+mn-ea"/>
              </a:rPr>
              <a:t> , </a:t>
            </a:r>
            <a:r>
              <a:rPr lang="zh-CN" altLang="en-US" sz="2600" i="1" kern="0" noProof="0">
                <a:ln>
                  <a:noFill/>
                </a:ln>
                <a:effectLst/>
                <a:uLnTx/>
                <a:uFillTx/>
                <a:latin typeface="Times New Roman" panose="02020603050405020304" pitchFamily="18" charset="0"/>
                <a:sym typeface="+mn-ea"/>
              </a:rPr>
              <a:t>LN</a:t>
            </a:r>
            <a:r>
              <a:rPr lang="zh-CN" altLang="en-US" sz="2600" kern="0" noProof="0">
                <a:ln>
                  <a:noFill/>
                </a:ln>
                <a:effectLst/>
                <a:uLnTx/>
                <a:uFillTx/>
                <a:latin typeface="Times New Roman" panose="02020603050405020304" pitchFamily="18" charset="0"/>
                <a:sym typeface="+mn-ea"/>
              </a:rPr>
              <a:t> 的值，把 </a:t>
            </a:r>
            <a:r>
              <a:rPr lang="zh-CN" altLang="en-US" sz="2600" i="1" kern="0" noProof="0">
                <a:ln>
                  <a:noFill/>
                </a:ln>
                <a:effectLst/>
                <a:uLnTx/>
                <a:uFillTx/>
                <a:latin typeface="Times New Roman" panose="02020603050405020304" pitchFamily="18" charset="0"/>
                <a:sym typeface="+mn-ea"/>
              </a:rPr>
              <a:t>H</a:t>
            </a:r>
            <a:r>
              <a:rPr lang="en-US" altLang="zh-CN" sz="2600" i="1" kern="0" noProof="0">
                <a:ln>
                  <a:noFill/>
                </a:ln>
                <a:effectLst/>
                <a:uLnTx/>
                <a:uFillTx/>
                <a:latin typeface="Times New Roman" panose="02020603050405020304" pitchFamily="18" charset="0"/>
                <a:sym typeface="+mn-ea"/>
              </a:rPr>
              <a:t> </a:t>
            </a:r>
            <a:r>
              <a:rPr lang="zh-CN" altLang="en-US" sz="2600" kern="0" noProof="0">
                <a:ln>
                  <a:noFill/>
                </a:ln>
                <a:effectLst/>
                <a:uLnTx/>
                <a:uFillTx/>
                <a:latin typeface="Times New Roman" panose="02020603050405020304" pitchFamily="18" charset="0"/>
                <a:sym typeface="+mn-ea"/>
              </a:rPr>
              <a:t>的先验概率</a:t>
            </a:r>
            <a:r>
              <a:rPr lang="en-US" altLang="zh-CN" sz="2600" kern="0" noProof="0">
                <a:ln>
                  <a:noFill/>
                </a:ln>
                <a:effectLst/>
                <a:uLnTx/>
                <a:uFillTx/>
                <a:latin typeface="Times New Roman" panose="02020603050405020304" pitchFamily="18" charset="0"/>
                <a:sym typeface="+mn-ea"/>
              </a:rPr>
              <a:t> </a:t>
            </a:r>
            <a:r>
              <a:rPr lang="zh-CN" altLang="en-US" sz="2600" i="1" kern="0" noProof="0">
                <a:ln>
                  <a:noFill/>
                </a:ln>
                <a:effectLst/>
                <a:uLnTx/>
                <a:uFillTx/>
                <a:latin typeface="Times New Roman" panose="02020603050405020304" pitchFamily="18" charset="0"/>
                <a:sym typeface="+mn-ea"/>
              </a:rPr>
              <a:t>P</a:t>
            </a:r>
            <a:r>
              <a:rPr lang="zh-CN" altLang="en-US" sz="2600" kern="0" noProof="0">
                <a:ln>
                  <a:noFill/>
                </a:ln>
                <a:effectLst/>
                <a:uLnTx/>
                <a:uFillTx/>
                <a:latin typeface="Times New Roman" panose="02020603050405020304" pitchFamily="18" charset="0"/>
                <a:sym typeface="+mn-ea"/>
              </a:rPr>
              <a:t>(</a:t>
            </a:r>
            <a:r>
              <a:rPr lang="zh-CN" altLang="en-US" sz="2600" i="1" kern="0" noProof="0">
                <a:ln>
                  <a:noFill/>
                </a:ln>
                <a:effectLst/>
                <a:uLnTx/>
                <a:uFillTx/>
                <a:latin typeface="Times New Roman" panose="02020603050405020304" pitchFamily="18" charset="0"/>
                <a:sym typeface="+mn-ea"/>
              </a:rPr>
              <a:t>H</a:t>
            </a:r>
            <a:r>
              <a:rPr lang="zh-CN" altLang="en-US" sz="2600" kern="0" noProof="0">
                <a:ln>
                  <a:noFill/>
                </a:ln>
                <a:effectLst/>
                <a:uLnTx/>
                <a:uFillTx/>
                <a:latin typeface="Times New Roman" panose="02020603050405020304" pitchFamily="18" charset="0"/>
                <a:sym typeface="+mn-ea"/>
              </a:rPr>
              <a:t>)，更新为后验概率 </a:t>
            </a:r>
            <a:r>
              <a:rPr lang="zh-CN" altLang="en-US" sz="2600" i="1" kern="0" noProof="0">
                <a:ln>
                  <a:noFill/>
                </a:ln>
                <a:effectLst/>
                <a:uLnTx/>
                <a:uFillTx/>
                <a:latin typeface="Times New Roman" panose="02020603050405020304" pitchFamily="18" charset="0"/>
                <a:sym typeface="+mn-ea"/>
              </a:rPr>
              <a:t>P</a:t>
            </a:r>
            <a:r>
              <a:rPr lang="zh-CN" altLang="en-US" sz="2600" kern="0" noProof="0">
                <a:ln>
                  <a:noFill/>
                </a:ln>
                <a:effectLst/>
                <a:uLnTx/>
                <a:uFillTx/>
                <a:latin typeface="Times New Roman" panose="02020603050405020304" pitchFamily="18" charset="0"/>
                <a:sym typeface="+mn-ea"/>
              </a:rPr>
              <a:t>(</a:t>
            </a:r>
            <a:r>
              <a:rPr lang="zh-CN" altLang="en-US" sz="2600" i="1" kern="0" noProof="0">
                <a:ln>
                  <a:noFill/>
                </a:ln>
                <a:effectLst/>
                <a:uLnTx/>
                <a:uFillTx/>
                <a:latin typeface="Times New Roman" panose="02020603050405020304" pitchFamily="18" charset="0"/>
                <a:sym typeface="+mn-ea"/>
              </a:rPr>
              <a:t>H</a:t>
            </a:r>
            <a:r>
              <a:rPr lang="zh-CN" altLang="en-US" sz="2600" kern="0" noProof="0">
                <a:ln>
                  <a:noFill/>
                </a:ln>
                <a:effectLst/>
                <a:uLnTx/>
                <a:uFillTx/>
                <a:latin typeface="Times New Roman" panose="02020603050405020304" pitchFamily="18" charset="0"/>
                <a:sym typeface="+mn-ea"/>
              </a:rPr>
              <a:t>|</a:t>
            </a:r>
            <a:r>
              <a:rPr lang="zh-CN" altLang="en-US" sz="2600" i="1" kern="0" noProof="0">
                <a:ln>
                  <a:noFill/>
                </a:ln>
                <a:effectLst/>
                <a:uLnTx/>
                <a:uFillTx/>
                <a:latin typeface="Times New Roman" panose="02020603050405020304" pitchFamily="18" charset="0"/>
                <a:sym typeface="+mn-ea"/>
              </a:rPr>
              <a:t>E</a:t>
            </a:r>
            <a:r>
              <a:rPr lang="zh-CN" altLang="en-US" sz="2600" kern="0" noProof="0">
                <a:ln>
                  <a:noFill/>
                </a:ln>
                <a:effectLst/>
                <a:uLnTx/>
                <a:uFillTx/>
                <a:latin typeface="Times New Roman" panose="02020603050405020304" pitchFamily="18" charset="0"/>
                <a:sym typeface="+mn-ea"/>
              </a:rPr>
              <a:t>) 或 </a:t>
            </a:r>
            <a:r>
              <a:rPr lang="zh-CN" altLang="en-US" sz="2600" i="1" kern="0" noProof="0">
                <a:ln>
                  <a:noFill/>
                </a:ln>
                <a:effectLst/>
                <a:uLnTx/>
                <a:uFillTx/>
                <a:latin typeface="Times New Roman" panose="02020603050405020304" pitchFamily="18" charset="0"/>
                <a:sym typeface="+mn-ea"/>
              </a:rPr>
              <a:t>P</a:t>
            </a:r>
            <a:r>
              <a:rPr lang="zh-CN" altLang="en-US" sz="2600" kern="0" noProof="0">
                <a:ln>
                  <a:noFill/>
                </a:ln>
                <a:effectLst/>
                <a:uLnTx/>
                <a:uFillTx/>
                <a:latin typeface="Times New Roman" panose="02020603050405020304" pitchFamily="18" charset="0"/>
                <a:sym typeface="+mn-ea"/>
              </a:rPr>
              <a:t>(</a:t>
            </a:r>
            <a:r>
              <a:rPr lang="zh-CN" altLang="en-US" sz="2600" i="1" kern="0" noProof="0">
                <a:ln>
                  <a:noFill/>
                </a:ln>
                <a:effectLst/>
                <a:uLnTx/>
                <a:uFillTx/>
                <a:latin typeface="Times New Roman" panose="02020603050405020304" pitchFamily="18" charset="0"/>
                <a:sym typeface="+mn-ea"/>
              </a:rPr>
              <a:t>H</a:t>
            </a:r>
            <a:r>
              <a:rPr lang="zh-CN" altLang="en-US" sz="2600" kern="0" noProof="0">
                <a:ln>
                  <a:noFill/>
                </a:ln>
                <a:effectLst/>
                <a:uLnTx/>
                <a:uFillTx/>
                <a:latin typeface="Times New Roman" panose="02020603050405020304" pitchFamily="18" charset="0"/>
                <a:sym typeface="+mn-ea"/>
              </a:rPr>
              <a:t>| ¬</a:t>
            </a:r>
            <a:r>
              <a:rPr lang="zh-CN" altLang="en-US" sz="2600" i="1" kern="0" noProof="0">
                <a:ln>
                  <a:noFill/>
                </a:ln>
                <a:effectLst/>
                <a:uLnTx/>
                <a:uFillTx/>
                <a:latin typeface="Times New Roman" panose="02020603050405020304" pitchFamily="18" charset="0"/>
                <a:sym typeface="+mn-ea"/>
              </a:rPr>
              <a:t>E</a:t>
            </a:r>
            <a:r>
              <a:rPr lang="zh-CN" altLang="en-US" sz="2600" kern="0" noProof="0">
                <a:ln>
                  <a:noFill/>
                </a:ln>
                <a:effectLst/>
                <a:uLnTx/>
                <a:uFillTx/>
                <a:latin typeface="Times New Roman" panose="02020603050405020304" pitchFamily="18" charset="0"/>
                <a:sym typeface="+mn-ea"/>
              </a:rPr>
              <a:t>)。这样计算的目的就是看</a:t>
            </a:r>
            <a:r>
              <a:rPr lang="en-US" altLang="zh-CN" sz="2600" kern="0" noProof="0">
                <a:ln>
                  <a:noFill/>
                </a:ln>
                <a:effectLst/>
                <a:uLnTx/>
                <a:uFillTx/>
                <a:latin typeface="Times New Roman" panose="02020603050405020304" pitchFamily="18" charset="0"/>
                <a:sym typeface="+mn-ea"/>
              </a:rPr>
              <a:t> </a:t>
            </a:r>
            <a:r>
              <a:rPr lang="zh-CN" altLang="en-US" sz="2600" i="1" kern="0" noProof="0">
                <a:ln>
                  <a:noFill/>
                </a:ln>
                <a:effectLst/>
                <a:uLnTx/>
                <a:uFillTx/>
                <a:latin typeface="Times New Roman" panose="02020603050405020304" pitchFamily="18" charset="0"/>
                <a:sym typeface="+mn-ea"/>
              </a:rPr>
              <a:t>E</a:t>
            </a:r>
            <a:r>
              <a:rPr lang="en-US" altLang="zh-CN" sz="2600" i="1" kern="0" noProof="0">
                <a:ln>
                  <a:noFill/>
                </a:ln>
                <a:effectLst/>
                <a:uLnTx/>
                <a:uFillTx/>
                <a:latin typeface="Times New Roman" panose="02020603050405020304" pitchFamily="18" charset="0"/>
                <a:sym typeface="+mn-ea"/>
              </a:rPr>
              <a:t> </a:t>
            </a:r>
            <a:r>
              <a:rPr lang="zh-CN" altLang="en-US" sz="2600" kern="0" noProof="0">
                <a:ln>
                  <a:noFill/>
                </a:ln>
                <a:effectLst/>
                <a:uLnTx/>
                <a:uFillTx/>
                <a:latin typeface="Times New Roman" panose="02020603050405020304" pitchFamily="18" charset="0"/>
                <a:sym typeface="+mn-ea"/>
              </a:rPr>
              <a:t>对最终结论</a:t>
            </a:r>
            <a:r>
              <a:rPr lang="en-US" altLang="zh-CN" sz="2600" kern="0" noProof="0">
                <a:ln>
                  <a:noFill/>
                </a:ln>
                <a:effectLst/>
                <a:uLnTx/>
                <a:uFillTx/>
                <a:latin typeface="Times New Roman" panose="02020603050405020304" pitchFamily="18" charset="0"/>
                <a:sym typeface="+mn-ea"/>
              </a:rPr>
              <a:t> </a:t>
            </a:r>
            <a:r>
              <a:rPr lang="zh-CN" altLang="en-US" sz="2600" i="1" kern="0" noProof="0">
                <a:ln>
                  <a:noFill/>
                </a:ln>
                <a:effectLst/>
                <a:uLnTx/>
                <a:uFillTx/>
                <a:latin typeface="Times New Roman" panose="02020603050405020304" pitchFamily="18" charset="0"/>
                <a:sym typeface="+mn-ea"/>
              </a:rPr>
              <a:t>H</a:t>
            </a:r>
            <a:r>
              <a:rPr lang="en-US" altLang="zh-CN" sz="2600" i="1" kern="0" noProof="0">
                <a:ln>
                  <a:noFill/>
                </a:ln>
                <a:effectLst/>
                <a:uLnTx/>
                <a:uFillTx/>
                <a:latin typeface="Times New Roman" panose="02020603050405020304" pitchFamily="18" charset="0"/>
                <a:sym typeface="+mn-ea"/>
              </a:rPr>
              <a:t> </a:t>
            </a:r>
            <a:r>
              <a:rPr lang="zh-CN" altLang="en-US" sz="2600" kern="0" noProof="0">
                <a:ln>
                  <a:noFill/>
                </a:ln>
                <a:effectLst/>
                <a:uLnTx/>
                <a:uFillTx/>
                <a:latin typeface="Times New Roman" panose="02020603050405020304" pitchFamily="18" charset="0"/>
                <a:sym typeface="+mn-ea"/>
              </a:rPr>
              <a:t>的影响，如图：</a:t>
            </a:r>
          </a:p>
          <a:p>
            <a:pPr marL="0" indent="0" eaLnBrk="1" hangingPunct="1">
              <a:lnSpc>
                <a:spcPct val="110000"/>
              </a:lnSpc>
              <a:buFont typeface="Wingdings" panose="05000000000000000000" pitchFamily="2" charset="2"/>
              <a:buNone/>
            </a:pPr>
            <a:endParaRPr lang="zh-CN" altLang="en-US" sz="2600" kern="0" noProof="0">
              <a:ln>
                <a:noFill/>
              </a:ln>
              <a:effectLst/>
              <a:uLnTx/>
              <a:uFillTx/>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endParaRPr lang="zh-CN" altLang="en-US" sz="2600" kern="0" noProof="0">
              <a:ln>
                <a:noFill/>
              </a:ln>
              <a:effectLst/>
              <a:uLnTx/>
              <a:uFillTx/>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endParaRPr lang="zh-CN" altLang="en-US" sz="2600" kern="0" noProof="0">
              <a:ln>
                <a:noFill/>
              </a:ln>
              <a:effectLst/>
              <a:uLnTx/>
              <a:uFillTx/>
              <a:latin typeface="Times New Roman" panose="02020603050405020304" pitchFamily="18" charset="0"/>
              <a:sym typeface="+mn-ea"/>
            </a:endParaRPr>
          </a:p>
          <a:p>
            <a:pPr marL="196850" indent="-196850" eaLnBrk="1" hangingPunct="1">
              <a:lnSpc>
                <a:spcPct val="11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分以下3种情况讨论：</a:t>
            </a:r>
            <a:endParaRPr lang="zh-CN" altLang="en-US" sz="2600" b="1" kern="0" noProof="0">
              <a:ln>
                <a:noFill/>
              </a:ln>
              <a:effectLst/>
              <a:uLnTx/>
              <a:uFillTx/>
              <a:latin typeface="Times New Roman" panose="02020603050405020304" pitchFamily="18" charset="0"/>
            </a:endParaRPr>
          </a:p>
          <a:p>
            <a:pPr marL="457200" lvl="1" indent="0" eaLnBrk="1" hangingPunct="1">
              <a:lnSpc>
                <a:spcPct val="65000"/>
              </a:lnSpc>
              <a:spcBef>
                <a:spcPct val="35000"/>
              </a:spcBef>
              <a:buNone/>
            </a:pPr>
            <a:r>
              <a:rPr lang="zh-CN" altLang="en-US" sz="2600" kern="0" noProof="0">
                <a:ln>
                  <a:noFill/>
                </a:ln>
                <a:solidFill>
                  <a:schemeClr val="tx1"/>
                </a:solidFill>
                <a:effectLst/>
                <a:uLnTx/>
                <a:uFillTx/>
                <a:latin typeface="Times New Roman" panose="02020603050405020304" pitchFamily="18" charset="0"/>
                <a:sym typeface="+mn-ea"/>
              </a:rPr>
              <a:t>    1. 证据</a:t>
            </a:r>
            <a:r>
              <a:rPr lang="en-US" altLang="zh-CN" kern="0" noProof="0">
                <a:ln>
                  <a:noFill/>
                </a:ln>
                <a:effectLst/>
                <a:uLnTx/>
                <a:uFillTx/>
                <a:latin typeface="Times New Roman" panose="02020603050405020304" pitchFamily="18" charset="0"/>
                <a:sym typeface="+mn-ea"/>
              </a:rPr>
              <a:t> </a:t>
            </a:r>
            <a:r>
              <a:rPr lang="zh-CN" altLang="en-US" i="1" kern="0" noProof="0">
                <a:ln>
                  <a:noFill/>
                </a:ln>
                <a:effectLst/>
                <a:uLnTx/>
                <a:uFillTx/>
                <a:latin typeface="Times New Roman" panose="02020603050405020304" pitchFamily="18" charset="0"/>
                <a:sym typeface="+mn-ea"/>
              </a:rPr>
              <a:t>E</a:t>
            </a:r>
            <a:r>
              <a:rPr lang="en-US" altLang="zh-CN" i="1" kern="0" noProof="0">
                <a:ln>
                  <a:noFill/>
                </a:ln>
                <a:effectLst/>
                <a:uLnTx/>
                <a:uFillTx/>
                <a:latin typeface="Times New Roman" panose="02020603050405020304" pitchFamily="18" charset="0"/>
                <a:sym typeface="+mn-ea"/>
              </a:rPr>
              <a:t> </a:t>
            </a:r>
            <a:r>
              <a:rPr lang="zh-CN" altLang="en-US" sz="2600" kern="0" noProof="0">
                <a:ln>
                  <a:noFill/>
                </a:ln>
                <a:solidFill>
                  <a:schemeClr val="tx1"/>
                </a:solidFill>
                <a:effectLst/>
                <a:uLnTx/>
                <a:uFillTx/>
                <a:latin typeface="Times New Roman" panose="02020603050405020304" pitchFamily="18" charset="0"/>
                <a:sym typeface="+mn-ea"/>
              </a:rPr>
              <a:t>肯定为真</a:t>
            </a:r>
            <a:endParaRPr lang="zh-CN" altLang="en-US" sz="2600" kern="0" noProof="0">
              <a:ln>
                <a:noFill/>
              </a:ln>
              <a:solidFill>
                <a:schemeClr val="tx1"/>
              </a:solidFill>
              <a:effectLst/>
              <a:uLnTx/>
              <a:uFillTx/>
              <a:latin typeface="Times New Roman" panose="02020603050405020304" pitchFamily="18" charset="0"/>
            </a:endParaRPr>
          </a:p>
          <a:p>
            <a:pPr marL="457200" lvl="1" indent="0" eaLnBrk="1" hangingPunct="1">
              <a:lnSpc>
                <a:spcPct val="65000"/>
              </a:lnSpc>
              <a:spcBef>
                <a:spcPct val="35000"/>
              </a:spcBef>
              <a:buNone/>
            </a:pPr>
            <a:r>
              <a:rPr lang="zh-CN" altLang="en-US" sz="2600" kern="0" noProof="0">
                <a:ln>
                  <a:noFill/>
                </a:ln>
                <a:solidFill>
                  <a:schemeClr val="tx1"/>
                </a:solidFill>
                <a:effectLst/>
                <a:uLnTx/>
                <a:uFillTx/>
                <a:latin typeface="Times New Roman" panose="02020603050405020304" pitchFamily="18" charset="0"/>
                <a:sym typeface="+mn-ea"/>
              </a:rPr>
              <a:t>    2. 证据</a:t>
            </a:r>
            <a:r>
              <a:rPr lang="en-US" altLang="zh-CN" kern="0" noProof="0">
                <a:ln>
                  <a:noFill/>
                </a:ln>
                <a:effectLst/>
                <a:uLnTx/>
                <a:uFillTx/>
                <a:latin typeface="Times New Roman" panose="02020603050405020304" pitchFamily="18" charset="0"/>
                <a:sym typeface="+mn-ea"/>
              </a:rPr>
              <a:t> </a:t>
            </a:r>
            <a:r>
              <a:rPr lang="zh-CN" altLang="en-US" i="1" kern="0" noProof="0">
                <a:ln>
                  <a:noFill/>
                </a:ln>
                <a:effectLst/>
                <a:uLnTx/>
                <a:uFillTx/>
                <a:latin typeface="Times New Roman" panose="02020603050405020304" pitchFamily="18" charset="0"/>
                <a:sym typeface="+mn-ea"/>
              </a:rPr>
              <a:t>E</a:t>
            </a:r>
            <a:r>
              <a:rPr lang="en-US" altLang="zh-CN" i="1" kern="0" noProof="0">
                <a:ln>
                  <a:noFill/>
                </a:ln>
                <a:effectLst/>
                <a:uLnTx/>
                <a:uFillTx/>
                <a:latin typeface="Times New Roman" panose="02020603050405020304" pitchFamily="18" charset="0"/>
                <a:sym typeface="+mn-ea"/>
              </a:rPr>
              <a:t> </a:t>
            </a:r>
            <a:r>
              <a:rPr lang="zh-CN" altLang="en-US" sz="2600" kern="0" noProof="0">
                <a:ln>
                  <a:noFill/>
                </a:ln>
                <a:solidFill>
                  <a:schemeClr val="tx1"/>
                </a:solidFill>
                <a:effectLst/>
                <a:uLnTx/>
                <a:uFillTx/>
                <a:latin typeface="Times New Roman" panose="02020603050405020304" pitchFamily="18" charset="0"/>
                <a:sym typeface="+mn-ea"/>
              </a:rPr>
              <a:t>肯定为假</a:t>
            </a:r>
            <a:endParaRPr lang="zh-CN" altLang="en-US" sz="2600" kern="0" noProof="0">
              <a:ln>
                <a:noFill/>
              </a:ln>
              <a:solidFill>
                <a:schemeClr val="tx1"/>
              </a:solidFill>
              <a:effectLst/>
              <a:uLnTx/>
              <a:uFillTx/>
              <a:latin typeface="Times New Roman" panose="02020603050405020304" pitchFamily="18" charset="0"/>
            </a:endParaRPr>
          </a:p>
          <a:p>
            <a:pPr marL="457200" lvl="1" indent="0" eaLnBrk="1" hangingPunct="1">
              <a:lnSpc>
                <a:spcPct val="65000"/>
              </a:lnSpc>
              <a:spcBef>
                <a:spcPct val="35000"/>
              </a:spcBef>
              <a:buNone/>
            </a:pPr>
            <a:r>
              <a:rPr lang="zh-CN" altLang="en-US" sz="2600" kern="0" noProof="0">
                <a:ln>
                  <a:noFill/>
                </a:ln>
                <a:solidFill>
                  <a:schemeClr val="tx1"/>
                </a:solidFill>
                <a:effectLst/>
                <a:uLnTx/>
                <a:uFillTx/>
                <a:latin typeface="Times New Roman" panose="02020603050405020304" pitchFamily="18" charset="0"/>
                <a:sym typeface="+mn-ea"/>
              </a:rPr>
              <a:t>    3. 证据</a:t>
            </a:r>
            <a:r>
              <a:rPr lang="en-US" altLang="zh-CN" kern="0" noProof="0">
                <a:ln>
                  <a:noFill/>
                </a:ln>
                <a:effectLst/>
                <a:uLnTx/>
                <a:uFillTx/>
                <a:latin typeface="Times New Roman" panose="02020603050405020304" pitchFamily="18" charset="0"/>
                <a:sym typeface="+mn-ea"/>
              </a:rPr>
              <a:t> </a:t>
            </a:r>
            <a:r>
              <a:rPr lang="zh-CN" altLang="en-US" i="1" kern="0" noProof="0">
                <a:ln>
                  <a:noFill/>
                </a:ln>
                <a:effectLst/>
                <a:uLnTx/>
                <a:uFillTx/>
                <a:latin typeface="Times New Roman" panose="02020603050405020304" pitchFamily="18" charset="0"/>
                <a:sym typeface="+mn-ea"/>
              </a:rPr>
              <a:t>E</a:t>
            </a:r>
            <a:r>
              <a:rPr lang="en-US" altLang="zh-CN" i="1" kern="0" noProof="0">
                <a:ln>
                  <a:noFill/>
                </a:ln>
                <a:effectLst/>
                <a:uLnTx/>
                <a:uFillTx/>
                <a:latin typeface="Times New Roman" panose="02020603050405020304" pitchFamily="18" charset="0"/>
                <a:sym typeface="+mn-ea"/>
              </a:rPr>
              <a:t> </a:t>
            </a:r>
            <a:r>
              <a:rPr lang="zh-CN" altLang="en-US" sz="2600" kern="0" noProof="0">
                <a:ln>
                  <a:noFill/>
                </a:ln>
                <a:solidFill>
                  <a:schemeClr val="tx1"/>
                </a:solidFill>
                <a:effectLst/>
                <a:uLnTx/>
                <a:uFillTx/>
                <a:latin typeface="Times New Roman" panose="02020603050405020304" pitchFamily="18" charset="0"/>
                <a:sym typeface="+mn-ea"/>
              </a:rPr>
              <a:t>既非为真也非为假（不确定）</a:t>
            </a:r>
            <a:endParaRPr lang="zh-CN" altLang="en-US" sz="2600" kern="0" noProof="0">
              <a:ln>
                <a:noFill/>
              </a:ln>
              <a:solidFill>
                <a:schemeClr val="tx1"/>
              </a:solidFill>
              <a:effectLst/>
              <a:uLnTx/>
              <a:uFillTx/>
              <a:latin typeface="Times New Roman" panose="02020603050405020304" pitchFamily="18" charset="0"/>
            </a:endParaRPr>
          </a:p>
          <a:p>
            <a:pPr marL="0" indent="0" eaLnBrk="1" hangingPunct="1">
              <a:lnSpc>
                <a:spcPct val="110000"/>
              </a:lnSpc>
              <a:buNone/>
            </a:pPr>
            <a:endParaRPr lang="zh-CN" altLang="en-US" sz="2600" kern="0" noProof="0">
              <a:ln>
                <a:noFill/>
              </a:ln>
              <a:effectLst/>
              <a:uLnTx/>
              <a:uFillTx/>
              <a:latin typeface="Times New Roman" panose="02020603050405020304" pitchFamily="18" charset="0"/>
            </a:endParaRPr>
          </a:p>
          <a:p>
            <a:pPr marL="196850" indent="-196850" eaLnBrk="1" hangingPunct="1">
              <a:lnSpc>
                <a:spcPct val="80000"/>
              </a:lnSpc>
              <a:buNone/>
            </a:pPr>
            <a:endParaRPr kumimoji="0" lang="zh-CN" altLang="en-US" sz="3000"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23554" name="Object 2"/>
          <p:cNvGraphicFramePr/>
          <p:nvPr/>
        </p:nvGraphicFramePr>
        <p:xfrm>
          <a:off x="5087006" y="3141547"/>
          <a:ext cx="5955068" cy="2234017"/>
        </p:xfrm>
        <a:graphic>
          <a:graphicData uri="http://schemas.openxmlformats.org/presentationml/2006/ole">
            <mc:AlternateContent xmlns:mc="http://schemas.openxmlformats.org/markup-compatibility/2006">
              <mc:Choice xmlns:v="urn:schemas-microsoft-com:vml" Requires="v">
                <p:oleObj spid="_x0000_s86050" r:id="rId3" imgW="2524125" imgH="809625" progId="Word.Picture.8">
                  <p:embed/>
                </p:oleObj>
              </mc:Choice>
              <mc:Fallback>
                <p:oleObj r:id="rId3" imgW="2524125" imgH="809625" progId="Word.Picture.8">
                  <p:embed/>
                  <p:pic>
                    <p:nvPicPr>
                      <p:cNvPr id="23554" name="Object 2"/>
                      <p:cNvPicPr/>
                      <p:nvPr/>
                    </p:nvPicPr>
                    <p:blipFill>
                      <a:blip r:embed="rId4"/>
                      <a:stretch>
                        <a:fillRect/>
                      </a:stretch>
                    </p:blipFill>
                    <p:spPr>
                      <a:xfrm>
                        <a:off x="5087006" y="3141547"/>
                        <a:ext cx="5955068" cy="2234017"/>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39</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不确定性的更新</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506476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10000"/>
              </a:lnSpc>
              <a:buFont typeface="Wingdings" panose="05000000000000000000" pitchFamily="2" charset="2"/>
              <a:buChar char="§"/>
            </a:pPr>
            <a:r>
              <a:rPr lang="zh-CN" altLang="en-US" sz="2600" b="1" kern="0" noProof="0" dirty="0">
                <a:ln>
                  <a:noFill/>
                </a:ln>
                <a:effectLst/>
                <a:uLnTx/>
                <a:uFillTx/>
                <a:latin typeface="Times New Roman" panose="02020603050405020304" pitchFamily="18" charset="0"/>
                <a:sym typeface="+mn-ea"/>
              </a:rPr>
              <a:t> 证据 </a:t>
            </a:r>
            <a:r>
              <a:rPr lang="zh-CN" altLang="en-US" sz="2600" b="1" i="1" kern="0" noProof="0" dirty="0">
                <a:ln>
                  <a:noFill/>
                </a:ln>
                <a:effectLst/>
                <a:uLnTx/>
                <a:uFillTx/>
                <a:latin typeface="Times New Roman" panose="02020603050405020304" pitchFamily="18" charset="0"/>
                <a:sym typeface="+mn-ea"/>
              </a:rPr>
              <a:t>E</a:t>
            </a:r>
            <a:r>
              <a:rPr lang="zh-CN" altLang="en-US" sz="2600" b="1" kern="0" noProof="0" dirty="0">
                <a:ln>
                  <a:noFill/>
                </a:ln>
                <a:effectLst/>
                <a:uLnTx/>
                <a:uFillTx/>
                <a:latin typeface="Times New Roman" panose="02020603050405020304" pitchFamily="18" charset="0"/>
                <a:sym typeface="+mn-ea"/>
              </a:rPr>
              <a:t> 肯定为真：</a:t>
            </a:r>
          </a:p>
          <a:p>
            <a:pPr marL="196850" indent="-196850" eaLnBrk="1" hangingPunct="1">
              <a:lnSpc>
                <a:spcPct val="110000"/>
              </a:lnSpc>
              <a:buFont typeface="Wingdings" panose="05000000000000000000" pitchFamily="2" charset="2"/>
              <a:buChar char="§"/>
            </a:pPr>
            <a:endParaRPr lang="zh-CN" altLang="en-US" sz="2600" b="1" kern="0" noProof="0" dirty="0">
              <a:ln>
                <a:noFill/>
              </a:ln>
              <a:effectLst/>
              <a:uLnTx/>
              <a:uFillTx/>
              <a:latin typeface="Times New Roman" panose="02020603050405020304" pitchFamily="18" charset="0"/>
              <a:sym typeface="+mn-ea"/>
            </a:endParaRPr>
          </a:p>
          <a:p>
            <a:pPr marL="196850" indent="-196850" eaLnBrk="1" hangingPunct="1">
              <a:lnSpc>
                <a:spcPct val="110000"/>
              </a:lnSpc>
              <a:buFont typeface="Wingdings" panose="05000000000000000000" pitchFamily="2" charset="2"/>
              <a:buChar char="§"/>
            </a:pPr>
            <a:r>
              <a:rPr lang="zh-CN" altLang="en-US" sz="2600" b="1" kern="0" noProof="0" dirty="0">
                <a:ln>
                  <a:noFill/>
                </a:ln>
                <a:effectLst/>
                <a:uLnTx/>
                <a:uFillTx/>
                <a:latin typeface="Times New Roman" panose="02020603050405020304" pitchFamily="18" charset="0"/>
                <a:sym typeface="+mn-ea"/>
              </a:rPr>
              <a:t>证据 </a:t>
            </a:r>
            <a:r>
              <a:rPr lang="zh-CN" altLang="en-US" sz="2600" b="1" i="1" kern="0" noProof="0" dirty="0">
                <a:ln>
                  <a:noFill/>
                </a:ln>
                <a:effectLst/>
                <a:uLnTx/>
                <a:uFillTx/>
                <a:latin typeface="Times New Roman" panose="02020603050405020304" pitchFamily="18" charset="0"/>
                <a:sym typeface="+mn-ea"/>
              </a:rPr>
              <a:t>E</a:t>
            </a:r>
            <a:r>
              <a:rPr lang="zh-CN" altLang="en-US" sz="2600" b="1" kern="0" noProof="0" dirty="0">
                <a:ln>
                  <a:noFill/>
                </a:ln>
                <a:effectLst/>
                <a:uLnTx/>
                <a:uFillTx/>
                <a:latin typeface="Times New Roman" panose="02020603050405020304" pitchFamily="18" charset="0"/>
                <a:sym typeface="+mn-ea"/>
              </a:rPr>
              <a:t> 肯定为假：</a:t>
            </a:r>
          </a:p>
          <a:p>
            <a:pPr marL="196850" indent="-196850" eaLnBrk="1" hangingPunct="1">
              <a:lnSpc>
                <a:spcPct val="110000"/>
              </a:lnSpc>
              <a:buFont typeface="Wingdings" panose="05000000000000000000" pitchFamily="2" charset="2"/>
              <a:buChar char="§"/>
            </a:pPr>
            <a:endParaRPr lang="zh-CN" altLang="en-US" sz="2600" b="1" kern="0" noProof="0" dirty="0">
              <a:ln>
                <a:noFill/>
              </a:ln>
              <a:effectLst/>
              <a:uLnTx/>
              <a:uFillTx/>
              <a:latin typeface="Times New Roman" panose="02020603050405020304" pitchFamily="18" charset="0"/>
              <a:sym typeface="+mn-ea"/>
            </a:endParaRPr>
          </a:p>
          <a:p>
            <a:pPr marL="196850" indent="-196850" eaLnBrk="1" hangingPunct="1">
              <a:lnSpc>
                <a:spcPct val="110000"/>
              </a:lnSpc>
              <a:buFont typeface="Wingdings" panose="05000000000000000000" pitchFamily="2" charset="2"/>
              <a:buChar char="§"/>
            </a:pP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证据</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b="1" i="1" noProof="0" dirty="0">
                <a:ln>
                  <a:noFill/>
                </a:ln>
                <a:effectLst/>
                <a:uLnTx/>
                <a:uFillTx/>
                <a:latin typeface="Times New Roman" panose="02020603050405020304" pitchFamily="18" charset="0"/>
                <a:cs typeface="Times New Roman" panose="02020603050405020304" pitchFamily="18" charset="0"/>
                <a:sym typeface="+mn-ea"/>
              </a:rPr>
              <a:t>E</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不确定的情况：</a:t>
            </a:r>
            <a:r>
              <a:rPr lang="zh-CN" altLang="en-US" sz="2600" kern="0" noProof="0" dirty="0">
                <a:ln>
                  <a:noFill/>
                </a:ln>
                <a:effectLst/>
                <a:uLnTx/>
                <a:uFillTx/>
                <a:latin typeface="Times New Roman" panose="02020603050405020304" pitchFamily="18" charset="0"/>
                <a:sym typeface="+mn-ea"/>
              </a:rPr>
              <a:t>需要使用杜达</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R.</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O.</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b="1" noProof="0" dirty="0" err="1">
                <a:ln>
                  <a:noFill/>
                </a:ln>
                <a:effectLst/>
                <a:uLnTx/>
                <a:uFillTx/>
                <a:latin typeface="Times New Roman" panose="02020603050405020304" pitchFamily="18" charset="0"/>
                <a:cs typeface="Times New Roman" panose="02020603050405020304" pitchFamily="18" charset="0"/>
                <a:sym typeface="+mn-ea"/>
              </a:rPr>
              <a:t>Doda</a:t>
            </a:r>
            <a:r>
              <a:rPr lang="zh-CN" altLang="en-US" sz="2600" kern="0" noProof="0" dirty="0">
                <a:ln>
                  <a:noFill/>
                </a:ln>
                <a:effectLst/>
                <a:uLnTx/>
                <a:uFillTx/>
                <a:latin typeface="Times New Roman" panose="02020603050405020304" pitchFamily="18" charset="0"/>
                <a:sym typeface="+mn-ea"/>
              </a:rPr>
              <a:t>等人给出的公式</a:t>
            </a:r>
          </a:p>
          <a:p>
            <a:pPr marL="0" indent="0" eaLnBrk="1" hangingPunct="1">
              <a:lnSpc>
                <a:spcPct val="110000"/>
              </a:lnSpc>
              <a:buFont typeface="Wingdings" panose="05000000000000000000" pitchFamily="2" charset="2"/>
              <a:buNone/>
            </a:pPr>
            <a:endParaRPr lang="zh-CN" altLang="en-US" sz="2600" kern="0" noProof="0" dirty="0">
              <a:ln>
                <a:noFill/>
              </a:ln>
              <a:effectLst/>
              <a:uLnTx/>
              <a:uFillTx/>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r>
              <a:rPr lang="zh-CN" altLang="en-US" sz="2600" b="1" dirty="0">
                <a:solidFill>
                  <a:srgbClr val="660033"/>
                </a:solidFill>
                <a:latin typeface="Times New Roman" panose="02020603050405020304" pitchFamily="18" charset="0"/>
                <a:ea typeface="楷体_GB2312" pitchFamily="49" charset="-122"/>
                <a:sym typeface="+mn-ea"/>
              </a:rPr>
              <a:t>分</a:t>
            </a:r>
            <a:r>
              <a:rPr lang="en-US" altLang="zh-CN" sz="2600" b="1" dirty="0">
                <a:solidFill>
                  <a:srgbClr val="660033"/>
                </a:solidFill>
                <a:latin typeface="Times New Roman" panose="02020603050405020304" pitchFamily="18" charset="0"/>
                <a:ea typeface="楷体_GB2312" pitchFamily="49" charset="-122"/>
                <a:sym typeface="+mn-ea"/>
              </a:rPr>
              <a:t>4</a:t>
            </a:r>
            <a:r>
              <a:rPr lang="zh-CN" altLang="en-US" sz="2600" b="1" dirty="0">
                <a:solidFill>
                  <a:srgbClr val="660033"/>
                </a:solidFill>
                <a:latin typeface="Times New Roman" panose="02020603050405020304" pitchFamily="18" charset="0"/>
                <a:ea typeface="楷体_GB2312" pitchFamily="49" charset="-122"/>
                <a:sym typeface="+mn-ea"/>
              </a:rPr>
              <a:t>种情况：</a:t>
            </a:r>
          </a:p>
          <a:p>
            <a:pPr marL="0" indent="0" eaLnBrk="1" hangingPunct="1">
              <a:lnSpc>
                <a:spcPct val="110000"/>
              </a:lnSpc>
              <a:buFont typeface="Wingdings" panose="05000000000000000000" pitchFamily="2" charset="2"/>
              <a:buNone/>
            </a:pPr>
            <a:r>
              <a:rPr lang="en-US" altLang="zh-CN" sz="2600" b="1" dirty="0">
                <a:solidFill>
                  <a:srgbClr val="660033"/>
                </a:solidFill>
                <a:latin typeface="Times New Roman" panose="02020603050405020304" pitchFamily="18" charset="0"/>
                <a:ea typeface="楷体_GB2312" pitchFamily="49" charset="-122"/>
                <a:sym typeface="+mn-ea"/>
              </a:rPr>
              <a:t>	(1) </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)=1</a:t>
            </a:r>
            <a:r>
              <a:rPr lang="zh-CN" altLang="en-US"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)=0</a:t>
            </a:r>
            <a:endParaRPr lang="zh-CN" altLang="en-US" sz="2600" kern="0" noProof="0" dirty="0">
              <a:ln>
                <a:noFill/>
              </a:ln>
              <a:effectLst/>
              <a:uLnTx/>
              <a:uFillTx/>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r>
              <a:rPr lang="zh-CN" altLang="en-US" sz="2600" b="1" dirty="0">
                <a:solidFill>
                  <a:srgbClr val="660033"/>
                </a:solidFill>
                <a:latin typeface="Times New Roman" panose="02020603050405020304" pitchFamily="18" charset="0"/>
                <a:ea typeface="楷体_GB2312" pitchFamily="49" charset="-122"/>
                <a:sym typeface="+mn-ea"/>
              </a:rPr>
              <a:t> </a:t>
            </a:r>
            <a:r>
              <a:rPr lang="en-US" altLang="zh-CN" sz="2600" b="1" dirty="0">
                <a:solidFill>
                  <a:srgbClr val="660033"/>
                </a:solidFill>
                <a:latin typeface="Times New Roman" panose="02020603050405020304" pitchFamily="18" charset="0"/>
                <a:ea typeface="楷体_GB2312" pitchFamily="49" charset="-122"/>
                <a:sym typeface="+mn-ea"/>
              </a:rPr>
              <a:t>	(2) </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)=0</a:t>
            </a:r>
            <a:r>
              <a:rPr lang="zh-CN" altLang="en-US"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)=1</a:t>
            </a:r>
            <a:endParaRPr lang="zh-CN" altLang="en-US" sz="2600" kern="0" noProof="0" dirty="0">
              <a:ln>
                <a:noFill/>
              </a:ln>
              <a:effectLst/>
              <a:uLnTx/>
              <a:uFillTx/>
              <a:latin typeface="Times New Roman" panose="02020603050405020304" pitchFamily="18" charset="0"/>
              <a:sym typeface="+mn-ea"/>
            </a:endParaRPr>
          </a:p>
          <a:p>
            <a:pPr marL="0" indent="0" eaLnBrk="1" hangingPunct="1">
              <a:lnSpc>
                <a:spcPct val="110000"/>
              </a:lnSpc>
              <a:buNone/>
            </a:pPr>
            <a:endParaRPr lang="zh-CN" altLang="en-US" sz="2600" kern="0" noProof="0" dirty="0">
              <a:ln>
                <a:noFill/>
              </a:ln>
              <a:effectLst/>
              <a:uLnTx/>
              <a:uFillTx/>
              <a:latin typeface="Times New Roman" panose="02020603050405020304" pitchFamily="18" charset="0"/>
            </a:endParaRPr>
          </a:p>
          <a:p>
            <a:pPr marL="196850" indent="-196850" eaLnBrk="1" hangingPunct="1">
              <a:lnSpc>
                <a:spcPct val="80000"/>
              </a:lnSpc>
              <a:buNone/>
            </a:pPr>
            <a:endParaRPr kumimoji="0" lang="zh-CN" altLang="en-US" sz="300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aphicFrame>
        <p:nvGraphicFramePr>
          <p:cNvPr id="27650" name="Object 2"/>
          <p:cNvGraphicFramePr/>
          <p:nvPr/>
        </p:nvGraphicFramePr>
        <p:xfrm>
          <a:off x="2176780" y="2136140"/>
          <a:ext cx="4267200" cy="876300"/>
        </p:xfrm>
        <a:graphic>
          <a:graphicData uri="http://schemas.openxmlformats.org/presentationml/2006/ole">
            <mc:AlternateContent xmlns:mc="http://schemas.openxmlformats.org/markup-compatibility/2006">
              <mc:Choice xmlns:v="urn:schemas-microsoft-com:vml" Requires="v">
                <p:oleObj spid="_x0000_s87206" r:id="rId3" imgW="1917700" imgH="419100" progId="Equation.3">
                  <p:embed/>
                </p:oleObj>
              </mc:Choice>
              <mc:Fallback>
                <p:oleObj r:id="rId3" imgW="1917700" imgH="419100" progId="Equation.3">
                  <p:embed/>
                  <p:pic>
                    <p:nvPicPr>
                      <p:cNvPr id="27650" name="Object 2"/>
                      <p:cNvPicPr/>
                      <p:nvPr/>
                    </p:nvPicPr>
                    <p:blipFill>
                      <a:blip r:embed="rId4"/>
                      <a:stretch>
                        <a:fillRect/>
                      </a:stretch>
                    </p:blipFill>
                    <p:spPr>
                      <a:xfrm>
                        <a:off x="2176780" y="2136140"/>
                        <a:ext cx="4267200" cy="876300"/>
                      </a:xfrm>
                      <a:prstGeom prst="rect">
                        <a:avLst/>
                      </a:prstGeom>
                      <a:noFill/>
                      <a:ln w="38100">
                        <a:noFill/>
                        <a:miter/>
                      </a:ln>
                    </p:spPr>
                  </p:pic>
                </p:oleObj>
              </mc:Fallback>
            </mc:AlternateContent>
          </a:graphicData>
        </a:graphic>
      </p:graphicFrame>
      <p:graphicFrame>
        <p:nvGraphicFramePr>
          <p:cNvPr id="29699" name="Object 4"/>
          <p:cNvGraphicFramePr/>
          <p:nvPr/>
        </p:nvGraphicFramePr>
        <p:xfrm>
          <a:off x="2176463" y="3299460"/>
          <a:ext cx="4063365" cy="762000"/>
        </p:xfrm>
        <a:graphic>
          <a:graphicData uri="http://schemas.openxmlformats.org/presentationml/2006/ole">
            <mc:AlternateContent xmlns:mc="http://schemas.openxmlformats.org/markup-compatibility/2006">
              <mc:Choice xmlns:v="urn:schemas-microsoft-com:vml" Requires="v">
                <p:oleObj spid="_x0000_s87207" r:id="rId5" imgW="2005965" imgH="419100" progId="Equation.3">
                  <p:embed/>
                </p:oleObj>
              </mc:Choice>
              <mc:Fallback>
                <p:oleObj r:id="rId5" imgW="2005965" imgH="419100" progId="Equation.3">
                  <p:embed/>
                  <p:pic>
                    <p:nvPicPr>
                      <p:cNvPr id="29699" name="Object 4"/>
                      <p:cNvPicPr/>
                      <p:nvPr/>
                    </p:nvPicPr>
                    <p:blipFill>
                      <a:blip r:embed="rId6"/>
                      <a:stretch>
                        <a:fillRect/>
                      </a:stretch>
                    </p:blipFill>
                    <p:spPr>
                      <a:xfrm>
                        <a:off x="2176463" y="3299460"/>
                        <a:ext cx="4063365" cy="762000"/>
                      </a:xfrm>
                      <a:prstGeom prst="rect">
                        <a:avLst/>
                      </a:prstGeom>
                      <a:noFill/>
                      <a:ln w="38100">
                        <a:noFill/>
                        <a:miter/>
                      </a:ln>
                    </p:spPr>
                  </p:pic>
                </p:oleObj>
              </mc:Fallback>
            </mc:AlternateContent>
          </a:graphicData>
        </a:graphic>
      </p:graphicFrame>
      <p:graphicFrame>
        <p:nvGraphicFramePr>
          <p:cNvPr id="30724" name="Object 4"/>
          <p:cNvGraphicFramePr/>
          <p:nvPr/>
        </p:nvGraphicFramePr>
        <p:xfrm>
          <a:off x="2259330" y="4555332"/>
          <a:ext cx="5473700" cy="344805"/>
        </p:xfrm>
        <a:graphic>
          <a:graphicData uri="http://schemas.openxmlformats.org/presentationml/2006/ole">
            <mc:AlternateContent xmlns:mc="http://schemas.openxmlformats.org/markup-compatibility/2006">
              <mc:Choice xmlns:v="urn:schemas-microsoft-com:vml" Requires="v">
                <p:oleObj spid="_x0000_s87208" r:id="rId7" imgW="3352800" imgH="203200" progId="Equation.3">
                  <p:embed/>
                </p:oleObj>
              </mc:Choice>
              <mc:Fallback>
                <p:oleObj r:id="rId7" imgW="3352800" imgH="203200" progId="Equation.3">
                  <p:embed/>
                  <p:pic>
                    <p:nvPicPr>
                      <p:cNvPr id="30724" name="Object 4"/>
                      <p:cNvPicPr/>
                      <p:nvPr/>
                    </p:nvPicPr>
                    <p:blipFill>
                      <a:blip r:embed="rId8"/>
                      <a:stretch>
                        <a:fillRect/>
                      </a:stretch>
                    </p:blipFill>
                    <p:spPr>
                      <a:xfrm>
                        <a:off x="2259330" y="4555332"/>
                        <a:ext cx="5473700" cy="344805"/>
                      </a:xfrm>
                      <a:prstGeom prst="rect">
                        <a:avLst/>
                      </a:prstGeom>
                      <a:noFill/>
                      <a:ln w="38100">
                        <a:noFill/>
                        <a:miter/>
                      </a:ln>
                    </p:spPr>
                  </p:pic>
                </p:oleObj>
              </mc:Fallback>
            </mc:AlternateContent>
          </a:graphicData>
        </a:graphic>
      </p:graphicFrame>
      <p:graphicFrame>
        <p:nvGraphicFramePr>
          <p:cNvPr id="36868" name="Object 3"/>
          <p:cNvGraphicFramePr>
            <a:graphicFrameLocks noChangeAspect="1"/>
          </p:cNvGraphicFramePr>
          <p:nvPr/>
        </p:nvGraphicFramePr>
        <p:xfrm>
          <a:off x="5599430" y="5605780"/>
          <a:ext cx="3912870" cy="647065"/>
        </p:xfrm>
        <a:graphic>
          <a:graphicData uri="http://schemas.openxmlformats.org/presentationml/2006/ole">
            <mc:AlternateContent xmlns:mc="http://schemas.openxmlformats.org/markup-compatibility/2006">
              <mc:Choice xmlns:v="urn:schemas-microsoft-com:vml" Requires="v">
                <p:oleObj spid="_x0000_s87209" r:id="rId9" imgW="2552700" imgH="419100" progId="Equation.DSMT4">
                  <p:embed/>
                </p:oleObj>
              </mc:Choice>
              <mc:Fallback>
                <p:oleObj r:id="rId9" imgW="2552700" imgH="419100" progId="Equation.DSMT4">
                  <p:embed/>
                  <p:pic>
                    <p:nvPicPr>
                      <p:cNvPr id="36868" name="Object 3"/>
                      <p:cNvPicPr/>
                      <p:nvPr/>
                    </p:nvPicPr>
                    <p:blipFill>
                      <a:blip r:embed="rId10"/>
                      <a:stretch>
                        <a:fillRect/>
                      </a:stretch>
                    </p:blipFill>
                    <p:spPr>
                      <a:xfrm>
                        <a:off x="5599430" y="5605780"/>
                        <a:ext cx="3912870" cy="647065"/>
                      </a:xfrm>
                      <a:prstGeom prst="rect">
                        <a:avLst/>
                      </a:prstGeom>
                      <a:noFill/>
                      <a:ln w="38100">
                        <a:noFill/>
                        <a:miter/>
                      </a:ln>
                    </p:spPr>
                  </p:pic>
                </p:oleObj>
              </mc:Fallback>
            </mc:AlternateContent>
          </a:graphicData>
        </a:graphic>
      </p:graphicFrame>
      <p:graphicFrame>
        <p:nvGraphicFramePr>
          <p:cNvPr id="36870" name="Object 6"/>
          <p:cNvGraphicFramePr>
            <a:graphicFrameLocks noChangeAspect="1"/>
          </p:cNvGraphicFramePr>
          <p:nvPr/>
        </p:nvGraphicFramePr>
        <p:xfrm>
          <a:off x="5599430" y="6172200"/>
          <a:ext cx="4201795" cy="635000"/>
        </p:xfrm>
        <a:graphic>
          <a:graphicData uri="http://schemas.openxmlformats.org/presentationml/2006/ole">
            <mc:AlternateContent xmlns:mc="http://schemas.openxmlformats.org/markup-compatibility/2006">
              <mc:Choice xmlns:v="urn:schemas-microsoft-com:vml" Requires="v">
                <p:oleObj spid="_x0000_s87210" r:id="rId11" imgW="2679700" imgH="419100" progId="Equation.DSMT4">
                  <p:embed/>
                </p:oleObj>
              </mc:Choice>
              <mc:Fallback>
                <p:oleObj r:id="rId11" imgW="2679700" imgH="419100" progId="Equation.DSMT4">
                  <p:embed/>
                  <p:pic>
                    <p:nvPicPr>
                      <p:cNvPr id="36870" name="Object 6"/>
                      <p:cNvPicPr/>
                      <p:nvPr/>
                    </p:nvPicPr>
                    <p:blipFill>
                      <a:blip r:embed="rId12"/>
                      <a:stretch>
                        <a:fillRect/>
                      </a:stretch>
                    </p:blipFill>
                    <p:spPr>
                      <a:xfrm>
                        <a:off x="5599430" y="6172200"/>
                        <a:ext cx="4201795" cy="63500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3.1.1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不确定性推理的含义</a:t>
            </a:r>
          </a:p>
        </p:txBody>
      </p:sp>
      <p:sp>
        <p:nvSpPr>
          <p:cNvPr id="7" name="Rectangle 2"/>
          <p:cNvSpPr txBox="1"/>
          <p:nvPr/>
        </p:nvSpPr>
        <p:spPr>
          <a:xfrm>
            <a:off x="400050" y="1160144"/>
            <a:ext cx="10780568" cy="50862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zh-CN" altLang="en-US" sz="2400" b="1" dirty="0">
                <a:solidFill>
                  <a:srgbClr val="CC0000"/>
                </a:solidFill>
                <a:latin typeface="FangSong_GB2312" panose="02010609030101010101" pitchFamily="49" charset="-122"/>
                <a:ea typeface="FangSong_GB2312" panose="02010609030101010101" pitchFamily="49" charset="-122"/>
              </a:rPr>
              <a:t>什么是不确定性推理：</a:t>
            </a:r>
          </a:p>
          <a:p>
            <a:pPr marR="6985" algn="just">
              <a:lnSpc>
                <a:spcPct val="15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不确定性</a:t>
            </a:r>
            <a:r>
              <a:rPr lang="zh-CN" altLang="en-US" sz="2400" dirty="0">
                <a:solidFill>
                  <a:srgbClr val="0000CC"/>
                </a:solidFill>
                <a:latin typeface="FangSong_GB2312" panose="02010609030101010101" pitchFamily="49" charset="-122"/>
                <a:ea typeface="FangSong_GB2312" panose="02010609030101010101" pitchFamily="49" charset="-122"/>
              </a:rPr>
              <a:t>推理是指建立在不确定性知识和证据基础上的推理。包括不完备、不精确知识的推理、模糊知识的推理等。泛指除确定推理以外的其它各种推理问题。</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R="6985" algn="just">
              <a:lnSpc>
                <a:spcPct val="150000"/>
              </a:lnSpc>
            </a:pPr>
            <a:r>
              <a:rPr lang="en-US" altLang="zh-CN" sz="2400" dirty="0">
                <a:solidFill>
                  <a:srgbClr val="0000CC"/>
                </a:solidFill>
                <a:latin typeface="FangSong_GB2312" panose="02010609030101010101" pitchFamily="49" charset="-122"/>
                <a:ea typeface="FangSong_GB2312" panose="02010609030101010101"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不确定性推理过程实际上是一种从不确定的初始证据出发，通过运用不确定性知识，最终推出具有一定不确定性但却又是合理或基本合理的结论的思维过程。</a:t>
            </a:r>
          </a:p>
          <a:p>
            <a:pPr marR="6985" algn="just">
              <a:lnSpc>
                <a:spcPct val="150000"/>
              </a:lnSpc>
            </a:pPr>
            <a:r>
              <a:rPr lang="zh-CN" altLang="en-US" sz="2400" b="1" dirty="0">
                <a:solidFill>
                  <a:srgbClr val="0000CC"/>
                </a:solidFill>
                <a:latin typeface="FangSong_GB2312" panose="02010609030101010101" pitchFamily="49" charset="-122"/>
                <a:ea typeface="FangSong_GB2312" panose="02010609030101010101" pitchFamily="49" charset="-122"/>
                <a:sym typeface="+mn-ea"/>
              </a:rPr>
              <a:t>三种不确定性</a:t>
            </a:r>
            <a:r>
              <a:rPr lang="zh-CN" altLang="en-US" sz="2400" dirty="0">
                <a:solidFill>
                  <a:srgbClr val="0000CC"/>
                </a:solidFill>
                <a:latin typeface="FangSong_GB2312" panose="02010609030101010101" pitchFamily="49" charset="-122"/>
                <a:ea typeface="FangSong_GB2312" panose="02010609030101010101" pitchFamily="49" charset="-122"/>
                <a:sym typeface="+mn-ea"/>
              </a:rPr>
              <a:t>：证据的不确定性、知识（规则）的不确定性、结论的不确定性</a:t>
            </a:r>
            <a:endParaRPr lang="zh-CN" altLang="en-US" sz="2400" b="1" dirty="0">
              <a:solidFill>
                <a:srgbClr val="0000CC"/>
              </a:solidFill>
              <a:latin typeface="FangSong_GB2312" panose="02010609030101010101" pitchFamily="49" charset="-122"/>
              <a:ea typeface="FangSong_GB2312" panose="02010609030101010101" pitchFamily="49" charset="-122"/>
            </a:endParaRPr>
          </a:p>
          <a:p>
            <a:pPr marR="6985" algn="just">
              <a:lnSpc>
                <a:spcPct val="150000"/>
              </a:lnSpc>
            </a:pPr>
            <a:r>
              <a:rPr lang="zh-CN" altLang="en-US" sz="2400" b="1" dirty="0">
                <a:solidFill>
                  <a:srgbClr val="CC0000"/>
                </a:solidFill>
                <a:latin typeface="FangSong_GB2312" panose="02010609030101010101" pitchFamily="49" charset="-122"/>
                <a:ea typeface="FangSong_GB2312" panose="02010609030101010101" pitchFamily="49" charset="-122"/>
              </a:rPr>
              <a:t>为什么要采用不确定性推理</a:t>
            </a:r>
            <a:endParaRPr lang="zh-CN" altLang="en-US" sz="2400" dirty="0">
              <a:solidFill>
                <a:srgbClr val="0000CC"/>
              </a:solidFill>
              <a:latin typeface="FangSong_GB2312" panose="02010609030101010101" pitchFamily="49" charset="-122"/>
              <a:ea typeface="FangSong_GB2312" panose="02010609030101010101" pitchFamily="49" charset="-122"/>
            </a:endParaRPr>
          </a:p>
          <a:p>
            <a:pPr marR="6985" algn="just">
              <a:lnSpc>
                <a:spcPct val="150000"/>
              </a:lnSpc>
            </a:pPr>
            <a:r>
              <a:rPr lang="en-US" altLang="zh-CN" sz="2400" dirty="0">
                <a:solidFill>
                  <a:srgbClr val="0000CC"/>
                </a:solidFill>
                <a:latin typeface="FangSong_GB2312" panose="02010609030101010101" pitchFamily="49" charset="-122"/>
                <a:ea typeface="FangSong_GB2312" panose="02010609030101010101"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（1）所需知识不完备、不精确</a:t>
            </a:r>
          </a:p>
          <a:p>
            <a:pPr marR="6985" algn="just">
              <a:lnSpc>
                <a:spcPct val="15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2</a:t>
            </a:r>
            <a:r>
              <a:rPr lang="zh-CN" altLang="en-US" sz="2400" dirty="0">
                <a:solidFill>
                  <a:srgbClr val="0000CC"/>
                </a:solidFill>
                <a:latin typeface="FangSong_GB2312" panose="02010609030101010101" pitchFamily="49" charset="-122"/>
                <a:ea typeface="FangSong_GB2312" panose="02010609030101010101" pitchFamily="49" charset="-122"/>
              </a:rPr>
              <a:t>）所需知识描述模糊</a:t>
            </a:r>
          </a:p>
          <a:p>
            <a:pPr marR="6985" algn="just">
              <a:lnSpc>
                <a:spcPct val="15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3</a:t>
            </a:r>
            <a:r>
              <a:rPr lang="zh-CN" altLang="en-US" sz="2400" dirty="0">
                <a:solidFill>
                  <a:srgbClr val="0000CC"/>
                </a:solidFill>
                <a:latin typeface="FangSong_GB2312" panose="02010609030101010101" pitchFamily="49" charset="-122"/>
                <a:ea typeface="FangSong_GB2312" panose="02010609030101010101" pitchFamily="49" charset="-122"/>
              </a:rPr>
              <a:t>）多种原因导致同一结论 </a:t>
            </a:r>
          </a:p>
          <a:p>
            <a:pPr marR="6985" algn="just">
              <a:lnSpc>
                <a:spcPct val="15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4</a:t>
            </a:r>
            <a:r>
              <a:rPr lang="zh-CN" altLang="en-US" sz="2400" dirty="0">
                <a:solidFill>
                  <a:srgbClr val="0000CC"/>
                </a:solidFill>
                <a:latin typeface="FangSong_GB2312" panose="02010609030101010101" pitchFamily="49" charset="-122"/>
                <a:ea typeface="FangSong_GB2312" panose="02010609030101010101" pitchFamily="49" charset="-122"/>
              </a:rPr>
              <a:t>）解题方案不唯一</a:t>
            </a: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概述</a:t>
            </a:r>
          </a:p>
        </p:txBody>
      </p:sp>
    </p:spTree>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40</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不确定性的更新</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indent="0" eaLnBrk="1" hangingPunct="1">
              <a:lnSpc>
                <a:spcPct val="150000"/>
              </a:lnSpc>
              <a:buFont typeface="Wingdings" panose="05000000000000000000" charset="0"/>
              <a:buNone/>
            </a:pPr>
            <a:endParaRPr lang="zh-CN" altLang="en-US" sz="2800" dirty="0">
              <a:latin typeface="Times New Roman" panose="02020603050405020304" pitchFamily="18" charset="0"/>
              <a:ea typeface="仿宋_GB2312" pitchFamily="49" charset="-122"/>
            </a:endParaRPr>
          </a:p>
        </p:txBody>
      </p:sp>
      <p:sp>
        <p:nvSpPr>
          <p:cNvPr id="162819" name="Rectangle 3"/>
          <p:cNvSpPr>
            <a:spLocks noGrp="1" noChangeArrowheads="1"/>
          </p:cNvSpPr>
          <p:nvPr/>
        </p:nvSpPr>
        <p:spPr>
          <a:xfrm>
            <a:off x="812800" y="1741805"/>
            <a:ext cx="10541000" cy="506476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1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证据</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b="1" i="1" noProof="0" dirty="0">
                <a:ln>
                  <a:noFill/>
                </a:ln>
                <a:effectLst/>
                <a:uLnTx/>
                <a:uFillTx/>
                <a:latin typeface="Times New Roman" panose="02020603050405020304" pitchFamily="18" charset="0"/>
                <a:cs typeface="Times New Roman" panose="02020603050405020304" pitchFamily="18" charset="0"/>
                <a:sym typeface="+mn-ea"/>
              </a:rPr>
              <a:t>E</a:t>
            </a: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不确定的情况：</a:t>
            </a:r>
            <a:endParaRPr lang="zh-CN" altLang="en-US" sz="2600" kern="0" noProof="0">
              <a:ln>
                <a:noFill/>
              </a:ln>
              <a:effectLst/>
              <a:uLnTx/>
              <a:uFillTx/>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r>
              <a:rPr lang="zh-CN" altLang="en-US" sz="2600" b="1" dirty="0">
                <a:solidFill>
                  <a:srgbClr val="660033"/>
                </a:solidFill>
                <a:latin typeface="Times New Roman" panose="02020603050405020304" pitchFamily="18" charset="0"/>
                <a:ea typeface="楷体_GB2312" pitchFamily="49" charset="-122"/>
                <a:sym typeface="+mn-ea"/>
              </a:rPr>
              <a:t>分</a:t>
            </a:r>
            <a:r>
              <a:rPr lang="en-US" altLang="zh-CN" sz="2600" b="1" dirty="0">
                <a:solidFill>
                  <a:srgbClr val="660033"/>
                </a:solidFill>
                <a:latin typeface="Times New Roman" panose="02020603050405020304" pitchFamily="18" charset="0"/>
                <a:ea typeface="楷体_GB2312" pitchFamily="49" charset="-122"/>
                <a:sym typeface="+mn-ea"/>
              </a:rPr>
              <a:t>4</a:t>
            </a:r>
            <a:r>
              <a:rPr lang="zh-CN" altLang="en-US" sz="2600" b="1" dirty="0">
                <a:solidFill>
                  <a:srgbClr val="660033"/>
                </a:solidFill>
                <a:latin typeface="Times New Roman" panose="02020603050405020304" pitchFamily="18" charset="0"/>
                <a:ea typeface="楷体_GB2312" pitchFamily="49" charset="-122"/>
                <a:sym typeface="+mn-ea"/>
              </a:rPr>
              <a:t>种情况：</a:t>
            </a:r>
          </a:p>
          <a:p>
            <a:pPr marL="0" indent="0" eaLnBrk="1" hangingPunct="1">
              <a:lnSpc>
                <a:spcPct val="110000"/>
              </a:lnSpc>
              <a:buFont typeface="Wingdings" panose="05000000000000000000" pitchFamily="2" charset="2"/>
              <a:buNone/>
            </a:pPr>
            <a:r>
              <a:rPr lang="en-US" altLang="zh-CN" sz="2600" b="1" dirty="0">
                <a:solidFill>
                  <a:srgbClr val="660033"/>
                </a:solidFill>
                <a:latin typeface="Times New Roman" panose="02020603050405020304" pitchFamily="18" charset="0"/>
                <a:ea typeface="楷体_GB2312" pitchFamily="49" charset="-122"/>
                <a:sym typeface="+mn-ea"/>
              </a:rPr>
              <a:t>	(3) </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zh-CN" altLang="en-US"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zh-CN" altLang="en-US" sz="2600" b="1" dirty="0">
                <a:solidFill>
                  <a:srgbClr val="660033"/>
                </a:solidFill>
                <a:latin typeface="Times New Roman" panose="02020603050405020304" pitchFamily="18" charset="0"/>
                <a:ea typeface="楷体_GB2312" pitchFamily="49" charset="-122"/>
                <a:sym typeface="+mn-ea"/>
              </a:rPr>
              <a:t>与</a:t>
            </a:r>
            <a:r>
              <a:rPr lang="en-US" altLang="zh-CN" sz="2600" b="1" i="1" dirty="0">
                <a:solidFill>
                  <a:srgbClr val="660033"/>
                </a:solidFill>
                <a:latin typeface="Times New Roman" panose="02020603050405020304" pitchFamily="18" charset="0"/>
                <a:ea typeface="楷体_GB2312" pitchFamily="49" charset="-122"/>
                <a:sym typeface="+mn-ea"/>
              </a:rPr>
              <a:t>S</a:t>
            </a:r>
            <a:r>
              <a:rPr lang="zh-CN" altLang="en-US" sz="2600" b="1" dirty="0">
                <a:solidFill>
                  <a:srgbClr val="660033"/>
                </a:solidFill>
                <a:latin typeface="Times New Roman" panose="02020603050405020304" pitchFamily="18" charset="0"/>
                <a:ea typeface="楷体_GB2312" pitchFamily="49" charset="-122"/>
                <a:sym typeface="+mn-ea"/>
              </a:rPr>
              <a:t>无关</a:t>
            </a:r>
            <a:endParaRPr lang="zh-CN" altLang="en-US" sz="2600" kern="0" noProof="0">
              <a:ln>
                <a:noFill/>
              </a:ln>
              <a:effectLst/>
              <a:uLnTx/>
              <a:uFillTx/>
              <a:latin typeface="Times New Roman" panose="02020603050405020304" pitchFamily="18" charset="0"/>
            </a:endParaRPr>
          </a:p>
          <a:p>
            <a:pPr marL="196850" indent="-196850" eaLnBrk="1" hangingPunct="1">
              <a:lnSpc>
                <a:spcPct val="80000"/>
              </a:lnSpc>
              <a:buNone/>
            </a:pPr>
            <a:r>
              <a:rPr lang="en-US" altLang="zh-CN" sz="2600" b="1" dirty="0">
                <a:solidFill>
                  <a:srgbClr val="660033"/>
                </a:solidFill>
                <a:latin typeface="Times New Roman" panose="02020603050405020304" pitchFamily="18" charset="0"/>
                <a:ea typeface="楷体_GB2312" pitchFamily="49" charset="-122"/>
                <a:sym typeface="+mn-ea"/>
              </a:rPr>
              <a:t>		(4) </a:t>
            </a:r>
            <a:r>
              <a:rPr lang="en-US" altLang="zh-CN" sz="2600" b="1" i="1" dirty="0">
                <a:solidFill>
                  <a:srgbClr val="660033"/>
                </a:solidFill>
                <a:latin typeface="Times New Roman" panose="02020603050405020304" pitchFamily="18" charset="0"/>
                <a:ea typeface="楷体_GB2312" pitchFamily="49" charset="-122"/>
                <a:sym typeface="+mn-ea"/>
              </a:rPr>
              <a:t>P</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E</a:t>
            </a:r>
            <a:r>
              <a:rPr lang="en-US" altLang="zh-CN" sz="2600" b="1" dirty="0">
                <a:solidFill>
                  <a:srgbClr val="660033"/>
                </a:solidFill>
                <a:latin typeface="Times New Roman" panose="02020603050405020304" pitchFamily="18" charset="0"/>
                <a:ea typeface="楷体_GB2312" pitchFamily="49" charset="-122"/>
                <a:sym typeface="+mn-ea"/>
              </a:rPr>
              <a:t>|</a:t>
            </a:r>
            <a:r>
              <a:rPr lang="en-US" altLang="zh-CN" sz="2600" b="1" i="1" dirty="0">
                <a:solidFill>
                  <a:srgbClr val="660033"/>
                </a:solidFill>
                <a:latin typeface="Times New Roman" panose="02020603050405020304" pitchFamily="18" charset="0"/>
                <a:ea typeface="楷体_GB2312" pitchFamily="49" charset="-122"/>
                <a:sym typeface="+mn-ea"/>
              </a:rPr>
              <a:t>S</a:t>
            </a:r>
            <a:r>
              <a:rPr lang="en-US" altLang="zh-CN" sz="2600" b="1" dirty="0">
                <a:solidFill>
                  <a:srgbClr val="660033"/>
                </a:solidFill>
                <a:latin typeface="Times New Roman" panose="02020603050405020304" pitchFamily="18" charset="0"/>
                <a:ea typeface="楷体_GB2312" pitchFamily="49" charset="-122"/>
                <a:sym typeface="+mn-ea"/>
              </a:rPr>
              <a:t>)为其它值</a:t>
            </a:r>
            <a:endParaRPr kumimoji="0" lang="en-US" altLang="zh-CN" sz="2600" b="1" i="0" u="none" strike="noStrike" cap="none" spc="0" normalizeH="0" baseline="0" dirty="0">
              <a:solidFill>
                <a:srgbClr val="660033"/>
              </a:solidFill>
              <a:latin typeface="Times New Roman" panose="02020603050405020304" pitchFamily="18" charset="0"/>
              <a:ea typeface="楷体_GB2312" pitchFamily="49" charset="-122"/>
              <a:cs typeface="+mn-cs"/>
            </a:endParaRPr>
          </a:p>
        </p:txBody>
      </p:sp>
      <p:graphicFrame>
        <p:nvGraphicFramePr>
          <p:cNvPr id="30724" name="Object 4"/>
          <p:cNvGraphicFramePr/>
          <p:nvPr/>
        </p:nvGraphicFramePr>
        <p:xfrm>
          <a:off x="4477385" y="1871187"/>
          <a:ext cx="5473700" cy="344805"/>
        </p:xfrm>
        <a:graphic>
          <a:graphicData uri="http://schemas.openxmlformats.org/presentationml/2006/ole">
            <mc:AlternateContent xmlns:mc="http://schemas.openxmlformats.org/markup-compatibility/2006">
              <mc:Choice xmlns:v="urn:schemas-microsoft-com:vml" Requires="v">
                <p:oleObj spid="_x0000_s88164" r:id="rId3" imgW="3352800" imgH="203200" progId="Equation.3">
                  <p:embed/>
                </p:oleObj>
              </mc:Choice>
              <mc:Fallback>
                <p:oleObj r:id="rId3" imgW="3352800" imgH="203200" progId="Equation.3">
                  <p:embed/>
                  <p:pic>
                    <p:nvPicPr>
                      <p:cNvPr id="30724" name="Object 4"/>
                      <p:cNvPicPr/>
                      <p:nvPr/>
                    </p:nvPicPr>
                    <p:blipFill>
                      <a:blip r:embed="rId4"/>
                      <a:stretch>
                        <a:fillRect/>
                      </a:stretch>
                    </p:blipFill>
                    <p:spPr>
                      <a:xfrm>
                        <a:off x="4477385" y="1871187"/>
                        <a:ext cx="5473700" cy="344805"/>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nvGraphicFramePr>
        <p:xfrm>
          <a:off x="5962650" y="2842260"/>
          <a:ext cx="3972560" cy="600075"/>
        </p:xfrm>
        <a:graphic>
          <a:graphicData uri="http://schemas.openxmlformats.org/presentationml/2006/ole">
            <mc:AlternateContent xmlns:mc="http://schemas.openxmlformats.org/markup-compatibility/2006">
              <mc:Choice xmlns:v="urn:schemas-microsoft-com:vml" Requires="v">
                <p:oleObj spid="_x0000_s88165" r:id="rId5" imgW="2679700" imgH="419100" progId="Equation.DSMT4">
                  <p:embed/>
                </p:oleObj>
              </mc:Choice>
              <mc:Fallback>
                <p:oleObj r:id="rId5" imgW="2679700" imgH="419100" progId="Equation.DSMT4">
                  <p:embed/>
                  <p:pic>
                    <p:nvPicPr>
                      <p:cNvPr id="2" name="Object 6"/>
                      <p:cNvPicPr/>
                      <p:nvPr/>
                    </p:nvPicPr>
                    <p:blipFill>
                      <a:blip r:embed="rId6"/>
                      <a:stretch>
                        <a:fillRect/>
                      </a:stretch>
                    </p:blipFill>
                    <p:spPr>
                      <a:xfrm>
                        <a:off x="5962650" y="2842260"/>
                        <a:ext cx="3972560" cy="600075"/>
                      </a:xfrm>
                      <a:prstGeom prst="rect">
                        <a:avLst/>
                      </a:prstGeom>
                      <a:noFill/>
                      <a:ln w="38100">
                        <a:noFill/>
                        <a:miter/>
                      </a:ln>
                    </p:spPr>
                  </p:pic>
                </p:oleObj>
              </mc:Fallback>
            </mc:AlternateContent>
          </a:graphicData>
        </a:graphic>
      </p:graphicFrame>
      <p:graphicFrame>
        <p:nvGraphicFramePr>
          <p:cNvPr id="37908" name="Object 19"/>
          <p:cNvGraphicFramePr>
            <a:graphicFrameLocks noChangeAspect="1"/>
          </p:cNvGraphicFramePr>
          <p:nvPr/>
        </p:nvGraphicFramePr>
        <p:xfrm>
          <a:off x="2440940" y="3847148"/>
          <a:ext cx="6643688" cy="1198562"/>
        </p:xfrm>
        <a:graphic>
          <a:graphicData uri="http://schemas.openxmlformats.org/presentationml/2006/ole">
            <mc:AlternateContent xmlns:mc="http://schemas.openxmlformats.org/markup-compatibility/2006">
              <mc:Choice xmlns:v="urn:schemas-microsoft-com:vml" Requires="v">
                <p:oleObj spid="_x0000_s88166" r:id="rId7" imgW="4927600" imgH="889000" progId="Equation.DSMT4">
                  <p:embed/>
                </p:oleObj>
              </mc:Choice>
              <mc:Fallback>
                <p:oleObj r:id="rId7" imgW="4927600" imgH="889000" progId="Equation.DSMT4">
                  <p:embed/>
                  <p:pic>
                    <p:nvPicPr>
                      <p:cNvPr id="37908" name="Object 19"/>
                      <p:cNvPicPr/>
                      <p:nvPr/>
                    </p:nvPicPr>
                    <p:blipFill>
                      <a:blip r:embed="rId8"/>
                      <a:srcRect/>
                      <a:stretch>
                        <a:fillRect/>
                      </a:stretch>
                    </p:blipFill>
                    <p:spPr>
                      <a:xfrm>
                        <a:off x="2440940" y="3847148"/>
                        <a:ext cx="6643688" cy="1198562"/>
                      </a:xfrm>
                      <a:prstGeom prst="rect">
                        <a:avLst/>
                      </a:prstGeom>
                      <a:noFill/>
                      <a:ln w="38100">
                        <a:miter/>
                      </a:ln>
                    </p:spPr>
                  </p:pic>
                </p:oleObj>
              </mc:Fallback>
            </mc:AlternateContent>
          </a:graphicData>
        </a:graphic>
      </p:graphicFrame>
      <p:pic>
        <p:nvPicPr>
          <p:cNvPr id="20" name="图片 19"/>
          <p:cNvPicPr>
            <a:picLocks noChangeAspect="1"/>
          </p:cNvPicPr>
          <p:nvPr/>
        </p:nvPicPr>
        <p:blipFill>
          <a:blip r:embed="rId9"/>
          <a:stretch>
            <a:fillRect/>
          </a:stretch>
        </p:blipFill>
        <p:spPr>
          <a:xfrm>
            <a:off x="6348369" y="4986780"/>
            <a:ext cx="3870845" cy="1800142"/>
          </a:xfrm>
          <a:prstGeom prst="rect">
            <a:avLst/>
          </a:prstGeom>
        </p:spPr>
      </p:pic>
      <p:sp>
        <p:nvSpPr>
          <p:cNvPr id="21" name="文本框 20"/>
          <p:cNvSpPr txBox="1"/>
          <p:nvPr/>
        </p:nvSpPr>
        <p:spPr>
          <a:xfrm>
            <a:off x="1191491" y="5136515"/>
            <a:ext cx="4689879" cy="1631216"/>
          </a:xfrm>
          <a:prstGeom prst="rect">
            <a:avLst/>
          </a:prstGeom>
          <a:noFill/>
        </p:spPr>
        <p:txBody>
          <a:bodyPr wrap="square" rtlCol="0" anchor="t">
            <a:spAutoFit/>
          </a:bodyPr>
          <a:lstStyle/>
          <a:p>
            <a:pPr algn="just"/>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通过对前边三种情况下的</a:t>
            </a:r>
            <a:r>
              <a:rPr lang="en-US" altLang="zh-CN" sz="2000"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S</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上的三个特殊值：</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0</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1</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。并且分别取得了对应值</a:t>
            </a:r>
            <a:r>
              <a:rPr lang="en-US" altLang="zh-CN" sz="2000" noProof="0" dirty="0">
                <a:ln>
                  <a:noFill/>
                </a:ln>
                <a:effectLst/>
                <a:uLnTx/>
                <a:uFillTx/>
                <a:latin typeface="Times New Roman" panose="02020603050405020304" pitchFamily="18" charset="0"/>
                <a:cs typeface="Times New Roman" panose="02020603050405020304" pitchFamily="18" charset="0"/>
                <a:sym typeface="+mn-ea"/>
              </a:rPr>
              <a:t> </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H</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kern="0" noProof="0" dirty="0">
                <a:ln>
                  <a:noFill/>
                </a:ln>
                <a:effectLst/>
                <a:uLnTx/>
                <a:uFillTx/>
                <a:latin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H</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及</a:t>
            </a:r>
            <a:r>
              <a:rPr lang="en-US" altLang="zh-CN" sz="2000" noProof="0" dirty="0">
                <a:ln>
                  <a:noFill/>
                </a:ln>
                <a:effectLst/>
                <a:uLnTx/>
                <a:uFillTx/>
                <a:latin typeface="Times New Roman" panose="02020603050405020304" pitchFamily="18" charset="0"/>
                <a:cs typeface="Times New Roman" panose="02020603050405020304" pitchFamily="18" charset="0"/>
                <a:sym typeface="+mn-ea"/>
              </a:rPr>
              <a:t> </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H</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kern="0" noProof="0" dirty="0">
                <a:ln>
                  <a:noFill/>
                </a:ln>
                <a:effectLst/>
                <a:uLnTx/>
                <a:uFillTx/>
                <a:latin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。当</a:t>
            </a:r>
            <a:r>
              <a:rPr lang="en-US" altLang="zh-CN" sz="2000" noProof="0" dirty="0">
                <a:ln>
                  <a:noFill/>
                </a:ln>
                <a:effectLst/>
                <a:uLnTx/>
                <a:uFillTx/>
                <a:latin typeface="Times New Roman" panose="02020603050405020304" pitchFamily="18" charset="0"/>
                <a:cs typeface="Times New Roman" panose="02020603050405020304" pitchFamily="18" charset="0"/>
                <a:sym typeface="+mn-ea"/>
              </a:rPr>
              <a:t> </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E</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S</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为其它值时，通过分段线性插值可得到计算</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P</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H</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000" i="1" noProof="0" dirty="0">
                <a:ln>
                  <a:noFill/>
                </a:ln>
                <a:effectLst/>
                <a:uLnTx/>
                <a:uFillTx/>
                <a:latin typeface="Times New Roman" panose="02020603050405020304" pitchFamily="18" charset="0"/>
                <a:cs typeface="Times New Roman" panose="02020603050405020304" pitchFamily="18" charset="0"/>
                <a:sym typeface="+mn-ea"/>
              </a:rPr>
              <a:t>S</a:t>
            </a:r>
            <a:r>
              <a:rPr lang="en-US" altLang="en-US" sz="20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000" noProof="0" dirty="0">
                <a:ln>
                  <a:noFill/>
                </a:ln>
                <a:effectLst/>
                <a:uLnTx/>
                <a:uFillTx/>
                <a:latin typeface="Times New Roman" panose="02020603050405020304" pitchFamily="18" charset="0"/>
                <a:cs typeface="Times New Roman" panose="02020603050405020304" pitchFamily="18" charset="0"/>
                <a:sym typeface="+mn-ea"/>
              </a:rPr>
              <a:t>的公式。</a:t>
            </a:r>
            <a:endParaRPr lang="zh-CN"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41</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可信度推理</a:t>
            </a:r>
          </a:p>
        </p:txBody>
      </p:sp>
      <p:sp>
        <p:nvSpPr>
          <p:cNvPr id="590851" name="Text Box 3"/>
          <p:cNvSpPr txBox="1">
            <a:spLocks noChangeArrowheads="1"/>
          </p:cNvSpPr>
          <p:nvPr/>
        </p:nvSpPr>
        <p:spPr bwMode="auto">
          <a:xfrm>
            <a:off x="239185" y="962025"/>
            <a:ext cx="11569700" cy="6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eaLnBrk="1" hangingPunct="1">
              <a:lnSpc>
                <a:spcPct val="150000"/>
              </a:lnSpc>
              <a:buFont typeface="Wingdings" panose="05000000000000000000" charset="0"/>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5</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不确定性结论的合成</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p:txBody>
      </p:sp>
      <p:sp>
        <p:nvSpPr>
          <p:cNvPr id="162819" name="Rectangle 3"/>
          <p:cNvSpPr>
            <a:spLocks noGrp="1" noChangeArrowheads="1"/>
          </p:cNvSpPr>
          <p:nvPr/>
        </p:nvSpPr>
        <p:spPr>
          <a:xfrm>
            <a:off x="812800" y="1741805"/>
            <a:ext cx="10541000" cy="438658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a:lnSpc>
                <a:spcPct val="110000"/>
              </a:lnSpc>
              <a:buFont typeface="Wingdings" panose="05000000000000000000" pitchFamily="2" charset="2"/>
              <a:buChar char="§"/>
            </a:pPr>
            <a:r>
              <a:rPr lang="zh-CN" altLang="en-US" sz="2600" b="1" kern="0" noProof="0" dirty="0">
                <a:ln>
                  <a:noFill/>
                </a:ln>
                <a:effectLst/>
                <a:uLnTx/>
                <a:uFillTx/>
                <a:latin typeface="Times New Roman" panose="02020603050405020304" pitchFamily="18" charset="0"/>
                <a:sym typeface="+mn-ea"/>
              </a:rPr>
              <a:t> </a:t>
            </a:r>
            <a:r>
              <a:rPr lang="zh-CN" altLang="en-US" sz="2600" dirty="0">
                <a:solidFill>
                  <a:schemeClr val="tx1"/>
                </a:solidFill>
                <a:latin typeface="Times New Roman" panose="02020603050405020304" pitchFamily="18" charset="0"/>
                <a:ea typeface="楷体_GB2312" pitchFamily="49" charset="-122"/>
                <a:sym typeface="+mn-ea"/>
              </a:rPr>
              <a:t>假设有</a:t>
            </a:r>
            <a:r>
              <a:rPr lang="en-US" altLang="zh-CN" sz="2600" i="1" dirty="0">
                <a:solidFill>
                  <a:schemeClr val="tx1"/>
                </a:solidFill>
                <a:latin typeface="Times New Roman" panose="02020603050405020304" pitchFamily="18" charset="0"/>
                <a:ea typeface="楷体_GB2312" pitchFamily="49" charset="-122"/>
                <a:sym typeface="+mn-ea"/>
              </a:rPr>
              <a:t>n</a:t>
            </a:r>
            <a:r>
              <a:rPr lang="zh-CN" altLang="en-US" sz="2600" dirty="0">
                <a:solidFill>
                  <a:schemeClr val="tx1"/>
                </a:solidFill>
                <a:latin typeface="Times New Roman" panose="02020603050405020304" pitchFamily="18" charset="0"/>
                <a:ea typeface="楷体_GB2312" pitchFamily="49" charset="-122"/>
                <a:sym typeface="+mn-ea"/>
              </a:rPr>
              <a:t>条知识都支持同一结论</a:t>
            </a:r>
            <a:r>
              <a:rPr lang="en-US" altLang="zh-CN" sz="2600" i="1" dirty="0">
                <a:solidFill>
                  <a:schemeClr val="tx1"/>
                </a:solidFill>
                <a:latin typeface="Times New Roman" panose="02020603050405020304" pitchFamily="18" charset="0"/>
                <a:ea typeface="楷体_GB2312" pitchFamily="49" charset="-122"/>
                <a:sym typeface="+mn-ea"/>
              </a:rPr>
              <a:t>H</a:t>
            </a:r>
            <a:r>
              <a:rPr lang="zh-CN" altLang="en-US" sz="2600" dirty="0">
                <a:solidFill>
                  <a:schemeClr val="tx1"/>
                </a:solidFill>
                <a:latin typeface="Times New Roman" panose="02020603050405020304" pitchFamily="18" charset="0"/>
                <a:ea typeface="楷体_GB2312" pitchFamily="49" charset="-122"/>
                <a:sym typeface="+mn-ea"/>
              </a:rPr>
              <a:t>，并且这些知识的前提条件分别是</a:t>
            </a:r>
            <a:r>
              <a:rPr lang="en-US" altLang="zh-CN" sz="2600" i="1" dirty="0">
                <a:solidFill>
                  <a:schemeClr val="tx1"/>
                </a:solidFill>
                <a:latin typeface="Times New Roman" panose="02020603050405020304" pitchFamily="18" charset="0"/>
                <a:ea typeface="楷体_GB2312" pitchFamily="49" charset="-122"/>
                <a:sym typeface="+mn-ea"/>
              </a:rPr>
              <a:t>n</a:t>
            </a:r>
            <a:r>
              <a:rPr lang="zh-CN" altLang="en-US" sz="2600" dirty="0">
                <a:solidFill>
                  <a:schemeClr val="tx1"/>
                </a:solidFill>
                <a:latin typeface="Times New Roman" panose="02020603050405020304" pitchFamily="18" charset="0"/>
                <a:ea typeface="楷体_GB2312" pitchFamily="49" charset="-122"/>
                <a:sym typeface="+mn-ea"/>
              </a:rPr>
              <a:t>个相互独立的证据</a:t>
            </a:r>
            <a:r>
              <a:rPr lang="en-US" altLang="zh-CN" sz="2600" i="1" dirty="0">
                <a:solidFill>
                  <a:schemeClr val="tx1"/>
                </a:solidFill>
                <a:latin typeface="Times New Roman" panose="02020603050405020304" pitchFamily="18" charset="0"/>
                <a:ea typeface="楷体_GB2312" pitchFamily="49" charset="-122"/>
                <a:sym typeface="+mn-ea"/>
              </a:rPr>
              <a:t>E</a:t>
            </a:r>
            <a:r>
              <a:rPr lang="en-US" altLang="zh-CN" sz="2600" baseline="-25000" dirty="0">
                <a:solidFill>
                  <a:schemeClr val="tx1"/>
                </a:solidFill>
                <a:latin typeface="Times New Roman" panose="02020603050405020304" pitchFamily="18" charset="0"/>
                <a:ea typeface="楷体_GB2312" pitchFamily="49" charset="-122"/>
                <a:sym typeface="+mn-ea"/>
              </a:rPr>
              <a:t>1</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E</a:t>
            </a:r>
            <a:r>
              <a:rPr lang="en-US" altLang="zh-CN" sz="2600" baseline="-25000" dirty="0">
                <a:solidFill>
                  <a:schemeClr val="tx1"/>
                </a:solidFill>
                <a:latin typeface="Times New Roman" panose="02020603050405020304" pitchFamily="18" charset="0"/>
                <a:ea typeface="楷体_GB2312" pitchFamily="49" charset="-122"/>
                <a:sym typeface="+mn-ea"/>
              </a:rPr>
              <a:t>2</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E</a:t>
            </a:r>
            <a:r>
              <a:rPr lang="en-US" altLang="zh-CN" sz="2600" i="1" baseline="-25000" dirty="0">
                <a:solidFill>
                  <a:schemeClr val="tx1"/>
                </a:solidFill>
                <a:latin typeface="Times New Roman" panose="02020603050405020304" pitchFamily="18" charset="0"/>
                <a:ea typeface="楷体_GB2312" pitchFamily="49" charset="-122"/>
                <a:sym typeface="+mn-ea"/>
              </a:rPr>
              <a:t>n</a:t>
            </a:r>
            <a:r>
              <a:rPr lang="zh-CN" altLang="en-US" sz="2600" dirty="0">
                <a:solidFill>
                  <a:schemeClr val="tx1"/>
                </a:solidFill>
                <a:latin typeface="Times New Roman" panose="02020603050405020304" pitchFamily="18" charset="0"/>
                <a:ea typeface="楷体_GB2312" pitchFamily="49" charset="-122"/>
                <a:sym typeface="+mn-ea"/>
              </a:rPr>
              <a:t>，而每个证据所对应的观察又分别是</a:t>
            </a:r>
            <a:r>
              <a:rPr lang="en-US" altLang="zh-CN" sz="2600" i="1" dirty="0">
                <a:solidFill>
                  <a:schemeClr val="tx1"/>
                </a:solidFill>
                <a:latin typeface="Times New Roman" panose="02020603050405020304" pitchFamily="18" charset="0"/>
                <a:ea typeface="楷体_GB2312" pitchFamily="49" charset="-122"/>
                <a:sym typeface="+mn-ea"/>
              </a:rPr>
              <a:t>S</a:t>
            </a:r>
            <a:r>
              <a:rPr lang="en-US" altLang="zh-CN" sz="2600" baseline="-25000" dirty="0">
                <a:solidFill>
                  <a:schemeClr val="tx1"/>
                </a:solidFill>
                <a:latin typeface="Times New Roman" panose="02020603050405020304" pitchFamily="18" charset="0"/>
                <a:ea typeface="楷体_GB2312" pitchFamily="49" charset="-122"/>
                <a:sym typeface="+mn-ea"/>
              </a:rPr>
              <a:t>1</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S</a:t>
            </a:r>
            <a:r>
              <a:rPr lang="en-US" altLang="zh-CN" sz="2600" baseline="-25000" dirty="0">
                <a:solidFill>
                  <a:schemeClr val="tx1"/>
                </a:solidFill>
                <a:latin typeface="Times New Roman" panose="02020603050405020304" pitchFamily="18" charset="0"/>
                <a:ea typeface="楷体_GB2312" pitchFamily="49" charset="-122"/>
                <a:sym typeface="+mn-ea"/>
              </a:rPr>
              <a:t>2</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S</a:t>
            </a:r>
            <a:r>
              <a:rPr lang="en-US" altLang="zh-CN" sz="2600" i="1" baseline="-25000" dirty="0">
                <a:solidFill>
                  <a:schemeClr val="tx1"/>
                </a:solidFill>
                <a:latin typeface="Times New Roman" panose="02020603050405020304" pitchFamily="18" charset="0"/>
                <a:ea typeface="楷体_GB2312" pitchFamily="49" charset="-122"/>
                <a:sym typeface="+mn-ea"/>
              </a:rPr>
              <a:t>n</a:t>
            </a:r>
            <a:r>
              <a:rPr lang="zh-CN" altLang="en-US" sz="2600" dirty="0">
                <a:solidFill>
                  <a:schemeClr val="tx1"/>
                </a:solidFill>
                <a:latin typeface="Times New Roman" panose="02020603050405020304" pitchFamily="18" charset="0"/>
                <a:ea typeface="楷体_GB2312" pitchFamily="49" charset="-122"/>
                <a:sym typeface="+mn-ea"/>
              </a:rPr>
              <a:t>。在这些观察下，求</a:t>
            </a:r>
            <a:r>
              <a:rPr lang="en-US" altLang="zh-CN" sz="2600" i="1" dirty="0">
                <a:latin typeface="Times New Roman" panose="02020603050405020304" pitchFamily="18" charset="0"/>
                <a:ea typeface="楷体_GB2312" pitchFamily="49" charset="-122"/>
                <a:sym typeface="+mn-ea"/>
              </a:rPr>
              <a:t>H</a:t>
            </a:r>
            <a:r>
              <a:rPr lang="zh-CN" altLang="en-US" sz="2600" dirty="0">
                <a:solidFill>
                  <a:schemeClr val="tx1"/>
                </a:solidFill>
                <a:latin typeface="Times New Roman" panose="02020603050405020304" pitchFamily="18" charset="0"/>
                <a:ea typeface="楷体_GB2312" pitchFamily="49" charset="-122"/>
                <a:sym typeface="+mn-ea"/>
              </a:rPr>
              <a:t>的后验概率的方法是：首先对每条知识分别求出</a:t>
            </a:r>
            <a:r>
              <a:rPr lang="en-US" altLang="zh-CN" sz="2600" i="1" dirty="0">
                <a:solidFill>
                  <a:schemeClr val="tx1"/>
                </a:solidFill>
                <a:latin typeface="Times New Roman" panose="02020603050405020304" pitchFamily="18" charset="0"/>
                <a:ea typeface="楷体_GB2312" pitchFamily="49" charset="-122"/>
                <a:sym typeface="+mn-ea"/>
              </a:rPr>
              <a:t>H</a:t>
            </a:r>
            <a:r>
              <a:rPr lang="zh-CN" altLang="en-US" sz="2600" dirty="0">
                <a:solidFill>
                  <a:schemeClr val="tx1"/>
                </a:solidFill>
                <a:latin typeface="Times New Roman" panose="02020603050405020304" pitchFamily="18" charset="0"/>
                <a:ea typeface="楷体_GB2312" pitchFamily="49" charset="-122"/>
                <a:sym typeface="+mn-ea"/>
              </a:rPr>
              <a:t>的后验几率</a:t>
            </a:r>
            <a:r>
              <a:rPr lang="en-US" altLang="zh-CN" sz="2600" i="1" dirty="0">
                <a:solidFill>
                  <a:schemeClr val="tx1"/>
                </a:solidFill>
                <a:latin typeface="Times New Roman" panose="02020603050405020304" pitchFamily="18" charset="0"/>
                <a:ea typeface="楷体_GB2312" pitchFamily="49" charset="-122"/>
                <a:sym typeface="+mn-ea"/>
              </a:rPr>
              <a:t>O</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H</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S</a:t>
            </a:r>
            <a:r>
              <a:rPr lang="en-US" altLang="zh-CN" sz="2600" i="1" baseline="-25000" dirty="0">
                <a:solidFill>
                  <a:schemeClr val="tx1"/>
                </a:solidFill>
                <a:latin typeface="Times New Roman" panose="02020603050405020304" pitchFamily="18" charset="0"/>
                <a:ea typeface="楷体_GB2312" pitchFamily="49" charset="-122"/>
                <a:sym typeface="+mn-ea"/>
              </a:rPr>
              <a:t>i</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，然后利用这些后验几率并按下述公式求出在所有观察下</a:t>
            </a:r>
            <a:r>
              <a:rPr lang="en-US" altLang="zh-CN" sz="2600" i="1" dirty="0">
                <a:solidFill>
                  <a:schemeClr val="tx1"/>
                </a:solidFill>
                <a:latin typeface="Times New Roman" panose="02020603050405020304" pitchFamily="18" charset="0"/>
                <a:ea typeface="楷体_GB2312" pitchFamily="49" charset="-122"/>
                <a:sym typeface="+mn-ea"/>
              </a:rPr>
              <a:t>H</a:t>
            </a:r>
            <a:r>
              <a:rPr lang="zh-CN" altLang="en-US" sz="2600" dirty="0">
                <a:solidFill>
                  <a:schemeClr val="tx1"/>
                </a:solidFill>
                <a:latin typeface="Times New Roman" panose="02020603050405020304" pitchFamily="18" charset="0"/>
                <a:ea typeface="楷体_GB2312" pitchFamily="49" charset="-122"/>
                <a:sym typeface="+mn-ea"/>
              </a:rPr>
              <a:t>的后验几率</a:t>
            </a:r>
            <a:r>
              <a:rPr lang="zh-CN" altLang="en-US" sz="2600" dirty="0">
                <a:solidFill>
                  <a:schemeClr val="tx1"/>
                </a:solidFill>
                <a:latin typeface="Times New Roman" panose="02020603050405020304" pitchFamily="18" charset="0"/>
                <a:ea typeface="楷体_GB2312" pitchFamily="49" charset="-122"/>
                <a:sym typeface="Wingdings" panose="05000000000000000000" pitchFamily="2" charset="2"/>
              </a:rPr>
              <a:t>：</a:t>
            </a:r>
            <a:endParaRPr lang="zh-CN" altLang="en-US" sz="2600" dirty="0">
              <a:latin typeface="Times New Roman" panose="02020603050405020304" pitchFamily="18" charset="0"/>
              <a:sym typeface="+mn-ea"/>
            </a:endParaRPr>
          </a:p>
          <a:p>
            <a:pPr marL="0" indent="0" eaLnBrk="1" hangingPunct="1">
              <a:lnSpc>
                <a:spcPct val="110000"/>
              </a:lnSpc>
              <a:buFont typeface="Wingdings" panose="05000000000000000000" pitchFamily="2" charset="2"/>
              <a:buNone/>
            </a:pPr>
            <a:endParaRPr lang="zh-CN" altLang="en-US" dirty="0">
              <a:latin typeface="Times New Roman" panose="02020603050405020304" pitchFamily="18" charset="0"/>
            </a:endParaRPr>
          </a:p>
          <a:p>
            <a:pPr marL="0" indent="0" eaLnBrk="1" hangingPunct="1">
              <a:lnSpc>
                <a:spcPct val="110000"/>
              </a:lnSpc>
              <a:buFont typeface="Wingdings" panose="05000000000000000000" pitchFamily="2" charset="2"/>
              <a:buNone/>
            </a:pPr>
            <a:r>
              <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rPr>
              <a:t>  </a:t>
            </a:r>
            <a:r>
              <a:rPr kumimoji="0" lang="zh-CN" altLang="en-US" sz="2600" i="0" u="none" strike="noStrike" cap="none" spc="0" normalizeH="0" baseline="0" dirty="0">
                <a:solidFill>
                  <a:schemeClr val="tx1"/>
                </a:solidFill>
                <a:latin typeface="Times New Roman" panose="02020603050405020304" pitchFamily="18" charset="0"/>
                <a:ea typeface="楷体_GB2312" pitchFamily="49" charset="-122"/>
                <a:cs typeface="+mn-cs"/>
              </a:rPr>
              <a:t>得到</a:t>
            </a:r>
            <a:r>
              <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rPr>
              <a:t>                          </a:t>
            </a:r>
            <a:r>
              <a:rPr kumimoji="0" lang="zh-CN" altLang="en-US" sz="2600" i="0" u="none" strike="noStrike" cap="none" spc="0" normalizeH="0" baseline="0" dirty="0">
                <a:solidFill>
                  <a:schemeClr val="tx1"/>
                </a:solidFill>
                <a:latin typeface="Times New Roman" panose="02020603050405020304" pitchFamily="18" charset="0"/>
                <a:ea typeface="楷体_GB2312" pitchFamily="49" charset="-122"/>
                <a:cs typeface="+mn-cs"/>
              </a:rPr>
              <a:t>之后，通过以下公式求得：</a:t>
            </a:r>
          </a:p>
        </p:txBody>
      </p:sp>
      <p:graphicFrame>
        <p:nvGraphicFramePr>
          <p:cNvPr id="38918" name="Object 73"/>
          <p:cNvGraphicFramePr>
            <a:graphicFrameLocks noChangeAspect="1"/>
          </p:cNvGraphicFramePr>
          <p:nvPr/>
        </p:nvGraphicFramePr>
        <p:xfrm>
          <a:off x="2248376" y="4003040"/>
          <a:ext cx="7056755" cy="720725"/>
        </p:xfrm>
        <a:graphic>
          <a:graphicData uri="http://schemas.openxmlformats.org/presentationml/2006/ole">
            <mc:AlternateContent xmlns:mc="http://schemas.openxmlformats.org/markup-compatibility/2006">
              <mc:Choice xmlns:v="urn:schemas-microsoft-com:vml" Requires="v">
                <p:oleObj spid="_x0000_s89221" r:id="rId3" imgW="4063365" imgH="419100" progId="Equation.3">
                  <p:embed/>
                </p:oleObj>
              </mc:Choice>
              <mc:Fallback>
                <p:oleObj r:id="rId3" imgW="4063365" imgH="419100" progId="Equation.3">
                  <p:embed/>
                  <p:pic>
                    <p:nvPicPr>
                      <p:cNvPr id="38918" name="Object 73"/>
                      <p:cNvPicPr/>
                      <p:nvPr/>
                    </p:nvPicPr>
                    <p:blipFill>
                      <a:blip r:embed="rId4"/>
                      <a:stretch>
                        <a:fillRect/>
                      </a:stretch>
                    </p:blipFill>
                    <p:spPr>
                      <a:xfrm>
                        <a:off x="2248376" y="4003040"/>
                        <a:ext cx="7056755" cy="720725"/>
                      </a:xfrm>
                      <a:prstGeom prst="rect">
                        <a:avLst/>
                      </a:prstGeom>
                      <a:noFill/>
                      <a:ln w="38100">
                        <a:noFill/>
                        <a:miter/>
                      </a:ln>
                    </p:spPr>
                  </p:pic>
                </p:oleObj>
              </mc:Fallback>
            </mc:AlternateContent>
          </a:graphicData>
        </a:graphic>
      </p:graphicFrame>
      <p:graphicFrame>
        <p:nvGraphicFramePr>
          <p:cNvPr id="2" name="对象 1"/>
          <p:cNvGraphicFramePr/>
          <p:nvPr>
            <p:extLst>
              <p:ext uri="{D42A27DB-BD31-4B8C-83A1-F6EECF244321}">
                <p14:modId xmlns:p14="http://schemas.microsoft.com/office/powerpoint/2010/main" val="1400507067"/>
              </p:ext>
            </p:extLst>
          </p:nvPr>
        </p:nvGraphicFramePr>
        <p:xfrm>
          <a:off x="1773368" y="4757419"/>
          <a:ext cx="2041583" cy="399415"/>
        </p:xfrm>
        <a:graphic>
          <a:graphicData uri="http://schemas.openxmlformats.org/presentationml/2006/ole">
            <mc:AlternateContent xmlns:mc="http://schemas.openxmlformats.org/markup-compatibility/2006">
              <mc:Choice xmlns:v="urn:schemas-microsoft-com:vml" Requires="v">
                <p:oleObj spid="_x0000_s89222" r:id="rId5" imgW="2061210" imgH="403225" progId="Equation.KSEE3">
                  <p:embed/>
                </p:oleObj>
              </mc:Choice>
              <mc:Fallback>
                <p:oleObj r:id="rId5" imgW="2061210" imgH="403225" progId="Equation.KSEE3">
                  <p:embed/>
                  <p:pic>
                    <p:nvPicPr>
                      <p:cNvPr id="2" name="对象 1"/>
                      <p:cNvPicPr/>
                      <p:nvPr/>
                    </p:nvPicPr>
                    <p:blipFill>
                      <a:blip r:embed="rId6"/>
                      <a:stretch>
                        <a:fillRect/>
                      </a:stretch>
                    </p:blipFill>
                    <p:spPr>
                      <a:xfrm>
                        <a:off x="1773368" y="4757419"/>
                        <a:ext cx="2041583" cy="399415"/>
                      </a:xfrm>
                      <a:prstGeom prst="rect">
                        <a:avLst/>
                      </a:prstGeom>
                    </p:spPr>
                  </p:pic>
                </p:oleObj>
              </mc:Fallback>
            </mc:AlternateContent>
          </a:graphicData>
        </a:graphic>
      </p:graphicFrame>
      <p:graphicFrame>
        <p:nvGraphicFramePr>
          <p:cNvPr id="19" name="对象 18"/>
          <p:cNvGraphicFramePr/>
          <p:nvPr>
            <p:extLst>
              <p:ext uri="{D42A27DB-BD31-4B8C-83A1-F6EECF244321}">
                <p14:modId xmlns:p14="http://schemas.microsoft.com/office/powerpoint/2010/main" val="4205723001"/>
              </p:ext>
            </p:extLst>
          </p:nvPr>
        </p:nvGraphicFramePr>
        <p:xfrm>
          <a:off x="7709465" y="4751475"/>
          <a:ext cx="2041583" cy="399415"/>
        </p:xfrm>
        <a:graphic>
          <a:graphicData uri="http://schemas.openxmlformats.org/presentationml/2006/ole">
            <mc:AlternateContent xmlns:mc="http://schemas.openxmlformats.org/markup-compatibility/2006">
              <mc:Choice xmlns:v="urn:schemas-microsoft-com:vml" Requires="v">
                <p:oleObj spid="_x0000_s89223" r:id="rId7" imgW="1168400" imgH="228600" progId="Equation.KSEE3">
                  <p:embed/>
                </p:oleObj>
              </mc:Choice>
              <mc:Fallback>
                <p:oleObj r:id="rId7" imgW="1168400" imgH="228600" progId="Equation.KSEE3">
                  <p:embed/>
                  <p:pic>
                    <p:nvPicPr>
                      <p:cNvPr id="19" name="对象 18"/>
                      <p:cNvPicPr/>
                      <p:nvPr/>
                    </p:nvPicPr>
                    <p:blipFill>
                      <a:blip r:embed="rId8"/>
                      <a:stretch>
                        <a:fillRect/>
                      </a:stretch>
                    </p:blipFill>
                    <p:spPr>
                      <a:xfrm>
                        <a:off x="7709465" y="4751475"/>
                        <a:ext cx="2041583" cy="399415"/>
                      </a:xfrm>
                      <a:prstGeom prst="rect">
                        <a:avLst/>
                      </a:prstGeom>
                    </p:spPr>
                  </p:pic>
                </p:oleObj>
              </mc:Fallback>
            </mc:AlternateContent>
          </a:graphicData>
        </a:graphic>
      </p:graphicFrame>
      <p:graphicFrame>
        <p:nvGraphicFramePr>
          <p:cNvPr id="21" name="Object 25"/>
          <p:cNvGraphicFramePr>
            <a:graphicFrameLocks noChangeAspect="1"/>
          </p:cNvGraphicFramePr>
          <p:nvPr/>
        </p:nvGraphicFramePr>
        <p:xfrm>
          <a:off x="2794160" y="5279708"/>
          <a:ext cx="4887595" cy="688975"/>
        </p:xfrm>
        <a:graphic>
          <a:graphicData uri="http://schemas.openxmlformats.org/presentationml/2006/ole">
            <mc:AlternateContent xmlns:mc="http://schemas.openxmlformats.org/markup-compatibility/2006">
              <mc:Choice xmlns:v="urn:schemas-microsoft-com:vml" Requires="v">
                <p:oleObj spid="_x0000_s89224" r:id="rId9" imgW="2971800" imgH="419100" progId="Equation.3">
                  <p:embed/>
                </p:oleObj>
              </mc:Choice>
              <mc:Fallback>
                <p:oleObj r:id="rId9" imgW="2971800" imgH="419100" progId="Equation.3">
                  <p:embed/>
                  <p:pic>
                    <p:nvPicPr>
                      <p:cNvPr id="21" name="Object 25"/>
                      <p:cNvPicPr/>
                      <p:nvPr/>
                    </p:nvPicPr>
                    <p:blipFill>
                      <a:blip r:embed="rId10"/>
                      <a:stretch>
                        <a:fillRect/>
                      </a:stretch>
                    </p:blipFill>
                    <p:spPr>
                      <a:xfrm>
                        <a:off x="2794160" y="5279708"/>
                        <a:ext cx="4887595" cy="688975"/>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00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3.2  </a:t>
            </a:r>
            <a:r>
              <a:rPr lang="zh-CN" altLang="en-US" sz="2800" dirty="0">
                <a:solidFill>
                  <a:schemeClr val="tx1"/>
                </a:solidFill>
                <a:latin typeface="Times New Roman" panose="02020603050405020304" pitchFamily="18" charset="0"/>
                <a:ea typeface="楷体_GB2312" pitchFamily="49" charset="-122"/>
                <a:sym typeface="+mn-ea"/>
              </a:rPr>
              <a:t>设有规则</a:t>
            </a:r>
            <a:endParaRPr lang="zh-CN" altLang="en-US"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(2,  0.0001)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endParaRPr lang="en-US" altLang="zh-CN" sz="2800" baseline="-250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AND</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(100, 0.001)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endParaRPr lang="en-US" altLang="zh-CN" sz="2800" baseline="-250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(200, 0.01)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endParaRPr lang="en-US" altLang="zh-CN" sz="2800" baseline="-250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zh-CN" altLang="en-US" sz="2800" dirty="0">
                <a:solidFill>
                  <a:schemeClr val="tx1"/>
                </a:solidFill>
                <a:latin typeface="Times New Roman" panose="02020603050405020304" pitchFamily="18" charset="0"/>
                <a:ea typeface="楷体_GB2312" pitchFamily="49" charset="-122"/>
                <a:sym typeface="+mn-ea"/>
              </a:rPr>
              <a:t>已知：</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)=0.6</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)=0.091</a:t>
            </a:r>
            <a:r>
              <a:rPr lang="zh-CN" altLang="en-US"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)=0.01      </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zh-CN" altLang="en-US" sz="2800" dirty="0">
                <a:solidFill>
                  <a:schemeClr val="tx1"/>
                </a:solidFill>
                <a:latin typeface="Times New Roman" panose="02020603050405020304" pitchFamily="18" charset="0"/>
                <a:ea typeface="楷体_GB2312" pitchFamily="49" charset="-122"/>
                <a:sym typeface="+mn-ea"/>
              </a:rPr>
              <a:t>用户回答</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S</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)=0.76,  </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S</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)=0.68</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zh-CN" altLang="en-US" sz="2800" dirty="0">
                <a:solidFill>
                  <a:schemeClr val="tx1"/>
                </a:solidFill>
                <a:latin typeface="Times New Roman" panose="02020603050405020304" pitchFamily="18" charset="0"/>
                <a:ea typeface="楷体_GB2312" pitchFamily="49" charset="-122"/>
                <a:sym typeface="+mn-ea"/>
              </a:rPr>
              <a:t>求：</a:t>
            </a:r>
            <a:r>
              <a:rPr lang="en-US" altLang="zh-CN" sz="2800" i="1" dirty="0">
                <a:solidFill>
                  <a:schemeClr val="tx1"/>
                </a:solidFill>
                <a:latin typeface="Times New Roman" panose="02020603050405020304" pitchFamily="18" charset="0"/>
                <a:ea typeface="楷体_GB2312" pitchFamily="49" charset="-122"/>
                <a:sym typeface="+mn-ea"/>
              </a:rPr>
              <a:t>P</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S</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S</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endParaRPr lang="zh-CN" altLang="en-US" sz="2800" dirty="0">
              <a:latin typeface="Times New Roman" panose="02020603050405020304" pitchFamily="18" charset="0"/>
              <a:ea typeface="仿宋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解：</a:t>
            </a:r>
            <a:r>
              <a:rPr lang="zh-CN" altLang="en-US" sz="2800" dirty="0">
                <a:latin typeface="Times New Roman" panose="02020603050405020304" pitchFamily="18" charset="0"/>
                <a:ea typeface="楷体_GB2312" pitchFamily="49" charset="-122"/>
                <a:sym typeface="+mn-ea"/>
              </a:rPr>
              <a:t>由已知知识得到的推理网络如下图所示</a:t>
            </a:r>
            <a:endParaRPr lang="zh-CN" altLang="en-US"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endParaRPr lang="zh-CN" altLang="en-US" sz="2800" dirty="0">
              <a:latin typeface="Times New Roman" panose="02020603050405020304" pitchFamily="18" charset="0"/>
              <a:ea typeface="仿宋_GB2312" pitchFamily="49" charset="-122"/>
            </a:endParaRPr>
          </a:p>
        </p:txBody>
      </p:sp>
      <p:sp>
        <p:nvSpPr>
          <p:cNvPr id="40964" name="Text Box 3"/>
          <p:cNvSpPr txBox="1"/>
          <p:nvPr/>
        </p:nvSpPr>
        <p:spPr>
          <a:xfrm>
            <a:off x="5256213" y="2950528"/>
            <a:ext cx="684212"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0.091</a:t>
            </a:r>
          </a:p>
        </p:txBody>
      </p:sp>
      <p:sp>
        <p:nvSpPr>
          <p:cNvPr id="40965" name="Rectangle 5"/>
          <p:cNvSpPr/>
          <p:nvPr/>
        </p:nvSpPr>
        <p:spPr>
          <a:xfrm>
            <a:off x="4278630" y="1989138"/>
            <a:ext cx="839788" cy="323850"/>
          </a:xfrm>
          <a:prstGeom prst="rect">
            <a:avLst/>
          </a:prstGeom>
          <a:noFill/>
          <a:ln w="9525" cap="flat" cmpd="sng">
            <a:solidFill>
              <a:srgbClr val="0000CC"/>
            </a:solidFill>
            <a:prstDash val="solid"/>
            <a:miter/>
            <a:headEnd type="none" w="med" len="med"/>
            <a:tailEnd type="none" w="med" len="med"/>
          </a:ln>
        </p:spPr>
        <p:txBody>
          <a:bodyPr wrap="none" anchor="ctr" anchorCtr="0"/>
          <a:lstStyle/>
          <a:p>
            <a:pPr algn="ctr" eaLnBrk="1" hangingPunct="1"/>
            <a:r>
              <a:rPr lang="en-US" altLang="zh-CN" sz="2000" i="1" dirty="0">
                <a:solidFill>
                  <a:srgbClr val="0000CC"/>
                </a:solidFill>
                <a:latin typeface="Times New Roman" panose="02020603050405020304" pitchFamily="18" charset="0"/>
              </a:rPr>
              <a:t>H</a:t>
            </a:r>
            <a:r>
              <a:rPr lang="en-US" altLang="zh-CN" sz="2000" baseline="-25000" dirty="0">
                <a:solidFill>
                  <a:srgbClr val="0000CC"/>
                </a:solidFill>
                <a:latin typeface="Times New Roman" panose="02020603050405020304" pitchFamily="18" charset="0"/>
              </a:rPr>
              <a:t>2</a:t>
            </a:r>
          </a:p>
        </p:txBody>
      </p:sp>
      <p:sp>
        <p:nvSpPr>
          <p:cNvPr id="40966" name="Rectangle 6"/>
          <p:cNvSpPr/>
          <p:nvPr/>
        </p:nvSpPr>
        <p:spPr>
          <a:xfrm>
            <a:off x="4272280" y="2959100"/>
            <a:ext cx="838200" cy="325438"/>
          </a:xfrm>
          <a:prstGeom prst="rect">
            <a:avLst/>
          </a:prstGeom>
          <a:noFill/>
          <a:ln w="9525" cap="flat" cmpd="sng">
            <a:solidFill>
              <a:srgbClr val="0000CC"/>
            </a:solidFill>
            <a:prstDash val="solid"/>
            <a:miter/>
            <a:headEnd type="none" w="med" len="med"/>
            <a:tailEnd type="none" w="med" len="med"/>
          </a:ln>
        </p:spPr>
        <p:txBody>
          <a:bodyPr wrap="none" anchor="ctr" anchorCtr="0"/>
          <a:lstStyle/>
          <a:p>
            <a:pPr algn="ctr" eaLnBrk="1" hangingPunct="1"/>
            <a:r>
              <a:rPr lang="en-US" altLang="zh-CN" sz="2000" i="1" dirty="0">
                <a:solidFill>
                  <a:srgbClr val="0000CC"/>
                </a:solidFill>
                <a:latin typeface="Times New Roman" panose="02020603050405020304" pitchFamily="18" charset="0"/>
              </a:rPr>
              <a:t>H</a:t>
            </a:r>
            <a:r>
              <a:rPr lang="en-US" altLang="zh-CN" sz="2000" baseline="-25000" dirty="0">
                <a:solidFill>
                  <a:srgbClr val="0000CC"/>
                </a:solidFill>
                <a:latin typeface="Times New Roman" panose="02020603050405020304" pitchFamily="18" charset="0"/>
              </a:rPr>
              <a:t>1</a:t>
            </a:r>
          </a:p>
        </p:txBody>
      </p:sp>
      <p:sp>
        <p:nvSpPr>
          <p:cNvPr id="40967" name="Rectangle 7"/>
          <p:cNvSpPr/>
          <p:nvPr/>
        </p:nvSpPr>
        <p:spPr>
          <a:xfrm>
            <a:off x="4783455" y="3787775"/>
            <a:ext cx="801688" cy="360363"/>
          </a:xfrm>
          <a:prstGeom prst="rect">
            <a:avLst/>
          </a:prstGeom>
          <a:noFill/>
          <a:ln w="9525" cap="flat" cmpd="sng">
            <a:solidFill>
              <a:srgbClr val="0000CC"/>
            </a:solidFill>
            <a:prstDash val="dash"/>
            <a:miter/>
            <a:headEnd type="none" w="med" len="med"/>
            <a:tailEnd type="none" w="med" len="med"/>
          </a:ln>
        </p:spPr>
        <p:txBody>
          <a:bodyPr wrap="none" anchor="ctr" anchorCtr="0"/>
          <a:lstStyle/>
          <a:p>
            <a:pPr algn="ctr" eaLnBrk="1" hangingPunct="1"/>
            <a:r>
              <a:rPr lang="en-US" altLang="zh-CN" sz="2000" i="1" dirty="0">
                <a:solidFill>
                  <a:srgbClr val="0000CC"/>
                </a:solidFill>
                <a:latin typeface="Times New Roman" panose="02020603050405020304" pitchFamily="18" charset="0"/>
              </a:rPr>
              <a:t>AND</a:t>
            </a:r>
          </a:p>
        </p:txBody>
      </p:sp>
      <p:sp>
        <p:nvSpPr>
          <p:cNvPr id="40968" name="Rectangle 8"/>
          <p:cNvSpPr/>
          <p:nvPr/>
        </p:nvSpPr>
        <p:spPr>
          <a:xfrm>
            <a:off x="2557780" y="4508500"/>
            <a:ext cx="839788" cy="358775"/>
          </a:xfrm>
          <a:prstGeom prst="rect">
            <a:avLst/>
          </a:prstGeom>
          <a:noFill/>
          <a:ln w="9525" cap="flat" cmpd="sng">
            <a:solidFill>
              <a:srgbClr val="0000CC"/>
            </a:solidFill>
            <a:prstDash val="solid"/>
            <a:miter/>
            <a:headEnd type="none" w="med" len="med"/>
            <a:tailEnd type="none" w="med" len="med"/>
          </a:ln>
        </p:spPr>
        <p:txBody>
          <a:bodyPr wrap="none" anchor="ctr" anchorCtr="0"/>
          <a:lstStyle/>
          <a:p>
            <a:pPr algn="ctr" eaLnBrk="1" hangingPunct="1"/>
            <a:r>
              <a:rPr lang="en-US" altLang="zh-CN" sz="2000" i="1" dirty="0">
                <a:solidFill>
                  <a:srgbClr val="0000CC"/>
                </a:solidFill>
                <a:latin typeface="Times New Roman" panose="02020603050405020304" pitchFamily="18" charset="0"/>
              </a:rPr>
              <a:t>E</a:t>
            </a:r>
            <a:r>
              <a:rPr lang="en-US" altLang="zh-CN" sz="2000" baseline="-25000" dirty="0">
                <a:solidFill>
                  <a:srgbClr val="0000CC"/>
                </a:solidFill>
                <a:latin typeface="Times New Roman" panose="02020603050405020304" pitchFamily="18" charset="0"/>
              </a:rPr>
              <a:t>1</a:t>
            </a:r>
          </a:p>
        </p:txBody>
      </p:sp>
      <p:sp>
        <p:nvSpPr>
          <p:cNvPr id="40969" name="Rectangle 9"/>
          <p:cNvSpPr/>
          <p:nvPr/>
        </p:nvSpPr>
        <p:spPr>
          <a:xfrm>
            <a:off x="6497955" y="4616450"/>
            <a:ext cx="801688" cy="325438"/>
          </a:xfrm>
          <a:prstGeom prst="rect">
            <a:avLst/>
          </a:prstGeom>
          <a:noFill/>
          <a:ln w="9525" cap="flat" cmpd="sng">
            <a:solidFill>
              <a:srgbClr val="0000CC"/>
            </a:solidFill>
            <a:prstDash val="solid"/>
            <a:miter/>
            <a:headEnd type="none" w="med" len="med"/>
            <a:tailEnd type="none" w="med" len="med"/>
          </a:ln>
        </p:spPr>
        <p:txBody>
          <a:bodyPr wrap="none" anchor="ctr" anchorCtr="0"/>
          <a:lstStyle/>
          <a:p>
            <a:pPr algn="ctr" eaLnBrk="1" hangingPunct="1"/>
            <a:r>
              <a:rPr lang="en-US" altLang="zh-CN" sz="2000" i="1" dirty="0">
                <a:solidFill>
                  <a:srgbClr val="0000CC"/>
                </a:solidFill>
                <a:latin typeface="Times New Roman" panose="02020603050405020304" pitchFamily="18" charset="0"/>
              </a:rPr>
              <a:t>E</a:t>
            </a:r>
            <a:r>
              <a:rPr lang="en-US" altLang="zh-CN" sz="2000" baseline="-25000" dirty="0">
                <a:solidFill>
                  <a:srgbClr val="0000CC"/>
                </a:solidFill>
                <a:latin typeface="Times New Roman" panose="02020603050405020304" pitchFamily="18" charset="0"/>
              </a:rPr>
              <a:t>2</a:t>
            </a:r>
          </a:p>
        </p:txBody>
      </p:sp>
      <p:sp>
        <p:nvSpPr>
          <p:cNvPr id="40970" name="Line 10"/>
          <p:cNvSpPr/>
          <p:nvPr/>
        </p:nvSpPr>
        <p:spPr>
          <a:xfrm flipV="1">
            <a:off x="2994343" y="4148138"/>
            <a:ext cx="2227262" cy="360362"/>
          </a:xfrm>
          <a:prstGeom prst="line">
            <a:avLst/>
          </a:prstGeom>
          <a:ln w="9525" cap="flat" cmpd="sng">
            <a:solidFill>
              <a:srgbClr val="0000CC"/>
            </a:solidFill>
            <a:prstDash val="solid"/>
            <a:miter/>
            <a:headEnd type="none" w="med" len="med"/>
            <a:tailEnd type="triangle" w="med" len="med"/>
          </a:ln>
        </p:spPr>
      </p:sp>
      <p:sp>
        <p:nvSpPr>
          <p:cNvPr id="40971" name="Line 11"/>
          <p:cNvSpPr/>
          <p:nvPr/>
        </p:nvSpPr>
        <p:spPr>
          <a:xfrm flipH="1" flipV="1">
            <a:off x="5256530" y="4148138"/>
            <a:ext cx="1677988" cy="468312"/>
          </a:xfrm>
          <a:prstGeom prst="line">
            <a:avLst/>
          </a:prstGeom>
          <a:ln w="9525" cap="flat" cmpd="sng">
            <a:solidFill>
              <a:srgbClr val="0000CC"/>
            </a:solidFill>
            <a:prstDash val="solid"/>
            <a:miter/>
            <a:headEnd type="none" w="med" len="med"/>
            <a:tailEnd type="triangle" w="med" len="med"/>
          </a:ln>
        </p:spPr>
      </p:sp>
      <p:sp>
        <p:nvSpPr>
          <p:cNvPr id="40972" name="Line 12"/>
          <p:cNvSpPr/>
          <p:nvPr/>
        </p:nvSpPr>
        <p:spPr>
          <a:xfrm flipH="1" flipV="1">
            <a:off x="4708843" y="3284538"/>
            <a:ext cx="512762" cy="503237"/>
          </a:xfrm>
          <a:prstGeom prst="line">
            <a:avLst/>
          </a:prstGeom>
          <a:ln w="9525" cap="flat" cmpd="sng">
            <a:solidFill>
              <a:srgbClr val="0000CC"/>
            </a:solidFill>
            <a:prstDash val="solid"/>
            <a:miter/>
            <a:headEnd type="none" w="med" len="med"/>
            <a:tailEnd type="triangle" w="med" len="med"/>
          </a:ln>
        </p:spPr>
      </p:sp>
      <p:sp>
        <p:nvSpPr>
          <p:cNvPr id="40973" name="Line 13"/>
          <p:cNvSpPr/>
          <p:nvPr/>
        </p:nvSpPr>
        <p:spPr>
          <a:xfrm flipV="1">
            <a:off x="2994343" y="3284538"/>
            <a:ext cx="1643062" cy="1223962"/>
          </a:xfrm>
          <a:prstGeom prst="line">
            <a:avLst/>
          </a:prstGeom>
          <a:ln w="9525" cap="flat" cmpd="sng">
            <a:solidFill>
              <a:srgbClr val="0000CC"/>
            </a:solidFill>
            <a:prstDash val="solid"/>
            <a:miter/>
            <a:headEnd type="none" w="med" len="med"/>
            <a:tailEnd type="triangle" w="med" len="med"/>
          </a:ln>
        </p:spPr>
      </p:sp>
      <p:sp>
        <p:nvSpPr>
          <p:cNvPr id="40974" name="Line 14"/>
          <p:cNvSpPr/>
          <p:nvPr/>
        </p:nvSpPr>
        <p:spPr>
          <a:xfrm flipV="1">
            <a:off x="4673918" y="2312988"/>
            <a:ext cx="1587" cy="646112"/>
          </a:xfrm>
          <a:prstGeom prst="line">
            <a:avLst/>
          </a:prstGeom>
          <a:ln w="9525" cap="flat" cmpd="sng">
            <a:solidFill>
              <a:srgbClr val="0000CC"/>
            </a:solidFill>
            <a:prstDash val="solid"/>
            <a:miter/>
            <a:headEnd type="none" w="med" len="med"/>
            <a:tailEnd type="triangle" w="med" len="med"/>
          </a:ln>
        </p:spPr>
      </p:sp>
      <p:sp>
        <p:nvSpPr>
          <p:cNvPr id="40975" name="Text Box 15"/>
          <p:cNvSpPr txBox="1"/>
          <p:nvPr/>
        </p:nvSpPr>
        <p:spPr>
          <a:xfrm>
            <a:off x="5256213" y="1985963"/>
            <a:ext cx="474662"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0.01</a:t>
            </a:r>
          </a:p>
        </p:txBody>
      </p:sp>
      <p:sp>
        <p:nvSpPr>
          <p:cNvPr id="40976" name="Text Box 16"/>
          <p:cNvSpPr txBox="1"/>
          <p:nvPr/>
        </p:nvSpPr>
        <p:spPr>
          <a:xfrm>
            <a:off x="2299018" y="3500438"/>
            <a:ext cx="1079500" cy="327025"/>
          </a:xfrm>
          <a:prstGeom prst="rect">
            <a:avLst/>
          </a:prstGeom>
          <a:noFill/>
          <a:ln w="9525">
            <a:noFill/>
          </a:ln>
        </p:spPr>
        <p:txBody>
          <a:bodyPr lIns="18000" tIns="10800" rIns="1800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(2,0.001)</a:t>
            </a:r>
          </a:p>
        </p:txBody>
      </p:sp>
      <p:sp>
        <p:nvSpPr>
          <p:cNvPr id="40977" name="Text Box 17"/>
          <p:cNvSpPr txBox="1"/>
          <p:nvPr/>
        </p:nvSpPr>
        <p:spPr>
          <a:xfrm>
            <a:off x="6151880" y="3536950"/>
            <a:ext cx="1331913" cy="327025"/>
          </a:xfrm>
          <a:prstGeom prst="rect">
            <a:avLst/>
          </a:prstGeom>
          <a:noFill/>
          <a:ln w="9525">
            <a:noFill/>
          </a:ln>
        </p:spPr>
        <p:txBody>
          <a:bodyPr lIns="18000" tIns="10800" rIns="1800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(100,0.001)</a:t>
            </a:r>
          </a:p>
        </p:txBody>
      </p:sp>
      <p:sp>
        <p:nvSpPr>
          <p:cNvPr id="40978" name="Text Box 18"/>
          <p:cNvSpPr txBox="1"/>
          <p:nvPr/>
        </p:nvSpPr>
        <p:spPr>
          <a:xfrm>
            <a:off x="5539105" y="2492375"/>
            <a:ext cx="1189038" cy="327025"/>
          </a:xfrm>
          <a:prstGeom prst="rect">
            <a:avLst/>
          </a:prstGeom>
          <a:noFill/>
          <a:ln w="9525">
            <a:noFill/>
          </a:ln>
        </p:spPr>
        <p:txBody>
          <a:bodyPr lIns="18000" tIns="10800" rIns="1800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(200,0.01)</a:t>
            </a:r>
          </a:p>
        </p:txBody>
      </p:sp>
      <p:sp>
        <p:nvSpPr>
          <p:cNvPr id="40979" name="Text Box 19"/>
          <p:cNvSpPr txBox="1"/>
          <p:nvPr/>
        </p:nvSpPr>
        <p:spPr>
          <a:xfrm>
            <a:off x="3469005" y="4543425"/>
            <a:ext cx="365125"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0.6</a:t>
            </a:r>
          </a:p>
        </p:txBody>
      </p:sp>
      <p:sp>
        <p:nvSpPr>
          <p:cNvPr id="40980" name="Text Box 20"/>
          <p:cNvSpPr txBox="1"/>
          <p:nvPr/>
        </p:nvSpPr>
        <p:spPr>
          <a:xfrm>
            <a:off x="7372668" y="4579938"/>
            <a:ext cx="365125"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0.6</a:t>
            </a:r>
          </a:p>
        </p:txBody>
      </p:sp>
      <p:sp>
        <p:nvSpPr>
          <p:cNvPr id="40981" name="Text Box 21"/>
          <p:cNvSpPr txBox="1"/>
          <p:nvPr/>
        </p:nvSpPr>
        <p:spPr>
          <a:xfrm>
            <a:off x="2704465" y="4942205"/>
            <a:ext cx="546100"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0.76</a:t>
            </a:r>
          </a:p>
        </p:txBody>
      </p:sp>
      <p:sp>
        <p:nvSpPr>
          <p:cNvPr id="40982" name="Text Box 22"/>
          <p:cNvSpPr txBox="1"/>
          <p:nvPr/>
        </p:nvSpPr>
        <p:spPr>
          <a:xfrm>
            <a:off x="6644005" y="5034598"/>
            <a:ext cx="655638" cy="327025"/>
          </a:xfrm>
          <a:prstGeom prst="rect">
            <a:avLst/>
          </a:prstGeom>
          <a:noFill/>
          <a:ln w="9525">
            <a:noFill/>
          </a:ln>
        </p:spPr>
        <p:txBody>
          <a:bodyPr lIns="18000" tIns="10800" rIns="0" bIns="10800">
            <a:spAutoFit/>
          </a:bodyPr>
          <a:lstStyle/>
          <a:p>
            <a:pPr eaLnBrk="1" hangingPunct="1">
              <a:spcBef>
                <a:spcPct val="50000"/>
              </a:spcBef>
            </a:pPr>
            <a:r>
              <a:rPr lang="en-US" altLang="zh-CN" sz="2000" dirty="0">
                <a:solidFill>
                  <a:srgbClr val="0000CC"/>
                </a:solidFill>
                <a:latin typeface="Times New Roman" panose="02020603050405020304" pitchFamily="18" charset="0"/>
              </a:rPr>
              <a:t>0.68</a:t>
            </a:r>
          </a:p>
        </p:txBody>
      </p:sp>
      <p:sp>
        <p:nvSpPr>
          <p:cNvPr id="40983" name="Text Box 23"/>
          <p:cNvSpPr txBox="1"/>
          <p:nvPr/>
        </p:nvSpPr>
        <p:spPr>
          <a:xfrm>
            <a:off x="5683568" y="3552032"/>
            <a:ext cx="287337" cy="296862"/>
          </a:xfrm>
          <a:prstGeom prst="rect">
            <a:avLst/>
          </a:prstGeom>
          <a:noFill/>
          <a:ln w="9525">
            <a:noFill/>
          </a:ln>
        </p:spPr>
        <p:txBody>
          <a:bodyPr lIns="18000" tIns="10800" rIns="18000" bIns="10800">
            <a:spAutoFit/>
          </a:bodyPr>
          <a:lstStyle/>
          <a:p>
            <a:pPr eaLnBrk="1" hangingPunct="1">
              <a:spcBef>
                <a:spcPct val="50000"/>
              </a:spcBef>
            </a:pPr>
            <a:r>
              <a:rPr lang="en-US" altLang="zh-CN" b="1" i="1" dirty="0">
                <a:solidFill>
                  <a:srgbClr val="0000CC"/>
                </a:solidFill>
                <a:latin typeface="Times New Roman" panose="02020603050405020304" pitchFamily="18" charset="0"/>
              </a:rPr>
              <a:t>r</a:t>
            </a:r>
            <a:r>
              <a:rPr lang="en-US" altLang="zh-CN" b="1" baseline="-25000" dirty="0">
                <a:solidFill>
                  <a:srgbClr val="0000CC"/>
                </a:solidFill>
                <a:latin typeface="Times New Roman" panose="02020603050405020304" pitchFamily="18" charset="0"/>
              </a:rPr>
              <a:t>2</a:t>
            </a:r>
          </a:p>
        </p:txBody>
      </p:sp>
      <p:sp>
        <p:nvSpPr>
          <p:cNvPr id="40984" name="Text Box 24"/>
          <p:cNvSpPr txBox="1"/>
          <p:nvPr/>
        </p:nvSpPr>
        <p:spPr>
          <a:xfrm>
            <a:off x="3486468" y="3515519"/>
            <a:ext cx="288925" cy="296863"/>
          </a:xfrm>
          <a:prstGeom prst="rect">
            <a:avLst/>
          </a:prstGeom>
          <a:noFill/>
          <a:ln w="9525">
            <a:noFill/>
          </a:ln>
        </p:spPr>
        <p:txBody>
          <a:bodyPr lIns="18000" tIns="10800" rIns="18000" bIns="10800">
            <a:spAutoFit/>
          </a:bodyPr>
          <a:lstStyle/>
          <a:p>
            <a:pPr eaLnBrk="1" hangingPunct="1">
              <a:spcBef>
                <a:spcPct val="50000"/>
              </a:spcBef>
            </a:pPr>
            <a:r>
              <a:rPr lang="en-US" altLang="zh-CN" b="1" i="1" dirty="0">
                <a:solidFill>
                  <a:srgbClr val="0000CC"/>
                </a:solidFill>
                <a:latin typeface="Times New Roman" panose="02020603050405020304" pitchFamily="18" charset="0"/>
              </a:rPr>
              <a:t>r</a:t>
            </a:r>
            <a:r>
              <a:rPr lang="en-US" altLang="zh-CN" b="1" baseline="-25000" dirty="0">
                <a:solidFill>
                  <a:srgbClr val="0000CC"/>
                </a:solidFill>
                <a:latin typeface="Times New Roman" panose="02020603050405020304" pitchFamily="18" charset="0"/>
              </a:rPr>
              <a:t>1</a:t>
            </a:r>
          </a:p>
        </p:txBody>
      </p:sp>
      <p:sp>
        <p:nvSpPr>
          <p:cNvPr id="40985" name="Text Box 25"/>
          <p:cNvSpPr txBox="1"/>
          <p:nvPr/>
        </p:nvSpPr>
        <p:spPr>
          <a:xfrm>
            <a:off x="5070793" y="2507456"/>
            <a:ext cx="287337" cy="296863"/>
          </a:xfrm>
          <a:prstGeom prst="rect">
            <a:avLst/>
          </a:prstGeom>
          <a:noFill/>
          <a:ln w="9525">
            <a:noFill/>
          </a:ln>
        </p:spPr>
        <p:txBody>
          <a:bodyPr lIns="18000" tIns="10800" rIns="18000" bIns="10800">
            <a:spAutoFit/>
          </a:bodyPr>
          <a:lstStyle/>
          <a:p>
            <a:pPr eaLnBrk="1" hangingPunct="1">
              <a:spcBef>
                <a:spcPct val="50000"/>
              </a:spcBef>
            </a:pPr>
            <a:r>
              <a:rPr lang="en-US" altLang="zh-CN" b="1" i="1" dirty="0">
                <a:solidFill>
                  <a:srgbClr val="0000CC"/>
                </a:solidFill>
                <a:latin typeface="Times New Roman" panose="02020603050405020304" pitchFamily="18" charset="0"/>
              </a:rPr>
              <a:t>r</a:t>
            </a:r>
            <a:r>
              <a:rPr lang="en-US" altLang="zh-CN" b="1" baseline="-25000" dirty="0">
                <a:solidFill>
                  <a:srgbClr val="0000CC"/>
                </a:solidFill>
                <a:latin typeface="Times New Roman" panose="02020603050405020304" pitchFamily="18" charset="0"/>
              </a:rPr>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375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解：</a:t>
            </a:r>
            <a:r>
              <a:rPr lang="en-US" altLang="zh-CN" sz="2800" b="1" dirty="0">
                <a:solidFill>
                  <a:srgbClr val="FF0000"/>
                </a:solidFill>
                <a:latin typeface="Times New Roman" panose="02020603050405020304" pitchFamily="18" charset="0"/>
                <a:sym typeface="+mn-ea"/>
              </a:rPr>
              <a:t>(1) </a:t>
            </a:r>
            <a:r>
              <a:rPr lang="zh-CN" altLang="en-US" sz="2800" b="1" dirty="0">
                <a:solidFill>
                  <a:srgbClr val="FF0000"/>
                </a:solidFill>
                <a:latin typeface="Times New Roman" panose="02020603050405020304" pitchFamily="18" charset="0"/>
                <a:sym typeface="+mn-ea"/>
              </a:rPr>
              <a:t>计算</a:t>
            </a:r>
            <a:r>
              <a:rPr lang="en-US" altLang="zh-CN" sz="2800" b="1" i="1" dirty="0">
                <a:solidFill>
                  <a:srgbClr val="FF0000"/>
                </a:solidFill>
                <a:latin typeface="Times New Roman" panose="02020603050405020304" pitchFamily="18" charset="0"/>
                <a:sym typeface="+mn-ea"/>
              </a:rPr>
              <a:t>O</a:t>
            </a:r>
            <a:r>
              <a:rPr lang="en-US" altLang="zh-CN" sz="2800" b="1" dirty="0">
                <a:solidFill>
                  <a:srgbClr val="FF0000"/>
                </a:solidFill>
                <a:latin typeface="Times New Roman" panose="02020603050405020304" pitchFamily="18" charset="0"/>
                <a:sym typeface="+mn-ea"/>
              </a:rPr>
              <a:t>(</a:t>
            </a:r>
            <a:r>
              <a:rPr lang="en-US" altLang="zh-CN" sz="2800" b="1" i="1" dirty="0">
                <a:solidFill>
                  <a:srgbClr val="FF0000"/>
                </a:solidFill>
                <a:latin typeface="Times New Roman" panose="02020603050405020304" pitchFamily="18" charset="0"/>
                <a:sym typeface="+mn-ea"/>
              </a:rPr>
              <a:t>H</a:t>
            </a:r>
            <a:r>
              <a:rPr lang="en-US" altLang="zh-CN" sz="2800" b="1" baseline="-25000" dirty="0">
                <a:solidFill>
                  <a:srgbClr val="FF0000"/>
                </a:solidFill>
                <a:latin typeface="Times New Roman" panose="02020603050405020304" pitchFamily="18" charset="0"/>
                <a:sym typeface="+mn-ea"/>
              </a:rPr>
              <a:t>1</a:t>
            </a:r>
            <a:r>
              <a:rPr lang="en-US" altLang="zh-CN" sz="2800" b="1" dirty="0">
                <a:solidFill>
                  <a:srgbClr val="FF0000"/>
                </a:solidFill>
                <a:latin typeface="Times New Roman" panose="02020603050405020304" pitchFamily="18" charset="0"/>
                <a:sym typeface="+mn-ea"/>
              </a:rPr>
              <a:t>|</a:t>
            </a:r>
            <a:r>
              <a:rPr lang="en-US" altLang="zh-CN" sz="2800" b="1" i="1" dirty="0">
                <a:solidFill>
                  <a:srgbClr val="FF0000"/>
                </a:solidFill>
                <a:latin typeface="Times New Roman" panose="02020603050405020304" pitchFamily="18" charset="0"/>
                <a:sym typeface="+mn-ea"/>
              </a:rPr>
              <a:t>S</a:t>
            </a:r>
            <a:r>
              <a:rPr lang="en-US" altLang="zh-CN" sz="2800" b="1" baseline="-25000" dirty="0">
                <a:solidFill>
                  <a:srgbClr val="FF0000"/>
                </a:solidFill>
                <a:latin typeface="Times New Roman" panose="02020603050405020304" pitchFamily="18" charset="0"/>
                <a:sym typeface="+mn-ea"/>
              </a:rPr>
              <a:t>1</a:t>
            </a:r>
            <a:r>
              <a:rPr lang="en-US" altLang="zh-CN" sz="2800" b="1" dirty="0">
                <a:solidFill>
                  <a:srgbClr val="FF0000"/>
                </a:solidFill>
                <a:latin typeface="Times New Roman" panose="02020603050405020304" pitchFamily="18" charset="0"/>
                <a:sym typeface="+mn-ea"/>
              </a:rPr>
              <a:t>)</a:t>
            </a:r>
            <a:endParaRPr lang="en-US" altLang="zh-CN" sz="2800" b="1" dirty="0">
              <a:solidFill>
                <a:srgbClr val="FF0000"/>
              </a:solidFill>
              <a:latin typeface="Times New Roman" panose="02020603050405020304" pitchFamily="18" charset="0"/>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先把</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)更新为</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下的后验概率</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p>
          <a:p>
            <a:pPr eaLnBrk="1" hangingPunct="1">
              <a:lnSpc>
                <a:spcPct val="125000"/>
              </a:lnSpc>
              <a:spcBef>
                <a:spcPct val="20000"/>
              </a:spcBef>
            </a:pPr>
            <a:endParaRPr lang="zh-CN" altLang="en-US" sz="2800" dirty="0">
              <a:solidFill>
                <a:schemeClr val="tx1"/>
              </a:solidFill>
              <a:latin typeface="Times New Roman" panose="02020603050405020304" pitchFamily="18" charset="0"/>
              <a:ea typeface="楷体_GB2312" pitchFamily="49" charset="-122"/>
              <a:sym typeface="+mn-ea"/>
            </a:endParaRP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由于</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)=0.76&gt;</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dirty="0">
                <a:latin typeface="Times New Roman" panose="02020603050405020304" pitchFamily="18" charset="0"/>
                <a:ea typeface="楷体_GB2312" pitchFamily="49" charset="-122"/>
                <a:sym typeface="+mn-ea"/>
              </a:rPr>
              <a:t>)，使用以下公式得到</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)为：</a:t>
            </a:r>
            <a:endParaRPr lang="zh-CN" altLang="en-US"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endParaRPr lang="zh-CN" altLang="en-US" sz="2800" dirty="0">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stretch>
            <a:fillRect/>
          </a:stretch>
        </p:blipFill>
        <p:spPr>
          <a:xfrm>
            <a:off x="7913370" y="962025"/>
            <a:ext cx="3674745" cy="2291080"/>
          </a:xfrm>
          <a:prstGeom prst="rect">
            <a:avLst/>
          </a:prstGeom>
        </p:spPr>
      </p:pic>
      <p:graphicFrame>
        <p:nvGraphicFramePr>
          <p:cNvPr id="41987" name="Object 2"/>
          <p:cNvGraphicFramePr>
            <a:graphicFrameLocks noChangeAspect="1"/>
          </p:cNvGraphicFramePr>
          <p:nvPr/>
        </p:nvGraphicFramePr>
        <p:xfrm>
          <a:off x="1173480" y="2345690"/>
          <a:ext cx="5057775" cy="1047750"/>
        </p:xfrm>
        <a:graphic>
          <a:graphicData uri="http://schemas.openxmlformats.org/presentationml/2006/ole">
            <mc:AlternateContent xmlns:mc="http://schemas.openxmlformats.org/markup-compatibility/2006">
              <mc:Choice xmlns:v="urn:schemas-microsoft-com:vml" Requires="v">
                <p:oleObj spid="_x0000_s90212" r:id="rId4" imgW="3187700" imgH="660400" progId="Equation.DSMT4">
                  <p:embed/>
                </p:oleObj>
              </mc:Choice>
              <mc:Fallback>
                <p:oleObj r:id="rId4" imgW="3187700" imgH="660400" progId="Equation.DSMT4">
                  <p:embed/>
                  <p:pic>
                    <p:nvPicPr>
                      <p:cNvPr id="41987" name="Object 2"/>
                      <p:cNvPicPr/>
                      <p:nvPr/>
                    </p:nvPicPr>
                    <p:blipFill>
                      <a:blip r:embed="rId5"/>
                      <a:srcRect/>
                      <a:stretch>
                        <a:fillRect/>
                      </a:stretch>
                    </p:blipFill>
                    <p:spPr>
                      <a:xfrm>
                        <a:off x="1173480" y="2345690"/>
                        <a:ext cx="5057775" cy="1047750"/>
                      </a:xfrm>
                      <a:prstGeom prst="rect">
                        <a:avLst/>
                      </a:prstGeom>
                      <a:noFill/>
                      <a:ln w="38100">
                        <a:miter/>
                      </a:ln>
                    </p:spPr>
                  </p:pic>
                </p:oleObj>
              </mc:Fallback>
            </mc:AlternateContent>
          </a:graphicData>
        </a:graphic>
      </p:graphicFrame>
      <p:graphicFrame>
        <p:nvGraphicFramePr>
          <p:cNvPr id="41988" name="Object 3"/>
          <p:cNvGraphicFramePr>
            <a:graphicFrameLocks noChangeAspect="1"/>
          </p:cNvGraphicFramePr>
          <p:nvPr/>
        </p:nvGraphicFramePr>
        <p:xfrm>
          <a:off x="1173321" y="4110990"/>
          <a:ext cx="5824220" cy="1670050"/>
        </p:xfrm>
        <a:graphic>
          <a:graphicData uri="http://schemas.openxmlformats.org/presentationml/2006/ole">
            <mc:AlternateContent xmlns:mc="http://schemas.openxmlformats.org/markup-compatibility/2006">
              <mc:Choice xmlns:v="urn:schemas-microsoft-com:vml" Requires="v">
                <p:oleObj spid="_x0000_s90213" r:id="rId6" imgW="3721100" imgH="1066800" progId="Equation.DSMT4">
                  <p:embed/>
                </p:oleObj>
              </mc:Choice>
              <mc:Fallback>
                <p:oleObj r:id="rId6" imgW="3721100" imgH="1066800" progId="Equation.DSMT4">
                  <p:embed/>
                  <p:pic>
                    <p:nvPicPr>
                      <p:cNvPr id="41988" name="Object 3"/>
                      <p:cNvPicPr/>
                      <p:nvPr/>
                    </p:nvPicPr>
                    <p:blipFill>
                      <a:blip r:embed="rId7"/>
                      <a:srcRect/>
                      <a:stretch>
                        <a:fillRect/>
                      </a:stretch>
                    </p:blipFill>
                    <p:spPr>
                      <a:xfrm>
                        <a:off x="1173321" y="4110990"/>
                        <a:ext cx="5824220" cy="1670050"/>
                      </a:xfrm>
                      <a:prstGeom prst="rect">
                        <a:avLst/>
                      </a:prstGeom>
                      <a:noFill/>
                      <a:ln w="38100">
                        <a:miter/>
                      </a:ln>
                    </p:spPr>
                  </p:pic>
                </p:oleObj>
              </mc:Fallback>
            </mc:AlternateContent>
          </a:graphicData>
        </a:graphic>
      </p:graphicFrame>
      <p:graphicFrame>
        <p:nvGraphicFramePr>
          <p:cNvPr id="41991" name="Object 6"/>
          <p:cNvGraphicFramePr>
            <a:graphicFrameLocks noChangeAspect="1"/>
          </p:cNvGraphicFramePr>
          <p:nvPr/>
        </p:nvGraphicFramePr>
        <p:xfrm>
          <a:off x="1173480" y="5781040"/>
          <a:ext cx="4356100" cy="679450"/>
        </p:xfrm>
        <a:graphic>
          <a:graphicData uri="http://schemas.openxmlformats.org/presentationml/2006/ole">
            <mc:AlternateContent xmlns:mc="http://schemas.openxmlformats.org/markup-compatibility/2006">
              <mc:Choice xmlns:v="urn:schemas-microsoft-com:vml" Requires="v">
                <p:oleObj spid="_x0000_s90214" r:id="rId8" imgW="2768600" imgH="431800" progId="Equation.DSMT4">
                  <p:embed/>
                </p:oleObj>
              </mc:Choice>
              <mc:Fallback>
                <p:oleObj r:id="rId8" imgW="2768600" imgH="431800" progId="Equation.DSMT4">
                  <p:embed/>
                  <p:pic>
                    <p:nvPicPr>
                      <p:cNvPr id="41991" name="Object 6"/>
                      <p:cNvPicPr/>
                      <p:nvPr/>
                    </p:nvPicPr>
                    <p:blipFill>
                      <a:blip r:embed="rId9"/>
                      <a:srcRect/>
                      <a:stretch>
                        <a:fillRect/>
                      </a:stretch>
                    </p:blipFill>
                    <p:spPr>
                      <a:xfrm>
                        <a:off x="1173480" y="5781040"/>
                        <a:ext cx="4356100" cy="679450"/>
                      </a:xfrm>
                      <a:prstGeom prst="rect">
                        <a:avLst/>
                      </a:prstGeom>
                      <a:noFill/>
                      <a:ln w="38100">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437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解：</a:t>
            </a:r>
            <a:r>
              <a:rPr lang="en-US" altLang="zh-CN" sz="2800" b="1" dirty="0">
                <a:solidFill>
                  <a:srgbClr val="FF0000"/>
                </a:solidFill>
                <a:latin typeface="Times New Roman" panose="02020603050405020304" pitchFamily="18" charset="0"/>
                <a:ea typeface="楷体_GB2312" pitchFamily="49" charset="-122"/>
                <a:sym typeface="+mn-ea"/>
              </a:rPr>
              <a:t>(2) </a:t>
            </a:r>
            <a:r>
              <a:rPr lang="zh-CN" altLang="en-US" sz="2800" b="1" dirty="0">
                <a:solidFill>
                  <a:srgbClr val="FF0000"/>
                </a:solidFill>
                <a:latin typeface="Times New Roman" panose="02020603050405020304" pitchFamily="18" charset="0"/>
                <a:ea typeface="楷体_GB2312" pitchFamily="49" charset="-122"/>
                <a:sym typeface="+mn-ea"/>
              </a:rPr>
              <a:t>计算</a:t>
            </a:r>
            <a:r>
              <a:rPr lang="en-US" altLang="zh-CN" sz="2800" b="1" i="1" dirty="0">
                <a:solidFill>
                  <a:srgbClr val="FF0000"/>
                </a:solidFill>
                <a:latin typeface="Times New Roman" panose="02020603050405020304" pitchFamily="18" charset="0"/>
                <a:ea typeface="楷体_GB2312" pitchFamily="49" charset="-122"/>
                <a:sym typeface="+mn-ea"/>
              </a:rPr>
              <a:t>O</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H</a:t>
            </a:r>
            <a:r>
              <a:rPr lang="en-US" altLang="zh-CN" sz="2800" b="1" baseline="-25000" dirty="0">
                <a:solidFill>
                  <a:srgbClr val="FF0000"/>
                </a:solidFill>
                <a:latin typeface="Times New Roman" panose="02020603050405020304" pitchFamily="18" charset="0"/>
                <a:ea typeface="楷体_GB2312" pitchFamily="49" charset="-122"/>
                <a:sym typeface="+mn-ea"/>
              </a:rPr>
              <a:t>1</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1</a:t>
            </a:r>
            <a:r>
              <a:rPr lang="en-US" altLang="zh-CN" sz="2800" b="1" dirty="0">
                <a:solidFill>
                  <a:srgbClr val="FF0000"/>
                </a:solidFill>
                <a:latin typeface="Times New Roman" panose="02020603050405020304" pitchFamily="18" charset="0"/>
                <a:ea typeface="楷体_GB2312" pitchFamily="49" charset="-122"/>
                <a:sym typeface="+mn-ea"/>
              </a:rPr>
              <a:t>  </a:t>
            </a:r>
            <a:r>
              <a:rPr lang="en-US" altLang="zh-CN" sz="2800" b="1" i="1" dirty="0">
                <a:solidFill>
                  <a:srgbClr val="FF0000"/>
                </a:solidFill>
                <a:latin typeface="Times New Roman" panose="02020603050405020304" pitchFamily="18" charset="0"/>
                <a:ea typeface="楷体_GB2312" pitchFamily="49" charset="-122"/>
                <a:sym typeface="+mn-ea"/>
              </a:rPr>
              <a:t>AND</a:t>
            </a:r>
            <a:r>
              <a:rPr lang="en-US" altLang="zh-CN" sz="2800" b="1" dirty="0">
                <a:solidFill>
                  <a:srgbClr val="FF0000"/>
                </a:solidFill>
                <a:latin typeface="Times New Roman" panose="02020603050405020304" pitchFamily="18" charset="0"/>
                <a:ea typeface="楷体_GB2312" pitchFamily="49" charset="-122"/>
                <a:sym typeface="+mn-ea"/>
              </a:rPr>
              <a:t>  </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2</a:t>
            </a:r>
            <a:r>
              <a:rPr lang="en-US" altLang="zh-CN" sz="2800" b="1" dirty="0">
                <a:solidFill>
                  <a:srgbClr val="FF0000"/>
                </a:solidFill>
                <a:latin typeface="Times New Roman" panose="02020603050405020304" pitchFamily="18" charset="0"/>
                <a:ea typeface="楷体_GB2312" pitchFamily="49" charset="-122"/>
                <a:sym typeface="+mn-ea"/>
              </a:rPr>
              <a:t>))</a:t>
            </a:r>
            <a:endParaRPr lang="en-US" altLang="zh-CN" sz="2800" b="1" dirty="0">
              <a:solidFill>
                <a:srgbClr val="FF0000"/>
              </a:solidFill>
              <a:latin typeface="Times New Roman" panose="02020603050405020304" pitchFamily="18" charset="0"/>
            </a:endParaRPr>
          </a:p>
          <a:p>
            <a:pPr eaLnBrk="1" hangingPunct="1">
              <a:lnSpc>
                <a:spcPct val="125000"/>
              </a:lnSpc>
              <a:spcBef>
                <a:spcPct val="20000"/>
              </a:spcBef>
            </a:pPr>
            <a:endParaRPr lang="zh-CN" altLang="en-US" sz="2800" dirty="0">
              <a:solidFill>
                <a:schemeClr val="tx1"/>
              </a:solidFill>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仅考虑</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对</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的影响，计算</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 </a:t>
            </a:r>
            <a:r>
              <a:rPr lang="zh-CN" altLang="en-US" sz="2800" i="1" dirty="0">
                <a:latin typeface="Times New Roman" panose="02020603050405020304" pitchFamily="18" charset="0"/>
                <a:ea typeface="楷体_GB2312" pitchFamily="49" charset="-122"/>
                <a:sym typeface="+mn-ea"/>
              </a:rPr>
              <a:t>AND</a:t>
            </a:r>
            <a:r>
              <a:rPr lang="zh-CN" altLang="en-US" sz="2800" dirty="0">
                <a:latin typeface="Times New Roman" panose="02020603050405020304" pitchFamily="18" charset="0"/>
                <a:ea typeface="楷体_GB2312" pitchFamily="49" charset="-122"/>
                <a:sym typeface="+mn-ea"/>
              </a:rPr>
              <a:t> </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))转化为计算</a:t>
            </a:r>
            <a:r>
              <a:rPr lang="zh-CN" altLang="en-US" sz="2800" i="1" dirty="0">
                <a:latin typeface="Times New Roman" panose="02020603050405020304" pitchFamily="18" charset="0"/>
                <a:ea typeface="楷体_GB2312" pitchFamily="49" charset="-122"/>
                <a:sym typeface="+mn-ea"/>
              </a:rPr>
              <a:t>O</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把</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的先验概率</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)更新为在</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下的后验概率</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a:t>
            </a: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由于</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)=0. 68&gt;</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E</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)，使用以下公式得到</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en-US" altLang="zh-CN"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)为：</a:t>
            </a:r>
            <a:endParaRPr lang="zh-CN" altLang="en-US"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endParaRPr lang="zh-CN" altLang="en-US" sz="2800" dirty="0">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stretch>
            <a:fillRect/>
          </a:stretch>
        </p:blipFill>
        <p:spPr>
          <a:xfrm>
            <a:off x="8402955" y="4399915"/>
            <a:ext cx="3674745" cy="2291080"/>
          </a:xfrm>
          <a:prstGeom prst="rect">
            <a:avLst/>
          </a:prstGeom>
        </p:spPr>
      </p:pic>
      <p:graphicFrame>
        <p:nvGraphicFramePr>
          <p:cNvPr id="22532" name="Object 4"/>
          <p:cNvGraphicFramePr/>
          <p:nvPr/>
        </p:nvGraphicFramePr>
        <p:xfrm>
          <a:off x="1023620" y="1554798"/>
          <a:ext cx="5479415" cy="838200"/>
        </p:xfrm>
        <a:graphic>
          <a:graphicData uri="http://schemas.openxmlformats.org/presentationml/2006/ole">
            <mc:AlternateContent xmlns:mc="http://schemas.openxmlformats.org/markup-compatibility/2006">
              <mc:Choice xmlns:v="urn:schemas-microsoft-com:vml" Requires="v">
                <p:oleObj spid="_x0000_s91269" r:id="rId4" imgW="2768600" imgH="431800" progId="Equation.3">
                  <p:embed/>
                </p:oleObj>
              </mc:Choice>
              <mc:Fallback>
                <p:oleObj r:id="rId4" imgW="2768600" imgH="431800" progId="Equation.3">
                  <p:embed/>
                  <p:pic>
                    <p:nvPicPr>
                      <p:cNvPr id="22532" name="Object 4"/>
                      <p:cNvPicPr/>
                      <p:nvPr/>
                    </p:nvPicPr>
                    <p:blipFill>
                      <a:blip r:embed="rId5"/>
                      <a:stretch>
                        <a:fillRect/>
                      </a:stretch>
                    </p:blipFill>
                    <p:spPr>
                      <a:xfrm>
                        <a:off x="1023620" y="1554798"/>
                        <a:ext cx="5479415" cy="838200"/>
                      </a:xfrm>
                      <a:prstGeom prst="rect">
                        <a:avLst/>
                      </a:prstGeom>
                      <a:noFill/>
                      <a:ln w="38100">
                        <a:noFill/>
                        <a:miter/>
                      </a:ln>
                    </p:spPr>
                  </p:pic>
                </p:oleObj>
              </mc:Fallback>
            </mc:AlternateContent>
          </a:graphicData>
        </a:graphic>
      </p:graphicFrame>
      <p:graphicFrame>
        <p:nvGraphicFramePr>
          <p:cNvPr id="43012" name="Object 3"/>
          <p:cNvGraphicFramePr>
            <a:graphicFrameLocks noChangeAspect="1"/>
          </p:cNvGraphicFramePr>
          <p:nvPr/>
        </p:nvGraphicFramePr>
        <p:xfrm>
          <a:off x="1023303" y="3388678"/>
          <a:ext cx="6169025" cy="692150"/>
        </p:xfrm>
        <a:graphic>
          <a:graphicData uri="http://schemas.openxmlformats.org/presentationml/2006/ole">
            <mc:AlternateContent xmlns:mc="http://schemas.openxmlformats.org/markup-compatibility/2006">
              <mc:Choice xmlns:v="urn:schemas-microsoft-com:vml" Requires="v">
                <p:oleObj spid="_x0000_s91270" r:id="rId6" imgW="3848100" imgH="431800" progId="Equation.DSMT4">
                  <p:embed/>
                </p:oleObj>
              </mc:Choice>
              <mc:Fallback>
                <p:oleObj r:id="rId6" imgW="3848100" imgH="431800" progId="Equation.DSMT4">
                  <p:embed/>
                  <p:pic>
                    <p:nvPicPr>
                      <p:cNvPr id="43012" name="Object 3"/>
                      <p:cNvPicPr/>
                      <p:nvPr/>
                    </p:nvPicPr>
                    <p:blipFill>
                      <a:blip r:embed="rId7"/>
                      <a:srcRect/>
                      <a:stretch>
                        <a:fillRect/>
                      </a:stretch>
                    </p:blipFill>
                    <p:spPr>
                      <a:xfrm>
                        <a:off x="1023303" y="3388678"/>
                        <a:ext cx="6169025" cy="692150"/>
                      </a:xfrm>
                      <a:prstGeom prst="rect">
                        <a:avLst/>
                      </a:prstGeom>
                      <a:noFill/>
                      <a:ln w="38100">
                        <a:miter/>
                      </a:ln>
                    </p:spPr>
                  </p:pic>
                </p:oleObj>
              </mc:Fallback>
            </mc:AlternateContent>
          </a:graphicData>
        </a:graphic>
      </p:graphicFrame>
      <p:graphicFrame>
        <p:nvGraphicFramePr>
          <p:cNvPr id="43013" name="Object 4"/>
          <p:cNvGraphicFramePr>
            <a:graphicFrameLocks noChangeAspect="1"/>
          </p:cNvGraphicFramePr>
          <p:nvPr/>
        </p:nvGraphicFramePr>
        <p:xfrm>
          <a:off x="1023461" y="4634548"/>
          <a:ext cx="6049645" cy="1330325"/>
        </p:xfrm>
        <a:graphic>
          <a:graphicData uri="http://schemas.openxmlformats.org/presentationml/2006/ole">
            <mc:AlternateContent xmlns:mc="http://schemas.openxmlformats.org/markup-compatibility/2006">
              <mc:Choice xmlns:v="urn:schemas-microsoft-com:vml" Requires="v">
                <p:oleObj spid="_x0000_s91271" r:id="rId8" imgW="3810000" imgH="838200" progId="Equation.DSMT4">
                  <p:embed/>
                </p:oleObj>
              </mc:Choice>
              <mc:Fallback>
                <p:oleObj r:id="rId8" imgW="3810000" imgH="838200" progId="Equation.DSMT4">
                  <p:embed/>
                  <p:pic>
                    <p:nvPicPr>
                      <p:cNvPr id="43013" name="Object 4"/>
                      <p:cNvPicPr/>
                      <p:nvPr/>
                    </p:nvPicPr>
                    <p:blipFill>
                      <a:blip r:embed="rId9"/>
                      <a:srcRect/>
                      <a:stretch>
                        <a:fillRect/>
                      </a:stretch>
                    </p:blipFill>
                    <p:spPr>
                      <a:xfrm>
                        <a:off x="1023461" y="4634548"/>
                        <a:ext cx="6049645" cy="1330325"/>
                      </a:xfrm>
                      <a:prstGeom prst="rect">
                        <a:avLst/>
                      </a:prstGeom>
                      <a:noFill/>
                      <a:ln w="38100">
                        <a:miter/>
                      </a:ln>
                    </p:spPr>
                  </p:pic>
                </p:oleObj>
              </mc:Fallback>
            </mc:AlternateContent>
          </a:graphicData>
        </a:graphic>
      </p:graphicFrame>
      <p:graphicFrame>
        <p:nvGraphicFramePr>
          <p:cNvPr id="43014" name="Object 5"/>
          <p:cNvGraphicFramePr>
            <a:graphicFrameLocks noChangeAspect="1"/>
          </p:cNvGraphicFramePr>
          <p:nvPr/>
        </p:nvGraphicFramePr>
        <p:xfrm>
          <a:off x="1023620" y="5965190"/>
          <a:ext cx="4356100" cy="666750"/>
        </p:xfrm>
        <a:graphic>
          <a:graphicData uri="http://schemas.openxmlformats.org/presentationml/2006/ole">
            <mc:AlternateContent xmlns:mc="http://schemas.openxmlformats.org/markup-compatibility/2006">
              <mc:Choice xmlns:v="urn:schemas-microsoft-com:vml" Requires="v">
                <p:oleObj spid="_x0000_s91272" r:id="rId10" imgW="2819400" imgH="431800" progId="Equation.DSMT4">
                  <p:embed/>
                </p:oleObj>
              </mc:Choice>
              <mc:Fallback>
                <p:oleObj r:id="rId10" imgW="2819400" imgH="431800" progId="Equation.DSMT4">
                  <p:embed/>
                  <p:pic>
                    <p:nvPicPr>
                      <p:cNvPr id="43014" name="Object 5"/>
                      <p:cNvPicPr/>
                      <p:nvPr/>
                    </p:nvPicPr>
                    <p:blipFill>
                      <a:blip r:embed="rId11"/>
                      <a:srcRect/>
                      <a:stretch>
                        <a:fillRect/>
                      </a:stretch>
                    </p:blipFill>
                    <p:spPr>
                      <a:xfrm>
                        <a:off x="1023620" y="5965190"/>
                        <a:ext cx="4356100" cy="666750"/>
                      </a:xfrm>
                      <a:prstGeom prst="rect">
                        <a:avLst/>
                      </a:prstGeom>
                      <a:noFill/>
                      <a:ln w="38100">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00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解：</a:t>
            </a:r>
            <a:r>
              <a:rPr lang="en-US" altLang="zh-CN" sz="2800" b="1" dirty="0">
                <a:solidFill>
                  <a:srgbClr val="FF0000"/>
                </a:solidFill>
                <a:latin typeface="Times New Roman" panose="02020603050405020304" pitchFamily="18" charset="0"/>
                <a:ea typeface="楷体_GB2312" pitchFamily="49" charset="-122"/>
                <a:sym typeface="+mn-ea"/>
              </a:rPr>
              <a:t>(3) </a:t>
            </a:r>
            <a:r>
              <a:rPr lang="zh-CN" altLang="en-US" sz="2800" b="1" dirty="0">
                <a:solidFill>
                  <a:srgbClr val="FF0000"/>
                </a:solidFill>
                <a:latin typeface="Times New Roman" panose="02020603050405020304" pitchFamily="18" charset="0"/>
                <a:ea typeface="楷体_GB2312" pitchFamily="49" charset="-122"/>
                <a:sym typeface="+mn-ea"/>
              </a:rPr>
              <a:t>计算</a:t>
            </a:r>
            <a:r>
              <a:rPr lang="en-US" altLang="zh-CN" sz="2800" b="1" i="1" dirty="0">
                <a:solidFill>
                  <a:srgbClr val="FF0000"/>
                </a:solidFill>
                <a:latin typeface="Times New Roman" panose="02020603050405020304" pitchFamily="18" charset="0"/>
                <a:ea typeface="楷体_GB2312" pitchFamily="49" charset="-122"/>
                <a:sym typeface="+mn-ea"/>
              </a:rPr>
              <a:t>O</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H</a:t>
            </a:r>
            <a:r>
              <a:rPr lang="en-US" altLang="zh-CN" sz="2800" b="1" baseline="-25000" dirty="0">
                <a:solidFill>
                  <a:srgbClr val="FF0000"/>
                </a:solidFill>
                <a:latin typeface="Times New Roman" panose="02020603050405020304" pitchFamily="18" charset="0"/>
                <a:ea typeface="楷体_GB2312" pitchFamily="49" charset="-122"/>
                <a:sym typeface="+mn-ea"/>
              </a:rPr>
              <a:t>1</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1</a:t>
            </a:r>
            <a:r>
              <a:rPr lang="en-US" altLang="zh-CN" sz="2800" b="1" dirty="0">
                <a:solidFill>
                  <a:srgbClr val="FF0000"/>
                </a:solidFill>
                <a:latin typeface="Times New Roman" panose="02020603050405020304" pitchFamily="18" charset="0"/>
                <a:ea typeface="楷体_GB2312" pitchFamily="49" charset="-122"/>
                <a:sym typeface="+mn-ea"/>
              </a:rPr>
              <a:t>, </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2</a:t>
            </a:r>
            <a:r>
              <a:rPr lang="en-US" altLang="zh-CN" sz="2800" b="1" dirty="0">
                <a:solidFill>
                  <a:srgbClr val="FF0000"/>
                </a:solidFill>
                <a:latin typeface="Times New Roman" panose="02020603050405020304" pitchFamily="18" charset="0"/>
                <a:ea typeface="楷体_GB2312" pitchFamily="49" charset="-122"/>
                <a:sym typeface="+mn-ea"/>
              </a:rPr>
              <a:t>)</a:t>
            </a:r>
            <a:endParaRPr lang="en-US" altLang="zh-CN" sz="2800" b="1" dirty="0">
              <a:solidFill>
                <a:srgbClr val="FF0000"/>
              </a:solidFill>
              <a:latin typeface="Times New Roman" panose="02020603050405020304" pitchFamily="18" charset="0"/>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先将</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的先验概率</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)转换为先验几率</a:t>
            </a: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再根据合成公式计算</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的先验几率</a:t>
            </a: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endParaRPr lang="zh-CN" altLang="en-US" sz="2800" b="1" dirty="0">
              <a:solidFill>
                <a:srgbClr val="0000CC"/>
              </a:solidFill>
              <a:latin typeface="Times New Roman" panose="02020603050405020304" pitchFamily="18" charset="0"/>
              <a:ea typeface="楷体_GB2312" pitchFamily="49" charset="-122"/>
              <a:sym typeface="+mn-ea"/>
            </a:endParaRP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然后再将后验几率转换为后验概率</a:t>
            </a:r>
            <a:endParaRPr lang="zh-CN" altLang="en-US" sz="2800" dirty="0">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stretch>
            <a:fillRect/>
          </a:stretch>
        </p:blipFill>
        <p:spPr>
          <a:xfrm>
            <a:off x="8322945" y="624840"/>
            <a:ext cx="3674745" cy="2291080"/>
          </a:xfrm>
          <a:prstGeom prst="rect">
            <a:avLst/>
          </a:prstGeom>
        </p:spPr>
      </p:pic>
      <p:graphicFrame>
        <p:nvGraphicFramePr>
          <p:cNvPr id="44036" name="Object 3"/>
          <p:cNvGraphicFramePr>
            <a:graphicFrameLocks noChangeAspect="1"/>
          </p:cNvGraphicFramePr>
          <p:nvPr/>
        </p:nvGraphicFramePr>
        <p:xfrm>
          <a:off x="1023303" y="2174558"/>
          <a:ext cx="3636962" cy="741362"/>
        </p:xfrm>
        <a:graphic>
          <a:graphicData uri="http://schemas.openxmlformats.org/presentationml/2006/ole">
            <mc:AlternateContent xmlns:mc="http://schemas.openxmlformats.org/markup-compatibility/2006">
              <mc:Choice xmlns:v="urn:schemas-microsoft-com:vml" Requires="v">
                <p:oleObj spid="_x0000_s92260" r:id="rId4" imgW="2197100" imgH="431800" progId="Equation.3">
                  <p:embed/>
                </p:oleObj>
              </mc:Choice>
              <mc:Fallback>
                <p:oleObj r:id="rId4" imgW="2197100" imgH="431800" progId="Equation.3">
                  <p:embed/>
                  <p:pic>
                    <p:nvPicPr>
                      <p:cNvPr id="44036" name="Object 3"/>
                      <p:cNvPicPr/>
                      <p:nvPr/>
                    </p:nvPicPr>
                    <p:blipFill>
                      <a:blip r:embed="rId5"/>
                      <a:srcRect/>
                      <a:stretch>
                        <a:fillRect/>
                      </a:stretch>
                    </p:blipFill>
                    <p:spPr>
                      <a:xfrm>
                        <a:off x="1023303" y="2174558"/>
                        <a:ext cx="3636962" cy="741362"/>
                      </a:xfrm>
                      <a:prstGeom prst="rect">
                        <a:avLst/>
                      </a:prstGeom>
                      <a:noFill/>
                      <a:ln w="38100">
                        <a:miter/>
                      </a:ln>
                    </p:spPr>
                  </p:pic>
                </p:oleObj>
              </mc:Fallback>
            </mc:AlternateContent>
          </a:graphicData>
        </a:graphic>
      </p:graphicFrame>
      <p:graphicFrame>
        <p:nvGraphicFramePr>
          <p:cNvPr id="4" name="Object 2"/>
          <p:cNvGraphicFramePr>
            <a:graphicFrameLocks noChangeAspect="1"/>
          </p:cNvGraphicFramePr>
          <p:nvPr/>
        </p:nvGraphicFramePr>
        <p:xfrm>
          <a:off x="1023620" y="3605530"/>
          <a:ext cx="5219700" cy="1517650"/>
        </p:xfrm>
        <a:graphic>
          <a:graphicData uri="http://schemas.openxmlformats.org/presentationml/2006/ole">
            <mc:AlternateContent xmlns:mc="http://schemas.openxmlformats.org/markup-compatibility/2006">
              <mc:Choice xmlns:v="urn:schemas-microsoft-com:vml" Requires="v">
                <p:oleObj spid="_x0000_s92261" r:id="rId6" imgW="2882900" imgH="838200" progId="Equation.DSMT4">
                  <p:embed/>
                </p:oleObj>
              </mc:Choice>
              <mc:Fallback>
                <p:oleObj r:id="rId6" imgW="2882900" imgH="838200" progId="Equation.DSMT4">
                  <p:embed/>
                  <p:pic>
                    <p:nvPicPr>
                      <p:cNvPr id="4" name="Object 2"/>
                      <p:cNvPicPr/>
                      <p:nvPr/>
                    </p:nvPicPr>
                    <p:blipFill>
                      <a:blip r:embed="rId7"/>
                      <a:srcRect/>
                      <a:stretch>
                        <a:fillRect/>
                      </a:stretch>
                    </p:blipFill>
                    <p:spPr>
                      <a:xfrm>
                        <a:off x="1023620" y="3605530"/>
                        <a:ext cx="5219700" cy="1517650"/>
                      </a:xfrm>
                      <a:prstGeom prst="rect">
                        <a:avLst/>
                      </a:prstGeom>
                      <a:noFill/>
                      <a:ln w="38100">
                        <a:miter/>
                      </a:ln>
                    </p:spPr>
                  </p:pic>
                </p:oleObj>
              </mc:Fallback>
            </mc:AlternateContent>
          </a:graphicData>
        </a:graphic>
      </p:graphicFrame>
      <p:graphicFrame>
        <p:nvGraphicFramePr>
          <p:cNvPr id="6" name="Object 4"/>
          <p:cNvGraphicFramePr>
            <a:graphicFrameLocks noChangeAspect="1"/>
          </p:cNvGraphicFramePr>
          <p:nvPr/>
        </p:nvGraphicFramePr>
        <p:xfrm>
          <a:off x="1023303" y="5963920"/>
          <a:ext cx="5476875" cy="741363"/>
        </p:xfrm>
        <a:graphic>
          <a:graphicData uri="http://schemas.openxmlformats.org/presentationml/2006/ole">
            <mc:AlternateContent xmlns:mc="http://schemas.openxmlformats.org/markup-compatibility/2006">
              <mc:Choice xmlns:v="urn:schemas-microsoft-com:vml" Requires="v">
                <p:oleObj spid="_x0000_s92262" r:id="rId8" imgW="3175000" imgH="431800" progId="Equation.DSMT4">
                  <p:embed/>
                </p:oleObj>
              </mc:Choice>
              <mc:Fallback>
                <p:oleObj r:id="rId8" imgW="3175000" imgH="431800" progId="Equation.DSMT4">
                  <p:embed/>
                  <p:pic>
                    <p:nvPicPr>
                      <p:cNvPr id="6" name="Object 4"/>
                      <p:cNvPicPr/>
                      <p:nvPr/>
                    </p:nvPicPr>
                    <p:blipFill>
                      <a:blip r:embed="rId9"/>
                      <a:stretch>
                        <a:fillRect/>
                      </a:stretch>
                    </p:blipFill>
                    <p:spPr>
                      <a:xfrm>
                        <a:off x="1023303" y="5963920"/>
                        <a:ext cx="5476875" cy="741363"/>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主观</a:t>
            </a: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Bayes</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678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解：</a:t>
            </a:r>
            <a:r>
              <a:rPr lang="en-US" altLang="zh-CN" sz="2800" b="1" dirty="0">
                <a:solidFill>
                  <a:srgbClr val="FF0000"/>
                </a:solidFill>
                <a:latin typeface="Times New Roman" panose="02020603050405020304" pitchFamily="18" charset="0"/>
                <a:ea typeface="楷体_GB2312" pitchFamily="49" charset="-122"/>
                <a:sym typeface="+mn-ea"/>
              </a:rPr>
              <a:t>(4) </a:t>
            </a:r>
            <a:r>
              <a:rPr lang="zh-CN" altLang="en-US" sz="2800" b="1" dirty="0">
                <a:solidFill>
                  <a:srgbClr val="FF0000"/>
                </a:solidFill>
                <a:latin typeface="Times New Roman" panose="02020603050405020304" pitchFamily="18" charset="0"/>
                <a:ea typeface="楷体_GB2312" pitchFamily="49" charset="-122"/>
                <a:sym typeface="+mn-ea"/>
              </a:rPr>
              <a:t>计算</a:t>
            </a:r>
            <a:r>
              <a:rPr lang="en-US" altLang="zh-CN" sz="2800" b="1" i="1" dirty="0">
                <a:solidFill>
                  <a:srgbClr val="FF0000"/>
                </a:solidFill>
                <a:latin typeface="Times New Roman" panose="02020603050405020304" pitchFamily="18" charset="0"/>
                <a:ea typeface="楷体_GB2312" pitchFamily="49" charset="-122"/>
                <a:sym typeface="+mn-ea"/>
              </a:rPr>
              <a:t>P</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H</a:t>
            </a:r>
            <a:r>
              <a:rPr lang="en-US" altLang="zh-CN" sz="2800" b="1" baseline="-25000" dirty="0">
                <a:solidFill>
                  <a:srgbClr val="FF0000"/>
                </a:solidFill>
                <a:latin typeface="Times New Roman" panose="02020603050405020304" pitchFamily="18" charset="0"/>
                <a:ea typeface="楷体_GB2312" pitchFamily="49" charset="-122"/>
                <a:sym typeface="+mn-ea"/>
              </a:rPr>
              <a:t>2</a:t>
            </a:r>
            <a:r>
              <a:rPr lang="en-US" altLang="zh-CN" sz="2800" b="1" dirty="0">
                <a:solidFill>
                  <a:srgbClr val="FF0000"/>
                </a:solidFill>
                <a:latin typeface="Times New Roman" panose="02020603050405020304" pitchFamily="18" charset="0"/>
                <a:ea typeface="楷体_GB2312" pitchFamily="49" charset="-122"/>
                <a:sym typeface="+mn-ea"/>
              </a:rPr>
              <a:t>|</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1</a:t>
            </a:r>
            <a:r>
              <a:rPr lang="en-US" altLang="zh-CN" sz="2800" b="1" dirty="0">
                <a:solidFill>
                  <a:srgbClr val="FF0000"/>
                </a:solidFill>
                <a:latin typeface="Times New Roman" panose="02020603050405020304" pitchFamily="18" charset="0"/>
                <a:ea typeface="楷体_GB2312" pitchFamily="49" charset="-122"/>
                <a:sym typeface="+mn-ea"/>
              </a:rPr>
              <a:t>, </a:t>
            </a:r>
            <a:r>
              <a:rPr lang="en-US" altLang="zh-CN" sz="2800" b="1" i="1" dirty="0">
                <a:solidFill>
                  <a:srgbClr val="FF0000"/>
                </a:solidFill>
                <a:latin typeface="Times New Roman" panose="02020603050405020304" pitchFamily="18" charset="0"/>
                <a:ea typeface="楷体_GB2312" pitchFamily="49" charset="-122"/>
                <a:sym typeface="+mn-ea"/>
              </a:rPr>
              <a:t>S</a:t>
            </a:r>
            <a:r>
              <a:rPr lang="en-US" altLang="zh-CN" sz="2800" b="1" baseline="-25000" dirty="0">
                <a:solidFill>
                  <a:srgbClr val="FF0000"/>
                </a:solidFill>
                <a:latin typeface="Times New Roman" panose="02020603050405020304" pitchFamily="18" charset="0"/>
                <a:ea typeface="楷体_GB2312" pitchFamily="49" charset="-122"/>
                <a:sym typeface="+mn-ea"/>
              </a:rPr>
              <a:t>2</a:t>
            </a:r>
            <a:r>
              <a:rPr lang="en-US" altLang="zh-CN" sz="2800" b="1" dirty="0">
                <a:solidFill>
                  <a:srgbClr val="FF0000"/>
                </a:solidFill>
                <a:latin typeface="Times New Roman" panose="02020603050405020304" pitchFamily="18" charset="0"/>
                <a:ea typeface="楷体_GB2312" pitchFamily="49" charset="-122"/>
                <a:sym typeface="+mn-ea"/>
              </a:rPr>
              <a:t>)</a:t>
            </a:r>
            <a:endParaRPr lang="en-US" altLang="zh-CN" sz="2800" b="1" dirty="0">
              <a:solidFill>
                <a:srgbClr val="FF0000"/>
              </a:solidFill>
              <a:latin typeface="Times New Roman" panose="02020603050405020304" pitchFamily="18" charset="0"/>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先将</a:t>
            </a:r>
            <a:r>
              <a:rPr lang="zh-CN" altLang="en-US"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的先验概率</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)转换为在</a:t>
            </a:r>
            <a:r>
              <a:rPr lang="zh-CN" altLang="en-US" sz="2800" i="1" dirty="0">
                <a:latin typeface="Times New Roman" panose="02020603050405020304" pitchFamily="18" charset="0"/>
                <a:ea typeface="楷体_GB2312" pitchFamily="49" charset="-122"/>
                <a:sym typeface="+mn-ea"/>
              </a:rPr>
              <a:t>H</a:t>
            </a:r>
            <a:r>
              <a:rPr lang="zh-CN" altLang="en-US"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下的后验概率</a:t>
            </a: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latin typeface="Times New Roman" panose="02020603050405020304" pitchFamily="18" charset="0"/>
                <a:ea typeface="楷体_GB2312" pitchFamily="49" charset="-122"/>
                <a:sym typeface="+mn-ea"/>
              </a:rPr>
              <a:t>由于</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en-US" altLang="zh-CN" sz="2800" i="1" dirty="0">
                <a:latin typeface="Times New Roman" panose="02020603050405020304" pitchFamily="18" charset="0"/>
                <a:ea typeface="楷体_GB2312" pitchFamily="49" charset="-122"/>
                <a:sym typeface="+mn-ea"/>
              </a:rPr>
              <a:t>, </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)=0.</a:t>
            </a:r>
            <a:r>
              <a:rPr lang="en-US" altLang="zh-CN" sz="2800" dirty="0">
                <a:latin typeface="Times New Roman" panose="02020603050405020304" pitchFamily="18" charset="0"/>
                <a:ea typeface="楷体_GB2312" pitchFamily="49" charset="-122"/>
                <a:sym typeface="+mn-ea"/>
              </a:rPr>
              <a:t>321</a:t>
            </a:r>
            <a:r>
              <a:rPr lang="zh-CN" altLang="en-US" sz="2800" dirty="0">
                <a:latin typeface="Times New Roman" panose="02020603050405020304" pitchFamily="18" charset="0"/>
                <a:ea typeface="楷体_GB2312" pitchFamily="49" charset="-122"/>
                <a:sym typeface="+mn-ea"/>
              </a:rPr>
              <a:t>&gt;</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zh-CN" altLang="en-US" sz="2800" dirty="0">
                <a:latin typeface="Times New Roman" panose="02020603050405020304" pitchFamily="18" charset="0"/>
                <a:ea typeface="楷体_GB2312" pitchFamily="49" charset="-122"/>
                <a:sym typeface="+mn-ea"/>
              </a:rPr>
              <a:t>)，使用以下公式得到</a:t>
            </a:r>
            <a:r>
              <a:rPr lang="zh-CN" altLang="en-US" sz="2800" i="1" dirty="0">
                <a:latin typeface="Times New Roman" panose="02020603050405020304" pitchFamily="18" charset="0"/>
                <a:ea typeface="楷体_GB2312" pitchFamily="49" charset="-122"/>
                <a:sym typeface="+mn-ea"/>
              </a:rPr>
              <a:t>P</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en-US" altLang="zh-CN" sz="2800" i="1" dirty="0">
                <a:latin typeface="Times New Roman" panose="02020603050405020304" pitchFamily="18" charset="0"/>
                <a:ea typeface="楷体_GB2312" pitchFamily="49" charset="-122"/>
                <a:sym typeface="+mn-ea"/>
              </a:rPr>
              <a:t>, </a:t>
            </a:r>
            <a:r>
              <a:rPr lang="zh-CN" altLang="en-US" sz="2800" i="1" dirty="0">
                <a:latin typeface="Times New Roman" panose="02020603050405020304" pitchFamily="18" charset="0"/>
                <a:ea typeface="楷体_GB2312" pitchFamily="49" charset="-122"/>
                <a:sym typeface="+mn-ea"/>
              </a:rPr>
              <a:t>S</a:t>
            </a:r>
            <a:r>
              <a:rPr lang="zh-CN" altLang="en-US" sz="2800" baseline="-25000" dirty="0">
                <a:latin typeface="Times New Roman" panose="02020603050405020304" pitchFamily="18" charset="0"/>
                <a:ea typeface="楷体_GB2312" pitchFamily="49" charset="-122"/>
                <a:sym typeface="+mn-ea"/>
              </a:rPr>
              <a:t>2</a:t>
            </a:r>
            <a:r>
              <a:rPr lang="zh-CN" altLang="en-US" sz="2800" dirty="0">
                <a:latin typeface="Times New Roman" panose="02020603050405020304" pitchFamily="18" charset="0"/>
                <a:ea typeface="楷体_GB2312" pitchFamily="49" charset="-122"/>
                <a:sym typeface="+mn-ea"/>
              </a:rPr>
              <a:t>)为：</a:t>
            </a: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endParaRPr lang="zh-CN" altLang="en-US" sz="2800" dirty="0">
              <a:latin typeface="Times New Roman" panose="02020603050405020304" pitchFamily="18" charset="0"/>
              <a:ea typeface="楷体_GB2312" pitchFamily="49" charset="-122"/>
              <a:sym typeface="+mn-ea"/>
            </a:endParaRPr>
          </a:p>
          <a:p>
            <a:pPr eaLnBrk="1" hangingPunct="1">
              <a:lnSpc>
                <a:spcPct val="125000"/>
              </a:lnSpc>
              <a:spcBef>
                <a:spcPct val="20000"/>
              </a:spcBef>
            </a:pPr>
            <a:endParaRPr lang="zh-CN" altLang="en-US" sz="2800" b="1" dirty="0">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b="1" dirty="0">
                <a:latin typeface="Times New Roman" panose="02020603050405020304" pitchFamily="18" charset="0"/>
                <a:ea typeface="楷体_GB2312" pitchFamily="49" charset="-122"/>
                <a:sym typeface="+mn-ea"/>
              </a:rPr>
              <a:t>可以看出，</a:t>
            </a:r>
            <a:r>
              <a:rPr lang="en-US" altLang="zh-CN" sz="2800" b="1" i="1" dirty="0">
                <a:latin typeface="Times New Roman" panose="02020603050405020304" pitchFamily="18" charset="0"/>
                <a:ea typeface="楷体_GB2312" pitchFamily="49" charset="-122"/>
                <a:sym typeface="+mn-ea"/>
              </a:rPr>
              <a:t>H</a:t>
            </a:r>
            <a:r>
              <a:rPr lang="en-US" altLang="zh-CN" sz="2800" b="1" baseline="-25000" dirty="0">
                <a:latin typeface="Times New Roman" panose="02020603050405020304" pitchFamily="18" charset="0"/>
                <a:ea typeface="楷体_GB2312" pitchFamily="49" charset="-122"/>
                <a:sym typeface="+mn-ea"/>
              </a:rPr>
              <a:t>2</a:t>
            </a:r>
            <a:r>
              <a:rPr lang="zh-CN" altLang="en-US" sz="2800" b="1" dirty="0">
                <a:latin typeface="Times New Roman" panose="02020603050405020304" pitchFamily="18" charset="0"/>
                <a:ea typeface="楷体_GB2312" pitchFamily="49" charset="-122"/>
                <a:sym typeface="+mn-ea"/>
              </a:rPr>
              <a:t>的先验概率是</a:t>
            </a:r>
            <a:r>
              <a:rPr lang="en-US" altLang="zh-CN" sz="2800" b="1" dirty="0">
                <a:latin typeface="Times New Roman" panose="02020603050405020304" pitchFamily="18" charset="0"/>
                <a:ea typeface="楷体_GB2312" pitchFamily="49" charset="-122"/>
                <a:sym typeface="+mn-ea"/>
              </a:rPr>
              <a:t>0.01</a:t>
            </a:r>
            <a:r>
              <a:rPr lang="zh-CN" altLang="en-US" sz="2800" b="1" dirty="0">
                <a:latin typeface="Times New Roman" panose="02020603050405020304" pitchFamily="18" charset="0"/>
                <a:ea typeface="楷体_GB2312" pitchFamily="49" charset="-122"/>
                <a:sym typeface="+mn-ea"/>
              </a:rPr>
              <a:t>，通过</a:t>
            </a:r>
            <a:r>
              <a:rPr lang="en-US" altLang="zh-CN" sz="2800" b="1" i="1" dirty="0">
                <a:latin typeface="Times New Roman" panose="02020603050405020304" pitchFamily="18" charset="0"/>
                <a:ea typeface="楷体_GB2312" pitchFamily="49" charset="-122"/>
                <a:sym typeface="+mn-ea"/>
              </a:rPr>
              <a:t>r</a:t>
            </a:r>
            <a:r>
              <a:rPr lang="en-US" altLang="zh-CN" sz="2800" b="1" baseline="-25000" dirty="0">
                <a:latin typeface="Times New Roman" panose="02020603050405020304" pitchFamily="18" charset="0"/>
                <a:ea typeface="楷体_GB2312" pitchFamily="49" charset="-122"/>
                <a:sym typeface="+mn-ea"/>
              </a:rPr>
              <a:t>1</a:t>
            </a:r>
            <a:r>
              <a:rPr lang="zh-CN" altLang="en-US" sz="2800" b="1" dirty="0">
                <a:latin typeface="Times New Roman" panose="02020603050405020304" pitchFamily="18" charset="0"/>
                <a:ea typeface="楷体_GB2312" pitchFamily="49" charset="-122"/>
                <a:sym typeface="+mn-ea"/>
              </a:rPr>
              <a:t>、</a:t>
            </a:r>
            <a:r>
              <a:rPr lang="en-US" altLang="zh-CN" sz="2800" b="1" i="1" dirty="0">
                <a:latin typeface="Times New Roman" panose="02020603050405020304" pitchFamily="18" charset="0"/>
                <a:ea typeface="楷体_GB2312" pitchFamily="49" charset="-122"/>
                <a:sym typeface="+mn-ea"/>
              </a:rPr>
              <a:t>r</a:t>
            </a:r>
            <a:r>
              <a:rPr lang="en-US" altLang="zh-CN" sz="2800" b="1" baseline="-25000" dirty="0">
                <a:latin typeface="Times New Roman" panose="02020603050405020304" pitchFamily="18" charset="0"/>
                <a:ea typeface="楷体_GB2312" pitchFamily="49" charset="-122"/>
                <a:sym typeface="+mn-ea"/>
              </a:rPr>
              <a:t>2</a:t>
            </a:r>
            <a:r>
              <a:rPr lang="zh-CN" altLang="en-US" sz="2800" b="1" dirty="0">
                <a:latin typeface="Times New Roman" panose="02020603050405020304" pitchFamily="18" charset="0"/>
                <a:ea typeface="楷体_GB2312" pitchFamily="49" charset="-122"/>
                <a:sym typeface="+mn-ea"/>
              </a:rPr>
              <a:t>、</a:t>
            </a:r>
            <a:r>
              <a:rPr lang="en-US" altLang="zh-CN" sz="2800" b="1" i="1" dirty="0">
                <a:latin typeface="Times New Roman" panose="02020603050405020304" pitchFamily="18" charset="0"/>
                <a:ea typeface="楷体_GB2312" pitchFamily="49" charset="-122"/>
                <a:sym typeface="+mn-ea"/>
              </a:rPr>
              <a:t>r</a:t>
            </a:r>
            <a:r>
              <a:rPr lang="en-US" altLang="zh-CN" sz="2800" b="1" baseline="-25000" dirty="0">
                <a:latin typeface="Times New Roman" panose="02020603050405020304" pitchFamily="18" charset="0"/>
                <a:ea typeface="楷体_GB2312" pitchFamily="49" charset="-122"/>
                <a:sym typeface="+mn-ea"/>
              </a:rPr>
              <a:t>3</a:t>
            </a:r>
            <a:r>
              <a:rPr lang="zh-CN" altLang="en-US" sz="2800" b="1" dirty="0">
                <a:latin typeface="Times New Roman" panose="02020603050405020304" pitchFamily="18" charset="0"/>
                <a:ea typeface="楷体_GB2312" pitchFamily="49" charset="-122"/>
                <a:sym typeface="+mn-ea"/>
              </a:rPr>
              <a:t>及初始证据进行推理，最后推出</a:t>
            </a:r>
            <a:r>
              <a:rPr lang="en-US" altLang="zh-CN" sz="2800" b="1" i="1" dirty="0">
                <a:latin typeface="Times New Roman" panose="02020603050405020304" pitchFamily="18" charset="0"/>
                <a:ea typeface="楷体_GB2312" pitchFamily="49" charset="-122"/>
                <a:sym typeface="+mn-ea"/>
              </a:rPr>
              <a:t>H</a:t>
            </a:r>
            <a:r>
              <a:rPr lang="en-US" altLang="zh-CN" sz="2800" b="1" baseline="-25000" dirty="0">
                <a:latin typeface="Times New Roman" panose="02020603050405020304" pitchFamily="18" charset="0"/>
                <a:ea typeface="楷体_GB2312" pitchFamily="49" charset="-122"/>
                <a:sym typeface="+mn-ea"/>
              </a:rPr>
              <a:t>2</a:t>
            </a:r>
            <a:r>
              <a:rPr lang="zh-CN" altLang="en-US" sz="2800" b="1" dirty="0">
                <a:latin typeface="Times New Roman" panose="02020603050405020304" pitchFamily="18" charset="0"/>
                <a:ea typeface="楷体_GB2312" pitchFamily="49" charset="-122"/>
                <a:sym typeface="+mn-ea"/>
              </a:rPr>
              <a:t>的后验概率为</a:t>
            </a:r>
            <a:r>
              <a:rPr lang="en-US" altLang="zh-CN" sz="2800" b="1" dirty="0">
                <a:latin typeface="Times New Roman" panose="02020603050405020304" pitchFamily="18" charset="0"/>
                <a:ea typeface="楷体_GB2312" pitchFamily="49" charset="-122"/>
                <a:sym typeface="+mn-ea"/>
              </a:rPr>
              <a:t>0.177</a:t>
            </a:r>
            <a:r>
              <a:rPr lang="zh-CN" altLang="en-US" sz="2800" b="1" dirty="0">
                <a:latin typeface="Times New Roman" panose="02020603050405020304" pitchFamily="18" charset="0"/>
                <a:ea typeface="楷体_GB2312" pitchFamily="49" charset="-122"/>
                <a:sym typeface="+mn-ea"/>
              </a:rPr>
              <a:t>，相当于概率增加了</a:t>
            </a:r>
            <a:r>
              <a:rPr lang="en-US" altLang="zh-CN" sz="2800" b="1" dirty="0">
                <a:latin typeface="Times New Roman" panose="02020603050405020304" pitchFamily="18" charset="0"/>
                <a:ea typeface="楷体_GB2312" pitchFamily="49" charset="-122"/>
                <a:sym typeface="+mn-ea"/>
              </a:rPr>
              <a:t>16</a:t>
            </a:r>
            <a:r>
              <a:rPr lang="zh-CN" altLang="en-US" sz="2800" b="1" dirty="0">
                <a:latin typeface="Times New Roman" panose="02020603050405020304" pitchFamily="18" charset="0"/>
                <a:ea typeface="楷体_GB2312" pitchFamily="49" charset="-122"/>
                <a:sym typeface="+mn-ea"/>
              </a:rPr>
              <a:t>倍多。</a:t>
            </a:r>
            <a:r>
              <a:rPr lang="zh-CN" altLang="en-US" sz="2800" dirty="0">
                <a:latin typeface="Times New Roman" panose="02020603050405020304" pitchFamily="18" charset="0"/>
                <a:ea typeface="楷体_GB2312" pitchFamily="49" charset="-122"/>
                <a:sym typeface="+mn-ea"/>
              </a:rPr>
              <a:t>       </a:t>
            </a:r>
          </a:p>
          <a:p>
            <a:pPr eaLnBrk="1" hangingPunct="1">
              <a:lnSpc>
                <a:spcPct val="125000"/>
              </a:lnSpc>
              <a:spcBef>
                <a:spcPct val="20000"/>
              </a:spcBef>
            </a:pPr>
            <a:endParaRPr lang="zh-CN" altLang="en-US" sz="2800" dirty="0">
              <a:solidFill>
                <a:schemeClr val="tx1"/>
              </a:solidFill>
              <a:latin typeface="Times New Roman" panose="02020603050405020304" pitchFamily="18" charset="0"/>
              <a:ea typeface="楷体_GB2312" pitchFamily="49" charset="-122"/>
              <a:sym typeface="+mn-ea"/>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endParaRPr lang="zh-CN" altLang="en-US" sz="2800" dirty="0">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stretch>
            <a:fillRect/>
          </a:stretch>
        </p:blipFill>
        <p:spPr>
          <a:xfrm>
            <a:off x="8333105" y="589280"/>
            <a:ext cx="3674745" cy="2291080"/>
          </a:xfrm>
          <a:prstGeom prst="rect">
            <a:avLst/>
          </a:prstGeom>
        </p:spPr>
      </p:pic>
      <p:graphicFrame>
        <p:nvGraphicFramePr>
          <p:cNvPr id="45060" name="Object 3"/>
          <p:cNvGraphicFramePr>
            <a:graphicFrameLocks noChangeAspect="1"/>
          </p:cNvGraphicFramePr>
          <p:nvPr/>
        </p:nvGraphicFramePr>
        <p:xfrm>
          <a:off x="1023620" y="2192655"/>
          <a:ext cx="6049963" cy="687388"/>
        </p:xfrm>
        <a:graphic>
          <a:graphicData uri="http://schemas.openxmlformats.org/presentationml/2006/ole">
            <mc:AlternateContent xmlns:mc="http://schemas.openxmlformats.org/markup-compatibility/2006">
              <mc:Choice xmlns:v="urn:schemas-microsoft-com:vml" Requires="v">
                <p:oleObj spid="_x0000_s93251" r:id="rId4" imgW="3797300" imgH="431800" progId="Equation.DSMT4">
                  <p:embed/>
                </p:oleObj>
              </mc:Choice>
              <mc:Fallback>
                <p:oleObj r:id="rId4" imgW="3797300" imgH="431800" progId="Equation.DSMT4">
                  <p:embed/>
                  <p:pic>
                    <p:nvPicPr>
                      <p:cNvPr id="45060" name="Object 3"/>
                      <p:cNvPicPr/>
                      <p:nvPr/>
                    </p:nvPicPr>
                    <p:blipFill>
                      <a:blip r:embed="rId5"/>
                      <a:srcRect/>
                      <a:stretch>
                        <a:fillRect/>
                      </a:stretch>
                    </p:blipFill>
                    <p:spPr>
                      <a:xfrm>
                        <a:off x="1023620" y="2192655"/>
                        <a:ext cx="6049963" cy="687388"/>
                      </a:xfrm>
                      <a:prstGeom prst="rect">
                        <a:avLst/>
                      </a:prstGeom>
                      <a:noFill/>
                      <a:ln w="38100">
                        <a:miter/>
                      </a:ln>
                    </p:spPr>
                  </p:pic>
                </p:oleObj>
              </mc:Fallback>
            </mc:AlternateContent>
          </a:graphicData>
        </a:graphic>
      </p:graphicFrame>
      <p:graphicFrame>
        <p:nvGraphicFramePr>
          <p:cNvPr id="45059" name="Object 2"/>
          <p:cNvGraphicFramePr>
            <a:graphicFrameLocks noChangeAspect="1"/>
          </p:cNvGraphicFramePr>
          <p:nvPr/>
        </p:nvGraphicFramePr>
        <p:xfrm>
          <a:off x="1023620" y="3699828"/>
          <a:ext cx="6683375" cy="1312862"/>
        </p:xfrm>
        <a:graphic>
          <a:graphicData uri="http://schemas.openxmlformats.org/presentationml/2006/ole">
            <mc:AlternateContent xmlns:mc="http://schemas.openxmlformats.org/markup-compatibility/2006">
              <mc:Choice xmlns:v="urn:schemas-microsoft-com:vml" Requires="v">
                <p:oleObj spid="_x0000_s93252" r:id="rId6" imgW="4267200" imgH="838200" progId="Equation.DSMT4">
                  <p:embed/>
                </p:oleObj>
              </mc:Choice>
              <mc:Fallback>
                <p:oleObj r:id="rId6" imgW="4267200" imgH="838200" progId="Equation.DSMT4">
                  <p:embed/>
                  <p:pic>
                    <p:nvPicPr>
                      <p:cNvPr id="45059" name="Object 2"/>
                      <p:cNvPicPr/>
                      <p:nvPr/>
                    </p:nvPicPr>
                    <p:blipFill>
                      <a:blip r:embed="rId7"/>
                      <a:srcRect/>
                      <a:stretch>
                        <a:fillRect/>
                      </a:stretch>
                    </p:blipFill>
                    <p:spPr>
                      <a:xfrm>
                        <a:off x="1023620" y="3699828"/>
                        <a:ext cx="6683375" cy="1312862"/>
                      </a:xfrm>
                      <a:prstGeom prst="rect">
                        <a:avLst/>
                      </a:prstGeom>
                      <a:noFill/>
                      <a:ln w="38100">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3428043"/>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10130"/>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48</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474449" cy="3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eaLnBrk="1" hangingPunct="1">
              <a:lnSpc>
                <a:spcPct val="150000"/>
              </a:lnSpc>
              <a:buBlip>
                <a:blip r:embed="rId2"/>
              </a:buBlip>
            </a:pP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证据理论</a:t>
            </a:r>
            <a:r>
              <a:rPr lang="en-US" altLang="zh-CN" sz="2800" dirty="0">
                <a:latin typeface="Times New Roman" panose="02020603050405020304" pitchFamily="18" charset="0"/>
                <a:sym typeface="+mn-ea"/>
              </a:rPr>
              <a:t>(theory of evidence)</a:t>
            </a:r>
            <a:r>
              <a:rPr lang="zh-CN" altLang="en-US" sz="2800" dirty="0">
                <a:latin typeface="Times New Roman" panose="02020603050405020304" pitchFamily="18" charset="0"/>
                <a:sym typeface="+mn-ea"/>
              </a:rPr>
              <a:t>：又称</a:t>
            </a:r>
            <a:r>
              <a:rPr lang="en-US" altLang="zh-CN" sz="2800" dirty="0">
                <a:solidFill>
                  <a:srgbClr val="FF0000"/>
                </a:solidFill>
                <a:latin typeface="Times New Roman" panose="02020603050405020304" pitchFamily="18" charset="0"/>
                <a:sym typeface="+mn-ea"/>
              </a:rPr>
              <a:t>D</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S</a:t>
            </a:r>
            <a:r>
              <a:rPr lang="zh-CN" altLang="en-US" sz="2800" dirty="0">
                <a:latin typeface="Times New Roman" panose="02020603050405020304" pitchFamily="18" charset="0"/>
                <a:sym typeface="+mn-ea"/>
              </a:rPr>
              <a:t>理论，是德普斯特（</a:t>
            </a:r>
            <a:r>
              <a:rPr lang="en-US" altLang="zh-CN" sz="2800" dirty="0">
                <a:latin typeface="Times New Roman" panose="02020603050405020304" pitchFamily="18" charset="0"/>
                <a:sym typeface="+mn-ea"/>
              </a:rPr>
              <a:t>A. P. </a:t>
            </a:r>
            <a:r>
              <a:rPr lang="en-US" altLang="zh-CN" sz="2800" dirty="0">
                <a:solidFill>
                  <a:srgbClr val="FF0000"/>
                </a:solidFill>
                <a:latin typeface="Times New Roman" panose="02020603050405020304" pitchFamily="18" charset="0"/>
                <a:sym typeface="+mn-ea"/>
              </a:rPr>
              <a:t>D</a:t>
            </a:r>
            <a:r>
              <a:rPr lang="en-US" altLang="zh-CN" sz="2800" dirty="0">
                <a:latin typeface="Times New Roman" panose="02020603050405020304" pitchFamily="18" charset="0"/>
                <a:sym typeface="+mn-ea"/>
              </a:rPr>
              <a:t>empster</a:t>
            </a:r>
            <a:r>
              <a:rPr lang="zh-CN" altLang="en-US" sz="2800" dirty="0">
                <a:latin typeface="Times New Roman" panose="02020603050405020304" pitchFamily="18" charset="0"/>
                <a:sym typeface="+mn-ea"/>
              </a:rPr>
              <a:t>）首先提出，沙佛（</a:t>
            </a:r>
            <a:r>
              <a:rPr lang="en-US" altLang="zh-CN" sz="2800" dirty="0">
                <a:latin typeface="Times New Roman" panose="02020603050405020304" pitchFamily="18" charset="0"/>
                <a:sym typeface="+mn-ea"/>
              </a:rPr>
              <a:t>G.  </a:t>
            </a:r>
            <a:r>
              <a:rPr lang="en-US" altLang="zh-CN" sz="2800"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S</a:t>
            </a:r>
            <a:r>
              <a:rPr lang="en-US" altLang="zh-CN" sz="2800" dirty="0">
                <a:latin typeface="Times New Roman" panose="02020603050405020304" pitchFamily="18" charset="0"/>
                <a:sym typeface="+mn-ea"/>
              </a:rPr>
              <a:t>hafer</a:t>
            </a:r>
            <a:r>
              <a:rPr lang="zh-CN" altLang="en-US" sz="2800" dirty="0">
                <a:latin typeface="Times New Roman" panose="02020603050405020304" pitchFamily="18" charset="0"/>
                <a:sym typeface="+mn-ea"/>
              </a:rPr>
              <a:t>）进一步发展起来的一种处理不确定性的理论。</a:t>
            </a:r>
            <a:endParaRPr lang="zh-CN" altLang="en-US" sz="2800" dirty="0">
              <a:latin typeface="Times New Roman" panose="02020603050405020304" pitchFamily="18" charset="0"/>
            </a:endParaRPr>
          </a:p>
          <a:p>
            <a:pPr marL="0" indent="0" algn="just" eaLnBrk="1" hangingPunct="1">
              <a:lnSpc>
                <a:spcPct val="150000"/>
              </a:lnSpc>
              <a:buBlip>
                <a:blip r:embed="rId2"/>
              </a:buBlip>
            </a:pP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1981</a:t>
            </a:r>
            <a:r>
              <a:rPr lang="zh-CN" altLang="en-US" sz="2800" dirty="0">
                <a:latin typeface="Times New Roman" panose="02020603050405020304" pitchFamily="18" charset="0"/>
                <a:sym typeface="+mn-ea"/>
              </a:rPr>
              <a:t>年巴纳特（</a:t>
            </a:r>
            <a:r>
              <a:rPr lang="en-US" altLang="zh-CN" sz="2800" dirty="0">
                <a:latin typeface="Times New Roman" panose="02020603050405020304" pitchFamily="18" charset="0"/>
                <a:sym typeface="+mn-ea"/>
              </a:rPr>
              <a:t>J. A. Barnett</a:t>
            </a:r>
            <a:r>
              <a:rPr lang="zh-CN" altLang="en-US" sz="2800" dirty="0">
                <a:latin typeface="Times New Roman" panose="02020603050405020304" pitchFamily="18" charset="0"/>
                <a:sym typeface="+mn-ea"/>
              </a:rPr>
              <a:t>）把该理论引入专家系统中，同年卡威（</a:t>
            </a:r>
            <a:r>
              <a:rPr lang="en-US" altLang="zh-CN" sz="2800" dirty="0">
                <a:latin typeface="Times New Roman" panose="02020603050405020304" pitchFamily="18" charset="0"/>
                <a:sym typeface="+mn-ea"/>
              </a:rPr>
              <a:t>J. Garvey</a:t>
            </a:r>
            <a:r>
              <a:rPr lang="zh-CN" altLang="en-US" sz="2800" dirty="0">
                <a:latin typeface="Times New Roman" panose="02020603050405020304" pitchFamily="18" charset="0"/>
                <a:sym typeface="+mn-ea"/>
              </a:rPr>
              <a:t>）等人用它实现了不确定性推理。</a:t>
            </a:r>
            <a:endParaRPr lang="zh-CN" altLang="en-US" sz="2800" dirty="0">
              <a:latin typeface="Times New Roman" panose="02020603050405020304" pitchFamily="18" charset="0"/>
            </a:endParaRPr>
          </a:p>
          <a:p>
            <a:pPr marL="0" indent="0" algn="just" eaLnBrk="1" hangingPunct="1">
              <a:lnSpc>
                <a:spcPct val="150000"/>
              </a:lnSpc>
              <a:buBlip>
                <a:blip r:embed="rId2"/>
              </a:buBlip>
            </a:pPr>
            <a:r>
              <a:rPr lang="zh-CN" altLang="en-US" sz="2800" dirty="0">
                <a:latin typeface="Times New Roman" panose="02020603050405020304" pitchFamily="18" charset="0"/>
                <a:sym typeface="+mn-ea"/>
              </a:rPr>
              <a:t> 目前，在证据理论的基础上已经发展了多种不确定性推理模型。</a:t>
            </a:r>
            <a:endParaRPr lang="zh-CN" altLang="en-US" sz="2800" dirty="0">
              <a:latin typeface="Times New Roman" panose="02020603050405020304" pitchFamily="18" charset="0"/>
              <a:ea typeface="楷体_GB2312" pitchFamily="49"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anose="02010609060101010101" pitchFamily="49" charset="-122"/>
              </a:rPr>
              <a:t>3.1.1 </a:t>
            </a:r>
            <a:r>
              <a:rPr lang="zh-CN" altLang="en-US" sz="2800" b="1" dirty="0">
                <a:solidFill>
                  <a:srgbClr val="000099"/>
                </a:solidFill>
                <a:effectLst>
                  <a:outerShdw blurRad="38100" dist="38100" dir="2700000" algn="tl">
                    <a:srgbClr val="C0C0C0"/>
                  </a:outerShdw>
                </a:effectLst>
                <a:latin typeface="黑体" panose="02010609060101010101" pitchFamily="49" charset="-122"/>
              </a:rPr>
              <a:t>不确定性推理的含义</a:t>
            </a:r>
          </a:p>
        </p:txBody>
      </p:sp>
      <p:sp>
        <p:nvSpPr>
          <p:cNvPr id="7" name="Rectangle 2"/>
          <p:cNvSpPr txBox="1"/>
          <p:nvPr/>
        </p:nvSpPr>
        <p:spPr>
          <a:xfrm>
            <a:off x="400050" y="1160145"/>
            <a:ext cx="10985500" cy="4665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2400" b="1" dirty="0">
                <a:solidFill>
                  <a:srgbClr val="CC0000"/>
                </a:solidFill>
                <a:latin typeface="FangSong_GB2312" panose="02010609030101010101" pitchFamily="49" charset="-122"/>
                <a:ea typeface="FangSong_GB2312" panose="02010609030101010101" pitchFamily="49" charset="-122"/>
              </a:rPr>
              <a:t>什么是不确定性推理：</a:t>
            </a:r>
          </a:p>
          <a:p>
            <a:pPr marR="6985">
              <a:lnSpc>
                <a:spcPct val="10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不确定性</a:t>
            </a:r>
            <a:r>
              <a:rPr lang="zh-CN" altLang="en-US" sz="2400" dirty="0">
                <a:solidFill>
                  <a:srgbClr val="0000CC"/>
                </a:solidFill>
                <a:latin typeface="FangSong_GB2312" panose="02010609030101010101" pitchFamily="49" charset="-122"/>
                <a:ea typeface="FangSong_GB2312" panose="02010609030101010101" pitchFamily="49" charset="-122"/>
              </a:rPr>
              <a:t>推理是指建立在不确定性知识和证据基础上的推理。包括不完备、不精确知识的推理、模糊知识的推理等。泛指除精确推理以外的其它各种推理问题。</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R="6985">
              <a:lnSpc>
                <a:spcPct val="100000"/>
              </a:lnSpc>
            </a:pPr>
            <a:r>
              <a:rPr lang="en-US" altLang="zh-CN" sz="2400" dirty="0">
                <a:solidFill>
                  <a:srgbClr val="0000CC"/>
                </a:solidFill>
                <a:latin typeface="FangSong_GB2312" panose="02010609030101010101" pitchFamily="49" charset="-122"/>
                <a:ea typeface="FangSong_GB2312" panose="02010609030101010101"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不确定性推理过程实际上是一种从不确定的初始证据出发，通过运用不确定性知识，最终推出具有一定不确定性但却又是合理或基本合理的结论的思维过程。</a:t>
            </a:r>
          </a:p>
          <a:p>
            <a:pPr marR="6985">
              <a:lnSpc>
                <a:spcPct val="100000"/>
              </a:lnSpc>
            </a:pPr>
            <a:r>
              <a:rPr lang="zh-CN" altLang="en-US" sz="2400" b="1" dirty="0">
                <a:solidFill>
                  <a:srgbClr val="0000CC"/>
                </a:solidFill>
                <a:latin typeface="FangSong_GB2312" panose="02010609030101010101" pitchFamily="49" charset="-122"/>
                <a:ea typeface="FangSong_GB2312" panose="02010609030101010101" pitchFamily="49" charset="-122"/>
                <a:sym typeface="+mn-ea"/>
              </a:rPr>
              <a:t>三种不确定性</a:t>
            </a:r>
            <a:r>
              <a:rPr lang="zh-CN" altLang="en-US" sz="2400" dirty="0">
                <a:solidFill>
                  <a:srgbClr val="0000CC"/>
                </a:solidFill>
                <a:latin typeface="FangSong_GB2312" panose="02010609030101010101" pitchFamily="49" charset="-122"/>
                <a:ea typeface="FangSong_GB2312" panose="02010609030101010101" pitchFamily="49" charset="-122"/>
                <a:sym typeface="+mn-ea"/>
              </a:rPr>
              <a:t>：证据的不确定性、知识（规则）的不确定性、结论的不确定性</a:t>
            </a:r>
            <a:endParaRPr lang="zh-CN" altLang="en-US" sz="2400" b="1" dirty="0">
              <a:solidFill>
                <a:srgbClr val="0000CC"/>
              </a:solidFill>
              <a:latin typeface="FangSong_GB2312" panose="02010609030101010101" pitchFamily="49" charset="-122"/>
              <a:ea typeface="FangSong_GB2312" panose="02010609030101010101" pitchFamily="49" charset="-122"/>
            </a:endParaRPr>
          </a:p>
          <a:p>
            <a:pPr marR="6985">
              <a:lnSpc>
                <a:spcPct val="100000"/>
              </a:lnSpc>
            </a:pPr>
            <a:r>
              <a:rPr lang="zh-CN" altLang="en-US" sz="2400" b="1" dirty="0">
                <a:solidFill>
                  <a:srgbClr val="CC0000"/>
                </a:solidFill>
                <a:latin typeface="FangSong_GB2312" panose="02010609030101010101" pitchFamily="49" charset="-122"/>
                <a:ea typeface="FangSong_GB2312" panose="02010609030101010101" pitchFamily="49" charset="-122"/>
              </a:rPr>
              <a:t>为什么要采用不确定性推理</a:t>
            </a:r>
            <a:endParaRPr lang="zh-CN" altLang="en-US" sz="2400" dirty="0">
              <a:solidFill>
                <a:srgbClr val="0000CC"/>
              </a:solidFill>
              <a:latin typeface="FangSong_GB2312" panose="02010609030101010101" pitchFamily="49" charset="-122"/>
              <a:ea typeface="FangSong_GB2312" panose="02010609030101010101" pitchFamily="49" charset="-122"/>
            </a:endParaRPr>
          </a:p>
          <a:p>
            <a:pPr marR="6985">
              <a:lnSpc>
                <a:spcPct val="100000"/>
              </a:lnSpc>
            </a:pPr>
            <a:r>
              <a:rPr lang="en-US" altLang="zh-CN" sz="2400" dirty="0">
                <a:solidFill>
                  <a:srgbClr val="0000CC"/>
                </a:solidFill>
                <a:latin typeface="FangSong_GB2312" panose="02010609030101010101" pitchFamily="49" charset="-122"/>
                <a:ea typeface="FangSong_GB2312" panose="02010609030101010101"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（1）所需知识不完备、不精确</a:t>
            </a:r>
          </a:p>
          <a:p>
            <a:pPr marR="6985">
              <a:lnSpc>
                <a:spcPct val="10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2</a:t>
            </a:r>
            <a:r>
              <a:rPr lang="zh-CN" altLang="en-US" sz="2400" dirty="0">
                <a:solidFill>
                  <a:srgbClr val="0000CC"/>
                </a:solidFill>
                <a:latin typeface="FangSong_GB2312" panose="02010609030101010101" pitchFamily="49" charset="-122"/>
                <a:ea typeface="FangSong_GB2312" panose="02010609030101010101" pitchFamily="49" charset="-122"/>
              </a:rPr>
              <a:t>）所需知识描述模糊</a:t>
            </a:r>
          </a:p>
          <a:p>
            <a:pPr marR="6985">
              <a:lnSpc>
                <a:spcPct val="10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3</a:t>
            </a:r>
            <a:r>
              <a:rPr lang="zh-CN" altLang="en-US" sz="2400" dirty="0">
                <a:solidFill>
                  <a:srgbClr val="0000CC"/>
                </a:solidFill>
                <a:latin typeface="FangSong_GB2312" panose="02010609030101010101" pitchFamily="49" charset="-122"/>
                <a:ea typeface="FangSong_GB2312" panose="02010609030101010101" pitchFamily="49" charset="-122"/>
              </a:rPr>
              <a:t>）多种原因导致同一结论 </a:t>
            </a:r>
          </a:p>
          <a:p>
            <a:pPr marR="6985">
              <a:lnSpc>
                <a:spcPct val="100000"/>
              </a:lnSpc>
            </a:pPr>
            <a:r>
              <a:rPr lang="zh-CN" altLang="en-US" sz="2400" dirty="0">
                <a:solidFill>
                  <a:srgbClr val="0000CC"/>
                </a:solidFill>
                <a:latin typeface="FangSong_GB2312" panose="02010609030101010101" pitchFamily="49" charset="-122"/>
                <a:ea typeface="FangSong_GB2312" panose="02010609030101010101" pitchFamily="49" charset="-122"/>
              </a:rPr>
              <a:t>    （</a:t>
            </a:r>
            <a:r>
              <a:rPr lang="en-US" altLang="zh-CN" sz="2400" dirty="0">
                <a:solidFill>
                  <a:srgbClr val="0000CC"/>
                </a:solidFill>
                <a:latin typeface="FangSong_GB2312" panose="02010609030101010101" pitchFamily="49" charset="-122"/>
                <a:ea typeface="FangSong_GB2312" panose="02010609030101010101" pitchFamily="49" charset="-122"/>
              </a:rPr>
              <a:t>4</a:t>
            </a:r>
            <a:r>
              <a:rPr lang="zh-CN" altLang="en-US" sz="2400" dirty="0">
                <a:solidFill>
                  <a:srgbClr val="0000CC"/>
                </a:solidFill>
                <a:latin typeface="FangSong_GB2312" panose="02010609030101010101" pitchFamily="49" charset="-122"/>
                <a:ea typeface="FangSong_GB2312" panose="02010609030101010101" pitchFamily="49" charset="-122"/>
              </a:rPr>
              <a:t>）解题方案不唯一</a:t>
            </a:r>
          </a:p>
        </p:txBody>
      </p:sp>
      <p:sp>
        <p:nvSpPr>
          <p:cNvPr id="10" name="Rectangle 2"/>
          <p:cNvSpPr txBox="1"/>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概述</a:t>
            </a:r>
          </a:p>
        </p:txBody>
      </p:sp>
      <p:graphicFrame>
        <p:nvGraphicFramePr>
          <p:cNvPr id="1026" name="Object 2"/>
          <p:cNvGraphicFramePr/>
          <p:nvPr/>
        </p:nvGraphicFramePr>
        <p:xfrm>
          <a:off x="1893570" y="2535555"/>
          <a:ext cx="8405495" cy="1786890"/>
        </p:xfrm>
        <a:graphic>
          <a:graphicData uri="http://schemas.openxmlformats.org/presentationml/2006/ole">
            <mc:AlternateContent xmlns:mc="http://schemas.openxmlformats.org/markup-compatibility/2006">
              <mc:Choice xmlns:v="urn:schemas-microsoft-com:vml" Requires="v">
                <p:oleObj spid="_x0000_s64546" r:id="rId3" imgW="4453255" imgH="688975" progId="Word.Picture.8">
                  <p:embed/>
                </p:oleObj>
              </mc:Choice>
              <mc:Fallback>
                <p:oleObj r:id="rId3" imgW="4453255" imgH="688975" progId="Word.Picture.8">
                  <p:embed/>
                  <p:pic>
                    <p:nvPicPr>
                      <p:cNvPr id="1026" name="Object 2"/>
                      <p:cNvPicPr/>
                      <p:nvPr/>
                    </p:nvPicPr>
                    <p:blipFill>
                      <a:blip r:embed="rId4"/>
                      <a:stretch>
                        <a:fillRect/>
                      </a:stretch>
                    </p:blipFill>
                    <p:spPr>
                      <a:xfrm>
                        <a:off x="1893570" y="2535555"/>
                        <a:ext cx="8405495" cy="1786890"/>
                      </a:xfrm>
                      <a:prstGeom prst="rect">
                        <a:avLst/>
                      </a:prstGeom>
                      <a:solidFill>
                        <a:schemeClr val="accent4">
                          <a:lumMod val="20000"/>
                          <a:lumOff val="80000"/>
                        </a:schemeClr>
                      </a:solid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291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eaLnBrk="1" hangingPunct="1">
              <a:lnSpc>
                <a:spcPct val="110000"/>
              </a:lnSpc>
              <a:buBlip>
                <a:blip r:embed="rId2"/>
              </a:buBlip>
            </a:pP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zh-CN" altLang="en-US" sz="2800" dirty="0">
                <a:latin typeface="Arial" panose="020B0604020202020204" pitchFamily="34" charset="0"/>
                <a:sym typeface="+mn-ea"/>
              </a:rPr>
              <a:t>证据理论可以处理由不知道所引起的不确定性，采用信任函数而不是概率作为不确定性度量。在概率论中，当先验概率很难获得，但又要被迫给出时，用证据理论能区分不确定性和不知道的差别。</a:t>
            </a:r>
          </a:p>
          <a:p>
            <a:pPr marL="0" indent="0" algn="just" eaLnBrk="1" hangingPunct="1">
              <a:lnSpc>
                <a:spcPct val="110000"/>
              </a:lnSpc>
              <a:buBlip>
                <a:blip r:embed="rId2"/>
              </a:buBlip>
            </a:pPr>
            <a:r>
              <a:rPr lang="en-US" altLang="zh-CN" sz="2800" dirty="0">
                <a:latin typeface="Arial" panose="020B0604020202020204" pitchFamily="34" charset="0"/>
                <a:sym typeface="+mn-ea"/>
              </a:rPr>
              <a:t>  </a:t>
            </a:r>
            <a:r>
              <a:rPr lang="zh-CN" altLang="en-US" sz="2800" dirty="0">
                <a:latin typeface="Arial" panose="020B0604020202020204" pitchFamily="34" charset="0"/>
                <a:sym typeface="+mn-ea"/>
              </a:rPr>
              <a:t>在D-S理论中，知识也是用产生式的形式表示的，但证据和结论都要以集合进行表示。知识的不确定性通过一个集合形式的可信度因子来表示，而证据和结论的不确定性度量则采用信任函数和似然函数来表示。</a:t>
            </a:r>
            <a:endParaRPr lang="zh-CN" altLang="en-US" sz="2800" dirty="0">
              <a:latin typeface="Times New Roman" panose="02020603050405020304" pitchFamily="18" charset="0"/>
              <a:ea typeface="仿宋_GB2312" pitchFamily="49" charset="-122"/>
            </a:endParaRPr>
          </a:p>
        </p:txBody>
      </p:sp>
      <p:sp>
        <p:nvSpPr>
          <p:cNvPr id="35843" name="Rectangle 3"/>
          <p:cNvSpPr>
            <a:spLocks noGrp="1" noChangeArrowheads="1"/>
          </p:cNvSpPr>
          <p:nvPr/>
        </p:nvSpPr>
        <p:spPr>
          <a:xfrm>
            <a:off x="383115" y="4075430"/>
            <a:ext cx="5943600" cy="1820545"/>
          </a:xfrm>
          <a:prstGeom prst="rect">
            <a:avLst/>
          </a:prstGeom>
          <a:noFill/>
          <a:ln w="9525">
            <a:noFill/>
            <a:miter lim="800000"/>
          </a:ln>
          <a:effectLst/>
        </p:spPr>
        <p:txBody>
          <a:bodyPr vert="horz" wrap="square" lIns="91440" tIns="45720" rIns="91440" bIns="45720" numCol="1" anchor="t" anchorCtr="0" compatLnSpc="1"/>
          <a:lstStyle>
            <a:lvl1pPr marL="342900" indent="-342900" algn="just" rtl="0" eaLnBrk="0" fontAlgn="base" hangingPunct="0">
              <a:lnSpc>
                <a:spcPct val="120000"/>
              </a:lnSpc>
              <a:spcBef>
                <a:spcPct val="40000"/>
              </a:spcBef>
              <a:spcAft>
                <a:spcPct val="0"/>
              </a:spcAft>
              <a:buClr>
                <a:srgbClr val="FF0000"/>
              </a:buClr>
              <a:buSzPct val="70000"/>
              <a:buFont typeface="Wingdings" panose="05000000000000000000" pitchFamily="2" charset="2"/>
              <a:buChar char="l"/>
              <a:defRPr sz="2600" b="1">
                <a:solidFill>
                  <a:schemeClr val="tx1"/>
                </a:solidFill>
                <a:effectLst>
                  <a:outerShdw blurRad="38100" dist="38100" dir="2700000" algn="tl">
                    <a:srgbClr val="C0C0C0"/>
                  </a:outerShdw>
                </a:effectLst>
                <a:latin typeface="+mn-lt"/>
                <a:ea typeface="+mn-ea"/>
                <a:cs typeface="+mn-cs"/>
              </a:defRPr>
            </a:lvl1pPr>
            <a:lvl2pPr marL="692150" indent="-347980" algn="just" rtl="0" eaLnBrk="0" fontAlgn="base" hangingPunct="0">
              <a:lnSpc>
                <a:spcPct val="120000"/>
              </a:lnSpc>
              <a:spcBef>
                <a:spcPct val="40000"/>
              </a:spcBef>
              <a:spcAft>
                <a:spcPct val="0"/>
              </a:spcAft>
              <a:buClr>
                <a:srgbClr val="0000CC"/>
              </a:buClr>
              <a:buSzPct val="70000"/>
              <a:buFont typeface="Wingdings" panose="05000000000000000000" pitchFamily="2" charset="2"/>
              <a:buChar char="l"/>
              <a:defRPr sz="2200" b="1">
                <a:solidFill>
                  <a:schemeClr val="tx1"/>
                </a:solidFill>
                <a:effectLst>
                  <a:outerShdw blurRad="38100" dist="38100" dir="2700000" algn="tl">
                    <a:srgbClr val="C0C0C0"/>
                  </a:outerShdw>
                </a:effectLst>
                <a:latin typeface="+mn-lt"/>
                <a:ea typeface="+mn-ea"/>
              </a:defRPr>
            </a:lvl2pPr>
            <a:lvl3pPr marL="987425" indent="-294005" algn="just" rtl="0" eaLnBrk="0" fontAlgn="base" hangingPunct="0">
              <a:lnSpc>
                <a:spcPct val="120000"/>
              </a:lnSpc>
              <a:spcBef>
                <a:spcPct val="40000"/>
              </a:spcBef>
              <a:spcAft>
                <a:spcPct val="0"/>
              </a:spcAft>
              <a:buClr>
                <a:srgbClr val="FF6600"/>
              </a:buClr>
              <a:buSzPct val="70000"/>
              <a:buFont typeface="Wingdings" panose="05000000000000000000" pitchFamily="2" charset="2"/>
              <a:buChar char="l"/>
              <a:defRPr sz="2000" b="1">
                <a:solidFill>
                  <a:schemeClr val="tx1"/>
                </a:solidFill>
                <a:effectLst>
                  <a:outerShdw blurRad="38100" dist="38100" dir="2700000" algn="tl">
                    <a:srgbClr val="C0C0C0"/>
                  </a:outerShdw>
                </a:effectLst>
                <a:latin typeface="+mn-lt"/>
                <a:ea typeface="+mn-ea"/>
              </a:defRPr>
            </a:lvl3pPr>
            <a:lvl4pPr marL="1281430" indent="-292100" algn="just" rtl="0" eaLnBrk="0" fontAlgn="base" hangingPunct="0">
              <a:lnSpc>
                <a:spcPct val="120000"/>
              </a:lnSpc>
              <a:spcBef>
                <a:spcPct val="40000"/>
              </a:spcBef>
              <a:spcAft>
                <a:spcPct val="0"/>
              </a:spcAft>
              <a:buClr>
                <a:schemeClr val="tx2"/>
              </a:buClr>
              <a:buSzPct val="75000"/>
              <a:buFont typeface="Wingdings" panose="05000000000000000000" pitchFamily="2" charset="2"/>
              <a:buChar char="§"/>
              <a:defRPr sz="1600" b="1">
                <a:solidFill>
                  <a:schemeClr val="tx1"/>
                </a:solidFill>
                <a:effectLst>
                  <a:outerShdw blurRad="38100" dist="38100" dir="2700000" algn="tl">
                    <a:srgbClr val="C0C0C0"/>
                  </a:outerShdw>
                </a:effectLst>
                <a:latin typeface="+mn-lt"/>
                <a:ea typeface="+mn-ea"/>
              </a:defRPr>
            </a:lvl4pPr>
            <a:lvl5pPr marL="1598930" indent="-316230" algn="just" rtl="0" eaLnBrk="0" fontAlgn="base" hangingPunct="0">
              <a:lnSpc>
                <a:spcPct val="120000"/>
              </a:lnSpc>
              <a:spcBef>
                <a:spcPct val="40000"/>
              </a:spcBef>
              <a:spcAft>
                <a:spcPct val="0"/>
              </a:spcAft>
              <a:buClr>
                <a:schemeClr val="folHlink"/>
              </a:buClr>
              <a:buSzPct val="80000"/>
              <a:buFont typeface="Wingdings" panose="05000000000000000000" pitchFamily="2" charset="2"/>
              <a:buChar char="§"/>
              <a:defRPr sz="1400" b="1">
                <a:solidFill>
                  <a:schemeClr val="tx1"/>
                </a:solidFill>
                <a:effectLst>
                  <a:outerShdw blurRad="38100" dist="38100" dir="2700000" algn="tl">
                    <a:srgbClr val="C0C0C0"/>
                  </a:outerShdw>
                </a:effectLst>
                <a:latin typeface="+mn-lt"/>
                <a:ea typeface="+mn-ea"/>
              </a:defRPr>
            </a:lvl5pPr>
            <a:lvl6pPr marL="2056130" indent="-316230" algn="just" rtl="0" fontAlgn="base">
              <a:lnSpc>
                <a:spcPct val="120000"/>
              </a:lnSpc>
              <a:spcBef>
                <a:spcPct val="40000"/>
              </a:spcBef>
              <a:spcAft>
                <a:spcPct val="0"/>
              </a:spcAft>
              <a:buClr>
                <a:schemeClr val="folHlink"/>
              </a:buClr>
              <a:buSzPct val="80000"/>
              <a:buFont typeface="Wingdings" panose="05000000000000000000" pitchFamily="2" charset="2"/>
              <a:buChar char="§"/>
              <a:defRPr sz="1400" b="1">
                <a:solidFill>
                  <a:schemeClr val="tx1"/>
                </a:solidFill>
                <a:effectLst>
                  <a:outerShdw blurRad="38100" dist="38100" dir="2700000" algn="tl">
                    <a:srgbClr val="C0C0C0"/>
                  </a:outerShdw>
                </a:effectLst>
                <a:latin typeface="+mn-lt"/>
                <a:ea typeface="+mn-ea"/>
              </a:defRPr>
            </a:lvl6pPr>
            <a:lvl7pPr marL="2513330" indent="-316230" algn="just" rtl="0" fontAlgn="base">
              <a:lnSpc>
                <a:spcPct val="120000"/>
              </a:lnSpc>
              <a:spcBef>
                <a:spcPct val="40000"/>
              </a:spcBef>
              <a:spcAft>
                <a:spcPct val="0"/>
              </a:spcAft>
              <a:buClr>
                <a:schemeClr val="folHlink"/>
              </a:buClr>
              <a:buSzPct val="80000"/>
              <a:buFont typeface="Wingdings" panose="05000000000000000000" pitchFamily="2" charset="2"/>
              <a:buChar char="§"/>
              <a:defRPr sz="1400" b="1">
                <a:solidFill>
                  <a:schemeClr val="tx1"/>
                </a:solidFill>
                <a:effectLst>
                  <a:outerShdw blurRad="38100" dist="38100" dir="2700000" algn="tl">
                    <a:srgbClr val="C0C0C0"/>
                  </a:outerShdw>
                </a:effectLst>
                <a:latin typeface="+mn-lt"/>
                <a:ea typeface="+mn-ea"/>
              </a:defRPr>
            </a:lvl7pPr>
            <a:lvl8pPr marL="2970530" indent="-316230" algn="just" rtl="0" fontAlgn="base">
              <a:lnSpc>
                <a:spcPct val="120000"/>
              </a:lnSpc>
              <a:spcBef>
                <a:spcPct val="40000"/>
              </a:spcBef>
              <a:spcAft>
                <a:spcPct val="0"/>
              </a:spcAft>
              <a:buClr>
                <a:schemeClr val="folHlink"/>
              </a:buClr>
              <a:buSzPct val="80000"/>
              <a:buFont typeface="Wingdings" panose="05000000000000000000" pitchFamily="2" charset="2"/>
              <a:buChar char="§"/>
              <a:defRPr sz="1400" b="1">
                <a:solidFill>
                  <a:schemeClr val="tx1"/>
                </a:solidFill>
                <a:effectLst>
                  <a:outerShdw blurRad="38100" dist="38100" dir="2700000" algn="tl">
                    <a:srgbClr val="C0C0C0"/>
                  </a:outerShdw>
                </a:effectLst>
                <a:latin typeface="+mn-lt"/>
                <a:ea typeface="+mn-ea"/>
              </a:defRPr>
            </a:lvl8pPr>
            <a:lvl9pPr marL="3427730" indent="-316230" algn="just" rtl="0" fontAlgn="base">
              <a:lnSpc>
                <a:spcPct val="120000"/>
              </a:lnSpc>
              <a:spcBef>
                <a:spcPct val="40000"/>
              </a:spcBef>
              <a:spcAft>
                <a:spcPct val="0"/>
              </a:spcAft>
              <a:buClr>
                <a:schemeClr val="folHlink"/>
              </a:buClr>
              <a:buSzPct val="80000"/>
              <a:buFont typeface="Wingdings" panose="05000000000000000000" pitchFamily="2" charset="2"/>
              <a:buChar char="§"/>
              <a:defRPr sz="1400" b="1">
                <a:solidFill>
                  <a:schemeClr val="tx1"/>
                </a:solidFill>
                <a:effectLst>
                  <a:outerShdw blurRad="38100" dist="38100" dir="2700000" algn="tl">
                    <a:srgbClr val="C0C0C0"/>
                  </a:outerShdw>
                </a:effectLst>
                <a:latin typeface="+mn-lt"/>
                <a:ea typeface="+mn-ea"/>
              </a:defRPr>
            </a:lvl9pPr>
          </a:lstStyle>
          <a:p>
            <a:pPr marL="342900" marR="0" lvl="0" indent="-342900" algn="just" defTabSz="914400" rtl="0" eaLnBrk="0" fontAlgn="base" latinLnBrk="0" hangingPunct="0">
              <a:lnSpc>
                <a:spcPct val="120000"/>
              </a:lnSpc>
              <a:spcBef>
                <a:spcPct val="40000"/>
              </a:spcBef>
              <a:spcAft>
                <a:spcPct val="0"/>
              </a:spcAft>
              <a:buClr>
                <a:srgbClr val="FF0000"/>
              </a:buClr>
              <a:buSzPct val="70000"/>
              <a:buFont typeface="Wingdings" panose="05000000000000000000" pitchFamily="2" charset="2"/>
              <a:buChar char="l"/>
              <a:defRPr/>
            </a:pP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3.4.1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证据理论的形式化描述</a:t>
            </a: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a:p>
            <a:pPr marL="342900" marR="0" lvl="0" indent="-342900" algn="just" defTabSz="914400" rtl="0" eaLnBrk="0" fontAlgn="base" latinLnBrk="0" hangingPunct="0">
              <a:lnSpc>
                <a:spcPct val="120000"/>
              </a:lnSpc>
              <a:spcBef>
                <a:spcPct val="40000"/>
              </a:spcBef>
              <a:spcAft>
                <a:spcPct val="0"/>
              </a:spcAft>
              <a:buClr>
                <a:srgbClr val="FF0000"/>
              </a:buClr>
              <a:buSzPct val="70000"/>
              <a:buFont typeface="Wingdings" panose="05000000000000000000" pitchFamily="2" charset="2"/>
              <a:buChar char="l"/>
              <a:defRPr/>
            </a:pP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3.4.2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证据理论的推理模型</a:t>
            </a: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a:p>
            <a:pPr marL="342900" marR="0" lvl="0" indent="-342900" algn="just" defTabSz="914400" rtl="0" eaLnBrk="0" fontAlgn="base" latinLnBrk="0" hangingPunct="0">
              <a:lnSpc>
                <a:spcPct val="120000"/>
              </a:lnSpc>
              <a:spcBef>
                <a:spcPct val="40000"/>
              </a:spcBef>
              <a:spcAft>
                <a:spcPct val="0"/>
              </a:spcAft>
              <a:buClr>
                <a:srgbClr val="FF0000"/>
              </a:buClr>
              <a:buSzPct val="70000"/>
              <a:buFont typeface="Wingdings" panose="05000000000000000000" pitchFamily="2" charset="2"/>
              <a:buChar char="l"/>
              <a:defRPr/>
            </a:pP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3.4.3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证据理论推理实例</a:t>
            </a:r>
            <a:r>
              <a:rPr kumimoji="0" lang="en-US"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75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概率分配函数</a:t>
            </a: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定义：</a:t>
            </a:r>
            <a:r>
              <a:rPr lang="zh-CN" altLang="en-US" sz="2800" dirty="0">
                <a:latin typeface="Arial" panose="020B0604020202020204" pitchFamily="34" charset="0"/>
                <a:sym typeface="+mn-ea"/>
              </a:rPr>
              <a:t>设样本空间</a:t>
            </a:r>
            <a:r>
              <a:rPr lang="zh-CN" altLang="en-US" sz="2800" i="1" dirty="0">
                <a:latin typeface="Arial" panose="020B0604020202020204" pitchFamily="34" charset="0"/>
                <a:sym typeface="+mn-ea"/>
              </a:rPr>
              <a:t>D</a:t>
            </a:r>
            <a:r>
              <a:rPr lang="zh-CN" altLang="en-US" sz="2800" dirty="0">
                <a:latin typeface="Arial" panose="020B0604020202020204" pitchFamily="34" charset="0"/>
                <a:sym typeface="+mn-ea"/>
              </a:rPr>
              <a:t>为一有限集，在</a:t>
            </a:r>
            <a:r>
              <a:rPr lang="zh-CN" altLang="en-US" sz="2800" i="1" dirty="0">
                <a:latin typeface="Arial" panose="020B0604020202020204" pitchFamily="34" charset="0"/>
                <a:sym typeface="+mn-ea"/>
              </a:rPr>
              <a:t>D</a:t>
            </a:r>
            <a:r>
              <a:rPr lang="zh-CN" altLang="en-US" sz="2800" dirty="0">
                <a:latin typeface="Arial" panose="020B0604020202020204" pitchFamily="34" charset="0"/>
                <a:sym typeface="+mn-ea"/>
              </a:rPr>
              <a:t>的幂集2</a:t>
            </a:r>
            <a:r>
              <a:rPr lang="zh-CN" altLang="en-US" sz="2800" i="1" baseline="30000" dirty="0">
                <a:latin typeface="Arial" panose="020B0604020202020204" pitchFamily="34" charset="0"/>
                <a:sym typeface="+mn-ea"/>
              </a:rPr>
              <a:t>D</a:t>
            </a:r>
            <a:r>
              <a:rPr lang="zh-CN" altLang="en-US" sz="2800" dirty="0">
                <a:latin typeface="Arial" panose="020B0604020202020204" pitchFamily="34" charset="0"/>
                <a:sym typeface="+mn-ea"/>
              </a:rPr>
              <a:t>上定义一基本概率分配（BPA，Basic Probability Assignment）取值为[0，1]的函数</a:t>
            </a:r>
            <a:r>
              <a:rPr lang="en-US" altLang="zh-CN" sz="2800" dirty="0">
                <a:latin typeface="Arial" panose="020B0604020202020204" pitchFamily="34" charset="0"/>
                <a:sym typeface="+mn-ea"/>
              </a:rPr>
              <a:t>                    </a:t>
            </a:r>
            <a:r>
              <a:rPr lang="zh-CN" altLang="en-US" sz="2800" dirty="0">
                <a:latin typeface="Arial" panose="020B0604020202020204" pitchFamily="34" charset="0"/>
                <a:sym typeface="+mn-ea"/>
              </a:rPr>
              <a:t>，满足以下条件：</a:t>
            </a:r>
            <a:endParaRPr kumimoji="0" lang="zh-CN" altLang="en-US" sz="2800" i="0" u="none" strike="noStrike" kern="1200" cap="none" spc="0" normalizeH="0" baseline="0" dirty="0">
              <a:solidFill>
                <a:schemeClr val="tx1"/>
              </a:solidFill>
              <a:latin typeface="Arial" panose="020B0604020202020204" pitchFamily="34" charset="0"/>
              <a:ea typeface="+mn-ea"/>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800" dirty="0">
                <a:solidFill>
                  <a:schemeClr val="tx1"/>
                </a:solidFill>
                <a:latin typeface="Times New Roman" panose="02020603050405020304" pitchFamily="18" charset="0"/>
                <a:ea typeface="楷体_GB2312" pitchFamily="49" charset="-122"/>
                <a:sym typeface="+mn-ea"/>
              </a:rPr>
              <a:t>其中，</a:t>
            </a:r>
            <a:r>
              <a:rPr lang="zh-CN" altLang="en-US" sz="2800" i="1" dirty="0">
                <a:latin typeface="Times New Roman" panose="02020603050405020304" pitchFamily="18" charset="0"/>
                <a:ea typeface="楷体_GB2312" pitchFamily="49" charset="-122"/>
                <a:sym typeface="+mn-ea"/>
              </a:rPr>
              <a:t>D</a:t>
            </a:r>
            <a:r>
              <a:rPr lang="zh-CN" altLang="en-US" sz="2800" dirty="0">
                <a:latin typeface="Times New Roman" panose="02020603050405020304" pitchFamily="18" charset="0"/>
                <a:ea typeface="楷体_GB2312" pitchFamily="49" charset="-122"/>
                <a:sym typeface="+mn-ea"/>
              </a:rPr>
              <a:t> 的任何一个子集 </a:t>
            </a:r>
            <a:r>
              <a:rPr lang="zh-CN" altLang="en-US" sz="2800" i="1" dirty="0">
                <a:latin typeface="Times New Roman" panose="02020603050405020304" pitchFamily="18" charset="0"/>
                <a:ea typeface="楷体_GB2312" pitchFamily="49" charset="-122"/>
                <a:sym typeface="+mn-ea"/>
              </a:rPr>
              <a:t>A</a:t>
            </a:r>
            <a:r>
              <a:rPr lang="zh-CN" altLang="en-US" sz="2800" dirty="0">
                <a:latin typeface="Times New Roman" panose="02020603050405020304" pitchFamily="18" charset="0"/>
                <a:ea typeface="楷体_GB2312" pitchFamily="49" charset="-122"/>
                <a:sym typeface="+mn-ea"/>
              </a:rPr>
              <a:t> 都对应于一个关于</a:t>
            </a:r>
            <a:r>
              <a:rPr lang="zh-CN" altLang="en-US" sz="2800" i="1" dirty="0">
                <a:latin typeface="Times New Roman" panose="02020603050405020304" pitchFamily="18" charset="0"/>
                <a:ea typeface="楷体_GB2312" pitchFamily="49" charset="-122"/>
                <a:sym typeface="+mn-ea"/>
              </a:rPr>
              <a:t> x</a:t>
            </a:r>
            <a:r>
              <a:rPr lang="zh-CN" altLang="en-US" sz="2800" dirty="0">
                <a:latin typeface="Times New Roman" panose="02020603050405020304" pitchFamily="18" charset="0"/>
                <a:ea typeface="楷体_GB2312" pitchFamily="49" charset="-122"/>
                <a:sym typeface="+mn-ea"/>
              </a:rPr>
              <a:t> 的命题，称该命题为“ </a:t>
            </a:r>
            <a:r>
              <a:rPr lang="zh-CN" altLang="en-US" sz="2800" i="1" dirty="0">
                <a:latin typeface="Times New Roman" panose="02020603050405020304" pitchFamily="18" charset="0"/>
                <a:ea typeface="楷体_GB2312" pitchFamily="49" charset="-122"/>
                <a:sym typeface="+mn-ea"/>
              </a:rPr>
              <a:t>x</a:t>
            </a:r>
            <a:r>
              <a:rPr lang="zh-CN" altLang="en-US" sz="2800" dirty="0">
                <a:latin typeface="Times New Roman" panose="02020603050405020304" pitchFamily="18" charset="0"/>
                <a:ea typeface="楷体_GB2312" pitchFamily="49" charset="-122"/>
                <a:sym typeface="+mn-ea"/>
              </a:rPr>
              <a:t> 的值是在 </a:t>
            </a:r>
            <a:r>
              <a:rPr lang="zh-CN" altLang="en-US" sz="2800" i="1" dirty="0">
                <a:latin typeface="Times New Roman" panose="02020603050405020304" pitchFamily="18" charset="0"/>
                <a:ea typeface="楷体_GB2312" pitchFamily="49" charset="-122"/>
                <a:sym typeface="+mn-ea"/>
              </a:rPr>
              <a:t>A </a:t>
            </a:r>
            <a:r>
              <a:rPr lang="zh-CN" altLang="en-US" sz="2800" dirty="0">
                <a:latin typeface="Times New Roman" panose="02020603050405020304" pitchFamily="18" charset="0"/>
                <a:ea typeface="楷体_GB2312" pitchFamily="49" charset="-122"/>
                <a:sym typeface="+mn-ea"/>
              </a:rPr>
              <a:t>中”</a:t>
            </a:r>
            <a:r>
              <a:rPr lang="zh-CN" altLang="en-US" sz="2800" dirty="0">
                <a:solidFill>
                  <a:schemeClr val="tx1"/>
                </a:solidFill>
                <a:latin typeface="Times New Roman" panose="02020603050405020304" pitchFamily="18" charset="0"/>
                <a:ea typeface="楷体_GB2312" pitchFamily="49" charset="-122"/>
                <a:sym typeface="+mn-ea"/>
              </a:rPr>
              <a:t> </a:t>
            </a:r>
          </a:p>
          <a:p>
            <a:pPr marL="0" algn="just" eaLnBrk="1" fontAlgn="base" hangingPunct="1">
              <a:lnSpc>
                <a:spcPct val="110000"/>
              </a:lnSpc>
              <a:spcBef>
                <a:spcPct val="15000"/>
              </a:spcBef>
              <a:buClr>
                <a:srgbClr val="0000CC"/>
              </a:buClr>
              <a:buSzPct val="70000"/>
              <a:buFont typeface="Wingdings" panose="05000000000000000000" pitchFamily="2" charset="2"/>
              <a:defRPr/>
            </a:pPr>
            <a:r>
              <a:rPr lang="en-US" altLang="zh-CN" sz="2800" b="1" dirty="0">
                <a:solidFill>
                  <a:srgbClr val="FF0000"/>
                </a:solidFill>
                <a:latin typeface="Times New Roman" panose="02020603050405020304" pitchFamily="18" charset="0"/>
                <a:ea typeface="楷体_GB2312" pitchFamily="49" charset="-122"/>
                <a:sym typeface="+mn-ea"/>
              </a:rPr>
              <a:t>&gt;&gt; </a:t>
            </a:r>
            <a:r>
              <a:rPr lang="zh-CN" altLang="en-US" sz="2800" dirty="0">
                <a:latin typeface="Times New Roman" panose="02020603050405020304" pitchFamily="18" charset="0"/>
                <a:ea typeface="楷体_GB2312" pitchFamily="49" charset="-122"/>
                <a:sym typeface="+mn-ea"/>
              </a:rPr>
              <a:t>设 </a:t>
            </a:r>
            <a:r>
              <a:rPr lang="zh-CN" altLang="en-US" sz="2800" i="1" dirty="0">
                <a:latin typeface="Times New Roman" panose="02020603050405020304" pitchFamily="18" charset="0"/>
                <a:ea typeface="楷体_GB2312" pitchFamily="49" charset="-122"/>
                <a:sym typeface="+mn-ea"/>
              </a:rPr>
              <a:t>x</a:t>
            </a:r>
            <a:r>
              <a:rPr lang="zh-CN" altLang="en-US" sz="2800" dirty="0">
                <a:latin typeface="Times New Roman" panose="02020603050405020304" pitchFamily="18" charset="0"/>
                <a:ea typeface="楷体_GB2312" pitchFamily="49" charset="-122"/>
                <a:sym typeface="+mn-ea"/>
              </a:rPr>
              <a:t> ：所看到的颜色，</a:t>
            </a:r>
            <a:r>
              <a:rPr lang="zh-CN" altLang="en-US" sz="2800" i="1" dirty="0">
                <a:latin typeface="Times New Roman" panose="02020603050405020304" pitchFamily="18" charset="0"/>
                <a:ea typeface="楷体_GB2312" pitchFamily="49" charset="-122"/>
                <a:sym typeface="+mn-ea"/>
              </a:rPr>
              <a:t>D</a:t>
            </a:r>
            <a:r>
              <a:rPr lang="zh-CN" altLang="en-US" sz="2800" dirty="0">
                <a:latin typeface="Times New Roman" panose="02020603050405020304" pitchFamily="18" charset="0"/>
                <a:ea typeface="楷体_GB2312" pitchFamily="49" charset="-122"/>
                <a:sym typeface="+mn-ea"/>
              </a:rPr>
              <a:t>={红，黄，蓝}，</a:t>
            </a:r>
            <a:endParaRPr lang="zh-CN" altLang="en-US" sz="2800" dirty="0">
              <a:latin typeface="Times New Roman" panose="02020603050405020304" pitchFamily="18" charset="0"/>
              <a:ea typeface="楷体_GB2312" pitchFamily="49" charset="-122"/>
            </a:endParaRPr>
          </a:p>
          <a:p>
            <a:pPr marL="0" algn="just" eaLnBrk="1" fontAlgn="base" hangingPunct="1">
              <a:lnSpc>
                <a:spcPct val="110000"/>
              </a:lnSpc>
              <a:spcBef>
                <a:spcPct val="15000"/>
              </a:spcBef>
              <a:buClr>
                <a:srgbClr val="0000CC"/>
              </a:buClr>
              <a:buSzPct val="70000"/>
              <a:buFont typeface="Wingdings" panose="05000000000000000000" pitchFamily="2" charset="2"/>
              <a:buNone/>
              <a:defRPr/>
            </a:pPr>
            <a:r>
              <a:rPr lang="zh-CN" altLang="en-US" sz="2800" dirty="0">
                <a:latin typeface="Times New Roman" panose="02020603050405020304" pitchFamily="18" charset="0"/>
                <a:ea typeface="楷体_GB2312" pitchFamily="49" charset="-122"/>
                <a:sym typeface="+mn-ea"/>
              </a:rPr>
              <a:t> 则 </a:t>
            </a:r>
            <a:r>
              <a:rPr lang="zh-CN" altLang="en-US" sz="2800" i="1" dirty="0">
                <a:latin typeface="Times New Roman" panose="02020603050405020304" pitchFamily="18" charset="0"/>
                <a:ea typeface="楷体_GB2312" pitchFamily="49" charset="-122"/>
                <a:sym typeface="+mn-ea"/>
              </a:rPr>
              <a:t>A</a:t>
            </a:r>
            <a:r>
              <a:rPr lang="zh-CN" altLang="en-US" sz="2800" dirty="0">
                <a:latin typeface="Times New Roman" panose="02020603050405020304" pitchFamily="18" charset="0"/>
                <a:ea typeface="楷体_GB2312" pitchFamily="49" charset="-122"/>
                <a:sym typeface="+mn-ea"/>
              </a:rPr>
              <a:t>={红}：“ </a:t>
            </a:r>
            <a:r>
              <a:rPr lang="zh-CN" altLang="en-US" sz="2800" i="1" dirty="0">
                <a:latin typeface="Times New Roman" panose="02020603050405020304" pitchFamily="18" charset="0"/>
                <a:ea typeface="楷体_GB2312" pitchFamily="49" charset="-122"/>
                <a:sym typeface="+mn-ea"/>
              </a:rPr>
              <a:t>x</a:t>
            </a:r>
            <a:r>
              <a:rPr lang="zh-CN" altLang="en-US" sz="2800" dirty="0">
                <a:latin typeface="Times New Roman" panose="02020603050405020304" pitchFamily="18" charset="0"/>
                <a:ea typeface="楷体_GB2312" pitchFamily="49" charset="-122"/>
                <a:sym typeface="+mn-ea"/>
              </a:rPr>
              <a:t> 是红色”；</a:t>
            </a:r>
            <a:endParaRPr lang="zh-CN" altLang="en-US" sz="2800" dirty="0">
              <a:latin typeface="Times New Roman" panose="02020603050405020304" pitchFamily="18" charset="0"/>
              <a:ea typeface="楷体_GB2312" pitchFamily="49" charset="-122"/>
            </a:endParaRPr>
          </a:p>
          <a:p>
            <a:pPr marL="0" algn="just" eaLnBrk="1" fontAlgn="base" hangingPunct="1">
              <a:lnSpc>
                <a:spcPct val="110000"/>
              </a:lnSpc>
              <a:spcBef>
                <a:spcPct val="15000"/>
              </a:spcBef>
              <a:buClr>
                <a:srgbClr val="0000CC"/>
              </a:buClr>
              <a:buSzPct val="70000"/>
              <a:buFont typeface="Wingdings" panose="05000000000000000000" pitchFamily="2" charset="2"/>
              <a:buNone/>
              <a:defRPr/>
            </a:pPr>
            <a:r>
              <a:rPr lang="zh-CN" altLang="en-US" sz="2800" dirty="0">
                <a:latin typeface="Times New Roman" panose="02020603050405020304" pitchFamily="18" charset="0"/>
                <a:ea typeface="楷体_GB2312" pitchFamily="49" charset="-122"/>
                <a:sym typeface="+mn-ea"/>
              </a:rPr>
              <a:t>     </a:t>
            </a:r>
            <a:r>
              <a:rPr lang="zh-CN" altLang="en-US" sz="2800" i="1" dirty="0">
                <a:latin typeface="Times New Roman" panose="02020603050405020304" pitchFamily="18" charset="0"/>
                <a:ea typeface="楷体_GB2312" pitchFamily="49" charset="-122"/>
                <a:sym typeface="+mn-ea"/>
              </a:rPr>
              <a:t>A</a:t>
            </a:r>
            <a:r>
              <a:rPr lang="zh-CN" altLang="en-US" sz="2800" dirty="0">
                <a:latin typeface="Times New Roman" panose="02020603050405020304" pitchFamily="18" charset="0"/>
                <a:ea typeface="楷体_GB2312" pitchFamily="49" charset="-122"/>
                <a:sym typeface="+mn-ea"/>
              </a:rPr>
              <a:t>={红，蓝}：“</a:t>
            </a:r>
            <a:r>
              <a:rPr lang="zh-CN" altLang="en-US" sz="2800" i="1" dirty="0">
                <a:latin typeface="Times New Roman" panose="02020603050405020304" pitchFamily="18" charset="0"/>
                <a:ea typeface="楷体_GB2312" pitchFamily="49" charset="-122"/>
                <a:sym typeface="+mn-ea"/>
              </a:rPr>
              <a:t>x</a:t>
            </a:r>
            <a:r>
              <a:rPr lang="zh-CN" altLang="en-US" sz="2800" dirty="0">
                <a:latin typeface="Times New Roman" panose="02020603050405020304" pitchFamily="18" charset="0"/>
                <a:ea typeface="楷体_GB2312" pitchFamily="49" charset="-122"/>
                <a:sym typeface="+mn-ea"/>
              </a:rPr>
              <a:t> 或者是红色，或者是蓝色”。</a:t>
            </a:r>
            <a:endParaRPr lang="zh-CN" altLang="en-US" sz="2800" dirty="0">
              <a:latin typeface="Times New Roman" panose="02020603050405020304" pitchFamily="18" charset="0"/>
              <a:ea typeface="楷体_GB2312" pitchFamily="49" charset="-122"/>
            </a:endParaRPr>
          </a:p>
        </p:txBody>
      </p:sp>
      <p:graphicFrame>
        <p:nvGraphicFramePr>
          <p:cNvPr id="49155" name="Object 3"/>
          <p:cNvGraphicFramePr/>
          <p:nvPr>
            <p:extLst>
              <p:ext uri="{D42A27DB-BD31-4B8C-83A1-F6EECF244321}">
                <p14:modId xmlns:p14="http://schemas.microsoft.com/office/powerpoint/2010/main" val="651879886"/>
              </p:ext>
            </p:extLst>
          </p:nvPr>
        </p:nvGraphicFramePr>
        <p:xfrm>
          <a:off x="9791758" y="2040543"/>
          <a:ext cx="1832207" cy="439421"/>
        </p:xfrm>
        <a:graphic>
          <a:graphicData uri="http://schemas.openxmlformats.org/presentationml/2006/ole">
            <mc:AlternateContent xmlns:mc="http://schemas.openxmlformats.org/markup-compatibility/2006">
              <mc:Choice xmlns:v="urn:schemas-microsoft-com:vml" Requires="v">
                <p:oleObj spid="_x0000_s31813" r:id="rId3" imgW="1091565" imgH="228600" progId="Equation.3">
                  <p:embed/>
                </p:oleObj>
              </mc:Choice>
              <mc:Fallback>
                <p:oleObj r:id="rId3" imgW="1091565" imgH="228600" progId="Equation.3">
                  <p:embed/>
                  <p:pic>
                    <p:nvPicPr>
                      <p:cNvPr id="0" name="图片 3140"/>
                      <p:cNvPicPr/>
                      <p:nvPr/>
                    </p:nvPicPr>
                    <p:blipFill>
                      <a:blip r:embed="rId4"/>
                      <a:stretch>
                        <a:fillRect/>
                      </a:stretch>
                    </p:blipFill>
                    <p:spPr>
                      <a:xfrm>
                        <a:off x="9791758" y="2040543"/>
                        <a:ext cx="1832207" cy="439421"/>
                      </a:xfrm>
                      <a:prstGeom prst="rect">
                        <a:avLst/>
                      </a:prstGeom>
                      <a:noFill/>
                      <a:ln w="38100">
                        <a:noFill/>
                        <a:miter/>
                      </a:ln>
                    </p:spPr>
                  </p:pic>
                </p:oleObj>
              </mc:Fallback>
            </mc:AlternateContent>
          </a:graphicData>
        </a:graphic>
      </p:graphicFrame>
      <p:graphicFrame>
        <p:nvGraphicFramePr>
          <p:cNvPr id="49156" name="Object 5"/>
          <p:cNvGraphicFramePr/>
          <p:nvPr>
            <p:extLst>
              <p:ext uri="{D42A27DB-BD31-4B8C-83A1-F6EECF244321}">
                <p14:modId xmlns:p14="http://schemas.microsoft.com/office/powerpoint/2010/main" val="2067323456"/>
              </p:ext>
            </p:extLst>
          </p:nvPr>
        </p:nvGraphicFramePr>
        <p:xfrm>
          <a:off x="2917615" y="2608897"/>
          <a:ext cx="6212840" cy="1229360"/>
        </p:xfrm>
        <a:graphic>
          <a:graphicData uri="http://schemas.openxmlformats.org/presentationml/2006/ole">
            <mc:AlternateContent xmlns:mc="http://schemas.openxmlformats.org/markup-compatibility/2006">
              <mc:Choice xmlns:v="urn:schemas-microsoft-com:vml" Requires="v">
                <p:oleObj spid="_x0000_s31814" r:id="rId5" imgW="2946400" imgH="634365" progId="Equation.3">
                  <p:embed/>
                </p:oleObj>
              </mc:Choice>
              <mc:Fallback>
                <p:oleObj r:id="rId5" imgW="2946400" imgH="634365" progId="Equation.3">
                  <p:embed/>
                  <p:pic>
                    <p:nvPicPr>
                      <p:cNvPr id="0" name="图片 3137"/>
                      <p:cNvPicPr/>
                      <p:nvPr/>
                    </p:nvPicPr>
                    <p:blipFill>
                      <a:blip r:embed="rId6"/>
                      <a:stretch>
                        <a:fillRect/>
                      </a:stretch>
                    </p:blipFill>
                    <p:spPr>
                      <a:xfrm>
                        <a:off x="2917615" y="2608897"/>
                        <a:ext cx="6212840" cy="122936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4"/>
          <p:cNvSpPr/>
          <p:nvPr/>
        </p:nvSpPr>
        <p:spPr>
          <a:xfrm>
            <a:off x="1541780" y="1733233"/>
            <a:ext cx="8964613" cy="443230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nchorCtr="0">
            <a:spAutoFit/>
          </a:bodyPr>
          <a:lstStyle/>
          <a:p>
            <a:pPr algn="just" defTabSz="914400">
              <a:lnSpc>
                <a:spcPct val="120000"/>
              </a:lnSpc>
              <a:spcBef>
                <a:spcPct val="40000"/>
              </a:spcBef>
              <a:tabLst>
                <a:tab pos="457200" algn="l"/>
              </a:tabLst>
            </a:pPr>
            <a:r>
              <a:rPr lang="zh-CN" altLang="en-US" sz="2800" b="1" dirty="0">
                <a:latin typeface="Arial" panose="020B0604020202020204" pitchFamily="34" charset="0"/>
              </a:rPr>
              <a:t>几点说明：</a:t>
            </a:r>
          </a:p>
          <a:p>
            <a:pPr algn="just" defTabSz="91440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）设样本空间</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中有</a:t>
            </a:r>
            <a:r>
              <a:rPr lang="en-US" altLang="zh-CN" sz="2600" b="1" i="1" dirty="0">
                <a:latin typeface="Times New Roman" panose="02020603050405020304" pitchFamily="18" charset="0"/>
              </a:rPr>
              <a:t>n</a:t>
            </a:r>
            <a:r>
              <a:rPr lang="zh-CN" altLang="en-US" sz="2600" b="1" dirty="0">
                <a:latin typeface="Times New Roman" panose="02020603050405020304" pitchFamily="18" charset="0"/>
              </a:rPr>
              <a:t>个元素，则</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中子集的个数为     个。</a:t>
            </a:r>
          </a:p>
          <a:p>
            <a:pPr algn="just" defTabSz="914400">
              <a:lnSpc>
                <a:spcPct val="120000"/>
              </a:lnSpc>
              <a:spcBef>
                <a:spcPct val="40000"/>
              </a:spcBef>
              <a:tabLst>
                <a:tab pos="457200" algn="l"/>
              </a:tabLst>
            </a:pPr>
            <a:r>
              <a:rPr lang="zh-CN" altLang="en-US" sz="2600" b="1" dirty="0">
                <a:latin typeface="Times New Roman" panose="02020603050405020304" pitchFamily="18" charset="0"/>
              </a:rPr>
              <a:t>         ： </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的所有子集。</a:t>
            </a:r>
          </a:p>
          <a:p>
            <a:pPr algn="just" defTabSz="91440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）概率分配函数：把</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的任意一个子集</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都映射为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上的一个数</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a:t>
            </a:r>
          </a:p>
          <a:p>
            <a:pPr algn="just" defTabSz="914400">
              <a:lnSpc>
                <a:spcPct val="120000"/>
              </a:lnSpc>
              <a:spcBef>
                <a:spcPct val="40000"/>
              </a:spcBef>
              <a:tabLst>
                <a:tab pos="457200" algn="l"/>
              </a:tabLst>
            </a:pPr>
            <a:r>
              <a:rPr lang="zh-CN" altLang="en-US" sz="2600" b="1" dirty="0">
                <a:latin typeface="Times New Roman" panose="02020603050405020304" pitchFamily="18" charset="0"/>
              </a:rPr>
              <a:t>              ，         时，</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）：对相应命题</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的精确信任度。</a:t>
            </a:r>
          </a:p>
          <a:p>
            <a:pPr algn="just" defTabSz="91440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）概率分配函数与概率不同。</a:t>
            </a:r>
            <a:r>
              <a:rPr lang="zh-CN" altLang="en-US" sz="3200" dirty="0">
                <a:latin typeface="Times New Roman" panose="02020603050405020304" pitchFamily="18" charset="0"/>
              </a:rPr>
              <a:t> </a:t>
            </a:r>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110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概率分配函数</a:t>
            </a: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lang="zh-CN" altLang="en-US" sz="2800" dirty="0">
              <a:latin typeface="Times New Roman" panose="02020603050405020304" pitchFamily="18" charset="0"/>
              <a:ea typeface="楷体_GB2312" pitchFamily="49" charset="-122"/>
            </a:endParaRPr>
          </a:p>
        </p:txBody>
      </p:sp>
      <p:graphicFrame>
        <p:nvGraphicFramePr>
          <p:cNvPr id="12290" name="Object 5"/>
          <p:cNvGraphicFramePr/>
          <p:nvPr>
            <p:extLst>
              <p:ext uri="{D42A27DB-BD31-4B8C-83A1-F6EECF244321}">
                <p14:modId xmlns:p14="http://schemas.microsoft.com/office/powerpoint/2010/main" val="3236593274"/>
              </p:ext>
            </p:extLst>
          </p:nvPr>
        </p:nvGraphicFramePr>
        <p:xfrm>
          <a:off x="9559838" y="2487295"/>
          <a:ext cx="406400" cy="428625"/>
        </p:xfrm>
        <a:graphic>
          <a:graphicData uri="http://schemas.openxmlformats.org/presentationml/2006/ole">
            <mc:AlternateContent xmlns:mc="http://schemas.openxmlformats.org/markup-compatibility/2006">
              <mc:Choice xmlns:v="urn:schemas-microsoft-com:vml" Requires="v">
                <p:oleObj spid="_x0000_s32939" r:id="rId3" imgW="177800" imgH="190500" progId="Equation.3">
                  <p:embed/>
                </p:oleObj>
              </mc:Choice>
              <mc:Fallback>
                <p:oleObj r:id="rId3" imgW="177800" imgH="190500" progId="Equation.3">
                  <p:embed/>
                  <p:pic>
                    <p:nvPicPr>
                      <p:cNvPr id="0" name="图片 3155"/>
                      <p:cNvPicPr/>
                      <p:nvPr/>
                    </p:nvPicPr>
                    <p:blipFill>
                      <a:blip r:embed="rId4"/>
                      <a:stretch>
                        <a:fillRect/>
                      </a:stretch>
                    </p:blipFill>
                    <p:spPr>
                      <a:xfrm>
                        <a:off x="9559838" y="2487295"/>
                        <a:ext cx="406400" cy="428625"/>
                      </a:xfrm>
                      <a:prstGeom prst="rect">
                        <a:avLst/>
                      </a:prstGeom>
                      <a:noFill/>
                      <a:ln w="38100">
                        <a:noFill/>
                        <a:miter/>
                      </a:ln>
                    </p:spPr>
                  </p:pic>
                </p:oleObj>
              </mc:Fallback>
            </mc:AlternateContent>
          </a:graphicData>
        </a:graphic>
      </p:graphicFrame>
      <p:graphicFrame>
        <p:nvGraphicFramePr>
          <p:cNvPr id="12291" name="Object 7"/>
          <p:cNvGraphicFramePr/>
          <p:nvPr/>
        </p:nvGraphicFramePr>
        <p:xfrm>
          <a:off x="1973580" y="3138170"/>
          <a:ext cx="457200" cy="434975"/>
        </p:xfrm>
        <a:graphic>
          <a:graphicData uri="http://schemas.openxmlformats.org/presentationml/2006/ole">
            <mc:AlternateContent xmlns:mc="http://schemas.openxmlformats.org/markup-compatibility/2006">
              <mc:Choice xmlns:v="urn:schemas-microsoft-com:vml" Requires="v">
                <p:oleObj spid="_x0000_s32940" r:id="rId5" imgW="203200" imgH="190500" progId="Equation.3">
                  <p:embed/>
                </p:oleObj>
              </mc:Choice>
              <mc:Fallback>
                <p:oleObj r:id="rId5" imgW="203200" imgH="190500" progId="Equation.3">
                  <p:embed/>
                  <p:pic>
                    <p:nvPicPr>
                      <p:cNvPr id="0" name="图片 3152"/>
                      <p:cNvPicPr/>
                      <p:nvPr/>
                    </p:nvPicPr>
                    <p:blipFill>
                      <a:blip r:embed="rId6"/>
                      <a:stretch>
                        <a:fillRect/>
                      </a:stretch>
                    </p:blipFill>
                    <p:spPr>
                      <a:xfrm>
                        <a:off x="1973580" y="3138170"/>
                        <a:ext cx="457200" cy="434975"/>
                      </a:xfrm>
                      <a:prstGeom prst="rect">
                        <a:avLst/>
                      </a:prstGeom>
                      <a:noFill/>
                      <a:ln w="38100">
                        <a:noFill/>
                        <a:miter/>
                      </a:ln>
                    </p:spPr>
                  </p:pic>
                </p:oleObj>
              </mc:Fallback>
            </mc:AlternateContent>
          </a:graphicData>
        </a:graphic>
      </p:graphicFrame>
      <p:graphicFrame>
        <p:nvGraphicFramePr>
          <p:cNvPr id="12292" name="Object 10"/>
          <p:cNvGraphicFramePr/>
          <p:nvPr/>
        </p:nvGraphicFramePr>
        <p:xfrm>
          <a:off x="1902302" y="4943158"/>
          <a:ext cx="928370" cy="358775"/>
        </p:xfrm>
        <a:graphic>
          <a:graphicData uri="http://schemas.openxmlformats.org/presentationml/2006/ole">
            <mc:AlternateContent xmlns:mc="http://schemas.openxmlformats.org/markup-compatibility/2006">
              <mc:Choice xmlns:v="urn:schemas-microsoft-com:vml" Requires="v">
                <p:oleObj spid="_x0000_s32941" r:id="rId7" imgW="431165" imgH="165100" progId="Equation.DSMT4">
                  <p:embed/>
                </p:oleObj>
              </mc:Choice>
              <mc:Fallback>
                <p:oleObj r:id="rId7" imgW="431165" imgH="165100" progId="Equation.DSMT4">
                  <p:embed/>
                  <p:pic>
                    <p:nvPicPr>
                      <p:cNvPr id="0" name="图片 3153"/>
                      <p:cNvPicPr/>
                      <p:nvPr/>
                    </p:nvPicPr>
                    <p:blipFill>
                      <a:blip r:embed="rId8"/>
                      <a:stretch>
                        <a:fillRect/>
                      </a:stretch>
                    </p:blipFill>
                    <p:spPr>
                      <a:xfrm>
                        <a:off x="1902302" y="4943158"/>
                        <a:ext cx="928370" cy="358775"/>
                      </a:xfrm>
                      <a:prstGeom prst="rect">
                        <a:avLst/>
                      </a:prstGeom>
                      <a:noFill/>
                      <a:ln w="38100">
                        <a:noFill/>
                        <a:miter/>
                      </a:ln>
                    </p:spPr>
                  </p:pic>
                </p:oleObj>
              </mc:Fallback>
            </mc:AlternateContent>
          </a:graphicData>
        </a:graphic>
      </p:graphicFrame>
      <p:graphicFrame>
        <p:nvGraphicFramePr>
          <p:cNvPr id="12293" name="Object 11"/>
          <p:cNvGraphicFramePr/>
          <p:nvPr/>
        </p:nvGraphicFramePr>
        <p:xfrm>
          <a:off x="3040380" y="4939983"/>
          <a:ext cx="923925" cy="407987"/>
        </p:xfrm>
        <a:graphic>
          <a:graphicData uri="http://schemas.openxmlformats.org/presentationml/2006/ole">
            <mc:AlternateContent xmlns:mc="http://schemas.openxmlformats.org/markup-compatibility/2006">
              <mc:Choice xmlns:v="urn:schemas-microsoft-com:vml" Requires="v">
                <p:oleObj spid="_x0000_s32942" r:id="rId9" imgW="431800" imgH="190500" progId="Equation.3">
                  <p:embed/>
                </p:oleObj>
              </mc:Choice>
              <mc:Fallback>
                <p:oleObj r:id="rId9" imgW="431800" imgH="190500" progId="Equation.3">
                  <p:embed/>
                  <p:pic>
                    <p:nvPicPr>
                      <p:cNvPr id="0" name="图片 3139"/>
                      <p:cNvPicPr/>
                      <p:nvPr/>
                    </p:nvPicPr>
                    <p:blipFill>
                      <a:blip r:embed="rId10"/>
                      <a:stretch>
                        <a:fillRect/>
                      </a:stretch>
                    </p:blipFill>
                    <p:spPr>
                      <a:xfrm>
                        <a:off x="3040380" y="4939983"/>
                        <a:ext cx="923925" cy="407987"/>
                      </a:xfrm>
                      <a:prstGeom prst="rect">
                        <a:avLst/>
                      </a:prstGeom>
                      <a:noFill/>
                      <a:ln w="38100">
                        <a:noFill/>
                        <a:miter/>
                      </a:ln>
                    </p:spPr>
                  </p:pic>
                </p:oleObj>
              </mc:Fallback>
            </mc:AlternateContent>
          </a:graphicData>
        </a:graphic>
      </p:graphicFrame>
      <p:sp>
        <p:nvSpPr>
          <p:cNvPr id="184339" name="AutoShape 19"/>
          <p:cNvSpPr/>
          <p:nvPr/>
        </p:nvSpPr>
        <p:spPr>
          <a:xfrm>
            <a:off x="2576830" y="5465445"/>
            <a:ext cx="7848600" cy="762000"/>
          </a:xfrm>
          <a:prstGeom prst="borderCallout2">
            <a:avLst>
              <a:gd name="adj1" fmla="val 15000"/>
              <a:gd name="adj2" fmla="val -972"/>
              <a:gd name="adj3" fmla="val 15000"/>
              <a:gd name="adj4" fmla="val -3903"/>
              <a:gd name="adj5" fmla="val -192708"/>
              <a:gd name="adj6" fmla="val -6940"/>
            </a:avLst>
          </a:prstGeom>
          <a:gradFill rotWithShape="0">
            <a:gsLst>
              <a:gs pos="0">
                <a:srgbClr val="CCFFCC"/>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200" b="1" dirty="0">
                <a:latin typeface="宋体" panose="02010600030101010101" pitchFamily="2" charset="-122"/>
              </a:rPr>
              <a:t>例如，设</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p>
          <a:p>
            <a:pPr algn="just">
              <a:buClr>
                <a:schemeClr val="accent2"/>
              </a:buClr>
              <a:buFont typeface="Wingdings" panose="05000000000000000000" pitchFamily="2" charset="2"/>
            </a:pPr>
            <a:r>
              <a:rPr lang="zh-CN" altLang="en-US" sz="2200" b="1" i="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A</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Times New Roman" panose="02020603050405020304" pitchFamily="18" charset="0"/>
              </a:rPr>
              <a:t>：</a:t>
            </a:r>
            <a:r>
              <a:rPr lang="zh-CN" altLang="en-US" sz="2200" b="1" dirty="0">
                <a:latin typeface="宋体" panose="02010600030101010101" pitchFamily="2" charset="-122"/>
              </a:rPr>
              <a:t>命题</a:t>
            </a:r>
            <a:r>
              <a:rPr lang="zh-CN" altLang="en-US" sz="2200" b="1" dirty="0">
                <a:latin typeface="Times New Roman" panose="02020603050405020304" pitchFamily="18" charset="0"/>
              </a:rPr>
              <a:t>“</a:t>
            </a:r>
            <a:r>
              <a:rPr lang="en-US" altLang="zh-CN" sz="2200" b="1" i="1" dirty="0">
                <a:latin typeface="Times New Roman" panose="02020603050405020304" pitchFamily="18" charset="0"/>
                <a:cs typeface="Times New Roman" panose="02020603050405020304" pitchFamily="18" charset="0"/>
              </a:rPr>
              <a:t>x</a:t>
            </a:r>
            <a:r>
              <a:rPr lang="zh-CN" altLang="en-US" sz="2200" b="1" dirty="0">
                <a:latin typeface="宋体" panose="02010600030101010101" pitchFamily="2" charset="-122"/>
              </a:rPr>
              <a:t>是红色</a:t>
            </a:r>
            <a:r>
              <a:rPr lang="zh-CN" altLang="en-US" sz="2200" b="1" dirty="0">
                <a:latin typeface="Times New Roman" panose="02020603050405020304" pitchFamily="18" charset="0"/>
              </a:rPr>
              <a:t>”</a:t>
            </a:r>
            <a:r>
              <a:rPr lang="zh-CN" altLang="en-US" sz="2200" b="1" dirty="0">
                <a:latin typeface="宋体" panose="02010600030101010101" pitchFamily="2" charset="-122"/>
              </a:rPr>
              <a:t>的信任度是</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anose="02010600030101010101" pitchFamily="2" charset="-122"/>
              </a:rPr>
              <a:t>。</a:t>
            </a:r>
            <a:r>
              <a:rPr lang="zh-CN" altLang="en-US" sz="2200" b="1" dirty="0">
                <a:latin typeface="Arial" panose="020B0604020202020204" pitchFamily="34" charset="0"/>
              </a:rPr>
              <a:t> </a:t>
            </a:r>
          </a:p>
        </p:txBody>
      </p:sp>
      <p:sp>
        <p:nvSpPr>
          <p:cNvPr id="184341" name="AutoShape 21"/>
          <p:cNvSpPr/>
          <p:nvPr/>
        </p:nvSpPr>
        <p:spPr>
          <a:xfrm>
            <a:off x="2805430" y="2950845"/>
            <a:ext cx="7543800" cy="2411413"/>
          </a:xfrm>
          <a:prstGeom prst="borderCallout2">
            <a:avLst>
              <a:gd name="adj1" fmla="val 4741"/>
              <a:gd name="adj2" fmla="val -1009"/>
              <a:gd name="adj3" fmla="val 4741"/>
              <a:gd name="adj4" fmla="val -4333"/>
              <a:gd name="adj5" fmla="val 108560"/>
              <a:gd name="adj6" fmla="val -7745"/>
            </a:avLst>
          </a:prstGeom>
          <a:gradFill rotWithShape="0">
            <a:gsLst>
              <a:gs pos="0">
                <a:srgbClr val="CCFF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200" b="1" dirty="0">
                <a:latin typeface="宋体" panose="02010600030101010101" pitchFamily="2" charset="-122"/>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红，黄，白</a:t>
            </a:r>
            <a:r>
              <a:rPr lang="en-US" altLang="zh-CN" sz="2200" b="1" dirty="0">
                <a:latin typeface="Times New Roman" panose="02020603050405020304" pitchFamily="18" charset="0"/>
                <a:cs typeface="Times New Roman" panose="02020603050405020304" pitchFamily="18" charset="0"/>
              </a:rPr>
              <a:t>}</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anose="02010600030101010101" pitchFamily="2" charset="-122"/>
              </a:rPr>
              <a:t>，</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黄，白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Φ</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a:t>
            </a:r>
          </a:p>
          <a:p>
            <a:pPr algn="just">
              <a:lnSpc>
                <a:spcPct val="130000"/>
              </a:lnSpc>
            </a:pPr>
            <a:r>
              <a:rPr lang="zh-CN" altLang="en-US" sz="2200" b="1" dirty="0">
                <a:latin typeface="宋体" panose="02010600030101010101" pitchFamily="2" charset="-122"/>
              </a:rPr>
              <a:t>但：</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红</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黄</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白</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=0.4</a:t>
            </a:r>
            <a:endParaRPr lang="en-US" altLang="zh-CN" sz="2200" b="1" dirty="0">
              <a:solidFill>
                <a:schemeClr val="accent2"/>
              </a:solidFill>
              <a:latin typeface="Arial" panose="020B0604020202020204" pitchFamily="34" charset="0"/>
            </a:endParaRPr>
          </a:p>
        </p:txBody>
      </p:sp>
      <p:grpSp>
        <p:nvGrpSpPr>
          <p:cNvPr id="2" name="Group 18"/>
          <p:cNvGrpSpPr/>
          <p:nvPr/>
        </p:nvGrpSpPr>
        <p:grpSpPr>
          <a:xfrm>
            <a:off x="2653030" y="3560445"/>
            <a:ext cx="7696200" cy="1752600"/>
            <a:chOff x="768" y="1536"/>
            <a:chExt cx="4848" cy="1104"/>
          </a:xfrm>
        </p:grpSpPr>
        <p:sp>
          <p:nvSpPr>
            <p:cNvPr id="12304" name="AutoShape 15"/>
            <p:cNvSpPr/>
            <p:nvPr/>
          </p:nvSpPr>
          <p:spPr>
            <a:xfrm>
              <a:off x="768" y="1536"/>
              <a:ext cx="4848" cy="1104"/>
            </a:xfrm>
            <a:prstGeom prst="borderCallout2">
              <a:avLst>
                <a:gd name="adj1" fmla="val 6523"/>
                <a:gd name="adj2" fmla="val -1019"/>
                <a:gd name="adj3" fmla="val 6523"/>
                <a:gd name="adj4" fmla="val -2190"/>
                <a:gd name="adj5" fmla="val -7972"/>
                <a:gd name="adj6" fmla="val -3403"/>
              </a:avLst>
            </a:prstGeom>
            <a:gradFill rotWithShape="0">
              <a:gsLst>
                <a:gs pos="0">
                  <a:srgbClr val="99CC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lnSpc>
                  <a:spcPct val="120000"/>
                </a:lnSpc>
                <a:buClr>
                  <a:schemeClr val="accent2"/>
                </a:buClr>
                <a:buFont typeface="Wingdings" panose="05000000000000000000" pitchFamily="2" charset="2"/>
                <a:buChar char="§"/>
              </a:pPr>
              <a:r>
                <a:rPr lang="zh-CN" altLang="en-US" sz="2200" b="1" dirty="0">
                  <a:latin typeface="Times New Roman" panose="02020603050405020304" pitchFamily="18" charset="0"/>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红，黄，白</a:t>
              </a:r>
              <a:r>
                <a:rPr lang="en-US" altLang="zh-CN" sz="2200" b="1" dirty="0">
                  <a:latin typeface="Times New Roman" panose="02020603050405020304" pitchFamily="18" charset="0"/>
                  <a:cs typeface="Times New Roman" panose="02020603050405020304" pitchFamily="18" charset="0"/>
                </a:rPr>
                <a:t>}</a:t>
              </a:r>
            </a:p>
            <a:p>
              <a:pPr algn="just">
                <a:lnSpc>
                  <a:spcPct val="120000"/>
                </a:lnSpc>
              </a:pPr>
              <a:r>
                <a:rPr lang="zh-CN" altLang="en-US" sz="2200" b="1" dirty="0">
                  <a:latin typeface="Times New Roman" panose="02020603050405020304" pitchFamily="18" charset="0"/>
                </a:rPr>
                <a:t>则其子集个数 </a:t>
              </a:r>
              <a:r>
                <a:rPr lang="en-US" altLang="zh-CN" sz="2200" b="1" dirty="0">
                  <a:latin typeface="Times New Roman" panose="02020603050405020304" pitchFamily="18" charset="0"/>
                </a:rPr>
                <a:t>2</a:t>
              </a:r>
              <a:r>
                <a:rPr lang="en-US" altLang="zh-CN" sz="2200" b="1" baseline="30000" dirty="0">
                  <a:latin typeface="Times New Roman" panose="02020603050405020304" pitchFamily="18" charset="0"/>
                </a:rPr>
                <a:t>3</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8</a:t>
              </a:r>
              <a:r>
                <a:rPr lang="zh-CN" altLang="en-US" sz="2200" b="1" dirty="0">
                  <a:latin typeface="Times New Roman" panose="02020603050405020304" pitchFamily="18" charset="0"/>
                </a:rPr>
                <a:t>，具体为：</a:t>
              </a:r>
              <a:endParaRPr lang="zh-CN" altLang="en-US" sz="2200" b="1" dirty="0">
                <a:latin typeface="Times New Roman" panose="02020603050405020304" pitchFamily="18" charset="0"/>
                <a:cs typeface="Times New Roman" panose="02020603050405020304" pitchFamily="18" charset="0"/>
              </a:endParaRPr>
            </a:p>
            <a:p>
              <a:pPr algn="just">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a:p>
              <a:pPr algn="just">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黄，白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rPr>
                <a:t>{     }</a:t>
              </a:r>
            </a:p>
            <a:p>
              <a:pPr algn="ctr"/>
              <a:endParaRPr lang="en-US" altLang="zh-CN" sz="2200" dirty="0">
                <a:latin typeface="Times New Roman" panose="02020603050405020304" pitchFamily="18" charset="0"/>
              </a:endParaRPr>
            </a:p>
          </p:txBody>
        </p:sp>
        <p:graphicFrame>
          <p:nvGraphicFramePr>
            <p:cNvPr id="12294" name="Object 16"/>
            <p:cNvGraphicFramePr/>
            <p:nvPr/>
          </p:nvGraphicFramePr>
          <p:xfrm>
            <a:off x="4992" y="2400"/>
            <a:ext cx="198" cy="175"/>
          </p:xfrm>
          <a:graphic>
            <a:graphicData uri="http://schemas.openxmlformats.org/presentationml/2006/ole">
              <mc:AlternateContent xmlns:mc="http://schemas.openxmlformats.org/markup-compatibility/2006">
                <mc:Choice xmlns:v="urn:schemas-microsoft-com:vml" Requires="v">
                  <p:oleObj spid="_x0000_s32943" r:id="rId11" imgW="139700" imgH="127000" progId="Equation.DSMT4">
                    <p:embed/>
                  </p:oleObj>
                </mc:Choice>
                <mc:Fallback>
                  <p:oleObj r:id="rId11" imgW="139700" imgH="127000" progId="Equation.DSMT4">
                    <p:embed/>
                    <p:pic>
                      <p:nvPicPr>
                        <p:cNvPr id="0" name="图片 3137"/>
                        <p:cNvPicPr/>
                        <p:nvPr/>
                      </p:nvPicPr>
                      <p:blipFill>
                        <a:blip r:embed="rId12"/>
                        <a:stretch>
                          <a:fillRect/>
                        </a:stretch>
                      </p:blipFill>
                      <p:spPr>
                        <a:xfrm>
                          <a:off x="4992" y="2400"/>
                          <a:ext cx="198" cy="175"/>
                        </a:xfrm>
                        <a:prstGeom prst="rect">
                          <a:avLst/>
                        </a:prstGeom>
                        <a:gradFill rotWithShape="0">
                          <a:gsLst>
                            <a:gs pos="0">
                              <a:srgbClr val="99CCFF"/>
                            </a:gs>
                            <a:gs pos="100000">
                              <a:srgbClr val="FFFFFF"/>
                            </a:gs>
                          </a:gsLst>
                          <a:path path="rect">
                            <a:fillToRect l="100000" b="100000"/>
                          </a:path>
                          <a:tileRect/>
                        </a:gra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39"/>
                                        </p:tgtEl>
                                        <p:attrNameLst>
                                          <p:attrName>style.visibility</p:attrName>
                                        </p:attrNameLst>
                                      </p:cBhvr>
                                      <p:to>
                                        <p:strVal val="visible"/>
                                      </p:to>
                                    </p:set>
                                    <p:anim calcmode="lin" valueType="num">
                                      <p:cBhvr additive="base">
                                        <p:cTn id="12" dur="500" fill="hold"/>
                                        <p:tgtEl>
                                          <p:spTgt spid="184339"/>
                                        </p:tgtEl>
                                        <p:attrNameLst>
                                          <p:attrName>ppt_x</p:attrName>
                                        </p:attrNameLst>
                                      </p:cBhvr>
                                      <p:tavLst>
                                        <p:tav tm="0">
                                          <p:val>
                                            <p:strVal val="0-#ppt_w/2"/>
                                          </p:val>
                                        </p:tav>
                                        <p:tav tm="100000">
                                          <p:val>
                                            <p:strVal val="#ppt_x"/>
                                          </p:val>
                                        </p:tav>
                                      </p:tavLst>
                                    </p:anim>
                                    <p:anim calcmode="lin" valueType="num">
                                      <p:cBhvr additive="base">
                                        <p:cTn id="13" dur="500" fill="hold"/>
                                        <p:tgtEl>
                                          <p:spTgt spid="1843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433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4341"/>
                                        </p:tgtEl>
                                        <p:attrNameLst>
                                          <p:attrName>style.visibility</p:attrName>
                                        </p:attrNameLst>
                                      </p:cBhvr>
                                      <p:to>
                                        <p:strVal val="visible"/>
                                      </p:to>
                                    </p:set>
                                    <p:animEffect transition="in" filter="box(in)">
                                      <p:cBhvr>
                                        <p:cTn id="18" dur="500"/>
                                        <p:tgtEl>
                                          <p:spTgt spid="18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bldLvl="0" animBg="1"/>
      <p:bldP spid="18434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6"/>
          <p:cNvSpPr/>
          <p:nvPr/>
        </p:nvSpPr>
        <p:spPr>
          <a:xfrm>
            <a:off x="1143000" y="3581400"/>
            <a:ext cx="7543800" cy="2057400"/>
          </a:xfrm>
          <a:prstGeom prst="borderCallout2">
            <a:avLst>
              <a:gd name="adj1" fmla="val 5556"/>
              <a:gd name="adj2" fmla="val -1009"/>
              <a:gd name="adj3" fmla="val 5556"/>
              <a:gd name="adj4" fmla="val -3051"/>
              <a:gd name="adj5" fmla="val -14968"/>
              <a:gd name="adj6" fmla="val -5134"/>
            </a:avLst>
          </a:prstGeom>
          <a:solidFill>
            <a:srgbClr val="FFFFD9"/>
          </a:soli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400" b="1" dirty="0">
                <a:latin typeface="宋体" panose="02010600030101010101"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红，黄，白</a:t>
            </a:r>
            <a:r>
              <a:rPr lang="en-US" altLang="zh-CN" sz="2400" b="1" dirty="0">
                <a:latin typeface="Times New Roman" panose="02020603050405020304" pitchFamily="18" charset="0"/>
                <a:cs typeface="Times New Roman" panose="02020603050405020304" pitchFamily="18" charset="0"/>
              </a:rPr>
              <a:t>}</a:t>
            </a:r>
          </a:p>
          <a:p>
            <a:pPr algn="just">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anose="02010600030101010101"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anose="02010600030101010101"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anose="02010600030101010101" pitchFamily="2" charset="-122"/>
              </a:rPr>
              <a:t>，</a:t>
            </a:r>
            <a:r>
              <a:rPr lang="zh-CN" altLang="en-US" sz="2200" b="1" dirty="0">
                <a:solidFill>
                  <a:schemeClr val="accent2"/>
                </a:solidFill>
                <a:latin typeface="Times New Roman" panose="02020603050405020304" pitchFamily="18" charset="0"/>
              </a:rPr>
              <a:t>	</a:t>
            </a:r>
          </a:p>
          <a:p>
            <a:pPr algn="just">
              <a:lnSpc>
                <a:spcPct val="130000"/>
              </a:lnSpc>
            </a:pPr>
            <a:endParaRPr lang="zh-CN" altLang="en-US" sz="2200" b="1" dirty="0">
              <a:solidFill>
                <a:schemeClr val="accent2"/>
              </a:solidFill>
              <a:latin typeface="Times New Roman" panose="02020603050405020304" pitchFamily="18" charset="0"/>
            </a:endParaRPr>
          </a:p>
          <a:p>
            <a:pPr algn="ctr"/>
            <a:endParaRPr lang="en-US" altLang="zh-CN" sz="2200" b="1" dirty="0">
              <a:solidFill>
                <a:schemeClr val="accent2"/>
              </a:solidFill>
              <a:latin typeface="Arial" panose="020B0604020202020204" pitchFamily="34" charset="0"/>
            </a:endParaRPr>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223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信任函数</a:t>
            </a:r>
          </a:p>
          <a:p>
            <a:pPr eaLnBrk="1" hangingPunct="1">
              <a:lnSpc>
                <a:spcPct val="130000"/>
              </a:lnSpc>
              <a:buNone/>
            </a:pPr>
            <a:r>
              <a:rPr lang="zh-CN" altLang="en-US" sz="2800" b="1" dirty="0">
                <a:latin typeface="Times New Roman" panose="02020603050405020304" pitchFamily="18" charset="0"/>
                <a:sym typeface="+mn-ea"/>
              </a:rPr>
              <a:t>命题</a:t>
            </a:r>
            <a:r>
              <a:rPr lang="en-US" altLang="zh-CN" sz="2800" b="1" dirty="0">
                <a:latin typeface="Times New Roman" panose="02020603050405020304" pitchFamily="18" charset="0"/>
                <a:sym typeface="+mn-ea"/>
              </a:rPr>
              <a:t> </a:t>
            </a:r>
            <a:r>
              <a:rPr lang="en-US" altLang="zh-CN" sz="2800" b="1" i="1" dirty="0">
                <a:latin typeface="Times New Roman" panose="02020603050405020304" pitchFamily="18" charset="0"/>
                <a:sym typeface="+mn-ea"/>
              </a:rPr>
              <a:t>A</a:t>
            </a:r>
            <a:r>
              <a:rPr lang="en-US" altLang="zh-CN" sz="2800" b="1" dirty="0">
                <a:latin typeface="Times New Roman" panose="02020603050405020304" pitchFamily="18" charset="0"/>
                <a:sym typeface="+mn-ea"/>
              </a:rPr>
              <a:t> </a:t>
            </a:r>
            <a:r>
              <a:rPr lang="zh-CN" altLang="en-US" sz="2800" b="1" dirty="0">
                <a:latin typeface="Times New Roman" panose="02020603050405020304" pitchFamily="18" charset="0"/>
                <a:sym typeface="+mn-ea"/>
              </a:rPr>
              <a:t>的信任函数</a:t>
            </a:r>
            <a:r>
              <a:rPr lang="en-US" altLang="zh-CN" sz="2800" b="1" dirty="0">
                <a:latin typeface="Times New Roman" panose="02020603050405020304" pitchFamily="18" charset="0"/>
                <a:sym typeface="+mn-ea"/>
              </a:rPr>
              <a:t>(belief function) </a:t>
            </a:r>
            <a:r>
              <a:rPr lang="en-US" altLang="zh-CN" sz="2800" b="1" i="1" dirty="0">
                <a:latin typeface="Times New Roman" panose="02020603050405020304" pitchFamily="18" charset="0"/>
                <a:sym typeface="+mn-ea"/>
              </a:rPr>
              <a:t>Bel</a:t>
            </a: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定义：</a:t>
            </a:r>
          </a:p>
          <a:p>
            <a:pPr eaLnBrk="1" hangingPunct="1">
              <a:lnSpc>
                <a:spcPct val="125000"/>
              </a:lnSpc>
              <a:spcBef>
                <a:spcPts val="125"/>
              </a:spcBef>
              <a:spcAft>
                <a:spcPts val="0"/>
              </a:spcAft>
              <a:buNone/>
            </a:pP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sym typeface="+mn-ea"/>
              </a:rPr>
              <a:t>且</a:t>
            </a:r>
            <a:r>
              <a:rPr lang="en-US" altLang="zh-CN" sz="2800" dirty="0">
                <a:latin typeface="Times New Roman" panose="02020603050405020304" pitchFamily="18" charset="0"/>
                <a:ea typeface="楷体_GB2312" pitchFamily="49" charset="-122"/>
              </a:rPr>
              <a:t>     </a:t>
            </a:r>
          </a:p>
          <a:p>
            <a:pPr eaLnBrk="1" hangingPunct="1">
              <a:lnSpc>
                <a:spcPct val="130000"/>
              </a:lnSpc>
              <a:buNone/>
            </a:pPr>
            <a:r>
              <a:rPr lang="zh-CN" altLang="en-US" sz="2800" b="1" dirty="0">
                <a:latin typeface="Times New Roman" panose="02020603050405020304" pitchFamily="18" charset="0"/>
                <a:sym typeface="+mn-ea"/>
              </a:rPr>
              <a:t>            ：对命题</a:t>
            </a:r>
            <a:r>
              <a:rPr lang="en-US" altLang="zh-CN" sz="2800" b="1" i="1" dirty="0">
                <a:latin typeface="Times New Roman" panose="02020603050405020304" pitchFamily="18" charset="0"/>
                <a:sym typeface="+mn-ea"/>
              </a:rPr>
              <a:t>A</a:t>
            </a:r>
            <a:r>
              <a:rPr lang="zh-CN" altLang="en-US" sz="2800" b="1" dirty="0">
                <a:latin typeface="Times New Roman" panose="02020603050405020304" pitchFamily="18" charset="0"/>
                <a:sym typeface="+mn-ea"/>
              </a:rPr>
              <a:t>为真的总的信任程度。</a:t>
            </a:r>
            <a:endParaRPr lang="zh-CN" altLang="en-US" sz="2800" dirty="0">
              <a:latin typeface="Times New Roman" panose="02020603050405020304" pitchFamily="18" charset="0"/>
              <a:ea typeface="楷体_GB2312" pitchFamily="49" charset="-122"/>
            </a:endParaRPr>
          </a:p>
        </p:txBody>
      </p:sp>
      <p:graphicFrame>
        <p:nvGraphicFramePr>
          <p:cNvPr id="13315" name="Object 6"/>
          <p:cNvGraphicFramePr/>
          <p:nvPr/>
        </p:nvGraphicFramePr>
        <p:xfrm>
          <a:off x="1599565" y="2083118"/>
          <a:ext cx="1524000" cy="509587"/>
        </p:xfrm>
        <a:graphic>
          <a:graphicData uri="http://schemas.openxmlformats.org/presentationml/2006/ole">
            <mc:AlternateContent xmlns:mc="http://schemas.openxmlformats.org/markup-compatibility/2006">
              <mc:Choice xmlns:v="urn:schemas-microsoft-com:vml" Requires="v">
                <p:oleObj spid="_x0000_s34031" r:id="rId3" imgW="685800" imgH="228600" progId="Equation.3">
                  <p:embed/>
                </p:oleObj>
              </mc:Choice>
              <mc:Fallback>
                <p:oleObj r:id="rId3" imgW="685800" imgH="228600" progId="Equation.3">
                  <p:embed/>
                  <p:pic>
                    <p:nvPicPr>
                      <p:cNvPr id="0" name="图片 3141"/>
                      <p:cNvPicPr/>
                      <p:nvPr/>
                    </p:nvPicPr>
                    <p:blipFill>
                      <a:blip r:embed="rId4"/>
                      <a:stretch>
                        <a:fillRect/>
                      </a:stretch>
                    </p:blipFill>
                    <p:spPr>
                      <a:xfrm>
                        <a:off x="1599565" y="2083118"/>
                        <a:ext cx="1524000" cy="509587"/>
                      </a:xfrm>
                      <a:prstGeom prst="rect">
                        <a:avLst/>
                      </a:prstGeom>
                      <a:noFill/>
                      <a:ln w="38100">
                        <a:noFill/>
                        <a:miter/>
                      </a:ln>
                    </p:spPr>
                  </p:pic>
                </p:oleObj>
              </mc:Fallback>
            </mc:AlternateContent>
          </a:graphicData>
        </a:graphic>
      </p:graphicFrame>
      <p:graphicFrame>
        <p:nvGraphicFramePr>
          <p:cNvPr id="13316" name="Object 11"/>
          <p:cNvGraphicFramePr/>
          <p:nvPr>
            <p:extLst>
              <p:ext uri="{D42A27DB-BD31-4B8C-83A1-F6EECF244321}">
                <p14:modId xmlns:p14="http://schemas.microsoft.com/office/powerpoint/2010/main" val="357704058"/>
              </p:ext>
            </p:extLst>
          </p:nvPr>
        </p:nvGraphicFramePr>
        <p:xfrm>
          <a:off x="3808509" y="2082800"/>
          <a:ext cx="2360843" cy="631825"/>
        </p:xfrm>
        <a:graphic>
          <a:graphicData uri="http://schemas.openxmlformats.org/presentationml/2006/ole">
            <mc:AlternateContent xmlns:mc="http://schemas.openxmlformats.org/markup-compatibility/2006">
              <mc:Choice xmlns:v="urn:schemas-microsoft-com:vml" Requires="v">
                <p:oleObj spid="_x0000_s34032" r:id="rId5" imgW="1143000" imgH="355600" progId="Equation.3">
                  <p:embed/>
                </p:oleObj>
              </mc:Choice>
              <mc:Fallback>
                <p:oleObj r:id="rId5" imgW="1143000" imgH="355600" progId="Equation.3">
                  <p:embed/>
                  <p:pic>
                    <p:nvPicPr>
                      <p:cNvPr id="0" name="图片 3145"/>
                      <p:cNvPicPr/>
                      <p:nvPr/>
                    </p:nvPicPr>
                    <p:blipFill>
                      <a:blip r:embed="rId6"/>
                      <a:stretch>
                        <a:fillRect/>
                      </a:stretch>
                    </p:blipFill>
                    <p:spPr>
                      <a:xfrm>
                        <a:off x="3808509" y="2082800"/>
                        <a:ext cx="2360843" cy="631825"/>
                      </a:xfrm>
                      <a:prstGeom prst="rect">
                        <a:avLst/>
                      </a:prstGeom>
                      <a:noFill/>
                      <a:ln w="38100">
                        <a:noFill/>
                        <a:miter/>
                      </a:ln>
                    </p:spPr>
                  </p:pic>
                </p:oleObj>
              </mc:Fallback>
            </mc:AlternateContent>
          </a:graphicData>
        </a:graphic>
      </p:graphicFrame>
      <p:graphicFrame>
        <p:nvGraphicFramePr>
          <p:cNvPr id="13317" name="Object 9"/>
          <p:cNvGraphicFramePr/>
          <p:nvPr>
            <p:extLst>
              <p:ext uri="{D42A27DB-BD31-4B8C-83A1-F6EECF244321}">
                <p14:modId xmlns:p14="http://schemas.microsoft.com/office/powerpoint/2010/main" val="4118263591"/>
              </p:ext>
            </p:extLst>
          </p:nvPr>
        </p:nvGraphicFramePr>
        <p:xfrm>
          <a:off x="6487017" y="2093522"/>
          <a:ext cx="1036955" cy="384810"/>
        </p:xfrm>
        <a:graphic>
          <a:graphicData uri="http://schemas.openxmlformats.org/presentationml/2006/ole">
            <mc:AlternateContent xmlns:mc="http://schemas.openxmlformats.org/markup-compatibility/2006">
              <mc:Choice xmlns:v="urn:schemas-microsoft-com:vml" Requires="v">
                <p:oleObj spid="_x0000_s34033" r:id="rId7" imgW="508000" imgH="165100" progId="Equation.3">
                  <p:embed/>
                </p:oleObj>
              </mc:Choice>
              <mc:Fallback>
                <p:oleObj r:id="rId7" imgW="508000" imgH="165100" progId="Equation.3">
                  <p:embed/>
                  <p:pic>
                    <p:nvPicPr>
                      <p:cNvPr id="0" name="图片 3142"/>
                      <p:cNvPicPr/>
                      <p:nvPr/>
                    </p:nvPicPr>
                    <p:blipFill>
                      <a:blip r:embed="rId8"/>
                      <a:stretch>
                        <a:fillRect/>
                      </a:stretch>
                    </p:blipFill>
                    <p:spPr>
                      <a:xfrm>
                        <a:off x="6487017" y="2093522"/>
                        <a:ext cx="1036955" cy="384810"/>
                      </a:xfrm>
                      <a:prstGeom prst="rect">
                        <a:avLst/>
                      </a:prstGeom>
                      <a:noFill/>
                      <a:ln w="38100">
                        <a:noFill/>
                        <a:miter/>
                      </a:ln>
                    </p:spPr>
                  </p:pic>
                </p:oleObj>
              </mc:Fallback>
            </mc:AlternateContent>
          </a:graphicData>
        </a:graphic>
      </p:graphicFrame>
      <p:graphicFrame>
        <p:nvGraphicFramePr>
          <p:cNvPr id="13318" name="Object 28"/>
          <p:cNvGraphicFramePr/>
          <p:nvPr/>
        </p:nvGraphicFramePr>
        <p:xfrm>
          <a:off x="239395" y="2704465"/>
          <a:ext cx="1079500" cy="463550"/>
        </p:xfrm>
        <a:graphic>
          <a:graphicData uri="http://schemas.openxmlformats.org/presentationml/2006/ole">
            <mc:AlternateContent xmlns:mc="http://schemas.openxmlformats.org/markup-compatibility/2006">
              <mc:Choice xmlns:v="urn:schemas-microsoft-com:vml" Requires="v">
                <p:oleObj spid="_x0000_s34034" r:id="rId9" imgW="469900" imgH="203200" progId="Equation.3">
                  <p:embed/>
                </p:oleObj>
              </mc:Choice>
              <mc:Fallback>
                <p:oleObj r:id="rId9" imgW="469900" imgH="203200" progId="Equation.3">
                  <p:embed/>
                  <p:pic>
                    <p:nvPicPr>
                      <p:cNvPr id="0" name="图片 3143"/>
                      <p:cNvPicPr/>
                      <p:nvPr/>
                    </p:nvPicPr>
                    <p:blipFill>
                      <a:blip r:embed="rId10"/>
                      <a:stretch>
                        <a:fillRect/>
                      </a:stretch>
                    </p:blipFill>
                    <p:spPr>
                      <a:xfrm>
                        <a:off x="239395" y="2704465"/>
                        <a:ext cx="1079500" cy="463550"/>
                      </a:xfrm>
                      <a:prstGeom prst="rect">
                        <a:avLst/>
                      </a:prstGeom>
                      <a:noFill/>
                      <a:ln w="38100">
                        <a:noFill/>
                        <a:miter/>
                      </a:ln>
                    </p:spPr>
                  </p:pic>
                </p:oleObj>
              </mc:Fallback>
            </mc:AlternateContent>
          </a:graphicData>
        </a:graphic>
      </p:graphicFrame>
      <p:graphicFrame>
        <p:nvGraphicFramePr>
          <p:cNvPr id="13" name="对象 12"/>
          <p:cNvGraphicFramePr/>
          <p:nvPr/>
        </p:nvGraphicFramePr>
        <p:xfrm>
          <a:off x="2155508" y="4592955"/>
          <a:ext cx="6111875" cy="948055"/>
        </p:xfrm>
        <a:graphic>
          <a:graphicData uri="http://schemas.openxmlformats.org/presentationml/2006/ole">
            <mc:AlternateContent xmlns:mc="http://schemas.openxmlformats.org/markup-compatibility/2006">
              <mc:Choice xmlns:v="urn:schemas-microsoft-com:vml" Requires="v">
                <p:oleObj spid="_x0000_s34035" r:id="rId11" imgW="2959100" imgH="457200" progId="Equation.KSEE3">
                  <p:embed/>
                </p:oleObj>
              </mc:Choice>
              <mc:Fallback>
                <p:oleObj r:id="rId11" imgW="2959100" imgH="457200" progId="Equation.KSEE3">
                  <p:embed/>
                  <p:pic>
                    <p:nvPicPr>
                      <p:cNvPr id="0" name="图片 13"/>
                      <p:cNvPicPr/>
                      <p:nvPr/>
                    </p:nvPicPr>
                    <p:blipFill>
                      <a:blip r:embed="rId12"/>
                      <a:stretch>
                        <a:fillRect/>
                      </a:stretch>
                    </p:blipFill>
                    <p:spPr>
                      <a:xfrm>
                        <a:off x="2155508" y="4592955"/>
                        <a:ext cx="6111875" cy="948055"/>
                      </a:xfrm>
                      <a:prstGeom prst="rect">
                        <a:avLst/>
                      </a:prstGeom>
                    </p:spPr>
                  </p:pic>
                </p:oleObj>
              </mc:Fallback>
            </mc:AlternateContent>
          </a:graphicData>
        </a:graphic>
      </p:graphicFrame>
      <p:grpSp>
        <p:nvGrpSpPr>
          <p:cNvPr id="2" name="Group 34"/>
          <p:cNvGrpSpPr/>
          <p:nvPr/>
        </p:nvGrpSpPr>
        <p:grpSpPr>
          <a:xfrm>
            <a:off x="304800" y="3757295"/>
            <a:ext cx="8534400" cy="2314575"/>
            <a:chOff x="192" y="2088"/>
            <a:chExt cx="5376" cy="1458"/>
          </a:xfrm>
        </p:grpSpPr>
        <p:sp>
          <p:nvSpPr>
            <p:cNvPr id="13335" name="Text Box 33"/>
            <p:cNvSpPr txBox="1"/>
            <p:nvPr/>
          </p:nvSpPr>
          <p:spPr>
            <a:xfrm>
              <a:off x="192" y="2088"/>
              <a:ext cx="5376" cy="1458"/>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800" dirty="0">
                  <a:latin typeface="宋体" panose="02010600030101010101" pitchFamily="2" charset="-122"/>
                </a:rPr>
                <a:t> </a:t>
              </a:r>
              <a:r>
                <a:rPr lang="zh-CN" altLang="en-US" sz="2800" b="1" dirty="0">
                  <a:latin typeface="宋体" panose="02010600030101010101" pitchFamily="2" charset="-122"/>
                </a:rPr>
                <a:t>由信任函数及概率分配函数的定义推出：</a:t>
              </a:r>
              <a:r>
                <a:rPr lang="zh-CN" altLang="en-US" sz="2600" b="1" dirty="0">
                  <a:latin typeface="Arial" panose="020B0604020202020204" pitchFamily="34" charset="0"/>
                </a:rPr>
                <a:t> </a:t>
              </a:r>
            </a:p>
            <a:p>
              <a:pPr>
                <a:spcBef>
                  <a:spcPct val="50000"/>
                </a:spcBef>
              </a:pPr>
              <a:endParaRPr lang="zh-CN" altLang="en-US" sz="2600" b="1" dirty="0">
                <a:latin typeface="Arial" panose="020B0604020202020204" pitchFamily="34" charset="0"/>
              </a:endParaRPr>
            </a:p>
            <a:p>
              <a:pPr>
                <a:spcBef>
                  <a:spcPct val="50000"/>
                </a:spcBef>
              </a:pPr>
              <a:endParaRPr lang="zh-CN" altLang="en-US" sz="2600" dirty="0">
                <a:latin typeface="Arial" panose="020B0604020202020204" pitchFamily="34" charset="0"/>
              </a:endParaRPr>
            </a:p>
            <a:p>
              <a:pPr>
                <a:spcBef>
                  <a:spcPct val="50000"/>
                </a:spcBef>
              </a:pPr>
              <a:endParaRPr lang="en-US" altLang="zh-CN" sz="2600" dirty="0">
                <a:latin typeface="Arial" panose="020B0604020202020204" pitchFamily="34" charset="0"/>
              </a:endParaRPr>
            </a:p>
          </p:txBody>
        </p:sp>
        <p:graphicFrame>
          <p:nvGraphicFramePr>
            <p:cNvPr id="13322" name="Object 31"/>
            <p:cNvGraphicFramePr/>
            <p:nvPr/>
          </p:nvGraphicFramePr>
          <p:xfrm>
            <a:off x="574" y="2530"/>
            <a:ext cx="1780" cy="296"/>
          </p:xfrm>
          <a:graphic>
            <a:graphicData uri="http://schemas.openxmlformats.org/presentationml/2006/ole">
              <mc:AlternateContent xmlns:mc="http://schemas.openxmlformats.org/markup-compatibility/2006">
                <mc:Choice xmlns:v="urn:schemas-microsoft-com:vml" Requires="v">
                  <p:oleObj spid="_x0000_s34036" r:id="rId13" imgW="1206500" imgH="203200" progId="Equation.3">
                    <p:embed/>
                  </p:oleObj>
                </mc:Choice>
                <mc:Fallback>
                  <p:oleObj r:id="rId13" imgW="1206500" imgH="203200" progId="Equation.3">
                    <p:embed/>
                    <p:pic>
                      <p:nvPicPr>
                        <p:cNvPr id="0" name="图片 3138"/>
                        <p:cNvPicPr/>
                        <p:nvPr/>
                      </p:nvPicPr>
                      <p:blipFill>
                        <a:blip r:embed="rId14"/>
                        <a:stretch>
                          <a:fillRect/>
                        </a:stretch>
                      </p:blipFill>
                      <p:spPr>
                        <a:xfrm>
                          <a:off x="574" y="2530"/>
                          <a:ext cx="1780" cy="296"/>
                        </a:xfrm>
                        <a:prstGeom prst="rect">
                          <a:avLst/>
                        </a:prstGeom>
                        <a:noFill/>
                        <a:ln w="38100">
                          <a:noFill/>
                          <a:miter/>
                        </a:ln>
                      </p:spPr>
                    </p:pic>
                  </p:oleObj>
                </mc:Fallback>
              </mc:AlternateContent>
            </a:graphicData>
          </a:graphic>
        </p:graphicFrame>
        <p:graphicFrame>
          <p:nvGraphicFramePr>
            <p:cNvPr id="13323" name="Object 30"/>
            <p:cNvGraphicFramePr/>
            <p:nvPr/>
          </p:nvGraphicFramePr>
          <p:xfrm>
            <a:off x="569" y="2943"/>
            <a:ext cx="1790" cy="459"/>
          </p:xfrm>
          <a:graphic>
            <a:graphicData uri="http://schemas.openxmlformats.org/presentationml/2006/ole">
              <mc:AlternateContent xmlns:mc="http://schemas.openxmlformats.org/markup-compatibility/2006">
                <mc:Choice xmlns:v="urn:schemas-microsoft-com:vml" Requires="v">
                  <p:oleObj spid="_x0000_s34037" r:id="rId15" imgW="1371600" imgH="355600" progId="Equation.3">
                    <p:embed/>
                  </p:oleObj>
                </mc:Choice>
                <mc:Fallback>
                  <p:oleObj r:id="rId15" imgW="1371600" imgH="355600" progId="Equation.3">
                    <p:embed/>
                    <p:pic>
                      <p:nvPicPr>
                        <p:cNvPr id="0" name="图片 3144"/>
                        <p:cNvPicPr/>
                        <p:nvPr/>
                      </p:nvPicPr>
                      <p:blipFill>
                        <a:blip r:embed="rId16"/>
                        <a:stretch>
                          <a:fillRect/>
                        </a:stretch>
                      </p:blipFill>
                      <p:spPr>
                        <a:xfrm>
                          <a:off x="569" y="2943"/>
                          <a:ext cx="1790" cy="45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6"/>
          <p:cNvSpPr/>
          <p:nvPr/>
        </p:nvSpPr>
        <p:spPr>
          <a:xfrm>
            <a:off x="1143000" y="3581400"/>
            <a:ext cx="7615555" cy="2639695"/>
          </a:xfrm>
          <a:prstGeom prst="borderCallout2">
            <a:avLst>
              <a:gd name="adj1" fmla="val 5556"/>
              <a:gd name="adj2" fmla="val -1009"/>
              <a:gd name="adj3" fmla="val 5556"/>
              <a:gd name="adj4" fmla="val -3051"/>
              <a:gd name="adj5" fmla="val -14968"/>
              <a:gd name="adj6" fmla="val -5134"/>
            </a:avLst>
          </a:prstGeom>
          <a:solidFill>
            <a:srgbClr val="FFFFD9"/>
          </a:soli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400" b="1" dirty="0">
                <a:latin typeface="宋体" panose="02010600030101010101"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红，黄，白</a:t>
            </a:r>
            <a:r>
              <a:rPr lang="en-US" altLang="zh-CN" sz="2400" b="1" dirty="0">
                <a:latin typeface="Times New Roman" panose="02020603050405020304" pitchFamily="18" charset="0"/>
                <a:cs typeface="Times New Roman" panose="02020603050405020304" pitchFamily="18" charset="0"/>
              </a:rPr>
              <a:t>}</a:t>
            </a:r>
          </a:p>
          <a:p>
            <a:pPr algn="just">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anose="02010600030101010101"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anose="02010600030101010101"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anose="02010600030101010101" pitchFamily="2" charset="-122"/>
              </a:rPr>
              <a:t>，</a:t>
            </a:r>
            <a:r>
              <a:rPr lang="zh-CN" altLang="en-US" sz="2200" b="1" dirty="0">
                <a:solidFill>
                  <a:schemeClr val="accent2"/>
                </a:solidFill>
                <a:latin typeface="Times New Roman" panose="02020603050405020304" pitchFamily="18" charset="0"/>
              </a:rPr>
              <a:t>	</a:t>
            </a:r>
          </a:p>
          <a:p>
            <a:pPr algn="just">
              <a:lnSpc>
                <a:spcPct val="130000"/>
              </a:lnSpc>
            </a:pPr>
            <a:endParaRPr lang="zh-CN" altLang="en-US" sz="2200" b="1" dirty="0">
              <a:solidFill>
                <a:schemeClr val="accent2"/>
              </a:solidFill>
              <a:latin typeface="Times New Roman" panose="02020603050405020304" pitchFamily="18" charset="0"/>
            </a:endParaRPr>
          </a:p>
          <a:p>
            <a:pPr algn="ctr"/>
            <a:endParaRPr lang="en-US" altLang="zh-CN" sz="2200" b="1" dirty="0">
              <a:solidFill>
                <a:schemeClr val="accent2"/>
              </a:solidFill>
              <a:latin typeface="Arial" panose="020B0604020202020204" pitchFamily="34" charset="0"/>
            </a:endParaRPr>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891854" cy="219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似然函数</a:t>
            </a:r>
          </a:p>
          <a:p>
            <a:pPr eaLnBrk="1" hangingPunct="1">
              <a:lnSpc>
                <a:spcPct val="130000"/>
              </a:lnSpc>
              <a:buNone/>
            </a:pPr>
            <a:r>
              <a:rPr lang="zh-CN" altLang="en-US" sz="2800" b="1" dirty="0">
                <a:latin typeface="Times New Roman" panose="02020603050405020304" pitchFamily="18" charset="0"/>
                <a:sym typeface="+mn-ea"/>
              </a:rPr>
              <a:t>命题</a:t>
            </a:r>
            <a:r>
              <a:rPr lang="en-US" altLang="zh-CN" sz="2800" b="1" i="1" dirty="0">
                <a:latin typeface="Times New Roman" panose="02020603050405020304" pitchFamily="18" charset="0"/>
                <a:sym typeface="+mn-ea"/>
              </a:rPr>
              <a:t>A</a:t>
            </a:r>
            <a:r>
              <a:rPr lang="zh-CN" altLang="en-US" sz="2800" b="1" dirty="0">
                <a:latin typeface="Times New Roman" panose="02020603050405020304" pitchFamily="18" charset="0"/>
                <a:sym typeface="+mn-ea"/>
              </a:rPr>
              <a:t>的似然函数(plansibility function) </a:t>
            </a:r>
            <a:r>
              <a:rPr lang="en-US" altLang="zh-CN" sz="2800" b="1" i="1" dirty="0">
                <a:latin typeface="Times New Roman" panose="02020603050405020304" pitchFamily="18" charset="0"/>
                <a:sym typeface="+mn-ea"/>
              </a:rPr>
              <a:t>Pl</a:t>
            </a: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定义：</a:t>
            </a:r>
          </a:p>
          <a:p>
            <a:pPr eaLnBrk="1" hangingPunct="1">
              <a:lnSpc>
                <a:spcPct val="125000"/>
              </a:lnSpc>
              <a:spcBef>
                <a:spcPts val="125"/>
              </a:spcBef>
              <a:spcAft>
                <a:spcPts val="0"/>
              </a:spcAft>
              <a:buNone/>
            </a:pP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sym typeface="+mn-ea"/>
              </a:rPr>
              <a:t>且</a:t>
            </a:r>
            <a:r>
              <a:rPr lang="en-US" altLang="zh-CN" sz="2800" dirty="0">
                <a:latin typeface="Times New Roman" panose="02020603050405020304" pitchFamily="18" charset="0"/>
                <a:ea typeface="楷体_GB2312" pitchFamily="49" charset="-122"/>
              </a:rPr>
              <a:t>     </a:t>
            </a:r>
          </a:p>
          <a:p>
            <a:pPr eaLnBrk="1" hangingPunct="1">
              <a:lnSpc>
                <a:spcPct val="130000"/>
              </a:lnSpc>
              <a:buNone/>
            </a:pPr>
            <a:r>
              <a:rPr lang="zh-CN" altLang="en-US" sz="2800" b="1" dirty="0">
                <a:latin typeface="Times New Roman" panose="02020603050405020304" pitchFamily="18" charset="0"/>
                <a:sym typeface="+mn-ea"/>
              </a:rPr>
              <a:t>        ：对命题</a:t>
            </a:r>
            <a:r>
              <a:rPr lang="en-US" altLang="zh-CN" sz="2800" b="1" i="1" dirty="0">
                <a:latin typeface="Times New Roman" panose="02020603050405020304" pitchFamily="18" charset="0"/>
                <a:sym typeface="+mn-ea"/>
              </a:rPr>
              <a:t>A</a:t>
            </a:r>
            <a:r>
              <a:rPr lang="zh-CN" altLang="en-US" sz="2800" b="1" dirty="0">
                <a:latin typeface="Times New Roman" panose="02020603050405020304" pitchFamily="18" charset="0"/>
                <a:sym typeface="+mn-ea"/>
              </a:rPr>
              <a:t>为真的不可驳斥函数或上限函数，表示对</a:t>
            </a:r>
            <a:r>
              <a:rPr lang="en-US" altLang="zh-CN" sz="2800" b="1" dirty="0">
                <a:solidFill>
                  <a:srgbClr val="FF0000"/>
                </a:solidFill>
                <a:latin typeface="Times New Roman" panose="02020603050405020304" pitchFamily="18" charset="0"/>
                <a:sym typeface="+mn-ea"/>
              </a:rPr>
              <a:t>A</a:t>
            </a:r>
            <a:r>
              <a:rPr lang="zh-CN" altLang="en-US" sz="2800" b="1" dirty="0">
                <a:solidFill>
                  <a:srgbClr val="FF0000"/>
                </a:solidFill>
                <a:latin typeface="Times New Roman" panose="02020603050405020304" pitchFamily="18" charset="0"/>
                <a:sym typeface="+mn-ea"/>
              </a:rPr>
              <a:t>的</a:t>
            </a:r>
            <a:r>
              <a:rPr lang="zh-CN" altLang="en-CN" sz="2800" b="1" dirty="0">
                <a:solidFill>
                  <a:srgbClr val="FF0000"/>
                </a:solidFill>
                <a:latin typeface="Times New Roman" panose="02020603050405020304" pitchFamily="18" charset="0"/>
                <a:sym typeface="+mn-ea"/>
              </a:rPr>
              <a:t>非假</a:t>
            </a:r>
            <a:r>
              <a:rPr lang="zh-CN" altLang="en-US" sz="2800" b="1" dirty="0">
                <a:solidFill>
                  <a:srgbClr val="FF0000"/>
                </a:solidFill>
                <a:latin typeface="Times New Roman" panose="02020603050405020304" pitchFamily="18" charset="0"/>
                <a:sym typeface="+mn-ea"/>
              </a:rPr>
              <a:t>的信任度。</a:t>
            </a:r>
            <a:endParaRPr lang="zh-CN" altLang="en-US" sz="2800" dirty="0">
              <a:solidFill>
                <a:srgbClr val="FF0000"/>
              </a:solidFill>
              <a:latin typeface="Times New Roman" panose="02020603050405020304" pitchFamily="18" charset="0"/>
              <a:ea typeface="楷体_GB2312" pitchFamily="49" charset="-122"/>
            </a:endParaRPr>
          </a:p>
        </p:txBody>
      </p:sp>
      <p:graphicFrame>
        <p:nvGraphicFramePr>
          <p:cNvPr id="13315" name="Object 6"/>
          <p:cNvGraphicFramePr/>
          <p:nvPr/>
        </p:nvGraphicFramePr>
        <p:xfrm>
          <a:off x="1599565" y="2064068"/>
          <a:ext cx="1524000" cy="509587"/>
        </p:xfrm>
        <a:graphic>
          <a:graphicData uri="http://schemas.openxmlformats.org/presentationml/2006/ole">
            <mc:AlternateContent xmlns:mc="http://schemas.openxmlformats.org/markup-compatibility/2006">
              <mc:Choice xmlns:v="urn:schemas-microsoft-com:vml" Requires="v">
                <p:oleObj spid="_x0000_s34987" r:id="rId3" imgW="685800" imgH="228600" progId="Equation.3">
                  <p:embed/>
                </p:oleObj>
              </mc:Choice>
              <mc:Fallback>
                <p:oleObj r:id="rId3" imgW="685800" imgH="228600" progId="Equation.3">
                  <p:embed/>
                  <p:pic>
                    <p:nvPicPr>
                      <p:cNvPr id="0" name="图片 3141"/>
                      <p:cNvPicPr/>
                      <p:nvPr/>
                    </p:nvPicPr>
                    <p:blipFill>
                      <a:blip r:embed="rId4"/>
                      <a:stretch>
                        <a:fillRect/>
                      </a:stretch>
                    </p:blipFill>
                    <p:spPr>
                      <a:xfrm>
                        <a:off x="1599565" y="2064068"/>
                        <a:ext cx="1524000" cy="509587"/>
                      </a:xfrm>
                      <a:prstGeom prst="rect">
                        <a:avLst/>
                      </a:prstGeom>
                      <a:noFill/>
                      <a:ln w="38100">
                        <a:noFill/>
                        <a:miter/>
                      </a:ln>
                    </p:spPr>
                  </p:pic>
                </p:oleObj>
              </mc:Fallback>
            </mc:AlternateContent>
          </a:graphicData>
        </a:graphic>
      </p:graphicFrame>
      <p:graphicFrame>
        <p:nvGraphicFramePr>
          <p:cNvPr id="13318" name="Object 28"/>
          <p:cNvGraphicFramePr/>
          <p:nvPr>
            <p:extLst>
              <p:ext uri="{D42A27DB-BD31-4B8C-83A1-F6EECF244321}">
                <p14:modId xmlns:p14="http://schemas.microsoft.com/office/powerpoint/2010/main" val="3627083924"/>
              </p:ext>
            </p:extLst>
          </p:nvPr>
        </p:nvGraphicFramePr>
        <p:xfrm>
          <a:off x="171801" y="2615220"/>
          <a:ext cx="932180" cy="477520"/>
        </p:xfrm>
        <a:graphic>
          <a:graphicData uri="http://schemas.openxmlformats.org/presentationml/2006/ole">
            <mc:AlternateContent xmlns:mc="http://schemas.openxmlformats.org/markup-compatibility/2006">
              <mc:Choice xmlns:v="urn:schemas-microsoft-com:vml" Requires="v">
                <p:oleObj spid="_x0000_s34988" r:id="rId5" imgW="405765" imgH="203200" progId="Equation.3">
                  <p:embed/>
                </p:oleObj>
              </mc:Choice>
              <mc:Fallback>
                <p:oleObj r:id="rId5" imgW="405765" imgH="203200" progId="Equation.3">
                  <p:embed/>
                  <p:pic>
                    <p:nvPicPr>
                      <p:cNvPr id="0" name="图片 3143"/>
                      <p:cNvPicPr/>
                      <p:nvPr/>
                    </p:nvPicPr>
                    <p:blipFill>
                      <a:blip r:embed="rId6"/>
                      <a:stretch>
                        <a:fillRect/>
                      </a:stretch>
                    </p:blipFill>
                    <p:spPr>
                      <a:xfrm>
                        <a:off x="171801" y="2615220"/>
                        <a:ext cx="932180" cy="477520"/>
                      </a:xfrm>
                      <a:prstGeom prst="rect">
                        <a:avLst/>
                      </a:prstGeom>
                      <a:noFill/>
                      <a:ln w="38100">
                        <a:noFill/>
                        <a:miter/>
                      </a:ln>
                    </p:spPr>
                  </p:pic>
                </p:oleObj>
              </mc:Fallback>
            </mc:AlternateContent>
          </a:graphicData>
        </a:graphic>
      </p:graphicFrame>
      <p:graphicFrame>
        <p:nvGraphicFramePr>
          <p:cNvPr id="13" name="对象 12"/>
          <p:cNvGraphicFramePr/>
          <p:nvPr/>
        </p:nvGraphicFramePr>
        <p:xfrm>
          <a:off x="2155508" y="4592955"/>
          <a:ext cx="6111875" cy="948055"/>
        </p:xfrm>
        <a:graphic>
          <a:graphicData uri="http://schemas.openxmlformats.org/presentationml/2006/ole">
            <mc:AlternateContent xmlns:mc="http://schemas.openxmlformats.org/markup-compatibility/2006">
              <mc:Choice xmlns:v="urn:schemas-microsoft-com:vml" Requires="v">
                <p:oleObj spid="_x0000_s34989" r:id="rId7" imgW="2959100" imgH="457200" progId="Equation.KSEE3">
                  <p:embed/>
                </p:oleObj>
              </mc:Choice>
              <mc:Fallback>
                <p:oleObj r:id="rId7" imgW="2959100" imgH="457200" progId="Equation.KSEE3">
                  <p:embed/>
                  <p:pic>
                    <p:nvPicPr>
                      <p:cNvPr id="0" name="图片 13"/>
                      <p:cNvPicPr/>
                      <p:nvPr/>
                    </p:nvPicPr>
                    <p:blipFill>
                      <a:blip r:embed="rId8"/>
                      <a:stretch>
                        <a:fillRect/>
                      </a:stretch>
                    </p:blipFill>
                    <p:spPr>
                      <a:xfrm>
                        <a:off x="2155508" y="4592955"/>
                        <a:ext cx="6111875" cy="948055"/>
                      </a:xfrm>
                      <a:prstGeom prst="rect">
                        <a:avLst/>
                      </a:prstGeom>
                    </p:spPr>
                  </p:pic>
                </p:oleObj>
              </mc:Fallback>
            </mc:AlternateContent>
          </a:graphicData>
        </a:graphic>
      </p:graphicFrame>
      <p:graphicFrame>
        <p:nvGraphicFramePr>
          <p:cNvPr id="52227" name="Object 9"/>
          <p:cNvGraphicFramePr/>
          <p:nvPr/>
        </p:nvGraphicFramePr>
        <p:xfrm>
          <a:off x="4003675" y="2048510"/>
          <a:ext cx="5588635" cy="675005"/>
        </p:xfrm>
        <a:graphic>
          <a:graphicData uri="http://schemas.openxmlformats.org/presentationml/2006/ole">
            <mc:AlternateContent xmlns:mc="http://schemas.openxmlformats.org/markup-compatibility/2006">
              <mc:Choice xmlns:v="urn:schemas-microsoft-com:vml" Requires="v">
                <p:oleObj spid="_x0000_s34990" r:id="rId9" imgW="3288665" imgH="355600" progId="Equation.3">
                  <p:embed/>
                </p:oleObj>
              </mc:Choice>
              <mc:Fallback>
                <p:oleObj r:id="rId9" imgW="3288665" imgH="355600" progId="Equation.3">
                  <p:embed/>
                  <p:pic>
                    <p:nvPicPr>
                      <p:cNvPr id="0" name="图片 3268"/>
                      <p:cNvPicPr/>
                      <p:nvPr/>
                    </p:nvPicPr>
                    <p:blipFill>
                      <a:blip r:embed="rId10"/>
                      <a:stretch>
                        <a:fillRect/>
                      </a:stretch>
                    </p:blipFill>
                    <p:spPr>
                      <a:xfrm>
                        <a:off x="4003675" y="2048510"/>
                        <a:ext cx="5588635" cy="675005"/>
                      </a:xfrm>
                      <a:prstGeom prst="rect">
                        <a:avLst/>
                      </a:prstGeom>
                      <a:noFill/>
                      <a:ln w="38100">
                        <a:noFill/>
                        <a:miter/>
                      </a:ln>
                    </p:spPr>
                  </p:pic>
                </p:oleObj>
              </mc:Fallback>
            </mc:AlternateContent>
          </a:graphicData>
        </a:graphic>
      </p:graphicFrame>
      <p:graphicFrame>
        <p:nvGraphicFramePr>
          <p:cNvPr id="6" name="对象 5"/>
          <p:cNvGraphicFramePr/>
          <p:nvPr/>
        </p:nvGraphicFramePr>
        <p:xfrm>
          <a:off x="1351916" y="5616575"/>
          <a:ext cx="6977380" cy="448945"/>
        </p:xfrm>
        <a:graphic>
          <a:graphicData uri="http://schemas.openxmlformats.org/presentationml/2006/ole">
            <mc:AlternateContent xmlns:mc="http://schemas.openxmlformats.org/markup-compatibility/2006">
              <mc:Choice xmlns:v="urn:schemas-microsoft-com:vml" Requires="v">
                <p:oleObj spid="_x0000_s34991" r:id="rId11" imgW="3377565" imgH="215900" progId="Equation.KSEE3">
                  <p:embed/>
                </p:oleObj>
              </mc:Choice>
              <mc:Fallback>
                <p:oleObj r:id="rId11" imgW="3377565" imgH="215900" progId="Equation.KSEE3">
                  <p:embed/>
                  <p:pic>
                    <p:nvPicPr>
                      <p:cNvPr id="0" name="图片 13"/>
                      <p:cNvPicPr/>
                      <p:nvPr/>
                    </p:nvPicPr>
                    <p:blipFill>
                      <a:blip r:embed="rId12"/>
                      <a:stretch>
                        <a:fillRect/>
                      </a:stretch>
                    </p:blipFill>
                    <p:spPr>
                      <a:xfrm>
                        <a:off x="1351916" y="5616575"/>
                        <a:ext cx="6977380" cy="4489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279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类概率函数</a:t>
            </a:r>
          </a:p>
          <a:p>
            <a:pPr eaLnBrk="1" hangingPunct="1">
              <a:lnSpc>
                <a:spcPct val="130000"/>
              </a:lnSpc>
              <a:buNone/>
            </a:pPr>
            <a:r>
              <a:rPr lang="zh-CN" altLang="en-US" sz="2800" b="1" dirty="0">
                <a:latin typeface="Times New Roman" panose="02020603050405020304" pitchFamily="18" charset="0"/>
                <a:sym typeface="+mn-ea"/>
              </a:rPr>
              <a:t>命题</a:t>
            </a:r>
            <a:r>
              <a:rPr lang="en-US" altLang="zh-CN" sz="2800" b="1" dirty="0">
                <a:latin typeface="Times New Roman" panose="02020603050405020304" pitchFamily="18" charset="0"/>
                <a:sym typeface="+mn-ea"/>
              </a:rPr>
              <a:t> </a:t>
            </a:r>
            <a:r>
              <a:rPr lang="en-US" altLang="zh-CN" sz="2800" b="1" i="1" dirty="0">
                <a:latin typeface="Times New Roman" panose="02020603050405020304" pitchFamily="18" charset="0"/>
                <a:sym typeface="+mn-ea"/>
              </a:rPr>
              <a:t>A </a:t>
            </a:r>
            <a:r>
              <a:rPr lang="zh-CN" altLang="en-US" sz="2800" b="1" dirty="0">
                <a:latin typeface="Times New Roman" panose="02020603050405020304" pitchFamily="18" charset="0"/>
                <a:sym typeface="+mn-ea"/>
              </a:rPr>
              <a:t>的类概率函数</a:t>
            </a:r>
            <a:r>
              <a:rPr lang="en-US" altLang="zh-CN" sz="2800" b="1" dirty="0">
                <a:latin typeface="Times New Roman" panose="02020603050405020304" pitchFamily="18" charset="0"/>
                <a:sym typeface="+mn-ea"/>
              </a:rPr>
              <a:t> </a:t>
            </a:r>
            <a:r>
              <a:rPr lang="en-US" altLang="zh-CN" sz="2800" b="1" i="1" dirty="0">
                <a:latin typeface="Times New Roman" panose="02020603050405020304" pitchFamily="18" charset="0"/>
                <a:sym typeface="+mn-ea"/>
              </a:rPr>
              <a:t>f </a:t>
            </a: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定义：</a:t>
            </a:r>
          </a:p>
          <a:p>
            <a:pPr eaLnBrk="1" hangingPunct="1">
              <a:lnSpc>
                <a:spcPct val="125000"/>
              </a:lnSpc>
              <a:spcBef>
                <a:spcPts val="125"/>
              </a:spcBef>
              <a:spcAft>
                <a:spcPts val="0"/>
              </a:spcAft>
              <a:buNone/>
            </a:pPr>
            <a:r>
              <a:rPr lang="en-US" altLang="zh-CN" sz="2800" dirty="0">
                <a:latin typeface="Times New Roman" panose="02020603050405020304" pitchFamily="18" charset="0"/>
                <a:ea typeface="楷体_GB2312" pitchFamily="49" charset="-122"/>
              </a:rPr>
              <a:t>                                 </a:t>
            </a:r>
          </a:p>
          <a:p>
            <a:pPr eaLnBrk="1" hangingPunct="1">
              <a:lnSpc>
                <a:spcPct val="130000"/>
              </a:lnSpc>
              <a:buNone/>
            </a:pPr>
            <a:r>
              <a:rPr lang="zh-CN" altLang="en-US" sz="2800" b="1" dirty="0">
                <a:latin typeface="Times New Roman" panose="02020603050405020304" pitchFamily="18" charset="0"/>
                <a:sym typeface="+mn-ea"/>
              </a:rPr>
              <a:t>            </a:t>
            </a:r>
          </a:p>
          <a:p>
            <a:pPr eaLnBrk="1" hangingPunct="1">
              <a:lnSpc>
                <a:spcPct val="130000"/>
              </a:lnSpc>
              <a:buNone/>
            </a:pPr>
            <a:r>
              <a:rPr lang="zh-CN" altLang="en-US" sz="2800" dirty="0">
                <a:latin typeface="Times New Roman" panose="02020603050405020304" pitchFamily="18" charset="0"/>
                <a:sym typeface="+mn-ea"/>
              </a:rPr>
              <a:t>其中，</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 </a:t>
            </a:r>
            <a:r>
              <a:rPr lang="zh-CN" altLang="en-US" sz="2800" dirty="0">
                <a:latin typeface="Times New Roman" panose="02020603050405020304" pitchFamily="18" charset="0"/>
                <a:sym typeface="+mn-ea"/>
              </a:rPr>
              <a:t>与</a:t>
            </a:r>
            <a:r>
              <a:rPr lang="en-US" altLang="zh-CN" sz="2800" i="1" dirty="0">
                <a:latin typeface="Times New Roman" panose="02020603050405020304" pitchFamily="18" charset="0"/>
                <a:sym typeface="+mn-ea"/>
              </a:rPr>
              <a:t> |D|</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分别为</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A </a:t>
            </a:r>
            <a:r>
              <a:rPr lang="zh-CN" altLang="en-US" sz="2800" dirty="0">
                <a:latin typeface="Times New Roman" panose="02020603050405020304" pitchFamily="18" charset="0"/>
                <a:sym typeface="+mn-ea"/>
              </a:rPr>
              <a:t>与</a:t>
            </a:r>
            <a:r>
              <a:rPr lang="en-US" altLang="zh-CN" sz="2800" i="1" dirty="0">
                <a:latin typeface="Times New Roman" panose="02020603050405020304" pitchFamily="18" charset="0"/>
                <a:sym typeface="+mn-ea"/>
              </a:rPr>
              <a:t> D</a:t>
            </a:r>
            <a:r>
              <a:rPr lang="zh-CN" altLang="en-US" sz="2800" dirty="0">
                <a:latin typeface="Times New Roman" panose="02020603050405020304" pitchFamily="18" charset="0"/>
                <a:sym typeface="+mn-ea"/>
              </a:rPr>
              <a:t>中的元素个数。</a:t>
            </a:r>
            <a:endParaRPr lang="zh-CN" altLang="en-US" sz="2800" dirty="0">
              <a:latin typeface="Times New Roman" panose="02020603050405020304" pitchFamily="18" charset="0"/>
              <a:ea typeface="楷体_GB2312" pitchFamily="49" charset="-122"/>
            </a:endParaRPr>
          </a:p>
        </p:txBody>
      </p:sp>
      <p:graphicFrame>
        <p:nvGraphicFramePr>
          <p:cNvPr id="52227" name="Object 9"/>
          <p:cNvGraphicFramePr/>
          <p:nvPr>
            <p:extLst>
              <p:ext uri="{D42A27DB-BD31-4B8C-83A1-F6EECF244321}">
                <p14:modId xmlns:p14="http://schemas.microsoft.com/office/powerpoint/2010/main" val="349222673"/>
              </p:ext>
            </p:extLst>
          </p:nvPr>
        </p:nvGraphicFramePr>
        <p:xfrm>
          <a:off x="1081723" y="2130425"/>
          <a:ext cx="7327986" cy="892175"/>
        </p:xfrm>
        <a:graphic>
          <a:graphicData uri="http://schemas.openxmlformats.org/presentationml/2006/ole">
            <mc:AlternateContent xmlns:mc="http://schemas.openxmlformats.org/markup-compatibility/2006">
              <mc:Choice xmlns:v="urn:schemas-microsoft-com:vml" Requires="v">
                <p:oleObj spid="_x0000_s36079" r:id="rId3" imgW="3606165" imgH="469900" progId="Equation.3">
                  <p:embed/>
                </p:oleObj>
              </mc:Choice>
              <mc:Fallback>
                <p:oleObj r:id="rId3" imgW="3606165" imgH="469900" progId="Equation.3">
                  <p:embed/>
                  <p:pic>
                    <p:nvPicPr>
                      <p:cNvPr id="0" name="图片 3268"/>
                      <p:cNvPicPr/>
                      <p:nvPr/>
                    </p:nvPicPr>
                    <p:blipFill>
                      <a:blip r:embed="rId4"/>
                      <a:stretch>
                        <a:fillRect/>
                      </a:stretch>
                    </p:blipFill>
                    <p:spPr>
                      <a:xfrm>
                        <a:off x="1081723" y="2130425"/>
                        <a:ext cx="7327986" cy="892175"/>
                      </a:xfrm>
                      <a:prstGeom prst="rect">
                        <a:avLst/>
                      </a:prstGeom>
                      <a:noFill/>
                      <a:ln w="38100">
                        <a:noFill/>
                        <a:miter/>
                      </a:ln>
                    </p:spPr>
                  </p:pic>
                </p:oleObj>
              </mc:Fallback>
            </mc:AlternateContent>
          </a:graphicData>
        </a:graphic>
      </p:graphicFrame>
      <p:sp>
        <p:nvSpPr>
          <p:cNvPr id="15382" name="Text Box 29"/>
          <p:cNvSpPr txBox="1"/>
          <p:nvPr/>
        </p:nvSpPr>
        <p:spPr>
          <a:xfrm>
            <a:off x="304800" y="4029075"/>
            <a:ext cx="11295380" cy="2221865"/>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marL="0" lvl="1">
              <a:lnSpc>
                <a:spcPct val="120000"/>
              </a:lnSpc>
              <a:spcBef>
                <a:spcPct val="50000"/>
              </a:spcBef>
              <a:buClr>
                <a:schemeClr val="accent2"/>
              </a:buClr>
              <a:buFont typeface="Wingdings" panose="05000000000000000000" pitchFamily="2" charset="2"/>
            </a:pP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类概率函数</a:t>
            </a:r>
            <a:r>
              <a:rPr lang="en-US" altLang="zh-CN" sz="28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800" b="1" i="1" noProof="0" dirty="0">
                <a:ln>
                  <a:noFill/>
                </a:ln>
                <a:effectLst/>
                <a:uLnTx/>
                <a:uFillTx/>
                <a:latin typeface="Times New Roman" panose="02020603050405020304" pitchFamily="18" charset="0"/>
                <a:cs typeface="Times New Roman" panose="02020603050405020304" pitchFamily="18" charset="0"/>
                <a:sym typeface="+mn-ea"/>
              </a:rPr>
              <a:t>f</a:t>
            </a:r>
            <a:r>
              <a:rPr lang="en-US" altLang="zh-CN" sz="2800" b="1"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800" b="1" i="1" noProof="0" dirty="0">
                <a:ln>
                  <a:noFill/>
                </a:ln>
                <a:effectLst/>
                <a:uLnTx/>
                <a:uFillTx/>
                <a:latin typeface="Times New Roman" panose="02020603050405020304" pitchFamily="18" charset="0"/>
                <a:cs typeface="Times New Roman" panose="02020603050405020304" pitchFamily="18" charset="0"/>
                <a:sym typeface="+mn-ea"/>
              </a:rPr>
              <a:t>A</a:t>
            </a:r>
            <a:r>
              <a:rPr lang="en-US" altLang="zh-CN" sz="2800" b="1"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800" b="1"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作为</a:t>
            </a:r>
            <a:r>
              <a:rPr lang="en-US" altLang="zh-CN" sz="2800" b="1"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A</a:t>
            </a:r>
            <a:r>
              <a:rPr lang="zh-CN" altLang="en-US" sz="2800" b="1"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的非精确性度量</a:t>
            </a: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，具有如下性质：</a:t>
            </a:r>
            <a:endParaRPr kumimoji="0" lang="en-US"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1</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，对于</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 </a:t>
            </a:r>
            <a:endParaRPr kumimoji="0" lang="en-US" altLang="en-US" sz="28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2</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）对于任何</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，有 </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 </a:t>
            </a:r>
            <a:endParaRPr kumimoji="0" lang="en-US" altLang="en-US" sz="28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3</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）对于任何</a:t>
            </a:r>
            <a:r>
              <a:rPr lang="en-US" altLang="en-US" sz="28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，有</a:t>
            </a:r>
            <a:r>
              <a:rPr lang="en-US" altLang="en-US" sz="2800" b="1" noProof="0" dirty="0">
                <a:ln>
                  <a:noFill/>
                </a:ln>
                <a:effectLst/>
                <a:uLnTx/>
                <a:uFillTx/>
                <a:latin typeface="Times New Roman" panose="02020603050405020304" pitchFamily="18" charset="0"/>
                <a:cs typeface="Times New Roman" panose="02020603050405020304" pitchFamily="18" charset="0"/>
                <a:sym typeface="+mn-ea"/>
              </a:rPr>
              <a:t> </a:t>
            </a:r>
            <a:endParaRPr lang="zh-CN" altLang="en-US" sz="2800" dirty="0">
              <a:latin typeface="Times New Roman" panose="02020603050405020304" pitchFamily="18" charset="0"/>
            </a:endParaRPr>
          </a:p>
        </p:txBody>
      </p:sp>
      <p:graphicFrame>
        <p:nvGraphicFramePr>
          <p:cNvPr id="53255" name="Object 10"/>
          <p:cNvGraphicFramePr/>
          <p:nvPr/>
        </p:nvGraphicFramePr>
        <p:xfrm>
          <a:off x="1741170" y="4586605"/>
          <a:ext cx="1543685" cy="639445"/>
        </p:xfrm>
        <a:graphic>
          <a:graphicData uri="http://schemas.openxmlformats.org/presentationml/2006/ole">
            <mc:AlternateContent xmlns:mc="http://schemas.openxmlformats.org/markup-compatibility/2006">
              <mc:Choice xmlns:v="urn:schemas-microsoft-com:vml" Requires="v">
                <p:oleObj spid="_x0000_s36080" r:id="rId5" imgW="927100" imgH="431800" progId="Equation.3">
                  <p:embed/>
                </p:oleObj>
              </mc:Choice>
              <mc:Fallback>
                <p:oleObj r:id="rId5" imgW="927100" imgH="431800" progId="Equation.3">
                  <p:embed/>
                  <p:pic>
                    <p:nvPicPr>
                      <p:cNvPr id="0" name="图片 3274"/>
                      <p:cNvPicPr/>
                      <p:nvPr/>
                    </p:nvPicPr>
                    <p:blipFill>
                      <a:blip r:embed="rId6"/>
                      <a:stretch>
                        <a:fillRect/>
                      </a:stretch>
                    </p:blipFill>
                    <p:spPr>
                      <a:xfrm>
                        <a:off x="1741170" y="4586605"/>
                        <a:ext cx="1543685" cy="639445"/>
                      </a:xfrm>
                      <a:prstGeom prst="rect">
                        <a:avLst/>
                      </a:prstGeom>
                      <a:noFill/>
                      <a:ln w="38100">
                        <a:noFill/>
                        <a:miter/>
                      </a:ln>
                    </p:spPr>
                  </p:pic>
                </p:oleObj>
              </mc:Fallback>
            </mc:AlternateContent>
          </a:graphicData>
        </a:graphic>
      </p:graphicFrame>
      <p:graphicFrame>
        <p:nvGraphicFramePr>
          <p:cNvPr id="53256" name="Object 12"/>
          <p:cNvGraphicFramePr/>
          <p:nvPr/>
        </p:nvGraphicFramePr>
        <p:xfrm>
          <a:off x="4413885" y="4723765"/>
          <a:ext cx="1946275" cy="365125"/>
        </p:xfrm>
        <a:graphic>
          <a:graphicData uri="http://schemas.openxmlformats.org/presentationml/2006/ole">
            <mc:AlternateContent xmlns:mc="http://schemas.openxmlformats.org/markup-compatibility/2006">
              <mc:Choice xmlns:v="urn:schemas-microsoft-com:vml" Requires="v">
                <p:oleObj spid="_x0000_s36081" r:id="rId7" imgW="1219200" imgH="228600" progId="Equation.3">
                  <p:embed/>
                </p:oleObj>
              </mc:Choice>
              <mc:Fallback>
                <p:oleObj r:id="rId7" imgW="1219200" imgH="228600" progId="Equation.3">
                  <p:embed/>
                  <p:pic>
                    <p:nvPicPr>
                      <p:cNvPr id="0" name="图片 3276"/>
                      <p:cNvPicPr/>
                      <p:nvPr/>
                    </p:nvPicPr>
                    <p:blipFill>
                      <a:blip r:embed="rId8"/>
                      <a:stretch>
                        <a:fillRect/>
                      </a:stretch>
                    </p:blipFill>
                    <p:spPr>
                      <a:xfrm>
                        <a:off x="4413885" y="4723765"/>
                        <a:ext cx="1946275" cy="365125"/>
                      </a:xfrm>
                      <a:prstGeom prst="rect">
                        <a:avLst/>
                      </a:prstGeom>
                      <a:noFill/>
                      <a:ln w="38100">
                        <a:noFill/>
                        <a:miter/>
                      </a:ln>
                    </p:spPr>
                  </p:pic>
                </p:oleObj>
              </mc:Fallback>
            </mc:AlternateContent>
          </a:graphicData>
        </a:graphic>
      </p:graphicFrame>
      <p:graphicFrame>
        <p:nvGraphicFramePr>
          <p:cNvPr id="53259" name="Object 18"/>
          <p:cNvGraphicFramePr/>
          <p:nvPr/>
        </p:nvGraphicFramePr>
        <p:xfrm>
          <a:off x="3237230" y="5226050"/>
          <a:ext cx="877888" cy="365125"/>
        </p:xfrm>
        <a:graphic>
          <a:graphicData uri="http://schemas.openxmlformats.org/presentationml/2006/ole">
            <mc:AlternateContent xmlns:mc="http://schemas.openxmlformats.org/markup-compatibility/2006">
              <mc:Choice xmlns:v="urn:schemas-microsoft-com:vml" Requires="v">
                <p:oleObj spid="_x0000_s36082" r:id="rId9" imgW="457200" imgH="190500" progId="Equation.3">
                  <p:embed/>
                </p:oleObj>
              </mc:Choice>
              <mc:Fallback>
                <p:oleObj r:id="rId9" imgW="457200" imgH="190500" progId="Equation.3">
                  <p:embed/>
                  <p:pic>
                    <p:nvPicPr>
                      <p:cNvPr id="0" name="图片 3280"/>
                      <p:cNvPicPr/>
                      <p:nvPr/>
                    </p:nvPicPr>
                    <p:blipFill>
                      <a:blip r:embed="rId10"/>
                      <a:stretch>
                        <a:fillRect/>
                      </a:stretch>
                    </p:blipFill>
                    <p:spPr>
                      <a:xfrm>
                        <a:off x="3237230" y="5226050"/>
                        <a:ext cx="877888" cy="365125"/>
                      </a:xfrm>
                      <a:prstGeom prst="rect">
                        <a:avLst/>
                      </a:prstGeom>
                      <a:noFill/>
                      <a:ln w="38100">
                        <a:noFill/>
                        <a:miter/>
                      </a:ln>
                    </p:spPr>
                  </p:pic>
                </p:oleObj>
              </mc:Fallback>
            </mc:AlternateContent>
          </a:graphicData>
        </a:graphic>
      </p:graphicFrame>
      <p:graphicFrame>
        <p:nvGraphicFramePr>
          <p:cNvPr id="53257" name="Object 14"/>
          <p:cNvGraphicFramePr/>
          <p:nvPr/>
        </p:nvGraphicFramePr>
        <p:xfrm>
          <a:off x="4973320" y="5245100"/>
          <a:ext cx="2695575" cy="365125"/>
        </p:xfrm>
        <a:graphic>
          <a:graphicData uri="http://schemas.openxmlformats.org/presentationml/2006/ole">
            <mc:AlternateContent xmlns:mc="http://schemas.openxmlformats.org/markup-compatibility/2006">
              <mc:Choice xmlns:v="urn:schemas-microsoft-com:vml" Requires="v">
                <p:oleObj spid="_x0000_s36083" r:id="rId11" imgW="1473200" imgH="203200" progId="Equation.3">
                  <p:embed/>
                </p:oleObj>
              </mc:Choice>
              <mc:Fallback>
                <p:oleObj r:id="rId11" imgW="1473200" imgH="203200" progId="Equation.3">
                  <p:embed/>
                  <p:pic>
                    <p:nvPicPr>
                      <p:cNvPr id="0" name="图片 3271"/>
                      <p:cNvPicPr/>
                      <p:nvPr/>
                    </p:nvPicPr>
                    <p:blipFill>
                      <a:blip r:embed="rId12"/>
                      <a:stretch>
                        <a:fillRect/>
                      </a:stretch>
                    </p:blipFill>
                    <p:spPr>
                      <a:xfrm>
                        <a:off x="4973320" y="5245100"/>
                        <a:ext cx="2695575" cy="365125"/>
                      </a:xfrm>
                      <a:prstGeom prst="rect">
                        <a:avLst/>
                      </a:prstGeom>
                      <a:noFill/>
                      <a:ln w="38100">
                        <a:noFill/>
                        <a:miter/>
                      </a:ln>
                    </p:spPr>
                  </p:pic>
                </p:oleObj>
              </mc:Fallback>
            </mc:AlternateContent>
          </a:graphicData>
        </a:graphic>
      </p:graphicFrame>
      <p:graphicFrame>
        <p:nvGraphicFramePr>
          <p:cNvPr id="53260" name="Object 19"/>
          <p:cNvGraphicFramePr/>
          <p:nvPr/>
        </p:nvGraphicFramePr>
        <p:xfrm>
          <a:off x="3284855" y="5777865"/>
          <a:ext cx="877888" cy="365125"/>
        </p:xfrm>
        <a:graphic>
          <a:graphicData uri="http://schemas.openxmlformats.org/presentationml/2006/ole">
            <mc:AlternateContent xmlns:mc="http://schemas.openxmlformats.org/markup-compatibility/2006">
              <mc:Choice xmlns:v="urn:schemas-microsoft-com:vml" Requires="v">
                <p:oleObj spid="_x0000_s36084" r:id="rId13" imgW="457200" imgH="190500" progId="Equation.3">
                  <p:embed/>
                </p:oleObj>
              </mc:Choice>
              <mc:Fallback>
                <p:oleObj r:id="rId13" imgW="457200" imgH="190500" progId="Equation.3">
                  <p:embed/>
                  <p:pic>
                    <p:nvPicPr>
                      <p:cNvPr id="0" name="图片 3279"/>
                      <p:cNvPicPr/>
                      <p:nvPr/>
                    </p:nvPicPr>
                    <p:blipFill>
                      <a:blip r:embed="rId10"/>
                      <a:stretch>
                        <a:fillRect/>
                      </a:stretch>
                    </p:blipFill>
                    <p:spPr>
                      <a:xfrm>
                        <a:off x="3284855" y="5777865"/>
                        <a:ext cx="877888" cy="365125"/>
                      </a:xfrm>
                      <a:prstGeom prst="rect">
                        <a:avLst/>
                      </a:prstGeom>
                      <a:noFill/>
                      <a:ln w="38100">
                        <a:noFill/>
                        <a:miter/>
                      </a:ln>
                    </p:spPr>
                  </p:pic>
                </p:oleObj>
              </mc:Fallback>
            </mc:AlternateContent>
          </a:graphicData>
        </a:graphic>
      </p:graphicFrame>
      <p:graphicFrame>
        <p:nvGraphicFramePr>
          <p:cNvPr id="53258" name="Object 16"/>
          <p:cNvGraphicFramePr/>
          <p:nvPr/>
        </p:nvGraphicFramePr>
        <p:xfrm>
          <a:off x="4973161" y="5796915"/>
          <a:ext cx="2012315" cy="365125"/>
        </p:xfrm>
        <a:graphic>
          <a:graphicData uri="http://schemas.openxmlformats.org/presentationml/2006/ole">
            <mc:AlternateContent xmlns:mc="http://schemas.openxmlformats.org/markup-compatibility/2006">
              <mc:Choice xmlns:v="urn:schemas-microsoft-com:vml" Requires="v">
                <p:oleObj spid="_x0000_s36085" r:id="rId14" imgW="1104900" imgH="203200" progId="Equation.3">
                  <p:embed/>
                </p:oleObj>
              </mc:Choice>
              <mc:Fallback>
                <p:oleObj r:id="rId14" imgW="1104900" imgH="203200" progId="Equation.3">
                  <p:embed/>
                  <p:pic>
                    <p:nvPicPr>
                      <p:cNvPr id="0" name="图片 3278"/>
                      <p:cNvPicPr/>
                      <p:nvPr/>
                    </p:nvPicPr>
                    <p:blipFill>
                      <a:blip r:embed="rId15"/>
                      <a:stretch>
                        <a:fillRect/>
                      </a:stretch>
                    </p:blipFill>
                    <p:spPr>
                      <a:xfrm>
                        <a:off x="4973161" y="5796915"/>
                        <a:ext cx="2012315" cy="365125"/>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280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5</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概率分配函数的正交和（证据的组合）</a:t>
            </a:r>
          </a:p>
          <a:p>
            <a:pPr eaLnBrk="1" hangingPunct="1">
              <a:lnSpc>
                <a:spcPct val="130000"/>
              </a:lnSpc>
              <a:buNone/>
            </a:pPr>
            <a:r>
              <a:rPr lang="zh-CN" altLang="en-US" sz="2800" dirty="0">
                <a:latin typeface="Times New Roman" panose="02020603050405020304" pitchFamily="18" charset="0"/>
                <a:sym typeface="+mn-ea"/>
              </a:rPr>
              <a:t>设 </a:t>
            </a:r>
            <a:r>
              <a:rPr lang="en-US" altLang="zh-CN" sz="2800" i="1" dirty="0">
                <a:latin typeface="Times New Roman" panose="02020603050405020304" pitchFamily="18" charset="0"/>
                <a:sym typeface="+mn-ea"/>
              </a:rPr>
              <a:t>m</a:t>
            </a:r>
            <a:r>
              <a:rPr lang="en-US" altLang="zh-CN" sz="2800" baseline="-25000" dirty="0">
                <a:latin typeface="Times New Roman" panose="02020603050405020304" pitchFamily="18" charset="0"/>
                <a:sym typeface="+mn-ea"/>
              </a:rPr>
              <a:t>1</a:t>
            </a:r>
            <a:r>
              <a:rPr lang="zh-CN" altLang="en-US" sz="2800" dirty="0">
                <a:latin typeface="Times New Roman" panose="02020603050405020304" pitchFamily="18" charset="0"/>
                <a:sym typeface="+mn-ea"/>
              </a:rPr>
              <a:t> 和</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m</a:t>
            </a:r>
            <a:r>
              <a:rPr lang="en-US" altLang="zh-CN" sz="2800" baseline="-25000" dirty="0">
                <a:latin typeface="Times New Roman" panose="02020603050405020304" pitchFamily="18" charset="0"/>
                <a:sym typeface="+mn-ea"/>
              </a:rPr>
              <a:t>2</a:t>
            </a:r>
            <a:r>
              <a:rPr lang="zh-CN" altLang="en-US" sz="2800" dirty="0">
                <a:latin typeface="Times New Roman" panose="02020603050405020304" pitchFamily="18" charset="0"/>
                <a:sym typeface="+mn-ea"/>
              </a:rPr>
              <a:t> 是两个概率分配函数；则其正交和                  ：</a:t>
            </a:r>
            <a:endParaRPr lang="zh-CN" altLang="en-US" sz="2800" dirty="0">
              <a:latin typeface="Times New Roman" panose="02020603050405020304" pitchFamily="18" charset="0"/>
            </a:endParaRPr>
          </a:p>
          <a:p>
            <a:pPr eaLnBrk="1" hangingPunct="1">
              <a:lnSpc>
                <a:spcPct val="130000"/>
              </a:lnSpc>
              <a:buNone/>
            </a:pPr>
            <a:endParaRPr lang="zh-CN" altLang="en-US" sz="2800" b="1" dirty="0">
              <a:latin typeface="Times New Roman" panose="02020603050405020304" pitchFamily="18" charset="0"/>
              <a:sym typeface="+mn-ea"/>
            </a:endParaRPr>
          </a:p>
          <a:p>
            <a:pPr eaLnBrk="1" hangingPunct="1">
              <a:lnSpc>
                <a:spcPct val="130000"/>
              </a:lnSpc>
              <a:buNone/>
            </a:pPr>
            <a:r>
              <a:rPr lang="zh-CN" altLang="en-US" sz="2800" b="1" dirty="0">
                <a:latin typeface="Times New Roman" panose="02020603050405020304" pitchFamily="18" charset="0"/>
                <a:sym typeface="+mn-ea"/>
              </a:rPr>
              <a:t>      </a:t>
            </a:r>
          </a:p>
          <a:p>
            <a:pPr eaLnBrk="1" hangingPunct="1">
              <a:lnSpc>
                <a:spcPct val="130000"/>
              </a:lnSpc>
              <a:buNone/>
            </a:pPr>
            <a:r>
              <a:rPr lang="zh-CN" altLang="en-US" sz="2800" dirty="0">
                <a:latin typeface="Times New Roman" panose="02020603050405020304" pitchFamily="18" charset="0"/>
                <a:sym typeface="+mn-ea"/>
              </a:rPr>
              <a:t>其中，</a:t>
            </a:r>
            <a:endParaRPr lang="zh-CN" altLang="en-US" sz="2800" dirty="0">
              <a:latin typeface="Times New Roman" panose="02020603050405020304" pitchFamily="18" charset="0"/>
              <a:ea typeface="楷体_GB2312" pitchFamily="49" charset="-122"/>
            </a:endParaRPr>
          </a:p>
        </p:txBody>
      </p:sp>
      <p:graphicFrame>
        <p:nvGraphicFramePr>
          <p:cNvPr id="15364" name="Object 8"/>
          <p:cNvGraphicFramePr/>
          <p:nvPr/>
        </p:nvGraphicFramePr>
        <p:xfrm>
          <a:off x="7548087" y="1515745"/>
          <a:ext cx="1541145" cy="504825"/>
        </p:xfrm>
        <a:graphic>
          <a:graphicData uri="http://schemas.openxmlformats.org/presentationml/2006/ole">
            <mc:AlternateContent xmlns:mc="http://schemas.openxmlformats.org/markup-compatibility/2006">
              <mc:Choice xmlns:v="urn:schemas-microsoft-com:vml" Requires="v">
                <p:oleObj spid="_x0000_s37035" r:id="rId3" imgW="774065" imgH="215900" progId="Equation.3">
                  <p:embed/>
                </p:oleObj>
              </mc:Choice>
              <mc:Fallback>
                <p:oleObj r:id="rId3" imgW="774065" imgH="215900" progId="Equation.3">
                  <p:embed/>
                  <p:pic>
                    <p:nvPicPr>
                      <p:cNvPr id="0" name="图片 3158"/>
                      <p:cNvPicPr/>
                      <p:nvPr/>
                    </p:nvPicPr>
                    <p:blipFill>
                      <a:blip r:embed="rId4"/>
                      <a:stretch>
                        <a:fillRect/>
                      </a:stretch>
                    </p:blipFill>
                    <p:spPr>
                      <a:xfrm>
                        <a:off x="7548087" y="1515745"/>
                        <a:ext cx="1541145" cy="504825"/>
                      </a:xfrm>
                      <a:prstGeom prst="rect">
                        <a:avLst/>
                      </a:prstGeom>
                      <a:noFill/>
                      <a:ln w="38100">
                        <a:noFill/>
                        <a:miter/>
                      </a:ln>
                    </p:spPr>
                  </p:pic>
                </p:oleObj>
              </mc:Fallback>
            </mc:AlternateContent>
          </a:graphicData>
        </a:graphic>
      </p:graphicFrame>
      <p:graphicFrame>
        <p:nvGraphicFramePr>
          <p:cNvPr id="56325" name="Object 9"/>
          <p:cNvGraphicFramePr/>
          <p:nvPr/>
        </p:nvGraphicFramePr>
        <p:xfrm>
          <a:off x="2563178" y="2147570"/>
          <a:ext cx="4059555" cy="925830"/>
        </p:xfrm>
        <a:graphic>
          <a:graphicData uri="http://schemas.openxmlformats.org/presentationml/2006/ole">
            <mc:AlternateContent xmlns:mc="http://schemas.openxmlformats.org/markup-compatibility/2006">
              <mc:Choice xmlns:v="urn:schemas-microsoft-com:vml" Requires="v">
                <p:oleObj spid="_x0000_s37036" r:id="rId5" imgW="1879600" imgH="431800" progId="Equation.3">
                  <p:embed/>
                </p:oleObj>
              </mc:Choice>
              <mc:Fallback>
                <p:oleObj r:id="rId5" imgW="1879600" imgH="431800" progId="Equation.3">
                  <p:embed/>
                  <p:pic>
                    <p:nvPicPr>
                      <p:cNvPr id="0" name="图片 3293"/>
                      <p:cNvPicPr/>
                      <p:nvPr/>
                    </p:nvPicPr>
                    <p:blipFill>
                      <a:blip r:embed="rId6"/>
                      <a:stretch>
                        <a:fillRect/>
                      </a:stretch>
                    </p:blipFill>
                    <p:spPr>
                      <a:xfrm>
                        <a:off x="2563178" y="2147570"/>
                        <a:ext cx="4059555" cy="925830"/>
                      </a:xfrm>
                      <a:prstGeom prst="rect">
                        <a:avLst/>
                      </a:prstGeom>
                      <a:noFill/>
                      <a:ln w="38100">
                        <a:noFill/>
                        <a:miter/>
                      </a:ln>
                    </p:spPr>
                  </p:pic>
                </p:oleObj>
              </mc:Fallback>
            </mc:AlternateContent>
          </a:graphicData>
        </a:graphic>
      </p:graphicFrame>
      <p:graphicFrame>
        <p:nvGraphicFramePr>
          <p:cNvPr id="54277" name="Object 19"/>
          <p:cNvGraphicFramePr/>
          <p:nvPr/>
        </p:nvGraphicFramePr>
        <p:xfrm>
          <a:off x="2440305" y="3766185"/>
          <a:ext cx="5640705" cy="658495"/>
        </p:xfrm>
        <a:graphic>
          <a:graphicData uri="http://schemas.openxmlformats.org/presentationml/2006/ole">
            <mc:AlternateContent xmlns:mc="http://schemas.openxmlformats.org/markup-compatibility/2006">
              <mc:Choice xmlns:v="urn:schemas-microsoft-com:vml" Requires="v">
                <p:oleObj spid="_x0000_s37037" r:id="rId7" imgW="3060065" imgH="355600" progId="Equation.3">
                  <p:embed/>
                </p:oleObj>
              </mc:Choice>
              <mc:Fallback>
                <p:oleObj r:id="rId7" imgW="3060065" imgH="355600" progId="Equation.3">
                  <p:embed/>
                  <p:pic>
                    <p:nvPicPr>
                      <p:cNvPr id="0" name="图片 3282"/>
                      <p:cNvPicPr/>
                      <p:nvPr/>
                    </p:nvPicPr>
                    <p:blipFill>
                      <a:blip r:embed="rId8"/>
                      <a:stretch>
                        <a:fillRect/>
                      </a:stretch>
                    </p:blipFill>
                    <p:spPr>
                      <a:xfrm>
                        <a:off x="2440305" y="3766185"/>
                        <a:ext cx="5640705" cy="658495"/>
                      </a:xfrm>
                      <a:prstGeom prst="rect">
                        <a:avLst/>
                      </a:prstGeom>
                      <a:noFill/>
                      <a:ln w="38100">
                        <a:noFill/>
                        <a:miter/>
                      </a:ln>
                    </p:spPr>
                  </p:pic>
                </p:oleObj>
              </mc:Fallback>
            </mc:AlternateContent>
          </a:graphicData>
        </a:graphic>
      </p:graphicFrame>
      <p:sp>
        <p:nvSpPr>
          <p:cNvPr id="15382" name="Text Box 29"/>
          <p:cNvSpPr txBox="1"/>
          <p:nvPr/>
        </p:nvSpPr>
        <p:spPr>
          <a:xfrm>
            <a:off x="309245" y="4562475"/>
            <a:ext cx="11205210" cy="1856740"/>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如果           </a:t>
            </a:r>
            <a:r>
              <a:rPr lang="en-US" altLang="zh-CN" sz="2800" dirty="0">
                <a:latin typeface="Times New Roman" panose="02020603050405020304" pitchFamily="18" charset="0"/>
              </a:rPr>
              <a:t>    </a:t>
            </a:r>
            <a:r>
              <a:rPr lang="zh-CN" altLang="en-US" sz="2800" dirty="0">
                <a:latin typeface="Times New Roman" panose="02020603050405020304" pitchFamily="18" charset="0"/>
              </a:rPr>
              <a:t>，则正交和 </a:t>
            </a:r>
            <a:r>
              <a:rPr lang="en-US" altLang="zh-CN" sz="2800" i="1" dirty="0">
                <a:latin typeface="Times New Roman" panose="02020603050405020304" pitchFamily="18" charset="0"/>
              </a:rPr>
              <a:t>m </a:t>
            </a:r>
            <a:r>
              <a:rPr lang="zh-CN" altLang="en-US" sz="2800" dirty="0">
                <a:latin typeface="Times New Roman" panose="02020603050405020304" pitchFamily="18" charset="0"/>
              </a:rPr>
              <a:t>也是一个</a:t>
            </a:r>
            <a:r>
              <a:rPr lang="zh-CN" altLang="en-US" sz="2800" dirty="0">
                <a:solidFill>
                  <a:schemeClr val="accent2"/>
                </a:solidFill>
                <a:latin typeface="Times New Roman" panose="02020603050405020304" pitchFamily="18" charset="0"/>
              </a:rPr>
              <a:t>概率分配函数</a:t>
            </a:r>
            <a:r>
              <a:rPr lang="zh-CN" altLang="en-US" sz="2800" dirty="0">
                <a:latin typeface="Times New Roman" panose="02020603050405020304" pitchFamily="18" charset="0"/>
              </a:rPr>
              <a:t>；</a:t>
            </a:r>
          </a:p>
          <a:p>
            <a:pPr>
              <a:lnSpc>
                <a:spcPct val="12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如果           </a:t>
            </a:r>
            <a:r>
              <a:rPr lang="en-US" altLang="zh-CN" sz="2800" dirty="0">
                <a:latin typeface="Times New Roman" panose="02020603050405020304" pitchFamily="18" charset="0"/>
              </a:rPr>
              <a:t>    </a:t>
            </a:r>
            <a:r>
              <a:rPr lang="zh-CN" altLang="en-US" sz="2800" dirty="0">
                <a:latin typeface="Times New Roman" panose="02020603050405020304" pitchFamily="18" charset="0"/>
              </a:rPr>
              <a:t>，则不存在正交和 </a:t>
            </a:r>
            <a:r>
              <a:rPr lang="en-US" altLang="zh-CN" sz="2800" i="1" dirty="0">
                <a:latin typeface="Times New Roman" panose="02020603050405020304" pitchFamily="18" charset="0"/>
              </a:rPr>
              <a:t>m</a:t>
            </a:r>
            <a:r>
              <a:rPr lang="zh-CN" altLang="en-US" sz="2800" dirty="0">
                <a:latin typeface="Times New Roman" panose="02020603050405020304" pitchFamily="18" charset="0"/>
              </a:rPr>
              <a:t>，即没有可能存在概率函数，称</a:t>
            </a:r>
            <a:r>
              <a:rPr lang="en-US" altLang="zh-CN" sz="2800" dirty="0">
                <a:latin typeface="Times New Roman" panose="02020603050405020304" pitchFamily="18" charset="0"/>
              </a:rPr>
              <a:t> </a:t>
            </a:r>
            <a:r>
              <a:rPr lang="en-US" altLang="zh-CN" sz="2800" i="1" dirty="0">
                <a:latin typeface="Times New Roman" panose="02020603050405020304" pitchFamily="18" charset="0"/>
              </a:rPr>
              <a:t>m</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a:t>
            </a:r>
            <a:r>
              <a:rPr lang="zh-CN" altLang="en-US" sz="2800" dirty="0">
                <a:latin typeface="Times New Roman" panose="02020603050405020304" pitchFamily="18" charset="0"/>
              </a:rPr>
              <a:t>与 </a:t>
            </a:r>
            <a:r>
              <a:rPr lang="en-US" altLang="zh-CN" sz="2800" i="1" dirty="0">
                <a:latin typeface="Times New Roman" panose="02020603050405020304" pitchFamily="18" charset="0"/>
              </a:rPr>
              <a:t>m</a:t>
            </a:r>
            <a:r>
              <a:rPr lang="en-US" altLang="zh-CN" sz="2800" baseline="-25000" dirty="0">
                <a:latin typeface="Times New Roman" panose="02020603050405020304" pitchFamily="18" charset="0"/>
              </a:rPr>
              <a:t>2</a:t>
            </a:r>
            <a:r>
              <a:rPr lang="zh-CN" altLang="en-US" sz="2800" dirty="0">
                <a:latin typeface="Times New Roman" panose="02020603050405020304" pitchFamily="18" charset="0"/>
              </a:rPr>
              <a:t> 矛盾。</a:t>
            </a:r>
          </a:p>
        </p:txBody>
      </p:sp>
      <p:graphicFrame>
        <p:nvGraphicFramePr>
          <p:cNvPr id="15368" name="Object 22"/>
          <p:cNvGraphicFramePr/>
          <p:nvPr>
            <p:extLst>
              <p:ext uri="{D42A27DB-BD31-4B8C-83A1-F6EECF244321}">
                <p14:modId xmlns:p14="http://schemas.microsoft.com/office/powerpoint/2010/main" val="1915544605"/>
              </p:ext>
            </p:extLst>
          </p:nvPr>
        </p:nvGraphicFramePr>
        <p:xfrm>
          <a:off x="1154430" y="4661534"/>
          <a:ext cx="851015" cy="478501"/>
        </p:xfrm>
        <a:graphic>
          <a:graphicData uri="http://schemas.openxmlformats.org/presentationml/2006/ole">
            <mc:AlternateContent xmlns:mc="http://schemas.openxmlformats.org/markup-compatibility/2006">
              <mc:Choice xmlns:v="urn:schemas-microsoft-com:vml" Requires="v">
                <p:oleObj spid="_x0000_s37038" r:id="rId9" imgW="393065" imgH="177800" progId="Equation.3">
                  <p:embed/>
                </p:oleObj>
              </mc:Choice>
              <mc:Fallback>
                <p:oleObj r:id="rId9" imgW="393065" imgH="177800" progId="Equation.3">
                  <p:embed/>
                  <p:pic>
                    <p:nvPicPr>
                      <p:cNvPr id="0" name="图片 3174"/>
                      <p:cNvPicPr/>
                      <p:nvPr/>
                    </p:nvPicPr>
                    <p:blipFill>
                      <a:blip r:embed="rId10"/>
                      <a:stretch>
                        <a:fillRect/>
                      </a:stretch>
                    </p:blipFill>
                    <p:spPr>
                      <a:xfrm>
                        <a:off x="1154430" y="4661534"/>
                        <a:ext cx="851015" cy="478501"/>
                      </a:xfrm>
                      <a:prstGeom prst="rect">
                        <a:avLst/>
                      </a:prstGeom>
                      <a:noFill/>
                      <a:ln w="38100">
                        <a:noFill/>
                        <a:miter/>
                      </a:ln>
                    </p:spPr>
                  </p:pic>
                </p:oleObj>
              </mc:Fallback>
            </mc:AlternateContent>
          </a:graphicData>
        </a:graphic>
      </p:graphicFrame>
      <p:graphicFrame>
        <p:nvGraphicFramePr>
          <p:cNvPr id="15369" name="Object 25"/>
          <p:cNvGraphicFramePr/>
          <p:nvPr>
            <p:extLst>
              <p:ext uri="{D42A27DB-BD31-4B8C-83A1-F6EECF244321}">
                <p14:modId xmlns:p14="http://schemas.microsoft.com/office/powerpoint/2010/main" val="2436808545"/>
              </p:ext>
            </p:extLst>
          </p:nvPr>
        </p:nvGraphicFramePr>
        <p:xfrm>
          <a:off x="1135380" y="5445125"/>
          <a:ext cx="851015" cy="381000"/>
        </p:xfrm>
        <a:graphic>
          <a:graphicData uri="http://schemas.openxmlformats.org/presentationml/2006/ole">
            <mc:AlternateContent xmlns:mc="http://schemas.openxmlformats.org/markup-compatibility/2006">
              <mc:Choice xmlns:v="urn:schemas-microsoft-com:vml" Requires="v">
                <p:oleObj spid="_x0000_s37039" r:id="rId11" imgW="444500" imgH="190500" progId="Equation.DSMT4">
                  <p:embed/>
                </p:oleObj>
              </mc:Choice>
              <mc:Fallback>
                <p:oleObj r:id="rId11" imgW="444500" imgH="190500" progId="Equation.DSMT4">
                  <p:embed/>
                  <p:pic>
                    <p:nvPicPr>
                      <p:cNvPr id="0" name="图片 3171"/>
                      <p:cNvPicPr/>
                      <p:nvPr/>
                    </p:nvPicPr>
                    <p:blipFill>
                      <a:blip r:embed="rId12"/>
                      <a:stretch>
                        <a:fillRect/>
                      </a:stretch>
                    </p:blipFill>
                    <p:spPr>
                      <a:xfrm>
                        <a:off x="1135380" y="5445125"/>
                        <a:ext cx="851015" cy="381000"/>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证据理论的形式化描述</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4" y="962025"/>
            <a:ext cx="10737851" cy="4139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indent="0" eaLnBrk="1" hangingPunct="1">
              <a:lnSpc>
                <a:spcPct val="110000"/>
              </a:lnSpc>
              <a:buNone/>
            </a:pPr>
            <a:r>
              <a:rPr lang="zh-CN" altLang="en-US" sz="2800" b="1" noProof="0" dirty="0">
                <a:ln>
                  <a:noFill/>
                </a:ln>
                <a:effectLst/>
                <a:uLnTx/>
                <a:uFillTx/>
                <a:latin typeface="Times New Roman" panose="02020603050405020304" pitchFamily="18" charset="0"/>
                <a:cs typeface="Times New Roman" panose="02020603050405020304" pitchFamily="18" charset="0"/>
                <a:sym typeface="+mn-ea"/>
              </a:rPr>
              <a:t>例 </a:t>
            </a:r>
            <a:r>
              <a:rPr lang="en-US" altLang="zh-CN" sz="2800" b="1"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设</a:t>
            </a:r>
            <a:r>
              <a:rPr lang="en-US" altLang="zh-CN" sz="2800" i="1" noProof="0" dirty="0">
                <a:ln>
                  <a:noFill/>
                </a:ln>
                <a:effectLst/>
                <a:uLnTx/>
                <a:uFillTx/>
                <a:latin typeface="Times New Roman" panose="02020603050405020304" pitchFamily="18" charset="0"/>
                <a:cs typeface="Times New Roman" panose="02020603050405020304" pitchFamily="18" charset="0"/>
                <a:sym typeface="+mn-ea"/>
              </a:rPr>
              <a:t>D</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b</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c</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a:t>
            </a: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，若基于两组不同证据而导出的基本概率分配函数分别为：</a:t>
            </a:r>
          </a:p>
          <a:p>
            <a:pPr marL="0" lvl="1" indent="0" eaLnBrk="1" hangingPunct="1">
              <a:lnSpc>
                <a:spcPct val="110000"/>
              </a:lnSpc>
              <a:buNone/>
            </a:pP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a:ln>
                  <a:noFill/>
                </a:ln>
                <a:effectLst/>
                <a:uLnTx/>
                <a:uFillTx/>
                <a:latin typeface="Times New Roman" panose="02020603050405020304" pitchFamily="18" charset="0"/>
                <a:cs typeface="Times New Roman" panose="02020603050405020304" pitchFamily="18" charset="0"/>
                <a:sym typeface="+mn-ea"/>
              </a:rPr>
              <a:t>m</a:t>
            </a:r>
            <a:r>
              <a:rPr lang="en-US" altLang="zh-CN" sz="2800" baseline="-25000" noProof="0" dirty="0">
                <a:ln>
                  <a:noFill/>
                </a:ln>
                <a:effectLst/>
                <a:uLnTx/>
                <a:uFillTx/>
                <a:latin typeface="Times New Roman" panose="02020603050405020304" pitchFamily="18" charset="0"/>
                <a:cs typeface="Times New Roman" panose="02020603050405020304" pitchFamily="18" charset="0"/>
                <a:sym typeface="+mn-ea"/>
              </a:rPr>
              <a:t>1</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c</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b</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c</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 = {0.4, 0.4, 0.2}</a:t>
            </a:r>
          </a:p>
          <a:p>
            <a:pPr marL="0" lvl="1" indent="0" eaLnBrk="1" hangingPunct="1">
              <a:lnSpc>
                <a:spcPct val="110000"/>
              </a:lnSpc>
              <a:buNone/>
            </a:pPr>
            <a:r>
              <a:rPr kumimoji="0" lang="en-US" altLang="zh-CN" sz="280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lang="en-US" altLang="zh-CN" sz="2800" i="1" noProof="0" dirty="0">
                <a:ln>
                  <a:noFill/>
                </a:ln>
                <a:effectLst/>
                <a:uLnTx/>
                <a:uFillTx/>
                <a:latin typeface="Times New Roman" panose="02020603050405020304" pitchFamily="18" charset="0"/>
                <a:cs typeface="Times New Roman" panose="02020603050405020304" pitchFamily="18" charset="0"/>
                <a:sym typeface="+mn-ea"/>
              </a:rPr>
              <a:t>m</a:t>
            </a:r>
            <a:r>
              <a:rPr lang="en-US" altLang="zh-CN" sz="2800" baseline="-25000" noProof="0" dirty="0">
                <a:ln>
                  <a:noFill/>
                </a:ln>
                <a:effectLst/>
                <a:uLnTx/>
                <a:uFillTx/>
                <a:latin typeface="Times New Roman" panose="02020603050405020304" pitchFamily="18" charset="0"/>
                <a:cs typeface="Times New Roman" panose="02020603050405020304" pitchFamily="18" charset="0"/>
                <a:sym typeface="+mn-ea"/>
              </a:rPr>
              <a:t>2</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a</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b</a:t>
            </a:r>
            <a:r>
              <a:rPr lang="en-US" altLang="zh-CN" sz="2800" noProof="0" dirty="0" err="1">
                <a:ln>
                  <a:noFill/>
                </a:ln>
                <a:effectLst/>
                <a:uLnTx/>
                <a:uFillTx/>
                <a:latin typeface="Times New Roman" panose="02020603050405020304" pitchFamily="18" charset="0"/>
                <a:cs typeface="Times New Roman" panose="02020603050405020304" pitchFamily="18" charset="0"/>
                <a:sym typeface="+mn-ea"/>
              </a:rPr>
              <a:t>, </a:t>
            </a:r>
            <a:r>
              <a:rPr lang="en-US" altLang="zh-CN" sz="2800" i="1" noProof="0" dirty="0" err="1">
                <a:ln>
                  <a:noFill/>
                </a:ln>
                <a:effectLst/>
                <a:uLnTx/>
                <a:uFillTx/>
                <a:latin typeface="Times New Roman" panose="02020603050405020304" pitchFamily="18" charset="0"/>
                <a:cs typeface="Times New Roman" panose="02020603050405020304" pitchFamily="18" charset="0"/>
                <a:sym typeface="+mn-ea"/>
              </a:rPr>
              <a:t>c</a:t>
            </a:r>
            <a:r>
              <a:rPr lang="en-US" altLang="zh-CN" sz="2800" noProof="0" dirty="0">
                <a:ln>
                  <a:noFill/>
                </a:ln>
                <a:effectLst/>
                <a:uLnTx/>
                <a:uFillTx/>
                <a:latin typeface="Times New Roman" panose="02020603050405020304" pitchFamily="18" charset="0"/>
                <a:cs typeface="Times New Roman" panose="02020603050405020304" pitchFamily="18" charset="0"/>
                <a:sym typeface="+mn-ea"/>
              </a:rPr>
              <a:t>}) = {0.6, 0.4}</a:t>
            </a:r>
            <a:endParaRPr kumimoji="0" lang="en-US" altLang="zh-CN" sz="280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indent="0" eaLnBrk="1" hangingPunct="1">
              <a:lnSpc>
                <a:spcPct val="110000"/>
              </a:lnSpc>
              <a:buNone/>
            </a:pPr>
            <a:r>
              <a:rPr lang="zh-CN" altLang="en-US" sz="2800" noProof="0" dirty="0">
                <a:ln>
                  <a:noFill/>
                </a:ln>
                <a:effectLst/>
                <a:uLnTx/>
                <a:uFillTx/>
                <a:latin typeface="Times New Roman" panose="02020603050405020304" pitchFamily="18" charset="0"/>
                <a:cs typeface="Times New Roman" panose="02020603050405020304" pitchFamily="18" charset="0"/>
                <a:sym typeface="+mn-ea"/>
              </a:rPr>
              <a:t>将</a:t>
            </a:r>
            <a:r>
              <a:rPr lang="zh-CN" altLang="en-US"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m</a:t>
            </a:r>
            <a:r>
              <a:rPr lang="en-US" altLang="zh-CN" sz="2800" baseline="-25000" dirty="0">
                <a:latin typeface="Times New Roman" panose="02020603050405020304" pitchFamily="18" charset="0"/>
                <a:sym typeface="+mn-ea"/>
              </a:rPr>
              <a:t>1</a:t>
            </a:r>
            <a:r>
              <a:rPr lang="zh-CN" altLang="en-US" sz="2800" dirty="0">
                <a:latin typeface="Times New Roman" panose="02020603050405020304" pitchFamily="18" charset="0"/>
                <a:sym typeface="+mn-ea"/>
              </a:rPr>
              <a:t> 和</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m</a:t>
            </a:r>
            <a:r>
              <a:rPr lang="en-US" altLang="zh-CN" sz="2800" baseline="-25000" dirty="0">
                <a:latin typeface="Times New Roman" panose="02020603050405020304" pitchFamily="18" charset="0"/>
                <a:sym typeface="+mn-ea"/>
              </a:rPr>
              <a:t>2</a:t>
            </a:r>
            <a:r>
              <a:rPr lang="zh-CN" altLang="en-US" sz="2800" dirty="0">
                <a:latin typeface="Times New Roman" panose="02020603050405020304" pitchFamily="18" charset="0"/>
                <a:sym typeface="+mn-ea"/>
              </a:rPr>
              <a:t> 合并为</a:t>
            </a:r>
            <a:endParaRPr lang="zh-CN" altLang="en-US" sz="2800" dirty="0">
              <a:latin typeface="Times New Roman" panose="02020603050405020304" pitchFamily="18" charset="0"/>
            </a:endParaRPr>
          </a:p>
          <a:p>
            <a:pPr eaLnBrk="1" hangingPunct="1">
              <a:lnSpc>
                <a:spcPct val="130000"/>
              </a:lnSpc>
              <a:buNone/>
            </a:pPr>
            <a:r>
              <a:rPr lang="zh-CN" altLang="en-US" sz="2800" b="1" dirty="0">
                <a:latin typeface="Times New Roman" panose="02020603050405020304" pitchFamily="18" charset="0"/>
                <a:sym typeface="+mn-ea"/>
              </a:rPr>
              <a:t>解：</a:t>
            </a:r>
            <a:r>
              <a:rPr lang="zh-CN" altLang="en-US" sz="2800" dirty="0">
                <a:latin typeface="Times New Roman" panose="02020603050405020304" pitchFamily="18" charset="0"/>
                <a:sym typeface="+mn-ea"/>
              </a:rPr>
              <a:t>先求</a:t>
            </a:r>
            <a:endParaRPr lang="zh-CN" altLang="en-US" sz="2800" b="1" dirty="0">
              <a:latin typeface="Times New Roman" panose="02020603050405020304" pitchFamily="18" charset="0"/>
              <a:sym typeface="+mn-ea"/>
            </a:endParaRPr>
          </a:p>
          <a:p>
            <a:pPr eaLnBrk="1" hangingPunct="1">
              <a:lnSpc>
                <a:spcPct val="130000"/>
              </a:lnSpc>
              <a:buNone/>
            </a:pPr>
            <a:r>
              <a:rPr lang="zh-CN" altLang="en-US" sz="2800" b="1" dirty="0">
                <a:latin typeface="Times New Roman" panose="02020603050405020304" pitchFamily="18" charset="0"/>
                <a:sym typeface="+mn-ea"/>
              </a:rPr>
              <a:t>      </a:t>
            </a:r>
          </a:p>
          <a:p>
            <a:pPr eaLnBrk="1" hangingPunct="1">
              <a:lnSpc>
                <a:spcPct val="130000"/>
              </a:lnSpc>
              <a:buNone/>
            </a:pPr>
            <a:r>
              <a:rPr lang="zh-CN" altLang="en-US" sz="2800" dirty="0">
                <a:latin typeface="Times New Roman" panose="02020603050405020304" pitchFamily="18" charset="0"/>
                <a:sym typeface="+mn-ea"/>
              </a:rPr>
              <a:t>应用正交和定义</a:t>
            </a:r>
          </a:p>
        </p:txBody>
      </p:sp>
      <p:graphicFrame>
        <p:nvGraphicFramePr>
          <p:cNvPr id="15364" name="Object 8"/>
          <p:cNvGraphicFramePr/>
          <p:nvPr/>
        </p:nvGraphicFramePr>
        <p:xfrm>
          <a:off x="3299302" y="2874645"/>
          <a:ext cx="1541145" cy="504825"/>
        </p:xfrm>
        <a:graphic>
          <a:graphicData uri="http://schemas.openxmlformats.org/presentationml/2006/ole">
            <mc:AlternateContent xmlns:mc="http://schemas.openxmlformats.org/markup-compatibility/2006">
              <mc:Choice xmlns:v="urn:schemas-microsoft-com:vml" Requires="v">
                <p:oleObj spid="_x0000_s38093" r:id="rId3" imgW="774065" imgH="215900" progId="Equation.3">
                  <p:embed/>
                </p:oleObj>
              </mc:Choice>
              <mc:Fallback>
                <p:oleObj r:id="rId3" imgW="774065" imgH="215900" progId="Equation.3">
                  <p:embed/>
                  <p:pic>
                    <p:nvPicPr>
                      <p:cNvPr id="0" name="图片 3158"/>
                      <p:cNvPicPr/>
                      <p:nvPr/>
                    </p:nvPicPr>
                    <p:blipFill>
                      <a:blip r:embed="rId4"/>
                      <a:stretch>
                        <a:fillRect/>
                      </a:stretch>
                    </p:blipFill>
                    <p:spPr>
                      <a:xfrm>
                        <a:off x="3299302" y="2874645"/>
                        <a:ext cx="1541145" cy="504825"/>
                      </a:xfrm>
                      <a:prstGeom prst="rect">
                        <a:avLst/>
                      </a:prstGeom>
                      <a:noFill/>
                      <a:ln w="38100">
                        <a:noFill/>
                        <a:miter/>
                      </a:ln>
                    </p:spPr>
                  </p:pic>
                </p:oleObj>
              </mc:Fallback>
            </mc:AlternateContent>
          </a:graphicData>
        </a:graphic>
      </p:graphicFrame>
      <p:graphicFrame>
        <p:nvGraphicFramePr>
          <p:cNvPr id="4" name="Object 22"/>
          <p:cNvGraphicFramePr/>
          <p:nvPr/>
        </p:nvGraphicFramePr>
        <p:xfrm>
          <a:off x="1927225" y="3799840"/>
          <a:ext cx="7440295" cy="762635"/>
        </p:xfrm>
        <a:graphic>
          <a:graphicData uri="http://schemas.openxmlformats.org/presentationml/2006/ole">
            <mc:AlternateContent xmlns:mc="http://schemas.openxmlformats.org/markup-compatibility/2006">
              <mc:Choice xmlns:v="urn:schemas-microsoft-com:vml" Requires="v">
                <p:oleObj spid="_x0000_s38094" r:id="rId5" imgW="3263900" imgH="355600" progId="Equation.3">
                  <p:embed/>
                </p:oleObj>
              </mc:Choice>
              <mc:Fallback>
                <p:oleObj r:id="rId5" imgW="3263900" imgH="355600" progId="Equation.3">
                  <p:embed/>
                  <p:pic>
                    <p:nvPicPr>
                      <p:cNvPr id="0" name="图片 3174"/>
                      <p:cNvPicPr/>
                      <p:nvPr/>
                    </p:nvPicPr>
                    <p:blipFill>
                      <a:blip r:embed="rId6"/>
                      <a:stretch>
                        <a:fillRect/>
                      </a:stretch>
                    </p:blipFill>
                    <p:spPr>
                      <a:xfrm>
                        <a:off x="1927225" y="3799840"/>
                        <a:ext cx="7440295" cy="762635"/>
                      </a:xfrm>
                      <a:prstGeom prst="rect">
                        <a:avLst/>
                      </a:prstGeom>
                      <a:noFill/>
                      <a:ln w="38100">
                        <a:noFill/>
                        <a:miter/>
                      </a:ln>
                    </p:spPr>
                  </p:pic>
                </p:oleObj>
              </mc:Fallback>
            </mc:AlternateContent>
          </a:graphicData>
        </a:graphic>
      </p:graphicFrame>
      <p:graphicFrame>
        <p:nvGraphicFramePr>
          <p:cNvPr id="58370" name="Object 6"/>
          <p:cNvGraphicFramePr/>
          <p:nvPr/>
        </p:nvGraphicFramePr>
        <p:xfrm>
          <a:off x="822643" y="5853272"/>
          <a:ext cx="4507865" cy="354330"/>
        </p:xfrm>
        <a:graphic>
          <a:graphicData uri="http://schemas.openxmlformats.org/presentationml/2006/ole">
            <mc:AlternateContent xmlns:mc="http://schemas.openxmlformats.org/markup-compatibility/2006">
              <mc:Choice xmlns:v="urn:schemas-microsoft-com:vml" Requires="v">
                <p:oleObj spid="_x0000_s38095" r:id="rId7" imgW="2602865" imgH="203200" progId="Equation.3">
                  <p:embed/>
                </p:oleObj>
              </mc:Choice>
              <mc:Fallback>
                <p:oleObj r:id="rId7" imgW="2602865" imgH="203200" progId="Equation.3">
                  <p:embed/>
                  <p:pic>
                    <p:nvPicPr>
                      <p:cNvPr id="0" name="图片 3230"/>
                      <p:cNvPicPr/>
                      <p:nvPr/>
                    </p:nvPicPr>
                    <p:blipFill>
                      <a:blip r:embed="rId8"/>
                      <a:stretch>
                        <a:fillRect/>
                      </a:stretch>
                    </p:blipFill>
                    <p:spPr>
                      <a:xfrm>
                        <a:off x="822643" y="5853272"/>
                        <a:ext cx="4507865" cy="354330"/>
                      </a:xfrm>
                      <a:prstGeom prst="rect">
                        <a:avLst/>
                      </a:prstGeom>
                      <a:noFill/>
                      <a:ln w="38100">
                        <a:noFill/>
                        <a:miter/>
                      </a:ln>
                    </p:spPr>
                  </p:pic>
                </p:oleObj>
              </mc:Fallback>
            </mc:AlternateContent>
          </a:graphicData>
        </a:graphic>
      </p:graphicFrame>
      <p:graphicFrame>
        <p:nvGraphicFramePr>
          <p:cNvPr id="58371" name="Object 8"/>
          <p:cNvGraphicFramePr/>
          <p:nvPr/>
        </p:nvGraphicFramePr>
        <p:xfrm>
          <a:off x="6011545" y="5853430"/>
          <a:ext cx="4965700" cy="355600"/>
        </p:xfrm>
        <a:graphic>
          <a:graphicData uri="http://schemas.openxmlformats.org/presentationml/2006/ole">
            <mc:AlternateContent xmlns:mc="http://schemas.openxmlformats.org/markup-compatibility/2006">
              <mc:Choice xmlns:v="urn:schemas-microsoft-com:vml" Requires="v">
                <p:oleObj spid="_x0000_s38096" r:id="rId9" imgW="2857500" imgH="203200" progId="Equation.3">
                  <p:embed/>
                </p:oleObj>
              </mc:Choice>
              <mc:Fallback>
                <p:oleObj r:id="rId9" imgW="2857500" imgH="203200" progId="Equation.3">
                  <p:embed/>
                  <p:pic>
                    <p:nvPicPr>
                      <p:cNvPr id="0" name="图片 3231"/>
                      <p:cNvPicPr/>
                      <p:nvPr/>
                    </p:nvPicPr>
                    <p:blipFill>
                      <a:blip r:embed="rId10"/>
                      <a:stretch>
                        <a:fillRect/>
                      </a:stretch>
                    </p:blipFill>
                    <p:spPr>
                      <a:xfrm>
                        <a:off x="6011545" y="5853430"/>
                        <a:ext cx="4965700" cy="355600"/>
                      </a:xfrm>
                      <a:prstGeom prst="rect">
                        <a:avLst/>
                      </a:prstGeom>
                      <a:noFill/>
                      <a:ln w="38100">
                        <a:noFill/>
                        <a:miter/>
                      </a:ln>
                    </p:spPr>
                  </p:pic>
                </p:oleObj>
              </mc:Fallback>
            </mc:AlternateContent>
          </a:graphicData>
        </a:graphic>
      </p:graphicFrame>
      <p:graphicFrame>
        <p:nvGraphicFramePr>
          <p:cNvPr id="58372" name="Object 10"/>
          <p:cNvGraphicFramePr/>
          <p:nvPr/>
        </p:nvGraphicFramePr>
        <p:xfrm>
          <a:off x="1821657" y="5000466"/>
          <a:ext cx="7378700" cy="776605"/>
        </p:xfrm>
        <a:graphic>
          <a:graphicData uri="http://schemas.openxmlformats.org/presentationml/2006/ole">
            <mc:AlternateContent xmlns:mc="http://schemas.openxmlformats.org/markup-compatibility/2006">
              <mc:Choice xmlns:v="urn:schemas-microsoft-com:vml" Requires="v">
                <p:oleObj spid="_x0000_s38097" r:id="rId11" imgW="4114800" imgH="431800" progId="Equation.3">
                  <p:embed/>
                </p:oleObj>
              </mc:Choice>
              <mc:Fallback>
                <p:oleObj r:id="rId11" imgW="4114800" imgH="431800" progId="Equation.3">
                  <p:embed/>
                  <p:pic>
                    <p:nvPicPr>
                      <p:cNvPr id="0" name="图片 3228"/>
                      <p:cNvPicPr/>
                      <p:nvPr/>
                    </p:nvPicPr>
                    <p:blipFill>
                      <a:blip r:embed="rId12"/>
                      <a:stretch>
                        <a:fillRect/>
                      </a:stretch>
                    </p:blipFill>
                    <p:spPr>
                      <a:xfrm>
                        <a:off x="1821657" y="5000466"/>
                        <a:ext cx="7378700" cy="776605"/>
                      </a:xfrm>
                      <a:prstGeom prst="rect">
                        <a:avLst/>
                      </a:prstGeom>
                      <a:noFill/>
                      <a:ln w="38100">
                        <a:noFill/>
                        <a:miter/>
                      </a:ln>
                    </p:spPr>
                  </p:pic>
                </p:oleObj>
              </mc:Fallback>
            </mc:AlternateContent>
          </a:graphicData>
        </a:graphic>
      </p:graphicFrame>
      <p:graphicFrame>
        <p:nvGraphicFramePr>
          <p:cNvPr id="58374" name="Object 13"/>
          <p:cNvGraphicFramePr/>
          <p:nvPr/>
        </p:nvGraphicFramePr>
        <p:xfrm>
          <a:off x="822643" y="6285230"/>
          <a:ext cx="9700260" cy="387985"/>
        </p:xfrm>
        <a:graphic>
          <a:graphicData uri="http://schemas.openxmlformats.org/presentationml/2006/ole">
            <mc:AlternateContent xmlns:mc="http://schemas.openxmlformats.org/markup-compatibility/2006">
              <mc:Choice xmlns:v="urn:schemas-microsoft-com:vml" Requires="v">
                <p:oleObj spid="_x0000_s38098" r:id="rId13" imgW="5295900" imgH="215900" progId="Equation.3">
                  <p:embed/>
                </p:oleObj>
              </mc:Choice>
              <mc:Fallback>
                <p:oleObj r:id="rId13" imgW="5295900" imgH="215900" progId="Equation.3">
                  <p:embed/>
                  <p:pic>
                    <p:nvPicPr>
                      <p:cNvPr id="0" name="图片 3232"/>
                      <p:cNvPicPr/>
                      <p:nvPr/>
                    </p:nvPicPr>
                    <p:blipFill>
                      <a:blip r:embed="rId14"/>
                      <a:stretch>
                        <a:fillRect/>
                      </a:stretch>
                    </p:blipFill>
                    <p:spPr>
                      <a:xfrm>
                        <a:off x="822643" y="6285230"/>
                        <a:ext cx="9700260" cy="387985"/>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证据理论的推理模型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3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知识不确定性的表示</a:t>
            </a:r>
            <a:r>
              <a:rPr lang="en-US" altLang="zh-CN" sz="2800" i="1" dirty="0">
                <a:latin typeface="Times New Roman" panose="02020603050405020304" pitchFamily="18" charset="0"/>
                <a:ea typeface="楷体_GB2312" pitchFamily="49" charset="-122"/>
                <a:sym typeface="+mn-ea"/>
              </a:rPr>
              <a:t>    </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138545" y="1741805"/>
            <a:ext cx="11860838" cy="497840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30000"/>
              </a:lnSpc>
              <a:buNone/>
            </a:pPr>
            <a:r>
              <a:rPr lang="zh-CN" altLang="en-US" sz="2600" i="1" dirty="0">
                <a:latin typeface="Times New Roman" panose="02020603050405020304" pitchFamily="18" charset="0"/>
                <a:sym typeface="+mn-ea"/>
              </a:rPr>
              <a:t>DS </a:t>
            </a:r>
            <a:r>
              <a:rPr lang="zh-CN" altLang="en-US" sz="2600" dirty="0">
                <a:latin typeface="Times New Roman" panose="02020603050405020304" pitchFamily="18" charset="0"/>
                <a:sym typeface="+mn-ea"/>
              </a:rPr>
              <a:t>证据理论中，不确定知识的表示形式为：</a:t>
            </a:r>
            <a:endParaRPr kumimoji="0" lang="zh-CN" altLang="en-US" sz="2600" i="0" u="none" strike="noStrike" kern="1200" cap="none" spc="0" normalizeH="0" baseline="0" dirty="0">
              <a:solidFill>
                <a:schemeClr val="tx1"/>
              </a:solidFill>
              <a:latin typeface="Times New Roman" panose="02020603050405020304" pitchFamily="18" charset="0"/>
              <a:ea typeface="+mn-ea"/>
            </a:endParaRPr>
          </a:p>
          <a:p>
            <a:pPr eaLnBrk="1" hangingPunct="1">
              <a:lnSpc>
                <a:spcPct val="130000"/>
              </a:lnSpc>
              <a:buNone/>
            </a:pPr>
            <a:r>
              <a:rPr lang="zh-CN" altLang="en-US" sz="2600" b="1" dirty="0">
                <a:latin typeface="Times New Roman" panose="02020603050405020304" pitchFamily="18" charset="0"/>
                <a:sym typeface="+mn-ea"/>
              </a:rPr>
              <a:t>   </a:t>
            </a:r>
          </a:p>
          <a:p>
            <a:pPr eaLnBrk="1" hangingPunct="1">
              <a:lnSpc>
                <a:spcPct val="130000"/>
              </a:lnSpc>
              <a:buNone/>
            </a:pPr>
            <a:r>
              <a:rPr lang="zh-CN" altLang="en-US" sz="2600" dirty="0">
                <a:latin typeface="Times New Roman" panose="02020603050405020304" pitchFamily="18" charset="0"/>
                <a:sym typeface="+mn-ea"/>
              </a:rPr>
              <a:t>其中，</a:t>
            </a:r>
          </a:p>
          <a:p>
            <a:pPr marL="457200" marR="0" lvl="1"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Char char="q"/>
              <a:defRPr/>
            </a:pP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 </a:t>
            </a:r>
            <a:r>
              <a:rPr lang="en-US" altLang="en-US" sz="2600"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E</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为前提条件，可以是简单条件或复合条件（</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OR</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与</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AND</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的合取或析取连接</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t>
            </a:r>
            <a:endParaRPr kumimoji="0" lang="en-US" alt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Char char="q"/>
              <a:defRPr/>
            </a:pP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en-US" sz="2600"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为结论，是样本空间</a:t>
            </a:r>
            <a:r>
              <a:rPr lang="en-US" altLang="en-US" sz="2600"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D</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中的子集，</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为子集中的元素。</a:t>
            </a:r>
            <a:endParaRPr kumimoji="0" lang="en-US" alt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Char char="q"/>
              <a:defRPr/>
            </a:pP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en-US" sz="2600"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CF</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为可信度因子，</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en-US" sz="2600" i="1" noProof="0" dirty="0" err="1">
                <a:ln>
                  <a:noFill/>
                </a:ln>
                <a:solidFill>
                  <a:schemeClr val="tx1"/>
                </a:solidFill>
                <a:effectLst/>
                <a:uLnTx/>
                <a:uFillTx/>
                <a:latin typeface="Times New Roman" panose="02020603050405020304" pitchFamily="18" charset="0"/>
                <a:cs typeface="Times New Roman" panose="02020603050405020304" pitchFamily="18" charset="0"/>
                <a:sym typeface="+mn-ea"/>
              </a:rPr>
              <a:t>c</a:t>
            </a:r>
            <a:r>
              <a:rPr lang="en-US" altLang="en-US" sz="2600" i="1" baseline="-25000" noProof="0" dirty="0" err="1">
                <a:ln>
                  <a:noFill/>
                </a:ln>
                <a:solidFill>
                  <a:schemeClr val="tx1"/>
                </a:solidFill>
                <a:effectLst/>
                <a:uLnTx/>
                <a:uFillTx/>
                <a:latin typeface="Times New Roman" panose="02020603050405020304" pitchFamily="18" charset="0"/>
                <a:cs typeface="Times New Roman" panose="02020603050405020304" pitchFamily="18" charset="0"/>
                <a:sym typeface="+mn-ea"/>
              </a:rPr>
              <a:t>i </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对应用来表示</a:t>
            </a:r>
            <a:r>
              <a:rPr lang="en-US"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en-US" sz="2600" i="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h</a:t>
            </a:r>
            <a:r>
              <a:rPr lang="en-US" altLang="en-US" sz="2600" i="1" baseline="-250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i</a:t>
            </a:r>
            <a:r>
              <a:rPr lang="zh-CN" alt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的可信度，且满足</a:t>
            </a:r>
            <a:endParaRPr kumimoji="0" lang="zh-CN" altLang="en-US" sz="2600" b="1" i="0" u="none" strike="noStrike"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graphicFrame>
        <p:nvGraphicFramePr>
          <p:cNvPr id="59394" name="Object 5"/>
          <p:cNvGraphicFramePr/>
          <p:nvPr>
            <p:extLst>
              <p:ext uri="{D42A27DB-BD31-4B8C-83A1-F6EECF244321}">
                <p14:modId xmlns:p14="http://schemas.microsoft.com/office/powerpoint/2010/main" val="3011820974"/>
              </p:ext>
            </p:extLst>
          </p:nvPr>
        </p:nvGraphicFramePr>
        <p:xfrm>
          <a:off x="2259329" y="2470150"/>
          <a:ext cx="7161761" cy="526415"/>
        </p:xfrm>
        <a:graphic>
          <a:graphicData uri="http://schemas.openxmlformats.org/presentationml/2006/ole">
            <mc:AlternateContent xmlns:mc="http://schemas.openxmlformats.org/markup-compatibility/2006">
              <mc:Choice xmlns:v="urn:schemas-microsoft-com:vml" Requires="v">
                <p:oleObj spid="_x0000_s39015" r:id="rId3" imgW="3581400" imgH="228600" progId="Equation.3">
                  <p:embed/>
                </p:oleObj>
              </mc:Choice>
              <mc:Fallback>
                <p:oleObj r:id="rId3" imgW="3581400" imgH="228600" progId="Equation.3">
                  <p:embed/>
                  <p:pic>
                    <p:nvPicPr>
                      <p:cNvPr id="0" name="图片 3233"/>
                      <p:cNvPicPr/>
                      <p:nvPr/>
                    </p:nvPicPr>
                    <p:blipFill>
                      <a:blip r:embed="rId4"/>
                      <a:stretch>
                        <a:fillRect/>
                      </a:stretch>
                    </p:blipFill>
                    <p:spPr>
                      <a:xfrm>
                        <a:off x="2259329" y="2470150"/>
                        <a:ext cx="7161761" cy="526415"/>
                      </a:xfrm>
                      <a:prstGeom prst="rect">
                        <a:avLst/>
                      </a:prstGeom>
                      <a:noFill/>
                      <a:ln w="38100">
                        <a:noFill/>
                        <a:miter/>
                      </a:ln>
                    </p:spPr>
                  </p:pic>
                </p:oleObj>
              </mc:Fallback>
            </mc:AlternateContent>
          </a:graphicData>
        </a:graphic>
      </p:graphicFrame>
      <p:graphicFrame>
        <p:nvGraphicFramePr>
          <p:cNvPr id="59395" name="Object 7"/>
          <p:cNvGraphicFramePr/>
          <p:nvPr>
            <p:extLst>
              <p:ext uri="{D42A27DB-BD31-4B8C-83A1-F6EECF244321}">
                <p14:modId xmlns:p14="http://schemas.microsoft.com/office/powerpoint/2010/main" val="1010682933"/>
              </p:ext>
            </p:extLst>
          </p:nvPr>
        </p:nvGraphicFramePr>
        <p:xfrm>
          <a:off x="5876925" y="4129305"/>
          <a:ext cx="1824990" cy="422275"/>
        </p:xfrm>
        <a:graphic>
          <a:graphicData uri="http://schemas.openxmlformats.org/presentationml/2006/ole">
            <mc:AlternateContent xmlns:mc="http://schemas.openxmlformats.org/markup-compatibility/2006">
              <mc:Choice xmlns:v="urn:schemas-microsoft-com:vml" Requires="v">
                <p:oleObj spid="_x0000_s39016" r:id="rId5" imgW="749300" imgH="228600" progId="Equation.3">
                  <p:embed/>
                </p:oleObj>
              </mc:Choice>
              <mc:Fallback>
                <p:oleObj r:id="rId5" imgW="749300" imgH="228600" progId="Equation.3">
                  <p:embed/>
                  <p:pic>
                    <p:nvPicPr>
                      <p:cNvPr id="0" name="图片 3234"/>
                      <p:cNvPicPr/>
                      <p:nvPr/>
                    </p:nvPicPr>
                    <p:blipFill>
                      <a:blip r:embed="rId6"/>
                      <a:stretch>
                        <a:fillRect/>
                      </a:stretch>
                    </p:blipFill>
                    <p:spPr>
                      <a:xfrm>
                        <a:off x="5876925" y="4129305"/>
                        <a:ext cx="1824990" cy="422275"/>
                      </a:xfrm>
                      <a:prstGeom prst="rect">
                        <a:avLst/>
                      </a:prstGeom>
                      <a:noFill/>
                      <a:ln w="38100">
                        <a:noFill/>
                        <a:miter/>
                      </a:ln>
                    </p:spPr>
                  </p:pic>
                </p:oleObj>
              </mc:Fallback>
            </mc:AlternateContent>
          </a:graphicData>
        </a:graphic>
      </p:graphicFrame>
      <p:graphicFrame>
        <p:nvGraphicFramePr>
          <p:cNvPr id="58373" name="Object 5"/>
          <p:cNvGraphicFramePr>
            <a:graphicFrameLocks noChangeAspect="1"/>
          </p:cNvGraphicFramePr>
          <p:nvPr>
            <p:extLst>
              <p:ext uri="{D42A27DB-BD31-4B8C-83A1-F6EECF244321}">
                <p14:modId xmlns:p14="http://schemas.microsoft.com/office/powerpoint/2010/main" val="3496284515"/>
              </p:ext>
            </p:extLst>
          </p:nvPr>
        </p:nvGraphicFramePr>
        <p:xfrm>
          <a:off x="4804860" y="5241211"/>
          <a:ext cx="2630963" cy="1309528"/>
        </p:xfrm>
        <a:graphic>
          <a:graphicData uri="http://schemas.openxmlformats.org/presentationml/2006/ole">
            <mc:AlternateContent xmlns:mc="http://schemas.openxmlformats.org/markup-compatibility/2006">
              <mc:Choice xmlns:v="urn:schemas-microsoft-com:vml" Requires="v">
                <p:oleObj spid="_x0000_s39017" r:id="rId7" imgW="1459865" imgH="660400" progId="Equation.3">
                  <p:embed/>
                </p:oleObj>
              </mc:Choice>
              <mc:Fallback>
                <p:oleObj r:id="rId7" imgW="1459865" imgH="660400" progId="Equation.3">
                  <p:embed/>
                  <p:pic>
                    <p:nvPicPr>
                      <p:cNvPr id="0" name="图片 3078"/>
                      <p:cNvPicPr/>
                      <p:nvPr/>
                    </p:nvPicPr>
                    <p:blipFill>
                      <a:blip r:embed="rId8"/>
                      <a:stretch>
                        <a:fillRect/>
                      </a:stretch>
                    </p:blipFill>
                    <p:spPr>
                      <a:xfrm>
                        <a:off x="4804860" y="5241211"/>
                        <a:ext cx="2630963" cy="1309528"/>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证据理论的推理模型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3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证据不确定性的表示</a:t>
            </a:r>
            <a:r>
              <a:rPr lang="en-US" altLang="zh-CN" sz="2800" i="1" dirty="0">
                <a:latin typeface="Times New Roman" panose="02020603050405020304" pitchFamily="18" charset="0"/>
                <a:ea typeface="楷体_GB2312" pitchFamily="49" charset="-122"/>
                <a:sym typeface="+mn-ea"/>
              </a:rPr>
              <a:t>    </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541000" cy="4631286"/>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30000"/>
              </a:lnSpc>
              <a:buNone/>
            </a:pPr>
            <a:r>
              <a:rPr lang="zh-CN" altLang="en-US" sz="2600" dirty="0">
                <a:latin typeface="Times New Roman" panose="02020603050405020304" pitchFamily="18" charset="0"/>
                <a:ea typeface="楷体_GB2312" pitchFamily="49" charset="-122"/>
                <a:sym typeface="+mn-ea"/>
              </a:rPr>
              <a:t>设</a:t>
            </a:r>
            <a:r>
              <a:rPr lang="en-US" altLang="zh-CN" sz="2600" dirty="0">
                <a:latin typeface="Times New Roman" panose="02020603050405020304" pitchFamily="18" charset="0"/>
                <a:ea typeface="楷体_GB2312" pitchFamily="49" charset="-122"/>
                <a:sym typeface="+mn-ea"/>
              </a:rPr>
              <a:t> </a:t>
            </a:r>
            <a:r>
              <a:rPr lang="en-US" altLang="zh-CN" sz="2600" i="1" dirty="0">
                <a:latin typeface="Times New Roman" panose="02020603050405020304" pitchFamily="18" charset="0"/>
                <a:ea typeface="楷体_GB2312" pitchFamily="49" charset="-122"/>
                <a:sym typeface="+mn-ea"/>
              </a:rPr>
              <a:t>A </a:t>
            </a:r>
            <a:r>
              <a:rPr lang="zh-CN" altLang="en-US" sz="2600" dirty="0">
                <a:latin typeface="Times New Roman" panose="02020603050405020304" pitchFamily="18" charset="0"/>
                <a:ea typeface="楷体_GB2312" pitchFamily="49" charset="-122"/>
                <a:sym typeface="+mn-ea"/>
              </a:rPr>
              <a:t>是规则条件部分的命题，</a:t>
            </a:r>
            <a:r>
              <a:rPr lang="en-US" altLang="zh-CN" sz="2600" dirty="0">
                <a:latin typeface="Times New Roman" panose="02020603050405020304" pitchFamily="18" charset="0"/>
                <a:ea typeface="楷体_GB2312" pitchFamily="49" charset="-122"/>
                <a:sym typeface="+mn-ea"/>
              </a:rPr>
              <a:t> </a:t>
            </a:r>
            <a:r>
              <a:rPr lang="en-US" altLang="zh-CN" sz="2600" i="1" dirty="0">
                <a:latin typeface="Times New Roman" panose="02020603050405020304" pitchFamily="18" charset="0"/>
                <a:ea typeface="楷体_GB2312" pitchFamily="49" charset="-122"/>
                <a:sym typeface="+mn-ea"/>
              </a:rPr>
              <a:t>E</a:t>
            </a:r>
            <a:r>
              <a:rPr lang="en-US" altLang="zh-CN" sz="2600" i="1" baseline="30000" dirty="0">
                <a:latin typeface="Times New Roman" panose="02020603050405020304" pitchFamily="18" charset="0"/>
                <a:ea typeface="楷体_GB2312" pitchFamily="49" charset="-122"/>
                <a:sym typeface="+mn-ea"/>
              </a:rPr>
              <a:t>'</a:t>
            </a:r>
            <a:r>
              <a:rPr lang="en-US" altLang="zh-CN" sz="2600" dirty="0">
                <a:latin typeface="Times New Roman" panose="02020603050405020304" pitchFamily="18" charset="0"/>
                <a:ea typeface="楷体_GB2312" pitchFamily="49" charset="-122"/>
                <a:sym typeface="+mn-ea"/>
              </a:rPr>
              <a:t> </a:t>
            </a:r>
            <a:r>
              <a:rPr lang="zh-CN" altLang="en-US" sz="2600" dirty="0">
                <a:latin typeface="Times New Roman" panose="02020603050405020304" pitchFamily="18" charset="0"/>
                <a:ea typeface="楷体_GB2312" pitchFamily="49" charset="-122"/>
                <a:sym typeface="+mn-ea"/>
              </a:rPr>
              <a:t>是外部输入的证据和已证实的命题，在证据</a:t>
            </a:r>
            <a:r>
              <a:rPr lang="en-US" altLang="zh-CN" sz="2600" dirty="0">
                <a:latin typeface="Times New Roman" panose="02020603050405020304" pitchFamily="18" charset="0"/>
                <a:ea typeface="楷体_GB2312" pitchFamily="49" charset="-122"/>
                <a:sym typeface="+mn-ea"/>
              </a:rPr>
              <a:t> </a:t>
            </a:r>
            <a:r>
              <a:rPr lang="en-US" altLang="zh-CN" sz="2600" i="1" dirty="0">
                <a:latin typeface="Times New Roman" panose="02020603050405020304" pitchFamily="18" charset="0"/>
                <a:ea typeface="楷体_GB2312" pitchFamily="49" charset="-122"/>
                <a:sym typeface="+mn-ea"/>
              </a:rPr>
              <a:t>E</a:t>
            </a:r>
            <a:r>
              <a:rPr lang="en-US" altLang="zh-CN" sz="2600" i="1" baseline="30000" dirty="0">
                <a:latin typeface="Times New Roman" panose="02020603050405020304" pitchFamily="18" charset="0"/>
                <a:ea typeface="楷体_GB2312" pitchFamily="49" charset="-122"/>
                <a:sym typeface="+mn-ea"/>
              </a:rPr>
              <a:t>'</a:t>
            </a:r>
            <a:r>
              <a:rPr lang="en-US" altLang="zh-CN" sz="2600" dirty="0">
                <a:latin typeface="Times New Roman" panose="02020603050405020304" pitchFamily="18" charset="0"/>
                <a:ea typeface="楷体_GB2312" pitchFamily="49" charset="-122"/>
                <a:sym typeface="+mn-ea"/>
              </a:rPr>
              <a:t> </a:t>
            </a:r>
            <a:r>
              <a:rPr lang="zh-CN" altLang="en-US" sz="2600" dirty="0">
                <a:latin typeface="Times New Roman" panose="02020603050405020304" pitchFamily="18" charset="0"/>
                <a:ea typeface="楷体_GB2312" pitchFamily="49" charset="-122"/>
                <a:sym typeface="+mn-ea"/>
              </a:rPr>
              <a:t>的条件下，命题</a:t>
            </a:r>
            <a:r>
              <a:rPr lang="en-US" altLang="zh-CN" sz="2600" dirty="0">
                <a:latin typeface="Times New Roman" panose="02020603050405020304" pitchFamily="18" charset="0"/>
                <a:ea typeface="楷体_GB2312" pitchFamily="49" charset="-122"/>
                <a:sym typeface="+mn-ea"/>
              </a:rPr>
              <a:t> </a:t>
            </a:r>
            <a:r>
              <a:rPr lang="en-US" altLang="zh-CN" sz="2600" i="1" dirty="0">
                <a:latin typeface="Times New Roman" panose="02020603050405020304" pitchFamily="18" charset="0"/>
                <a:ea typeface="楷体_GB2312" pitchFamily="49" charset="-122"/>
                <a:sym typeface="+mn-ea"/>
              </a:rPr>
              <a:t>A</a:t>
            </a:r>
            <a:r>
              <a:rPr lang="en-US" altLang="zh-CN" sz="2600" dirty="0">
                <a:latin typeface="Times New Roman" panose="02020603050405020304" pitchFamily="18" charset="0"/>
                <a:ea typeface="楷体_GB2312" pitchFamily="49" charset="-122"/>
                <a:sym typeface="+mn-ea"/>
              </a:rPr>
              <a:t> </a:t>
            </a:r>
            <a:r>
              <a:rPr lang="zh-CN" altLang="en-US" sz="2600" dirty="0">
                <a:latin typeface="Times New Roman" panose="02020603050405020304" pitchFamily="18" charset="0"/>
                <a:ea typeface="楷体_GB2312" pitchFamily="49" charset="-122"/>
                <a:sym typeface="+mn-ea"/>
              </a:rPr>
              <a:t>与证据</a:t>
            </a:r>
            <a:r>
              <a:rPr lang="en-US" altLang="zh-CN" sz="2600" dirty="0">
                <a:latin typeface="Times New Roman" panose="02020603050405020304" pitchFamily="18" charset="0"/>
                <a:ea typeface="楷体_GB2312" pitchFamily="49" charset="-122"/>
                <a:sym typeface="+mn-ea"/>
              </a:rPr>
              <a:t> </a:t>
            </a:r>
            <a:r>
              <a:rPr lang="en-US" altLang="zh-CN" sz="2600" i="1" dirty="0">
                <a:latin typeface="Times New Roman" panose="02020603050405020304" pitchFamily="18" charset="0"/>
                <a:ea typeface="楷体_GB2312" pitchFamily="49" charset="-122"/>
                <a:sym typeface="+mn-ea"/>
              </a:rPr>
              <a:t>E</a:t>
            </a:r>
            <a:r>
              <a:rPr lang="en-US" altLang="zh-CN" sz="2600" i="1" baseline="30000" dirty="0">
                <a:latin typeface="Times New Roman" panose="02020603050405020304" pitchFamily="18" charset="0"/>
                <a:ea typeface="楷体_GB2312" pitchFamily="49" charset="-122"/>
                <a:sym typeface="+mn-ea"/>
              </a:rPr>
              <a:t>'</a:t>
            </a:r>
            <a:r>
              <a:rPr lang="en-US" altLang="zh-CN" sz="2600" dirty="0">
                <a:latin typeface="Times New Roman" panose="02020603050405020304" pitchFamily="18" charset="0"/>
                <a:ea typeface="楷体_GB2312" pitchFamily="49" charset="-122"/>
                <a:sym typeface="+mn-ea"/>
              </a:rPr>
              <a:t> </a:t>
            </a:r>
            <a:r>
              <a:rPr lang="zh-CN" altLang="en-US" sz="2600" dirty="0">
                <a:latin typeface="Times New Roman" panose="02020603050405020304" pitchFamily="18" charset="0"/>
                <a:ea typeface="楷体_GB2312" pitchFamily="49" charset="-122"/>
                <a:sym typeface="+mn-ea"/>
              </a:rPr>
              <a:t>的</a:t>
            </a:r>
            <a:r>
              <a:rPr lang="zh-CN" altLang="en-US" sz="2600" dirty="0">
                <a:solidFill>
                  <a:srgbClr val="FF0000"/>
                </a:solidFill>
                <a:latin typeface="Times New Roman" panose="02020603050405020304" pitchFamily="18" charset="0"/>
                <a:ea typeface="楷体_GB2312" pitchFamily="49" charset="-122"/>
                <a:sym typeface="+mn-ea"/>
              </a:rPr>
              <a:t>匹配程度</a:t>
            </a:r>
            <a:r>
              <a:rPr lang="zh-CN" altLang="en-US" sz="2600" dirty="0">
                <a:latin typeface="Times New Roman" panose="02020603050405020304" pitchFamily="18" charset="0"/>
                <a:ea typeface="楷体_GB2312" pitchFamily="49" charset="-122"/>
                <a:sym typeface="+mn-ea"/>
              </a:rPr>
              <a:t>为 </a:t>
            </a:r>
            <a:r>
              <a:rPr lang="zh-CN" altLang="en-US" sz="2600" dirty="0">
                <a:latin typeface="Times New Roman" panose="02020603050405020304" pitchFamily="18" charset="0"/>
                <a:sym typeface="+mn-ea"/>
              </a:rPr>
              <a:t>：</a:t>
            </a:r>
            <a:endParaRPr kumimoji="0" lang="zh-CN" altLang="en-US" sz="2600" i="0" u="none" strike="noStrike" kern="1200" cap="none" spc="0" normalizeH="0" baseline="0" dirty="0">
              <a:solidFill>
                <a:schemeClr val="tx1"/>
              </a:solidFill>
              <a:latin typeface="Times New Roman" panose="02020603050405020304" pitchFamily="18" charset="0"/>
              <a:ea typeface="+mn-ea"/>
            </a:endParaRPr>
          </a:p>
          <a:p>
            <a:pPr eaLnBrk="1" hangingPunct="1">
              <a:lnSpc>
                <a:spcPct val="130000"/>
              </a:lnSpc>
              <a:buNone/>
            </a:pPr>
            <a:endParaRPr lang="zh-CN" altLang="en-US" sz="2600" dirty="0">
              <a:latin typeface="Times New Roman" panose="02020603050405020304" pitchFamily="18" charset="0"/>
              <a:ea typeface="楷体_GB2312" pitchFamily="49" charset="-122"/>
            </a:endParaRPr>
          </a:p>
          <a:p>
            <a:pPr eaLnBrk="1" hangingPunct="1">
              <a:lnSpc>
                <a:spcPct val="130000"/>
              </a:lnSpc>
              <a:buNone/>
            </a:pPr>
            <a:endParaRPr lang="en-US" altLang="zh-CN" sz="2600" noProof="0" dirty="0">
              <a:ln>
                <a:noFill/>
              </a:ln>
              <a:effectLst/>
              <a:uLnTx/>
              <a:uFillTx/>
              <a:latin typeface="Arial" panose="020B0604020202020204" pitchFamily="34" charset="0"/>
              <a:ea typeface="宋体" panose="02010600030101010101" pitchFamily="2" charset="-122"/>
              <a:sym typeface="+mn-ea"/>
            </a:endParaRPr>
          </a:p>
          <a:p>
            <a:pPr eaLnBrk="1" hangingPunct="1">
              <a:lnSpc>
                <a:spcPct val="130000"/>
              </a:lnSpc>
              <a:buNone/>
            </a:pPr>
            <a:r>
              <a:rPr lang="zh-CN" altLang="en-US" sz="2600" noProof="0" dirty="0">
                <a:ln>
                  <a:noFill/>
                </a:ln>
                <a:effectLst/>
                <a:uLnTx/>
                <a:uFillTx/>
                <a:latin typeface="Arial" panose="020B0604020202020204" pitchFamily="34" charset="0"/>
                <a:ea typeface="宋体" panose="02010600030101010101" pitchFamily="2" charset="-122"/>
                <a:sym typeface="+mn-ea"/>
              </a:rPr>
              <a:t>条件部分命题</a:t>
            </a:r>
            <a:r>
              <a:rPr lang="en-US" altLang="zh-CN" sz="2600" i="1" dirty="0">
                <a:latin typeface="Times New Roman" panose="02020603050405020304" pitchFamily="18" charset="0"/>
                <a:ea typeface="楷体_GB2312" pitchFamily="49" charset="-122"/>
                <a:sym typeface="+mn-ea"/>
              </a:rPr>
              <a:t> A </a:t>
            </a:r>
            <a:r>
              <a:rPr lang="zh-CN" altLang="en-US" sz="2600" noProof="0" dirty="0">
                <a:ln>
                  <a:noFill/>
                </a:ln>
                <a:effectLst/>
                <a:uLnTx/>
                <a:uFillTx/>
                <a:latin typeface="Arial" panose="020B0604020202020204" pitchFamily="34" charset="0"/>
                <a:ea typeface="宋体" panose="02010600030101010101" pitchFamily="2" charset="-122"/>
                <a:sym typeface="+mn-ea"/>
              </a:rPr>
              <a:t>的</a:t>
            </a:r>
            <a:r>
              <a:rPr lang="zh-CN" altLang="en-US" sz="2600" noProof="0" dirty="0">
                <a:ln>
                  <a:noFill/>
                </a:ln>
                <a:solidFill>
                  <a:srgbClr val="FF0000"/>
                </a:solidFill>
                <a:effectLst/>
                <a:uLnTx/>
                <a:uFillTx/>
                <a:latin typeface="Arial" panose="020B0604020202020204" pitchFamily="34" charset="0"/>
                <a:ea typeface="宋体" panose="02010600030101010101" pitchFamily="2" charset="-122"/>
                <a:sym typeface="+mn-ea"/>
              </a:rPr>
              <a:t>确定性</a:t>
            </a:r>
            <a:r>
              <a:rPr lang="zh-CN" altLang="en-US" sz="2600" noProof="0" dirty="0">
                <a:ln>
                  <a:noFill/>
                </a:ln>
                <a:effectLst/>
                <a:uLnTx/>
                <a:uFillTx/>
                <a:latin typeface="Arial" panose="020B0604020202020204" pitchFamily="34" charset="0"/>
                <a:ea typeface="宋体" panose="02010600030101010101" pitchFamily="2" charset="-122"/>
                <a:sym typeface="+mn-ea"/>
              </a:rPr>
              <a:t>为：</a:t>
            </a:r>
          </a:p>
          <a:p>
            <a:pPr eaLnBrk="1" hangingPunct="1">
              <a:lnSpc>
                <a:spcPct val="130000"/>
              </a:lnSpc>
              <a:buNone/>
            </a:pPr>
            <a:endParaRPr lang="zh-CN" altLang="en-US" sz="2600" dirty="0">
              <a:latin typeface="Times New Roman" panose="02020603050405020304" pitchFamily="18" charset="0"/>
              <a:ea typeface="楷体_GB2312" pitchFamily="49" charset="-122"/>
            </a:endParaRPr>
          </a:p>
          <a:p>
            <a:pPr eaLnBrk="1" hangingPunct="1">
              <a:lnSpc>
                <a:spcPct val="130000"/>
              </a:lnSpc>
              <a:buNone/>
            </a:pPr>
            <a:r>
              <a:rPr lang="zh-CN" altLang="en-US" sz="2600" noProof="0" dirty="0">
                <a:ln>
                  <a:noFill/>
                </a:ln>
                <a:effectLst/>
                <a:uLnTx/>
                <a:uFillTx/>
                <a:latin typeface="Arial" panose="020B0604020202020204" pitchFamily="34" charset="0"/>
                <a:ea typeface="宋体" panose="02010600030101010101" pitchFamily="2" charset="-122"/>
                <a:sym typeface="+mn-ea"/>
              </a:rPr>
              <a:t>其中</a:t>
            </a:r>
            <a:r>
              <a:rPr lang="en-US" altLang="zh-CN" sz="2600" i="1" dirty="0">
                <a:latin typeface="Times New Roman" panose="02020603050405020304" pitchFamily="18" charset="0"/>
                <a:ea typeface="楷体_GB2312" pitchFamily="49" charset="-122"/>
                <a:sym typeface="+mn-ea"/>
              </a:rPr>
              <a:t>，f</a:t>
            </a:r>
            <a:r>
              <a:rPr lang="en-US" altLang="zh-CN" sz="2600" dirty="0">
                <a:latin typeface="Times New Roman" panose="02020603050405020304" pitchFamily="18" charset="0"/>
                <a:ea typeface="楷体_GB2312" pitchFamily="49" charset="-122"/>
                <a:sym typeface="+mn-ea"/>
              </a:rPr>
              <a:t>(</a:t>
            </a:r>
            <a:r>
              <a:rPr lang="en-US" altLang="zh-CN" sz="2600" i="1" dirty="0">
                <a:latin typeface="Times New Roman" panose="02020603050405020304" pitchFamily="18" charset="0"/>
                <a:ea typeface="楷体_GB2312" pitchFamily="49" charset="-122"/>
                <a:sym typeface="+mn-ea"/>
              </a:rPr>
              <a:t>A</a:t>
            </a:r>
            <a:r>
              <a:rPr lang="en-US" altLang="zh-CN" sz="2600" dirty="0">
                <a:latin typeface="Times New Roman" panose="02020603050405020304" pitchFamily="18" charset="0"/>
                <a:ea typeface="楷体_GB2312" pitchFamily="49" charset="-122"/>
                <a:sym typeface="+mn-ea"/>
              </a:rPr>
              <a:t>)</a:t>
            </a:r>
            <a:r>
              <a:rPr lang="en-US" altLang="zh-CN" sz="2600" i="1" dirty="0">
                <a:latin typeface="Times New Roman" panose="02020603050405020304" pitchFamily="18" charset="0"/>
                <a:ea typeface="楷体_GB2312" pitchFamily="49" charset="-122"/>
                <a:sym typeface="+mn-ea"/>
              </a:rPr>
              <a:t> </a:t>
            </a:r>
            <a:r>
              <a:rPr lang="en-US" altLang="zh-CN" sz="2600" dirty="0">
                <a:latin typeface="Times New Roman" panose="02020603050405020304" pitchFamily="18" charset="0"/>
                <a:ea typeface="楷体_GB2312" pitchFamily="49" charset="-122"/>
                <a:sym typeface="+mn-ea"/>
              </a:rPr>
              <a:t>为类概率函数，由于 </a:t>
            </a:r>
            <a:r>
              <a:rPr lang="en-US" altLang="zh-CN" sz="2600" i="1" dirty="0">
                <a:latin typeface="Times New Roman" panose="02020603050405020304" pitchFamily="18" charset="0"/>
                <a:ea typeface="楷体_GB2312" pitchFamily="49" charset="-122"/>
                <a:sym typeface="+mn-ea"/>
              </a:rPr>
              <a:t>f</a:t>
            </a:r>
            <a:r>
              <a:rPr lang="en-US" altLang="zh-CN" sz="2600" dirty="0">
                <a:latin typeface="Times New Roman" panose="02020603050405020304" pitchFamily="18" charset="0"/>
                <a:ea typeface="楷体_GB2312" pitchFamily="49" charset="-122"/>
                <a:sym typeface="+mn-ea"/>
              </a:rPr>
              <a:t>(</a:t>
            </a:r>
            <a:r>
              <a:rPr lang="en-US" altLang="zh-CN" sz="2600" i="1" dirty="0">
                <a:latin typeface="Times New Roman" panose="02020603050405020304" pitchFamily="18" charset="0"/>
                <a:ea typeface="楷体_GB2312" pitchFamily="49" charset="-122"/>
                <a:sym typeface="+mn-ea"/>
              </a:rPr>
              <a:t>A</a:t>
            </a:r>
            <a:r>
              <a:rPr lang="en-US" altLang="zh-CN" sz="2600" dirty="0">
                <a:latin typeface="Times New Roman" panose="02020603050405020304" pitchFamily="18" charset="0"/>
                <a:ea typeface="楷体_GB2312" pitchFamily="49" charset="-122"/>
                <a:sym typeface="+mn-ea"/>
              </a:rPr>
              <a:t>)∈[0，1]，有 </a:t>
            </a:r>
            <a:r>
              <a:rPr lang="en-US" altLang="zh-CN" sz="2600" i="1" dirty="0">
                <a:latin typeface="Times New Roman" panose="02020603050405020304" pitchFamily="18" charset="0"/>
                <a:ea typeface="楷体_GB2312" pitchFamily="49" charset="-122"/>
                <a:sym typeface="+mn-ea"/>
              </a:rPr>
              <a:t>CER</a:t>
            </a:r>
            <a:r>
              <a:rPr lang="en-US" altLang="zh-CN" sz="2600" dirty="0">
                <a:latin typeface="Times New Roman" panose="02020603050405020304" pitchFamily="18" charset="0"/>
                <a:ea typeface="楷体_GB2312" pitchFamily="49" charset="-122"/>
                <a:sym typeface="+mn-ea"/>
              </a:rPr>
              <a:t>(</a:t>
            </a:r>
            <a:r>
              <a:rPr lang="en-US" altLang="zh-CN" sz="2600" i="1" dirty="0">
                <a:latin typeface="Times New Roman" panose="02020603050405020304" pitchFamily="18" charset="0"/>
                <a:ea typeface="楷体_GB2312" pitchFamily="49" charset="-122"/>
                <a:sym typeface="+mn-ea"/>
              </a:rPr>
              <a:t>A</a:t>
            </a:r>
            <a:r>
              <a:rPr lang="en-US" altLang="zh-CN" sz="2600" dirty="0">
                <a:latin typeface="Times New Roman" panose="02020603050405020304" pitchFamily="18" charset="0"/>
                <a:ea typeface="楷体_GB2312" pitchFamily="49" charset="-122"/>
                <a:sym typeface="+mn-ea"/>
              </a:rPr>
              <a:t>)∈[0，1]。</a:t>
            </a:r>
            <a:r>
              <a:rPr lang="en-US" altLang="zh-CN" sz="2600" i="1" dirty="0">
                <a:latin typeface="Times New Roman" panose="02020603050405020304" pitchFamily="18" charset="0"/>
                <a:ea typeface="楷体_GB2312" pitchFamily="49" charset="-122"/>
                <a:sym typeface="+mn-ea"/>
              </a:rPr>
              <a:t>   </a:t>
            </a:r>
            <a:endParaRPr kumimoji="0" lang="zh-CN" altLang="en-US" sz="2600" b="1" i="0" u="none" strike="noStrike"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graphicFrame>
        <p:nvGraphicFramePr>
          <p:cNvPr id="60418" name="Object 70"/>
          <p:cNvGraphicFramePr/>
          <p:nvPr>
            <p:extLst>
              <p:ext uri="{D42A27DB-BD31-4B8C-83A1-F6EECF244321}">
                <p14:modId xmlns:p14="http://schemas.microsoft.com/office/powerpoint/2010/main" val="1581640233"/>
              </p:ext>
            </p:extLst>
          </p:nvPr>
        </p:nvGraphicFramePr>
        <p:xfrm>
          <a:off x="2265218" y="2954540"/>
          <a:ext cx="7432964" cy="1102908"/>
        </p:xfrm>
        <a:graphic>
          <a:graphicData uri="http://schemas.openxmlformats.org/presentationml/2006/ole">
            <mc:AlternateContent xmlns:mc="http://schemas.openxmlformats.org/markup-compatibility/2006">
              <mc:Choice xmlns:v="urn:schemas-microsoft-com:vml" Requires="v">
                <p:oleObj spid="_x0000_s40005" r:id="rId3" imgW="3441700" imgH="482600" progId="Equation.3">
                  <p:embed/>
                </p:oleObj>
              </mc:Choice>
              <mc:Fallback>
                <p:oleObj r:id="rId3" imgW="3441700" imgH="482600" progId="Equation.3">
                  <p:embed/>
                  <p:pic>
                    <p:nvPicPr>
                      <p:cNvPr id="0" name="图片 3238"/>
                      <p:cNvPicPr/>
                      <p:nvPr/>
                    </p:nvPicPr>
                    <p:blipFill>
                      <a:blip r:embed="rId4"/>
                      <a:stretch>
                        <a:fillRect/>
                      </a:stretch>
                    </p:blipFill>
                    <p:spPr>
                      <a:xfrm>
                        <a:off x="2265218" y="2954540"/>
                        <a:ext cx="7432964" cy="1102908"/>
                      </a:xfrm>
                      <a:prstGeom prst="rect">
                        <a:avLst/>
                      </a:prstGeom>
                      <a:noFill/>
                      <a:ln w="38100">
                        <a:noFill/>
                        <a:miter/>
                      </a:ln>
                    </p:spPr>
                  </p:pic>
                </p:oleObj>
              </mc:Fallback>
            </mc:AlternateContent>
          </a:graphicData>
        </a:graphic>
      </p:graphicFrame>
      <p:graphicFrame>
        <p:nvGraphicFramePr>
          <p:cNvPr id="60419" name="Object 72"/>
          <p:cNvGraphicFramePr/>
          <p:nvPr>
            <p:extLst>
              <p:ext uri="{D42A27DB-BD31-4B8C-83A1-F6EECF244321}">
                <p14:modId xmlns:p14="http://schemas.microsoft.com/office/powerpoint/2010/main" val="345515672"/>
              </p:ext>
            </p:extLst>
          </p:nvPr>
        </p:nvGraphicFramePr>
        <p:xfrm>
          <a:off x="3082637" y="4821382"/>
          <a:ext cx="3969327" cy="454257"/>
        </p:xfrm>
        <a:graphic>
          <a:graphicData uri="http://schemas.openxmlformats.org/presentationml/2006/ole">
            <mc:AlternateContent xmlns:mc="http://schemas.openxmlformats.org/markup-compatibility/2006">
              <mc:Choice xmlns:v="urn:schemas-microsoft-com:vml" Requires="v">
                <p:oleObj spid="_x0000_s40006" r:id="rId5" imgW="1841500" imgH="203200" progId="Equation.3">
                  <p:embed/>
                </p:oleObj>
              </mc:Choice>
              <mc:Fallback>
                <p:oleObj r:id="rId5" imgW="1841500" imgH="203200" progId="Equation.3">
                  <p:embed/>
                  <p:pic>
                    <p:nvPicPr>
                      <p:cNvPr id="0" name="图片 3239"/>
                      <p:cNvPicPr/>
                      <p:nvPr/>
                    </p:nvPicPr>
                    <p:blipFill>
                      <a:blip r:embed="rId6"/>
                      <a:stretch>
                        <a:fillRect/>
                      </a:stretch>
                    </p:blipFill>
                    <p:spPr>
                      <a:xfrm>
                        <a:off x="3082637" y="4821382"/>
                        <a:ext cx="3969327" cy="454257"/>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6</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不确定性推理的基本问题</a:t>
            </a:r>
          </a:p>
        </p:txBody>
      </p:sp>
      <p:sp>
        <p:nvSpPr>
          <p:cNvPr id="590851" name="Text Box 3"/>
          <p:cNvSpPr txBox="1">
            <a:spLocks noChangeArrowheads="1"/>
          </p:cNvSpPr>
          <p:nvPr/>
        </p:nvSpPr>
        <p:spPr bwMode="auto">
          <a:xfrm>
            <a:off x="1714500" y="1119505"/>
            <a:ext cx="9493827" cy="474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eaLnBrk="1" hangingPunct="1">
              <a:spcBef>
                <a:spcPct val="20000"/>
              </a:spcBef>
              <a:buClr>
                <a:schemeClr val="folHlink"/>
              </a:buClr>
              <a:buSzPct val="60000"/>
              <a:buFont typeface="Wingdings" panose="05000000000000000000" pitchFamily="2" charset="2"/>
              <a:buChar char="n"/>
            </a:pPr>
            <a:r>
              <a:rPr lang="zh-CN" altLang="en-US" sz="36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五个基本问题</a:t>
            </a:r>
          </a:p>
          <a:p>
            <a:pPr marL="914400" lvl="1" indent="-457200" algn="l" eaLnBrk="1" hangingPunct="1">
              <a:lnSpc>
                <a:spcPct val="150000"/>
              </a:lnSpc>
              <a:spcBef>
                <a:spcPct val="20000"/>
              </a:spcBef>
              <a:buClr>
                <a:schemeClr val="folHlink"/>
              </a:buClr>
              <a:buSzPct val="100000"/>
              <a:buFont typeface="+mj-lt"/>
              <a:buAutoNum type="arabicPeriod"/>
            </a:pPr>
            <a:r>
              <a:rPr kumimoji="1" lang="zh-CN" altLang="en-US" sz="3200" b="1" dirty="0">
                <a:latin typeface="Tahoma" panose="020B0604030504040204" pitchFamily="34" charset="0"/>
                <a:ea typeface="楷体_GB2312" pitchFamily="49" charset="-122"/>
                <a:sym typeface="+mn-ea"/>
              </a:rPr>
              <a:t>不确定性的表示</a:t>
            </a:r>
            <a:endParaRPr kumimoji="1" lang="zh-CN" altLang="en-US" sz="3200" b="1" dirty="0">
              <a:latin typeface="Tahoma" panose="020B0604030504040204" pitchFamily="34" charset="0"/>
              <a:ea typeface="楷体_GB2312" pitchFamily="49" charset="-122"/>
            </a:endParaRPr>
          </a:p>
          <a:p>
            <a:pPr marL="914400" lvl="1" indent="-457200" algn="l" eaLnBrk="1" hangingPunct="1">
              <a:lnSpc>
                <a:spcPct val="150000"/>
              </a:lnSpc>
              <a:spcBef>
                <a:spcPct val="20000"/>
              </a:spcBef>
              <a:buClr>
                <a:schemeClr val="folHlink"/>
              </a:buClr>
              <a:buSzPct val="100000"/>
              <a:buFont typeface="+mj-lt"/>
              <a:buAutoNum type="arabicPeriod"/>
            </a:pPr>
            <a:r>
              <a:rPr kumimoji="1" lang="zh-CN" altLang="en-US" sz="3200" b="1" dirty="0">
                <a:latin typeface="Tahoma" panose="020B0604030504040204" pitchFamily="34" charset="0"/>
                <a:ea typeface="楷体_GB2312" pitchFamily="49" charset="-122"/>
                <a:sym typeface="+mn-ea"/>
              </a:rPr>
              <a:t>不确定性的匹配</a:t>
            </a:r>
            <a:endParaRPr kumimoji="1" lang="zh-CN" altLang="en-US" sz="3200" b="1" dirty="0">
              <a:latin typeface="Tahoma" panose="020B0604030504040204" pitchFamily="34" charset="0"/>
              <a:ea typeface="楷体_GB2312" pitchFamily="49" charset="-122"/>
            </a:endParaRPr>
          </a:p>
          <a:p>
            <a:pPr marL="914400" lvl="1" indent="-457200" algn="l" eaLnBrk="1" hangingPunct="1">
              <a:lnSpc>
                <a:spcPct val="150000"/>
              </a:lnSpc>
              <a:spcBef>
                <a:spcPct val="20000"/>
              </a:spcBef>
              <a:buClr>
                <a:schemeClr val="folHlink"/>
              </a:buClr>
              <a:buSzPct val="100000"/>
              <a:buFont typeface="+mj-lt"/>
              <a:buAutoNum type="arabicPeriod"/>
            </a:pPr>
            <a:r>
              <a:rPr kumimoji="1" lang="zh-CN" altLang="en-US" sz="3200" b="1" dirty="0">
                <a:latin typeface="Tahoma" panose="020B0604030504040204" pitchFamily="34" charset="0"/>
                <a:ea typeface="楷体_GB2312" pitchFamily="49" charset="-122"/>
                <a:sym typeface="+mn-ea"/>
              </a:rPr>
              <a:t>组合证据不确定性的计算</a:t>
            </a:r>
            <a:endParaRPr kumimoji="1" lang="zh-CN" altLang="en-US" sz="3200" b="1" dirty="0">
              <a:latin typeface="Tahoma" panose="020B0604030504040204" pitchFamily="34" charset="0"/>
              <a:ea typeface="楷体_GB2312" pitchFamily="49" charset="-122"/>
            </a:endParaRPr>
          </a:p>
          <a:p>
            <a:pPr marL="914400" lvl="1" indent="-457200" algn="l" eaLnBrk="1" hangingPunct="1">
              <a:lnSpc>
                <a:spcPct val="150000"/>
              </a:lnSpc>
              <a:spcBef>
                <a:spcPct val="20000"/>
              </a:spcBef>
              <a:buClr>
                <a:schemeClr val="folHlink"/>
              </a:buClr>
              <a:buSzPct val="100000"/>
              <a:buFont typeface="+mj-lt"/>
              <a:buAutoNum type="arabicPeriod"/>
            </a:pPr>
            <a:r>
              <a:rPr kumimoji="1" lang="zh-CN" altLang="en-US" sz="3200" b="1" dirty="0">
                <a:latin typeface="Tahoma" panose="020B0604030504040204" pitchFamily="34" charset="0"/>
                <a:ea typeface="楷体_GB2312" pitchFamily="49" charset="-122"/>
                <a:sym typeface="+mn-ea"/>
              </a:rPr>
              <a:t>不确定性的更新</a:t>
            </a:r>
            <a:endParaRPr kumimoji="1" lang="zh-CN" altLang="en-US" sz="3200" b="1" dirty="0">
              <a:latin typeface="Tahoma" panose="020B0604030504040204" pitchFamily="34" charset="0"/>
              <a:ea typeface="楷体_GB2312" pitchFamily="49" charset="-122"/>
            </a:endParaRPr>
          </a:p>
          <a:p>
            <a:pPr marL="914400" lvl="1" indent="-457200" algn="l" eaLnBrk="1" hangingPunct="1">
              <a:lnSpc>
                <a:spcPct val="150000"/>
              </a:lnSpc>
              <a:spcBef>
                <a:spcPct val="20000"/>
              </a:spcBef>
              <a:buClr>
                <a:schemeClr val="folHlink"/>
              </a:buClr>
              <a:buSzPct val="100000"/>
              <a:buFont typeface="+mj-lt"/>
              <a:buAutoNum type="arabicPeriod"/>
            </a:pPr>
            <a:r>
              <a:rPr kumimoji="1" lang="zh-CN" altLang="en-US" sz="3200" b="1" dirty="0">
                <a:latin typeface="Tahoma" panose="020B0604030504040204" pitchFamily="34" charset="0"/>
                <a:ea typeface="楷体_GB2312" pitchFamily="49" charset="-122"/>
                <a:sym typeface="+mn-ea"/>
              </a:rPr>
              <a:t>不确定性结论的合成</a:t>
            </a:r>
            <a:endParaRPr kumimoji="1" lang="zh-CN" altLang="en-US" sz="3200" b="1" dirty="0">
              <a:latin typeface="Tahoma" panose="020B0604030504040204" pitchFamily="34" charset="0"/>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证据理论的推理模型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组合证据不确定性的算法</a:t>
            </a:r>
            <a:r>
              <a:rPr lang="en-US" altLang="zh-CN" sz="2800" i="1" dirty="0">
                <a:latin typeface="Times New Roman" panose="02020603050405020304" pitchFamily="18" charset="0"/>
                <a:ea typeface="楷体_GB2312" pitchFamily="49" charset="-122"/>
                <a:sym typeface="+mn-ea"/>
              </a:rPr>
              <a:t> </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541000" cy="301053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lnSpc>
                <a:spcPct val="100000"/>
              </a:lnSpc>
              <a:buFont typeface="Wingdings" panose="05000000000000000000" pitchFamily="2" charset="2"/>
              <a:buChar char="§"/>
            </a:pPr>
            <a:r>
              <a:rPr lang="zh-CN" altLang="en-US" sz="2600" b="1" kern="0" noProof="0">
                <a:ln>
                  <a:noFill/>
                </a:ln>
                <a:effectLst/>
                <a:uLnTx/>
                <a:uFillTx/>
                <a:latin typeface="Times New Roman" panose="02020603050405020304" pitchFamily="18" charset="0"/>
                <a:sym typeface="+mn-ea"/>
              </a:rPr>
              <a:t> 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多个单一证据的合取</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rPr>
              <a:t>则：</a:t>
            </a:r>
          </a:p>
          <a:p>
            <a:pPr marL="196850" indent="-196850" eaLnBrk="1" hangingPunct="1">
              <a:lnSpc>
                <a:spcPct val="80000"/>
              </a:lnSpc>
              <a:buNone/>
            </a:pP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a:t>
            </a:r>
            <a:r>
              <a:rPr lang="zh-CN" altLang="en-US" sz="2600" b="1" kern="0" noProof="0">
                <a:ln>
                  <a:noFill/>
                </a:ln>
                <a:effectLst/>
                <a:uLnTx/>
                <a:uFillTx/>
                <a:latin typeface="Times New Roman" panose="02020603050405020304" pitchFamily="18" charset="0"/>
                <a:sym typeface="+mn-ea"/>
              </a:rPr>
              <a:t>组合证据</a:t>
            </a:r>
            <a:r>
              <a:rPr lang="zh-CN" altLang="en-US" sz="2600" b="1" dirty="0">
                <a:latin typeface="Times New Roman" panose="02020603050405020304" pitchFamily="18" charset="0"/>
                <a:sym typeface="+mn-ea"/>
              </a:rPr>
              <a:t>：</a:t>
            </a:r>
            <a:r>
              <a:rPr lang="zh-CN" altLang="en-US" sz="2600" b="1" dirty="0">
                <a:solidFill>
                  <a:schemeClr val="accent2"/>
                </a:solidFill>
                <a:latin typeface="Times New Roman" panose="02020603050405020304" pitchFamily="18" charset="0"/>
                <a:sym typeface="+mn-ea"/>
              </a:rPr>
              <a:t>多个单一证据的析取</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则：</a:t>
            </a: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                                               </a:t>
            </a: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a:t>
            </a:r>
          </a:p>
          <a:p>
            <a:pPr marL="196850" indent="-196850" eaLnBrk="1" hangingPunct="1">
              <a:lnSpc>
                <a:spcPct val="80000"/>
              </a:lnSpc>
              <a:buNone/>
            </a:pPr>
            <a:endParaRPr kumimoji="0" lang="zh-CN" altLang="en-US" sz="2600" b="1" i="0" u="none" strike="noStrike" cap="none" spc="0" normalizeH="0" baseline="0" dirty="0">
              <a:solidFill>
                <a:schemeClr val="accent2"/>
              </a:solidFill>
              <a:latin typeface="Times New Roman" panose="02020603050405020304" pitchFamily="18" charset="0"/>
              <a:ea typeface="+mn-ea"/>
              <a:cs typeface="+mn-cs"/>
            </a:endParaRPr>
          </a:p>
        </p:txBody>
      </p:sp>
      <p:graphicFrame>
        <p:nvGraphicFramePr>
          <p:cNvPr id="22530" name="Object 2"/>
          <p:cNvGraphicFramePr/>
          <p:nvPr/>
        </p:nvGraphicFramePr>
        <p:xfrm>
          <a:off x="5950585" y="1811655"/>
          <a:ext cx="3161665" cy="419100"/>
        </p:xfrm>
        <a:graphic>
          <a:graphicData uri="http://schemas.openxmlformats.org/presentationml/2006/ole">
            <mc:AlternateContent xmlns:mc="http://schemas.openxmlformats.org/markup-compatibility/2006">
              <mc:Choice xmlns:v="urn:schemas-microsoft-com:vml" Requires="v">
                <p:oleObj spid="_x0000_s41063" r:id="rId3" imgW="1358265" imgH="203200" progId="Equation.3">
                  <p:embed/>
                </p:oleObj>
              </mc:Choice>
              <mc:Fallback>
                <p:oleObj r:id="rId3" imgW="1358265" imgH="203200" progId="Equation.3">
                  <p:embed/>
                  <p:pic>
                    <p:nvPicPr>
                      <p:cNvPr id="0" name="图片 3172"/>
                      <p:cNvPicPr/>
                      <p:nvPr/>
                    </p:nvPicPr>
                    <p:blipFill>
                      <a:blip r:embed="rId4"/>
                      <a:stretch>
                        <a:fillRect/>
                      </a:stretch>
                    </p:blipFill>
                    <p:spPr>
                      <a:xfrm>
                        <a:off x="5950585" y="1811655"/>
                        <a:ext cx="3161665" cy="419100"/>
                      </a:xfrm>
                      <a:prstGeom prst="rect">
                        <a:avLst/>
                      </a:prstGeom>
                      <a:noFill/>
                      <a:ln w="38100">
                        <a:noFill/>
                        <a:miter/>
                      </a:ln>
                    </p:spPr>
                  </p:pic>
                </p:oleObj>
              </mc:Fallback>
            </mc:AlternateContent>
          </a:graphicData>
        </a:graphic>
      </p:graphicFrame>
      <p:graphicFrame>
        <p:nvGraphicFramePr>
          <p:cNvPr id="22532" name="Object 4"/>
          <p:cNvGraphicFramePr/>
          <p:nvPr/>
        </p:nvGraphicFramePr>
        <p:xfrm>
          <a:off x="2173288" y="2520315"/>
          <a:ext cx="5878830" cy="394335"/>
        </p:xfrm>
        <a:graphic>
          <a:graphicData uri="http://schemas.openxmlformats.org/presentationml/2006/ole">
            <mc:AlternateContent xmlns:mc="http://schemas.openxmlformats.org/markup-compatibility/2006">
              <mc:Choice xmlns:v="urn:schemas-microsoft-com:vml" Requires="v">
                <p:oleObj spid="_x0000_s41064" r:id="rId5" imgW="2971800" imgH="203200" progId="Equation.3">
                  <p:embed/>
                </p:oleObj>
              </mc:Choice>
              <mc:Fallback>
                <p:oleObj r:id="rId5" imgW="2971800" imgH="203200" progId="Equation.3">
                  <p:embed/>
                  <p:pic>
                    <p:nvPicPr>
                      <p:cNvPr id="0" name="图片 3176"/>
                      <p:cNvPicPr/>
                      <p:nvPr/>
                    </p:nvPicPr>
                    <p:blipFill>
                      <a:blip r:embed="rId6"/>
                      <a:stretch>
                        <a:fillRect/>
                      </a:stretch>
                    </p:blipFill>
                    <p:spPr>
                      <a:xfrm>
                        <a:off x="2173288" y="2520315"/>
                        <a:ext cx="5878830" cy="394335"/>
                      </a:xfrm>
                      <a:prstGeom prst="rect">
                        <a:avLst/>
                      </a:prstGeom>
                      <a:noFill/>
                      <a:ln w="38100">
                        <a:noFill/>
                        <a:miter/>
                      </a:ln>
                    </p:spPr>
                  </p:pic>
                </p:oleObj>
              </mc:Fallback>
            </mc:AlternateContent>
          </a:graphicData>
        </a:graphic>
      </p:graphicFrame>
      <p:graphicFrame>
        <p:nvGraphicFramePr>
          <p:cNvPr id="2" name="Object 4"/>
          <p:cNvGraphicFramePr/>
          <p:nvPr/>
        </p:nvGraphicFramePr>
        <p:xfrm>
          <a:off x="2147888" y="4079875"/>
          <a:ext cx="5929630" cy="394335"/>
        </p:xfrm>
        <a:graphic>
          <a:graphicData uri="http://schemas.openxmlformats.org/presentationml/2006/ole">
            <mc:AlternateContent xmlns:mc="http://schemas.openxmlformats.org/markup-compatibility/2006">
              <mc:Choice xmlns:v="urn:schemas-microsoft-com:vml" Requires="v">
                <p:oleObj spid="_x0000_s41065" r:id="rId7" imgW="2997200" imgH="203200" progId="Equation.3">
                  <p:embed/>
                </p:oleObj>
              </mc:Choice>
              <mc:Fallback>
                <p:oleObj r:id="rId7" imgW="2997200" imgH="203200" progId="Equation.3">
                  <p:embed/>
                  <p:pic>
                    <p:nvPicPr>
                      <p:cNvPr id="0" name="图片 3176"/>
                      <p:cNvPicPr/>
                      <p:nvPr/>
                    </p:nvPicPr>
                    <p:blipFill>
                      <a:blip r:embed="rId8"/>
                      <a:stretch>
                        <a:fillRect/>
                      </a:stretch>
                    </p:blipFill>
                    <p:spPr>
                      <a:xfrm>
                        <a:off x="2147888" y="4079875"/>
                        <a:ext cx="5929630" cy="394335"/>
                      </a:xfrm>
                      <a:prstGeom prst="rect">
                        <a:avLst/>
                      </a:prstGeom>
                      <a:noFill/>
                      <a:ln w="38100">
                        <a:noFill/>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证据理论的推理模型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不确定性的更新</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541000" cy="474281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lnSpc>
                <a:spcPct val="100000"/>
              </a:lnSpc>
              <a:buFont typeface="Wingdings" panose="05000000000000000000" pitchFamily="2" charset="2"/>
              <a:buNone/>
            </a:pPr>
            <a:r>
              <a:rPr lang="zh-CN" altLang="en-US" sz="2600" kern="0" noProof="0" dirty="0">
                <a:ln>
                  <a:noFill/>
                </a:ln>
                <a:effectLst/>
                <a:uLnTx/>
                <a:uFillTx/>
                <a:latin typeface="Times New Roman" panose="02020603050405020304" pitchFamily="18" charset="0"/>
                <a:sym typeface="+mn-ea"/>
              </a:rPr>
              <a:t>设有知识</a:t>
            </a:r>
            <a:r>
              <a:rPr lang="en-US" altLang="zh-CN" sz="2600" kern="0" noProof="0" dirty="0">
                <a:ln>
                  <a:noFill/>
                </a:ln>
                <a:effectLst/>
                <a:uLnTx/>
                <a:uFillTx/>
                <a:latin typeface="Times New Roman" panose="02020603050405020304" pitchFamily="18" charset="0"/>
                <a:sym typeface="+mn-ea"/>
              </a:rPr>
              <a:t>                                                                        </a:t>
            </a:r>
            <a:r>
              <a:rPr lang="zh-CN" altLang="en-US" sz="2600" kern="0" noProof="0" dirty="0">
                <a:ln>
                  <a:noFill/>
                </a:ln>
                <a:effectLst/>
                <a:uLnTx/>
                <a:uFillTx/>
                <a:latin typeface="Times New Roman" panose="02020603050405020304" pitchFamily="18" charset="0"/>
                <a:sym typeface="+mn-ea"/>
              </a:rPr>
              <a:t>求结论</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H </a:t>
            </a:r>
            <a:r>
              <a:rPr lang="zh-CN" altLang="en-US" sz="2600" kern="0" noProof="0" dirty="0">
                <a:ln>
                  <a:noFill/>
                </a:ln>
                <a:effectLst/>
                <a:uLnTx/>
                <a:uFillTx/>
                <a:latin typeface="Times New Roman" panose="02020603050405020304" pitchFamily="18" charset="0"/>
                <a:sym typeface="+mn-ea"/>
              </a:rPr>
              <a:t>的</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CER</a:t>
            </a:r>
            <a:r>
              <a:rPr lang="en-US" altLang="zh-CN" sz="2600" kern="0" noProof="0" dirty="0">
                <a:ln>
                  <a:noFill/>
                </a:ln>
                <a:effectLst/>
                <a:uLnTx/>
                <a:uFillTx/>
                <a:latin typeface="Times New Roman" panose="02020603050405020304" pitchFamily="18" charset="0"/>
                <a:sym typeface="+mn-ea"/>
              </a:rPr>
              <a:t>(</a:t>
            </a:r>
            <a:r>
              <a:rPr lang="en-US" altLang="zh-CN" sz="2600" i="1" kern="0" noProof="0" dirty="0">
                <a:ln>
                  <a:noFill/>
                </a:ln>
                <a:effectLst/>
                <a:uLnTx/>
                <a:uFillTx/>
                <a:latin typeface="Times New Roman" panose="02020603050405020304" pitchFamily="18" charset="0"/>
                <a:sym typeface="+mn-ea"/>
              </a:rPr>
              <a:t>H</a:t>
            </a:r>
            <a:r>
              <a:rPr lang="en-US" altLang="zh-CN" sz="2600" kern="0" noProof="0" dirty="0">
                <a:ln>
                  <a:noFill/>
                </a:ln>
                <a:effectLst/>
                <a:uLnTx/>
                <a:uFillTx/>
                <a:latin typeface="Times New Roman" panose="02020603050405020304" pitchFamily="18" charset="0"/>
                <a:sym typeface="+mn-ea"/>
              </a:rPr>
              <a:t>)</a:t>
            </a: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kern="0" noProof="0" dirty="0">
                <a:ln>
                  <a:noFill/>
                </a:ln>
                <a:effectLst/>
                <a:uLnTx/>
                <a:uFillTx/>
                <a:latin typeface="Times New Roman" panose="02020603050405020304" pitchFamily="18" charset="0"/>
                <a:sym typeface="+mn-ea"/>
              </a:rPr>
              <a:t>（1）求出</a:t>
            </a:r>
            <a:r>
              <a:rPr lang="en-US" altLang="zh-CN" sz="2600" kern="0" noProof="0" dirty="0">
                <a:ln>
                  <a:noFill/>
                </a:ln>
                <a:effectLst/>
                <a:uLnTx/>
                <a:uFillTx/>
                <a:latin typeface="Times New Roman" panose="02020603050405020304" pitchFamily="18" charset="0"/>
                <a:sym typeface="+mn-ea"/>
              </a:rPr>
              <a:t> </a:t>
            </a:r>
            <a:r>
              <a:rPr lang="zh-CN" altLang="en-US" sz="2600" i="1" kern="0" noProof="0" dirty="0">
                <a:ln>
                  <a:noFill/>
                </a:ln>
                <a:effectLst/>
                <a:uLnTx/>
                <a:uFillTx/>
                <a:latin typeface="Times New Roman" panose="02020603050405020304" pitchFamily="18" charset="0"/>
                <a:sym typeface="+mn-ea"/>
              </a:rPr>
              <a:t>H</a:t>
            </a:r>
            <a:r>
              <a:rPr lang="en-US" altLang="zh-CN" sz="2600" i="1" kern="0" noProof="0" dirty="0">
                <a:ln>
                  <a:noFill/>
                </a:ln>
                <a:effectLst/>
                <a:uLnTx/>
                <a:uFillTx/>
                <a:latin typeface="Times New Roman" panose="02020603050405020304" pitchFamily="18" charset="0"/>
                <a:sym typeface="+mn-ea"/>
              </a:rPr>
              <a:t> </a:t>
            </a:r>
            <a:r>
              <a:rPr lang="zh-CN" altLang="en-US" sz="2600" kern="0" noProof="0" dirty="0">
                <a:ln>
                  <a:noFill/>
                </a:ln>
                <a:effectLst/>
                <a:uLnTx/>
                <a:uFillTx/>
                <a:latin typeface="Times New Roman" panose="02020603050405020304" pitchFamily="18" charset="0"/>
                <a:sym typeface="+mn-ea"/>
              </a:rPr>
              <a:t>的概率分配函数：</a:t>
            </a:r>
            <a:endParaRPr kumimoji="0" lang="zh-CN" altLang="en-US" sz="2600" i="0" u="none" strike="noStrike" kern="0" cap="none" spc="0" normalizeH="0" baseline="0" noProof="0" dirty="0">
              <a:ln>
                <a:noFill/>
              </a:ln>
              <a:solidFill>
                <a:schemeClr val="tx1"/>
              </a:solidFill>
              <a:effectLst/>
              <a:uLnTx/>
              <a:uFillTx/>
              <a:latin typeface="Times New Roman" panose="02020603050405020304" pitchFamily="18" charset="0"/>
              <a:ea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sz="2600" b="1" noProof="0" dirty="0">
                <a:ln>
                  <a:noFill/>
                </a:ln>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kern="0" noProof="0" dirty="0">
                <a:ln>
                  <a:noFill/>
                </a:ln>
                <a:effectLst/>
                <a:uLnTx/>
                <a:uFillTx/>
                <a:latin typeface="Times New Roman" panose="02020603050405020304" pitchFamily="18" charset="0"/>
                <a:sym typeface="+mn-ea"/>
              </a:rPr>
              <a:t>若两条知识支持同一个结论集合</a:t>
            </a:r>
            <a:r>
              <a:rPr lang="en-US" altLang="zh-CN" sz="2600" kern="0" noProof="0" dirty="0">
                <a:ln>
                  <a:noFill/>
                </a:ln>
                <a:effectLst/>
                <a:uLnTx/>
                <a:uFillTx/>
                <a:latin typeface="Times New Roman" panose="02020603050405020304" pitchFamily="18" charset="0"/>
                <a:sym typeface="+mn-ea"/>
              </a:rPr>
              <a:t> </a:t>
            </a:r>
            <a:r>
              <a:rPr lang="zh-CN" altLang="en-US" sz="2600" i="1" kern="0" noProof="0" dirty="0">
                <a:ln>
                  <a:noFill/>
                </a:ln>
                <a:effectLst/>
                <a:uLnTx/>
                <a:uFillTx/>
                <a:latin typeface="Times New Roman" panose="02020603050405020304" pitchFamily="18" charset="0"/>
                <a:sym typeface="+mn-ea"/>
              </a:rPr>
              <a:t>H</a:t>
            </a:r>
            <a:r>
              <a:rPr lang="en-US" altLang="zh-CN" sz="2600" i="1" kern="0" noProof="0" dirty="0">
                <a:ln>
                  <a:noFill/>
                </a:ln>
                <a:effectLst/>
                <a:uLnTx/>
                <a:uFillTx/>
                <a:latin typeface="Times New Roman" panose="02020603050405020304" pitchFamily="18" charset="0"/>
                <a:sym typeface="+mn-ea"/>
              </a:rPr>
              <a:t> </a:t>
            </a:r>
            <a:r>
              <a:rPr lang="zh-CN" altLang="en-US" sz="2600" kern="0" noProof="0" dirty="0">
                <a:ln>
                  <a:noFill/>
                </a:ln>
                <a:effectLst/>
                <a:uLnTx/>
                <a:uFillTx/>
                <a:latin typeface="Times New Roman" panose="02020603050405020304" pitchFamily="18" charset="0"/>
                <a:sym typeface="+mn-ea"/>
              </a:rPr>
              <a:t>，先求出各自的</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m</a:t>
            </a:r>
            <a:r>
              <a:rPr lang="zh-CN" altLang="en-US" sz="2600" kern="0" baseline="-25000" noProof="0" dirty="0">
                <a:ln>
                  <a:noFill/>
                </a:ln>
                <a:effectLst/>
                <a:uLnTx/>
                <a:uFillTx/>
                <a:latin typeface="Times New Roman" panose="02020603050405020304" pitchFamily="18" charset="0"/>
                <a:sym typeface="+mn-ea"/>
              </a:rPr>
              <a:t>1</a:t>
            </a:r>
            <a:r>
              <a:rPr lang="zh-CN" altLang="en-US" sz="2600" kern="0" noProof="0" dirty="0">
                <a:ln>
                  <a:noFill/>
                </a:ln>
                <a:effectLst/>
                <a:uLnTx/>
                <a:uFillTx/>
                <a:latin typeface="Times New Roman" panose="02020603050405020304" pitchFamily="18" charset="0"/>
                <a:sym typeface="+mn-ea"/>
              </a:rPr>
              <a:t>，</a:t>
            </a:r>
            <a:r>
              <a:rPr lang="en-US" altLang="zh-CN" sz="2600" i="1" kern="0" noProof="0" dirty="0">
                <a:ln>
                  <a:noFill/>
                </a:ln>
                <a:effectLst/>
                <a:uLnTx/>
                <a:uFillTx/>
                <a:latin typeface="Times New Roman" panose="02020603050405020304" pitchFamily="18" charset="0"/>
                <a:sym typeface="+mn-ea"/>
              </a:rPr>
              <a:t>m</a:t>
            </a:r>
            <a:r>
              <a:rPr lang="zh-CN" altLang="en-US" sz="2600" kern="0" baseline="-25000" noProof="0" dirty="0">
                <a:ln>
                  <a:noFill/>
                </a:ln>
                <a:effectLst/>
                <a:uLnTx/>
                <a:uFillTx/>
                <a:latin typeface="Times New Roman" panose="02020603050405020304" pitchFamily="18" charset="0"/>
                <a:sym typeface="+mn-ea"/>
              </a:rPr>
              <a:t>2</a:t>
            </a:r>
            <a:r>
              <a:rPr lang="zh-CN" altLang="en-US" sz="2600" kern="0" noProof="0" dirty="0">
                <a:ln>
                  <a:noFill/>
                </a:ln>
                <a:effectLst/>
                <a:uLnTx/>
                <a:uFillTx/>
                <a:latin typeface="Times New Roman" panose="02020603050405020304" pitchFamily="18" charset="0"/>
                <a:sym typeface="+mn-ea"/>
              </a:rPr>
              <a:t>，再求正交和</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m</a:t>
            </a:r>
            <a:r>
              <a:rPr lang="zh-CN" altLang="en-US" sz="2600" kern="0" baseline="-25000" noProof="0" dirty="0">
                <a:ln>
                  <a:noFill/>
                </a:ln>
                <a:effectLst/>
                <a:uLnTx/>
                <a:uFillTx/>
                <a:latin typeface="Times New Roman" panose="02020603050405020304" pitchFamily="18" charset="0"/>
                <a:sym typeface="+mn-ea"/>
              </a:rPr>
              <a:t>1</a:t>
            </a:r>
            <a:r>
              <a:rPr lang="zh-CN" altLang="en-US" sz="2600" kern="0" noProof="0" dirty="0">
                <a:ln>
                  <a:noFill/>
                </a:ln>
                <a:effectLst/>
                <a:uLnTx/>
                <a:uFillTx/>
                <a:latin typeface="Times New Roman" panose="02020603050405020304" pitchFamily="18" charset="0"/>
                <a:sym typeface="Symbol" panose="05050102010706020507"/>
              </a:rPr>
              <a:t></a:t>
            </a:r>
            <a:r>
              <a:rPr lang="en-US" altLang="zh-CN" sz="2600" i="1" kern="0" noProof="0" dirty="0">
                <a:ln>
                  <a:noFill/>
                </a:ln>
                <a:effectLst/>
                <a:uLnTx/>
                <a:uFillTx/>
                <a:latin typeface="Times New Roman" panose="02020603050405020304" pitchFamily="18" charset="0"/>
                <a:sym typeface="+mn-ea"/>
              </a:rPr>
              <a:t>m</a:t>
            </a:r>
            <a:r>
              <a:rPr lang="zh-CN" altLang="en-US" sz="2600" kern="0" baseline="-25000" noProof="0" dirty="0">
                <a:ln>
                  <a:noFill/>
                </a:ln>
                <a:effectLst/>
                <a:uLnTx/>
                <a:uFillTx/>
                <a:latin typeface="Times New Roman" panose="02020603050405020304" pitchFamily="18" charset="0"/>
                <a:sym typeface="+mn-ea"/>
              </a:rPr>
              <a:t>2</a:t>
            </a:r>
            <a:r>
              <a:rPr lang="zh-CN" altLang="en-US" sz="2600" kern="0" noProof="0" dirty="0">
                <a:ln>
                  <a:noFill/>
                </a:ln>
                <a:effectLst/>
                <a:uLnTx/>
                <a:uFillTx/>
                <a:latin typeface="Times New Roman" panose="02020603050405020304" pitchFamily="18" charset="0"/>
                <a:sym typeface="+mn-ea"/>
              </a:rPr>
              <a:t>。</a:t>
            </a: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kern="0" noProof="0" dirty="0">
                <a:ln>
                  <a:noFill/>
                </a:ln>
                <a:effectLst/>
                <a:uLnTx/>
                <a:uFillTx/>
                <a:latin typeface="Times New Roman" panose="02020603050405020304" pitchFamily="18" charset="0"/>
                <a:sym typeface="+mn-ea"/>
              </a:rPr>
              <a:t>（2）求出</a:t>
            </a:r>
            <a:r>
              <a:rPr lang="en-US" altLang="zh-CN" sz="2600" kern="0" noProof="0" dirty="0">
                <a:ln>
                  <a:noFill/>
                </a:ln>
                <a:effectLst/>
                <a:uLnTx/>
                <a:uFillTx/>
                <a:latin typeface="Times New Roman" panose="02020603050405020304" pitchFamily="18" charset="0"/>
                <a:sym typeface="+mn-ea"/>
              </a:rPr>
              <a:t> </a:t>
            </a:r>
            <a:r>
              <a:rPr lang="zh-CN" altLang="en-US" sz="2600" i="1" kern="0" noProof="0" dirty="0">
                <a:ln>
                  <a:noFill/>
                </a:ln>
                <a:effectLst/>
                <a:uLnTx/>
                <a:uFillTx/>
                <a:latin typeface="Times New Roman" panose="02020603050405020304" pitchFamily="18" charset="0"/>
                <a:sym typeface="+mn-ea"/>
              </a:rPr>
              <a:t>Bel</a:t>
            </a:r>
            <a:r>
              <a:rPr lang="zh-CN" altLang="en-US" sz="2600" kern="0" noProof="0" dirty="0">
                <a:ln>
                  <a:noFill/>
                </a:ln>
                <a:effectLst/>
                <a:uLnTx/>
                <a:uFillTx/>
                <a:latin typeface="Times New Roman" panose="02020603050405020304" pitchFamily="18" charset="0"/>
                <a:sym typeface="+mn-ea"/>
              </a:rPr>
              <a:t>(</a:t>
            </a:r>
            <a:r>
              <a:rPr lang="zh-CN" altLang="en-US"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a:t>
            </a:r>
            <a:r>
              <a:rPr lang="zh-CN" altLang="en-US" sz="2600" i="1" kern="0" noProof="0" dirty="0">
                <a:ln>
                  <a:noFill/>
                </a:ln>
                <a:effectLst/>
                <a:uLnTx/>
                <a:uFillTx/>
                <a:latin typeface="Times New Roman" panose="02020603050405020304" pitchFamily="18" charset="0"/>
                <a:sym typeface="+mn-ea"/>
              </a:rPr>
              <a:t>Pl</a:t>
            </a:r>
            <a:r>
              <a:rPr lang="zh-CN" altLang="en-US" sz="2600" kern="0" noProof="0" dirty="0">
                <a:ln>
                  <a:noFill/>
                </a:ln>
                <a:effectLst/>
                <a:uLnTx/>
                <a:uFillTx/>
                <a:latin typeface="Times New Roman" panose="02020603050405020304" pitchFamily="18" charset="0"/>
                <a:sym typeface="+mn-ea"/>
              </a:rPr>
              <a:t>(</a:t>
            </a:r>
            <a:r>
              <a:rPr lang="zh-CN" altLang="en-US"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a:t>
            </a:r>
            <a:r>
              <a:rPr lang="zh-CN" altLang="en-US" sz="2600" i="1" kern="0" noProof="0" dirty="0">
                <a:ln>
                  <a:noFill/>
                </a:ln>
                <a:effectLst/>
                <a:uLnTx/>
                <a:uFillTx/>
                <a:latin typeface="Times New Roman" panose="02020603050405020304" pitchFamily="18" charset="0"/>
                <a:sym typeface="+mn-ea"/>
              </a:rPr>
              <a:t>f</a:t>
            </a:r>
            <a:r>
              <a:rPr lang="zh-CN" altLang="en-US" sz="2600" kern="0" noProof="0" dirty="0">
                <a:ln>
                  <a:noFill/>
                </a:ln>
                <a:effectLst/>
                <a:uLnTx/>
                <a:uFillTx/>
                <a:latin typeface="Times New Roman" panose="02020603050405020304" pitchFamily="18" charset="0"/>
                <a:sym typeface="+mn-ea"/>
              </a:rPr>
              <a:t>(</a:t>
            </a:r>
            <a:r>
              <a:rPr lang="zh-CN" altLang="en-US" sz="2600" i="1" kern="0" noProof="0" dirty="0">
                <a:ln>
                  <a:noFill/>
                </a:ln>
                <a:effectLst/>
                <a:uLnTx/>
                <a:uFillTx/>
                <a:latin typeface="Times New Roman" panose="02020603050405020304" pitchFamily="18" charset="0"/>
                <a:sym typeface="+mn-ea"/>
              </a:rPr>
              <a:t>H</a:t>
            </a:r>
            <a:r>
              <a:rPr lang="zh-CN" altLang="en-US" sz="2600" kern="0" noProof="0" dirty="0">
                <a:ln>
                  <a:noFill/>
                </a:ln>
                <a:effectLst/>
                <a:uLnTx/>
                <a:uFillTx/>
                <a:latin typeface="Times New Roman" panose="02020603050405020304" pitchFamily="18" charset="0"/>
                <a:sym typeface="+mn-ea"/>
              </a:rPr>
              <a:t>)：</a:t>
            </a:r>
            <a:endParaRPr kumimoji="0" lang="zh-CN" altLang="en-US" sz="2600" i="0" u="none" strike="noStrike" kern="0" cap="none" spc="0" normalizeH="0" baseline="0" noProof="0" dirty="0">
              <a:ln>
                <a:noFill/>
              </a:ln>
              <a:solidFill>
                <a:schemeClr val="tx1"/>
              </a:solidFill>
              <a:effectLst/>
              <a:uLnTx/>
              <a:uFillTx/>
              <a:latin typeface="Times New Roman" panose="02020603050405020304" pitchFamily="18" charset="0"/>
              <a:ea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lang="zh-CN" altLang="en-US" sz="2600" dirty="0">
              <a:latin typeface="Times New Roman" panose="02020603050405020304" pitchFamily="18" charset="0"/>
            </a:endParaRPr>
          </a:p>
          <a:p>
            <a:pPr marL="196850" indent="-196850" eaLnBrk="1" hangingPunct="1">
              <a:lnSpc>
                <a:spcPct val="80000"/>
              </a:lnSpc>
              <a:buNone/>
            </a:pPr>
            <a:r>
              <a:rPr lang="zh-CN" altLang="en-US" sz="2600" dirty="0">
                <a:latin typeface="Times New Roman" panose="02020603050405020304" pitchFamily="18" charset="0"/>
                <a:sym typeface="+mn-ea"/>
              </a:rPr>
              <a:t>            </a:t>
            </a:r>
          </a:p>
          <a:p>
            <a:pPr marL="196850" indent="-196850" eaLnBrk="1" hangingPunct="1">
              <a:lnSpc>
                <a:spcPct val="80000"/>
              </a:lnSpc>
              <a:buNone/>
            </a:pPr>
            <a:endParaRPr kumimoji="0" lang="zh-CN" altLang="en-US" sz="2600" b="1" i="0" u="none" strike="noStrike" cap="none" spc="0" normalizeH="0" baseline="0" dirty="0">
              <a:solidFill>
                <a:schemeClr val="accent2"/>
              </a:solidFill>
              <a:latin typeface="Times New Roman" panose="02020603050405020304" pitchFamily="18" charset="0"/>
              <a:ea typeface="+mn-ea"/>
              <a:cs typeface="+mn-cs"/>
            </a:endParaRPr>
          </a:p>
        </p:txBody>
      </p:sp>
      <p:graphicFrame>
        <p:nvGraphicFramePr>
          <p:cNvPr id="62466" name="Object 2"/>
          <p:cNvGraphicFramePr/>
          <p:nvPr/>
        </p:nvGraphicFramePr>
        <p:xfrm>
          <a:off x="2381250" y="1798955"/>
          <a:ext cx="5719763" cy="365125"/>
        </p:xfrm>
        <a:graphic>
          <a:graphicData uri="http://schemas.openxmlformats.org/presentationml/2006/ole">
            <mc:AlternateContent xmlns:mc="http://schemas.openxmlformats.org/markup-compatibility/2006">
              <mc:Choice xmlns:v="urn:schemas-microsoft-com:vml" Requires="v">
                <p:oleObj spid="_x0000_s42189" r:id="rId3" imgW="3581400" imgH="228600" progId="Equation.3">
                  <p:embed/>
                </p:oleObj>
              </mc:Choice>
              <mc:Fallback>
                <p:oleObj r:id="rId3" imgW="3581400" imgH="228600" progId="Equation.3">
                  <p:embed/>
                  <p:pic>
                    <p:nvPicPr>
                      <p:cNvPr id="0" name="图片 3248"/>
                      <p:cNvPicPr/>
                      <p:nvPr/>
                    </p:nvPicPr>
                    <p:blipFill>
                      <a:blip r:embed="rId4"/>
                      <a:stretch>
                        <a:fillRect/>
                      </a:stretch>
                    </p:blipFill>
                    <p:spPr>
                      <a:xfrm>
                        <a:off x="2381250" y="1798955"/>
                        <a:ext cx="5719763" cy="365125"/>
                      </a:xfrm>
                      <a:prstGeom prst="rect">
                        <a:avLst/>
                      </a:prstGeom>
                      <a:noFill/>
                      <a:ln w="38100">
                        <a:noFill/>
                        <a:miter/>
                      </a:ln>
                    </p:spPr>
                  </p:pic>
                </p:oleObj>
              </mc:Fallback>
            </mc:AlternateContent>
          </a:graphicData>
        </a:graphic>
      </p:graphicFrame>
      <p:graphicFrame>
        <p:nvGraphicFramePr>
          <p:cNvPr id="61444" name="Object 80"/>
          <p:cNvGraphicFramePr/>
          <p:nvPr/>
        </p:nvGraphicFramePr>
        <p:xfrm>
          <a:off x="2020570" y="2914650"/>
          <a:ext cx="7242810" cy="430530"/>
        </p:xfrm>
        <a:graphic>
          <a:graphicData uri="http://schemas.openxmlformats.org/presentationml/2006/ole">
            <mc:AlternateContent xmlns:mc="http://schemas.openxmlformats.org/markup-compatibility/2006">
              <mc:Choice xmlns:v="urn:schemas-microsoft-com:vml" Requires="v">
                <p:oleObj spid="_x0000_s42190" r:id="rId5" imgW="4140200" imgH="228600" progId="Equation.3">
                  <p:embed/>
                </p:oleObj>
              </mc:Choice>
              <mc:Fallback>
                <p:oleObj r:id="rId5" imgW="4140200" imgH="228600" progId="Equation.3">
                  <p:embed/>
                  <p:pic>
                    <p:nvPicPr>
                      <p:cNvPr id="0" name="图片 3242"/>
                      <p:cNvPicPr/>
                      <p:nvPr/>
                    </p:nvPicPr>
                    <p:blipFill>
                      <a:blip r:embed="rId6"/>
                      <a:stretch>
                        <a:fillRect/>
                      </a:stretch>
                    </p:blipFill>
                    <p:spPr>
                      <a:xfrm>
                        <a:off x="2020570" y="2914650"/>
                        <a:ext cx="7242810" cy="430530"/>
                      </a:xfrm>
                      <a:prstGeom prst="rect">
                        <a:avLst/>
                      </a:prstGeom>
                      <a:noFill/>
                      <a:ln w="38100">
                        <a:noFill/>
                        <a:miter/>
                      </a:ln>
                    </p:spPr>
                  </p:pic>
                </p:oleObj>
              </mc:Fallback>
            </mc:AlternateContent>
          </a:graphicData>
        </a:graphic>
      </p:graphicFrame>
      <p:graphicFrame>
        <p:nvGraphicFramePr>
          <p:cNvPr id="61445" name="Object 82"/>
          <p:cNvGraphicFramePr/>
          <p:nvPr/>
        </p:nvGraphicFramePr>
        <p:xfrm>
          <a:off x="2020570" y="3345180"/>
          <a:ext cx="3100705" cy="808990"/>
        </p:xfrm>
        <a:graphic>
          <a:graphicData uri="http://schemas.openxmlformats.org/presentationml/2006/ole">
            <mc:AlternateContent xmlns:mc="http://schemas.openxmlformats.org/markup-compatibility/2006">
              <mc:Choice xmlns:v="urn:schemas-microsoft-com:vml" Requires="v">
                <p:oleObj spid="_x0000_s42191" r:id="rId7" imgW="1676400" imgH="431800" progId="Equation.3">
                  <p:embed/>
                </p:oleObj>
              </mc:Choice>
              <mc:Fallback>
                <p:oleObj r:id="rId7" imgW="1676400" imgH="431800" progId="Equation.3">
                  <p:embed/>
                  <p:pic>
                    <p:nvPicPr>
                      <p:cNvPr id="0" name="图片 3241"/>
                      <p:cNvPicPr/>
                      <p:nvPr/>
                    </p:nvPicPr>
                    <p:blipFill>
                      <a:blip r:embed="rId8"/>
                      <a:stretch>
                        <a:fillRect/>
                      </a:stretch>
                    </p:blipFill>
                    <p:spPr>
                      <a:xfrm>
                        <a:off x="2020570" y="3345180"/>
                        <a:ext cx="3100705" cy="808990"/>
                      </a:xfrm>
                      <a:prstGeom prst="rect">
                        <a:avLst/>
                      </a:prstGeom>
                      <a:noFill/>
                      <a:ln w="38100">
                        <a:noFill/>
                        <a:miter/>
                      </a:ln>
                    </p:spPr>
                  </p:pic>
                </p:oleObj>
              </mc:Fallback>
            </mc:AlternateContent>
          </a:graphicData>
        </a:graphic>
      </p:graphicFrame>
      <p:graphicFrame>
        <p:nvGraphicFramePr>
          <p:cNvPr id="62468" name="Object 83"/>
          <p:cNvGraphicFramePr/>
          <p:nvPr/>
        </p:nvGraphicFramePr>
        <p:xfrm>
          <a:off x="2020570" y="5791200"/>
          <a:ext cx="2580005" cy="579120"/>
        </p:xfrm>
        <a:graphic>
          <a:graphicData uri="http://schemas.openxmlformats.org/presentationml/2006/ole">
            <mc:AlternateContent xmlns:mc="http://schemas.openxmlformats.org/markup-compatibility/2006">
              <mc:Choice xmlns:v="urn:schemas-microsoft-com:vml" Requires="v">
                <p:oleObj spid="_x0000_s42192" r:id="rId9" imgW="1511300" imgH="368300" progId="Equation.3">
                  <p:embed/>
                </p:oleObj>
              </mc:Choice>
              <mc:Fallback>
                <p:oleObj r:id="rId9" imgW="1511300" imgH="368300" progId="Equation.3">
                  <p:embed/>
                  <p:pic>
                    <p:nvPicPr>
                      <p:cNvPr id="0" name="图片 3245"/>
                      <p:cNvPicPr/>
                      <p:nvPr/>
                    </p:nvPicPr>
                    <p:blipFill>
                      <a:blip r:embed="rId10"/>
                      <a:stretch>
                        <a:fillRect/>
                      </a:stretch>
                    </p:blipFill>
                    <p:spPr>
                      <a:xfrm>
                        <a:off x="2020570" y="5791200"/>
                        <a:ext cx="2580005" cy="579120"/>
                      </a:xfrm>
                      <a:prstGeom prst="rect">
                        <a:avLst/>
                      </a:prstGeom>
                      <a:noFill/>
                      <a:ln w="38100">
                        <a:noFill/>
                        <a:miter/>
                      </a:ln>
                    </p:spPr>
                  </p:pic>
                </p:oleObj>
              </mc:Fallback>
            </mc:AlternateContent>
          </a:graphicData>
        </a:graphic>
      </p:graphicFrame>
      <p:graphicFrame>
        <p:nvGraphicFramePr>
          <p:cNvPr id="62469" name="Object 85"/>
          <p:cNvGraphicFramePr/>
          <p:nvPr/>
        </p:nvGraphicFramePr>
        <p:xfrm>
          <a:off x="4850130" y="5791200"/>
          <a:ext cx="2540635" cy="381000"/>
        </p:xfrm>
        <a:graphic>
          <a:graphicData uri="http://schemas.openxmlformats.org/presentationml/2006/ole">
            <mc:AlternateContent xmlns:mc="http://schemas.openxmlformats.org/markup-compatibility/2006">
              <mc:Choice xmlns:v="urn:schemas-microsoft-com:vml" Requires="v">
                <p:oleObj spid="_x0000_s42193" r:id="rId11" imgW="1333500" imgH="203200" progId="Equation.3">
                  <p:embed/>
                </p:oleObj>
              </mc:Choice>
              <mc:Fallback>
                <p:oleObj r:id="rId11" imgW="1333500" imgH="203200" progId="Equation.3">
                  <p:embed/>
                  <p:pic>
                    <p:nvPicPr>
                      <p:cNvPr id="0" name="图片 3246"/>
                      <p:cNvPicPr/>
                      <p:nvPr/>
                    </p:nvPicPr>
                    <p:blipFill>
                      <a:blip r:embed="rId12"/>
                      <a:stretch>
                        <a:fillRect/>
                      </a:stretch>
                    </p:blipFill>
                    <p:spPr>
                      <a:xfrm>
                        <a:off x="4850130" y="5791200"/>
                        <a:ext cx="2540635" cy="381000"/>
                      </a:xfrm>
                      <a:prstGeom prst="rect">
                        <a:avLst/>
                      </a:prstGeom>
                      <a:noFill/>
                      <a:ln w="38100">
                        <a:noFill/>
                        <a:miter/>
                      </a:ln>
                    </p:spPr>
                  </p:pic>
                </p:oleObj>
              </mc:Fallback>
            </mc:AlternateContent>
          </a:graphicData>
        </a:graphic>
      </p:graphicFrame>
      <p:graphicFrame>
        <p:nvGraphicFramePr>
          <p:cNvPr id="62470" name="Object 87"/>
          <p:cNvGraphicFramePr/>
          <p:nvPr/>
        </p:nvGraphicFramePr>
        <p:xfrm>
          <a:off x="7791450" y="5553075"/>
          <a:ext cx="3040063" cy="838200"/>
        </p:xfrm>
        <a:graphic>
          <a:graphicData uri="http://schemas.openxmlformats.org/presentationml/2006/ole">
            <mc:AlternateContent xmlns:mc="http://schemas.openxmlformats.org/markup-compatibility/2006">
              <mc:Choice xmlns:v="urn:schemas-microsoft-com:vml" Requires="v">
                <p:oleObj spid="_x0000_s42194" r:id="rId13" imgW="1765300" imgH="482600" progId="Equation.3">
                  <p:embed/>
                </p:oleObj>
              </mc:Choice>
              <mc:Fallback>
                <p:oleObj r:id="rId13" imgW="1765300" imgH="482600" progId="Equation.3">
                  <p:embed/>
                  <p:pic>
                    <p:nvPicPr>
                      <p:cNvPr id="0" name="图片 3247"/>
                      <p:cNvPicPr/>
                      <p:nvPr/>
                    </p:nvPicPr>
                    <p:blipFill>
                      <a:blip r:embed="rId14"/>
                      <a:stretch>
                        <a:fillRect/>
                      </a:stretch>
                    </p:blipFill>
                    <p:spPr>
                      <a:xfrm>
                        <a:off x="7791450" y="5553075"/>
                        <a:ext cx="3040063" cy="838200"/>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证据理论的推理模型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不确定性的更新</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900834" cy="449274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lnSpc>
                <a:spcPct val="100000"/>
              </a:lnSpc>
              <a:buFont typeface="Wingdings" panose="05000000000000000000" pitchFamily="2" charset="2"/>
              <a:buNone/>
            </a:pPr>
            <a:r>
              <a:rPr lang="zh-CN" altLang="en-US" sz="2600" kern="0" noProof="0" dirty="0">
                <a:ln>
                  <a:noFill/>
                </a:ln>
                <a:effectLst/>
                <a:uLnTx/>
                <a:uFillTx/>
                <a:latin typeface="Times New Roman" panose="02020603050405020304" pitchFamily="18" charset="0"/>
                <a:sym typeface="+mn-ea"/>
              </a:rPr>
              <a:t>设有知识</a:t>
            </a:r>
            <a:r>
              <a:rPr lang="en-US" altLang="zh-CN" sz="2600" kern="0" noProof="0" dirty="0">
                <a:ln>
                  <a:noFill/>
                </a:ln>
                <a:effectLst/>
                <a:uLnTx/>
                <a:uFillTx/>
                <a:latin typeface="Times New Roman" panose="02020603050405020304" pitchFamily="18" charset="0"/>
                <a:sym typeface="+mn-ea"/>
              </a:rPr>
              <a:t>                                                                        </a:t>
            </a:r>
            <a:r>
              <a:rPr lang="zh-CN" altLang="en-US" sz="2600" kern="0" noProof="0" dirty="0">
                <a:ln>
                  <a:noFill/>
                </a:ln>
                <a:effectLst/>
                <a:uLnTx/>
                <a:uFillTx/>
                <a:latin typeface="Times New Roman" panose="02020603050405020304" pitchFamily="18" charset="0"/>
                <a:sym typeface="+mn-ea"/>
              </a:rPr>
              <a:t>      求结论</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H </a:t>
            </a:r>
            <a:r>
              <a:rPr lang="zh-CN" altLang="en-US" sz="2600" kern="0" noProof="0" dirty="0">
                <a:ln>
                  <a:noFill/>
                </a:ln>
                <a:effectLst/>
                <a:uLnTx/>
                <a:uFillTx/>
                <a:latin typeface="Times New Roman" panose="02020603050405020304" pitchFamily="18" charset="0"/>
                <a:sym typeface="+mn-ea"/>
              </a:rPr>
              <a:t>的</a:t>
            </a:r>
            <a:r>
              <a:rPr lang="en-US" altLang="zh-CN" sz="2600" kern="0" noProof="0" dirty="0">
                <a:ln>
                  <a:noFill/>
                </a:ln>
                <a:effectLst/>
                <a:uLnTx/>
                <a:uFillTx/>
                <a:latin typeface="Times New Roman" panose="02020603050405020304" pitchFamily="18" charset="0"/>
                <a:sym typeface="+mn-ea"/>
              </a:rPr>
              <a:t> </a:t>
            </a:r>
            <a:r>
              <a:rPr lang="en-US" altLang="zh-CN" sz="2600" i="1" kern="0" noProof="0" dirty="0">
                <a:ln>
                  <a:noFill/>
                </a:ln>
                <a:effectLst/>
                <a:uLnTx/>
                <a:uFillTx/>
                <a:latin typeface="Times New Roman" panose="02020603050405020304" pitchFamily="18" charset="0"/>
                <a:sym typeface="+mn-ea"/>
              </a:rPr>
              <a:t>CER</a:t>
            </a:r>
            <a:r>
              <a:rPr lang="en-US" altLang="zh-CN" sz="2600" kern="0" noProof="0" dirty="0">
                <a:ln>
                  <a:noFill/>
                </a:ln>
                <a:effectLst/>
                <a:uLnTx/>
                <a:uFillTx/>
                <a:latin typeface="Times New Roman" panose="02020603050405020304" pitchFamily="18" charset="0"/>
                <a:sym typeface="+mn-ea"/>
              </a:rPr>
              <a:t>(</a:t>
            </a:r>
            <a:r>
              <a:rPr lang="en-US" altLang="zh-CN" sz="2600" i="1" kern="0" noProof="0" dirty="0">
                <a:ln>
                  <a:noFill/>
                </a:ln>
                <a:effectLst/>
                <a:uLnTx/>
                <a:uFillTx/>
                <a:latin typeface="Times New Roman" panose="02020603050405020304" pitchFamily="18" charset="0"/>
                <a:sym typeface="+mn-ea"/>
              </a:rPr>
              <a:t>H</a:t>
            </a:r>
            <a:r>
              <a:rPr lang="en-US" altLang="zh-CN" sz="2600" kern="0" noProof="0" dirty="0">
                <a:ln>
                  <a:noFill/>
                </a:ln>
                <a:effectLst/>
                <a:uLnTx/>
                <a:uFillTx/>
                <a:latin typeface="Times New Roman" panose="02020603050405020304" pitchFamily="18" charset="0"/>
                <a:sym typeface="+mn-ea"/>
              </a:rPr>
              <a:t>)</a:t>
            </a: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kern="0" noProof="0" dirty="0">
                <a:ln>
                  <a:noFill/>
                </a:ln>
                <a:effectLst/>
                <a:uLnTx/>
                <a:uFillTx/>
                <a:latin typeface="Times New Roman" panose="02020603050405020304" pitchFamily="18" charset="0"/>
                <a:sym typeface="+mn-ea"/>
              </a:rPr>
              <a:t>（</a:t>
            </a:r>
            <a:r>
              <a:rPr lang="en-US" altLang="zh-CN" sz="2600" kern="0" noProof="0" dirty="0">
                <a:ln>
                  <a:noFill/>
                </a:ln>
                <a:effectLst/>
                <a:uLnTx/>
                <a:uFillTx/>
                <a:latin typeface="Times New Roman" panose="02020603050405020304" pitchFamily="18" charset="0"/>
                <a:sym typeface="+mn-ea"/>
              </a:rPr>
              <a:t>3</a:t>
            </a:r>
            <a:r>
              <a:rPr lang="zh-CN" altLang="en-US" sz="2600" kern="0" noProof="0" dirty="0">
                <a:ln>
                  <a:noFill/>
                </a:ln>
                <a:effectLst/>
                <a:uLnTx/>
                <a:uFillTx/>
                <a:latin typeface="Times New Roman" panose="02020603050405020304" pitchFamily="18" charset="0"/>
                <a:sym typeface="+mn-ea"/>
              </a:rPr>
              <a:t>）求出</a:t>
            </a:r>
            <a:r>
              <a:rPr lang="en-US" altLang="zh-CN" sz="2600" kern="0" noProof="0" dirty="0">
                <a:ln>
                  <a:noFill/>
                </a:ln>
                <a:effectLst/>
                <a:uLnTx/>
                <a:uFillTx/>
                <a:latin typeface="Times New Roman" panose="02020603050405020304" pitchFamily="18" charset="0"/>
                <a:sym typeface="+mn-ea"/>
              </a:rPr>
              <a:t> </a:t>
            </a:r>
            <a:r>
              <a:rPr lang="zh-CN" altLang="en-US" sz="2600" i="1" kern="0" noProof="0" dirty="0">
                <a:ln>
                  <a:noFill/>
                </a:ln>
                <a:effectLst/>
                <a:uLnTx/>
                <a:uFillTx/>
                <a:latin typeface="Times New Roman" panose="02020603050405020304" pitchFamily="18" charset="0"/>
                <a:sym typeface="+mn-ea"/>
              </a:rPr>
              <a:t>H</a:t>
            </a:r>
            <a:r>
              <a:rPr lang="en-US" altLang="zh-CN" sz="2600" i="1" kern="0" noProof="0" dirty="0">
                <a:ln>
                  <a:noFill/>
                </a:ln>
                <a:effectLst/>
                <a:uLnTx/>
                <a:uFillTx/>
                <a:latin typeface="Times New Roman" panose="02020603050405020304" pitchFamily="18" charset="0"/>
                <a:sym typeface="+mn-ea"/>
              </a:rPr>
              <a:t> </a:t>
            </a:r>
            <a:r>
              <a:rPr lang="zh-CN" altLang="en-US" sz="2600" kern="0" noProof="0" dirty="0">
                <a:ln>
                  <a:noFill/>
                </a:ln>
                <a:effectLst/>
                <a:uLnTx/>
                <a:uFillTx/>
                <a:latin typeface="Times New Roman" panose="02020603050405020304" pitchFamily="18" charset="0"/>
                <a:sym typeface="+mn-ea"/>
              </a:rPr>
              <a:t>的不确定性的值：</a:t>
            </a:r>
            <a:endParaRPr kumimoji="0" lang="zh-CN" altLang="en-US" sz="2600" i="0" u="none" strike="noStrike" kern="0" cap="none" spc="0" normalizeH="0" baseline="0" noProof="0" dirty="0">
              <a:ln>
                <a:noFill/>
              </a:ln>
              <a:solidFill>
                <a:schemeClr val="tx1"/>
              </a:solidFill>
              <a:effectLst/>
              <a:uLnTx/>
              <a:uFillTx/>
              <a:latin typeface="Times New Roman" panose="02020603050405020304" pitchFamily="18" charset="0"/>
              <a:ea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sz="2600" b="1" noProof="0" dirty="0">
                <a:ln>
                  <a:noFill/>
                </a:ln>
                <a:effectLst/>
                <a:uLnTx/>
                <a:uFillTx/>
                <a:latin typeface="Times New Roman" panose="02020603050405020304" pitchFamily="18" charset="0"/>
                <a:cs typeface="Times New Roman" panose="02020603050405020304" pitchFamily="18" charset="0"/>
                <a:sym typeface="+mn-ea"/>
              </a:rPr>
              <a:t> </a:t>
            </a: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196850" indent="-196850" eaLnBrk="1" hangingPunct="1">
              <a:lnSpc>
                <a:spcPct val="80000"/>
              </a:lnSpc>
              <a:buNone/>
            </a:pPr>
            <a:endParaRPr kumimoji="0" lang="zh-CN" altLang="en-US" sz="2600" b="1" i="0" u="none" strike="noStrike" cap="none" spc="0" normalizeH="0" baseline="0" dirty="0">
              <a:solidFill>
                <a:schemeClr val="accent2"/>
              </a:solidFill>
              <a:latin typeface="Times New Roman" panose="02020603050405020304" pitchFamily="18" charset="0"/>
              <a:ea typeface="+mn-ea"/>
              <a:cs typeface="+mn-cs"/>
            </a:endParaRPr>
          </a:p>
        </p:txBody>
      </p:sp>
      <p:graphicFrame>
        <p:nvGraphicFramePr>
          <p:cNvPr id="62466" name="Object 2"/>
          <p:cNvGraphicFramePr/>
          <p:nvPr>
            <p:extLst>
              <p:ext uri="{D42A27DB-BD31-4B8C-83A1-F6EECF244321}">
                <p14:modId xmlns:p14="http://schemas.microsoft.com/office/powerpoint/2010/main" val="399637906"/>
              </p:ext>
            </p:extLst>
          </p:nvPr>
        </p:nvGraphicFramePr>
        <p:xfrm>
          <a:off x="2298123" y="1741805"/>
          <a:ext cx="6250132" cy="461068"/>
        </p:xfrm>
        <a:graphic>
          <a:graphicData uri="http://schemas.openxmlformats.org/presentationml/2006/ole">
            <mc:AlternateContent xmlns:mc="http://schemas.openxmlformats.org/markup-compatibility/2006">
              <mc:Choice xmlns:v="urn:schemas-microsoft-com:vml" Requires="v">
                <p:oleObj spid="_x0000_s43111" r:id="rId3" imgW="3581400" imgH="228600" progId="Equation.3">
                  <p:embed/>
                </p:oleObj>
              </mc:Choice>
              <mc:Fallback>
                <p:oleObj r:id="rId3" imgW="3581400" imgH="228600" progId="Equation.3">
                  <p:embed/>
                  <p:pic>
                    <p:nvPicPr>
                      <p:cNvPr id="0" name="图片 3248"/>
                      <p:cNvPicPr/>
                      <p:nvPr/>
                    </p:nvPicPr>
                    <p:blipFill>
                      <a:blip r:embed="rId4"/>
                      <a:stretch>
                        <a:fillRect/>
                      </a:stretch>
                    </p:blipFill>
                    <p:spPr>
                      <a:xfrm>
                        <a:off x="2298123" y="1741805"/>
                        <a:ext cx="6250132" cy="461068"/>
                      </a:xfrm>
                      <a:prstGeom prst="rect">
                        <a:avLst/>
                      </a:prstGeom>
                      <a:noFill/>
                      <a:ln w="38100">
                        <a:noFill/>
                        <a:miter/>
                      </a:ln>
                    </p:spPr>
                  </p:pic>
                </p:oleObj>
              </mc:Fallback>
            </mc:AlternateContent>
          </a:graphicData>
        </a:graphic>
      </p:graphicFrame>
      <p:graphicFrame>
        <p:nvGraphicFramePr>
          <p:cNvPr id="62471" name="Object 89"/>
          <p:cNvGraphicFramePr/>
          <p:nvPr>
            <p:extLst>
              <p:ext uri="{D42A27DB-BD31-4B8C-83A1-F6EECF244321}">
                <p14:modId xmlns:p14="http://schemas.microsoft.com/office/powerpoint/2010/main" val="3516569068"/>
              </p:ext>
            </p:extLst>
          </p:nvPr>
        </p:nvGraphicFramePr>
        <p:xfrm>
          <a:off x="3110806" y="2865408"/>
          <a:ext cx="4093557" cy="461069"/>
        </p:xfrm>
        <a:graphic>
          <a:graphicData uri="http://schemas.openxmlformats.org/presentationml/2006/ole">
            <mc:AlternateContent xmlns:mc="http://schemas.openxmlformats.org/markup-compatibility/2006">
              <mc:Choice xmlns:v="urn:schemas-microsoft-com:vml" Requires="v">
                <p:oleObj spid="_x0000_s43112" r:id="rId5" imgW="3604895" imgH="365125" progId="Equation.3">
                  <p:embed/>
                </p:oleObj>
              </mc:Choice>
              <mc:Fallback>
                <p:oleObj r:id="rId5" imgW="3604895" imgH="365125" progId="Equation.3">
                  <p:embed/>
                  <p:pic>
                    <p:nvPicPr>
                      <p:cNvPr id="0" name="图片 3250"/>
                      <p:cNvPicPr/>
                      <p:nvPr/>
                    </p:nvPicPr>
                    <p:blipFill>
                      <a:blip r:embed="rId6"/>
                      <a:stretch>
                        <a:fillRect/>
                      </a:stretch>
                    </p:blipFill>
                    <p:spPr>
                      <a:xfrm>
                        <a:off x="3110806" y="2865408"/>
                        <a:ext cx="4093557" cy="461069"/>
                      </a:xfrm>
                      <a:prstGeom prst="rect">
                        <a:avLst/>
                      </a:prstGeom>
                      <a:noFill/>
                      <a:ln w="38100">
                        <a:noFill/>
                        <a:miter/>
                      </a:ln>
                    </p:spPr>
                  </p:pic>
                </p:oleObj>
              </mc:Fallback>
            </mc:AlternateContent>
          </a:graphicData>
        </a:graphic>
      </p:graphicFrame>
      <p:graphicFrame>
        <p:nvGraphicFramePr>
          <p:cNvPr id="60418" name="Object 70"/>
          <p:cNvGraphicFramePr/>
          <p:nvPr>
            <p:extLst>
              <p:ext uri="{D42A27DB-BD31-4B8C-83A1-F6EECF244321}">
                <p14:modId xmlns:p14="http://schemas.microsoft.com/office/powerpoint/2010/main" val="509878466"/>
              </p:ext>
            </p:extLst>
          </p:nvPr>
        </p:nvGraphicFramePr>
        <p:xfrm>
          <a:off x="2031423" y="3823970"/>
          <a:ext cx="7597486" cy="1205230"/>
        </p:xfrm>
        <a:graphic>
          <a:graphicData uri="http://schemas.openxmlformats.org/presentationml/2006/ole">
            <mc:AlternateContent xmlns:mc="http://schemas.openxmlformats.org/markup-compatibility/2006">
              <mc:Choice xmlns:v="urn:schemas-microsoft-com:vml" Requires="v">
                <p:oleObj spid="_x0000_s43113" r:id="rId7" imgW="3467100" imgH="482600" progId="Equation.3">
                  <p:embed/>
                </p:oleObj>
              </mc:Choice>
              <mc:Fallback>
                <p:oleObj r:id="rId7" imgW="3467100" imgH="482600" progId="Equation.3">
                  <p:embed/>
                  <p:pic>
                    <p:nvPicPr>
                      <p:cNvPr id="0" name="图片 3238"/>
                      <p:cNvPicPr/>
                      <p:nvPr/>
                    </p:nvPicPr>
                    <p:blipFill>
                      <a:blip r:embed="rId8"/>
                      <a:stretch>
                        <a:fillRect/>
                      </a:stretch>
                    </p:blipFill>
                    <p:spPr>
                      <a:xfrm>
                        <a:off x="2031423" y="3823970"/>
                        <a:ext cx="7597486" cy="1205230"/>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424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3.8  </a:t>
            </a:r>
            <a:r>
              <a:rPr lang="zh-CN" altLang="en-US" sz="2800" dirty="0">
                <a:solidFill>
                  <a:schemeClr val="tx1"/>
                </a:solidFill>
                <a:latin typeface="Times New Roman" panose="02020603050405020304" pitchFamily="18" charset="0"/>
                <a:ea typeface="楷体_GB2312" pitchFamily="49" charset="-122"/>
                <a:sym typeface="+mn-ea"/>
              </a:rPr>
              <a:t>设有规则</a:t>
            </a:r>
            <a:endParaRPr lang="zh-CN" altLang="en-US" sz="2800" dirty="0">
              <a:solidFill>
                <a:schemeClr val="tx1"/>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sym typeface="+mn-ea"/>
              </a:rPr>
              <a:t>     </a:t>
            </a:r>
            <a:r>
              <a:rPr lang="zh-CN" altLang="en-US" sz="2800" b="1"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 </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AND</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CF</a:t>
            </a:r>
            <a:r>
              <a:rPr lang="en-US" altLang="zh-CN" sz="2800" dirty="0">
                <a:solidFill>
                  <a:schemeClr val="tx1"/>
                </a:solidFill>
                <a:latin typeface="Times New Roman" panose="02020603050405020304" pitchFamily="18" charset="0"/>
                <a:ea typeface="楷体_GB2312" pitchFamily="49" charset="-122"/>
                <a:sym typeface="+mn-ea"/>
              </a:rPr>
              <a:t>={0.3,  0.5} </a:t>
            </a:r>
            <a:endParaRPr lang="en-US" altLang="zh-CN" sz="2800" dirty="0">
              <a:solidFill>
                <a:schemeClr val="tx1"/>
              </a:solidFill>
              <a:latin typeface="Times New Roman" panose="02020603050405020304" pitchFamily="18" charset="0"/>
              <a:ea typeface="楷体_GB2312" pitchFamily="49" charset="-122"/>
            </a:endParaRPr>
          </a:p>
          <a:p>
            <a:pPr lvl="1" eaLnBrk="1" hangingPunct="1">
              <a:lnSpc>
                <a:spcPct val="120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 </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CF</a:t>
            </a:r>
            <a:r>
              <a:rPr lang="en-US" altLang="zh-CN" sz="2800" dirty="0">
                <a:solidFill>
                  <a:schemeClr val="tx1"/>
                </a:solidFill>
                <a:latin typeface="Times New Roman" panose="02020603050405020304" pitchFamily="18" charset="0"/>
                <a:ea typeface="楷体_GB2312" pitchFamily="49" charset="-122"/>
                <a:sym typeface="+mn-ea"/>
              </a:rPr>
              <a:t>={0.4, 0.2}</a:t>
            </a:r>
            <a:endParaRPr lang="en-US" altLang="zh-CN" sz="2800" dirty="0">
              <a:solidFill>
                <a:schemeClr val="tx1"/>
              </a:solidFill>
              <a:latin typeface="Times New Roman" panose="02020603050405020304" pitchFamily="18" charset="0"/>
              <a:ea typeface="楷体_GB2312" pitchFamily="49" charset="-122"/>
            </a:endParaRPr>
          </a:p>
          <a:p>
            <a:pPr lvl="1" eaLnBrk="1" hangingPunct="1">
              <a:lnSpc>
                <a:spcPct val="120000"/>
              </a:lnSpc>
              <a:spcBef>
                <a:spcPct val="20000"/>
              </a:spcBef>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IF</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THEN</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CF</a:t>
            </a:r>
            <a:r>
              <a:rPr lang="en-US" altLang="zh-CN" sz="2800" dirty="0">
                <a:solidFill>
                  <a:schemeClr val="tx1"/>
                </a:solidFill>
                <a:latin typeface="Times New Roman" panose="02020603050405020304" pitchFamily="18" charset="0"/>
                <a:ea typeface="楷体_GB2312" pitchFamily="49" charset="-122"/>
                <a:sym typeface="+mn-ea"/>
              </a:rPr>
              <a:t>={0.1, 0.5}</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5000"/>
              </a:lnSpc>
              <a:spcBef>
                <a:spcPct val="5000"/>
              </a:spcBef>
              <a:spcAft>
                <a:spcPct val="5000"/>
              </a:spcAft>
            </a:pPr>
            <a:r>
              <a:rPr lang="zh-CN" altLang="en-US" sz="2800" dirty="0">
                <a:solidFill>
                  <a:schemeClr val="tx1"/>
                </a:solidFill>
                <a:latin typeface="Times New Roman" panose="02020603050405020304" pitchFamily="18" charset="0"/>
                <a:ea typeface="楷体_GB2312" pitchFamily="49" charset="-122"/>
                <a:sym typeface="+mn-ea"/>
              </a:rPr>
              <a:t>已知：</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)=0.8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)=0.6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)=0.9</a:t>
            </a:r>
            <a:endParaRPr lang="en-US" altLang="zh-CN" sz="2800" b="1" dirty="0">
              <a:solidFill>
                <a:srgbClr val="0000CC"/>
              </a:solidFill>
              <a:latin typeface="Times New Roman" panose="02020603050405020304" pitchFamily="18" charset="0"/>
              <a:ea typeface="楷体_GB2312" pitchFamily="49" charset="-122"/>
            </a:endParaRPr>
          </a:p>
          <a:p>
            <a:pPr eaLnBrk="1" hangingPunct="1">
              <a:lnSpc>
                <a:spcPct val="125000"/>
              </a:lnSpc>
              <a:spcBef>
                <a:spcPct val="20000"/>
              </a:spcBef>
            </a:pPr>
            <a:r>
              <a:rPr lang="zh-CN" altLang="en-US" sz="2800" dirty="0">
                <a:solidFill>
                  <a:schemeClr val="tx1"/>
                </a:solidFill>
                <a:latin typeface="Times New Roman" panose="02020603050405020304" pitchFamily="18" charset="0"/>
                <a:ea typeface="楷体_GB2312" pitchFamily="49" charset="-122"/>
              </a:rPr>
              <a:t>并假设</a:t>
            </a:r>
            <a:r>
              <a:rPr lang="en-US" altLang="zh-CN" sz="2800" dirty="0">
                <a:solidFill>
                  <a:schemeClr val="tx1"/>
                </a:solidFill>
                <a:latin typeface="Times New Roman" panose="02020603050405020304" pitchFamily="18" charset="0"/>
                <a:ea typeface="楷体_GB2312" pitchFamily="49" charset="-122"/>
              </a:rPr>
              <a:t> </a:t>
            </a:r>
            <a:r>
              <a:rPr lang="en-US" altLang="zh-CN" sz="2800" i="1" dirty="0">
                <a:solidFill>
                  <a:schemeClr val="tx1"/>
                </a:solidFill>
                <a:latin typeface="Times New Roman" panose="02020603050405020304" pitchFamily="18" charset="0"/>
                <a:ea typeface="楷体_GB2312" pitchFamily="49" charset="-122"/>
              </a:rPr>
              <a:t>D </a:t>
            </a:r>
            <a:r>
              <a:rPr lang="zh-CN" altLang="en-US" sz="2800" dirty="0">
                <a:solidFill>
                  <a:schemeClr val="tx1"/>
                </a:solidFill>
                <a:latin typeface="Times New Roman" panose="02020603050405020304" pitchFamily="18" charset="0"/>
                <a:ea typeface="楷体_GB2312" pitchFamily="49" charset="-122"/>
              </a:rPr>
              <a:t>中的元素个数为</a:t>
            </a:r>
            <a:r>
              <a:rPr lang="en-US" altLang="zh-CN" sz="2800" dirty="0">
                <a:solidFill>
                  <a:schemeClr val="tx1"/>
                </a:solidFill>
                <a:latin typeface="Times New Roman" panose="02020603050405020304" pitchFamily="18" charset="0"/>
                <a:ea typeface="楷体_GB2312" pitchFamily="49" charset="-122"/>
              </a:rPr>
              <a:t>10</a:t>
            </a:r>
            <a:r>
              <a:rPr lang="zh-CN" altLang="en-US" sz="2800" dirty="0">
                <a:solidFill>
                  <a:schemeClr val="tx1"/>
                </a:solidFill>
                <a:latin typeface="Times New Roman" panose="02020603050405020304" pitchFamily="18" charset="0"/>
                <a:ea typeface="楷体_GB2312" pitchFamily="49" charset="-122"/>
              </a:rPr>
              <a:t>，求</a:t>
            </a:r>
            <a:r>
              <a:rPr lang="en-US" altLang="zh-CN" sz="2800" dirty="0">
                <a:solidFill>
                  <a:schemeClr val="tx1"/>
                </a:solidFill>
                <a:latin typeface="Times New Roman" panose="02020603050405020304" pitchFamily="18" charset="0"/>
                <a:ea typeface="楷体_GB2312" pitchFamily="49" charset="-122"/>
              </a:rPr>
              <a:t>: </a:t>
            </a:r>
            <a:r>
              <a:rPr lang="en-US" altLang="zh-CN" sz="2800" i="1" dirty="0">
                <a:solidFill>
                  <a:schemeClr val="tx1"/>
                </a:solidFill>
                <a:latin typeface="Times New Roman" panose="02020603050405020304" pitchFamily="18" charset="0"/>
                <a:ea typeface="楷体_GB2312" pitchFamily="49" charset="-122"/>
              </a:rPr>
              <a:t>CER</a:t>
            </a:r>
            <a:r>
              <a:rPr lang="en-US" altLang="zh-CN" sz="2800" dirty="0">
                <a:solidFill>
                  <a:schemeClr val="tx1"/>
                </a:solidFill>
                <a:latin typeface="Times New Roman" panose="02020603050405020304" pitchFamily="18" charset="0"/>
                <a:ea typeface="楷体_GB2312" pitchFamily="49" charset="-122"/>
              </a:rPr>
              <a:t>(</a:t>
            </a:r>
            <a:r>
              <a:rPr lang="en-US" altLang="zh-CN" sz="2800" i="1" dirty="0">
                <a:solidFill>
                  <a:schemeClr val="tx1"/>
                </a:solidFill>
                <a:latin typeface="Times New Roman" panose="02020603050405020304" pitchFamily="18" charset="0"/>
                <a:ea typeface="楷体_GB2312" pitchFamily="49" charset="-122"/>
              </a:rPr>
              <a:t>H</a:t>
            </a:r>
            <a:r>
              <a:rPr lang="en-US" altLang="zh-CN" sz="2800" dirty="0">
                <a:solidFill>
                  <a:schemeClr val="tx1"/>
                </a:solidFill>
                <a:latin typeface="Times New Roman" panose="02020603050405020304" pitchFamily="18" charset="0"/>
                <a:ea typeface="楷体_GB2312" pitchFamily="49" charset="-122"/>
              </a:rPr>
              <a:t>)=?</a:t>
            </a:r>
          </a:p>
          <a:p>
            <a:pPr eaLnBrk="1" hangingPunct="1">
              <a:lnSpc>
                <a:spcPct val="125000"/>
              </a:lnSpc>
              <a:spcBef>
                <a:spcPct val="20000"/>
              </a:spcBef>
            </a:pPr>
            <a:r>
              <a:rPr lang="en-US" altLang="zh-CN" sz="2800" dirty="0">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zh-CN" altLang="en-US" sz="2800" dirty="0">
                <a:solidFill>
                  <a:schemeClr val="tx1"/>
                </a:solidFill>
                <a:latin typeface="Times New Roman" panose="02020603050405020304" pitchFamily="18" charset="0"/>
                <a:ea typeface="楷体_GB2312" pitchFamily="49" charset="-122"/>
                <a:sym typeface="+mn-ea"/>
              </a:rPr>
              <a:t>由给定知识形成的推理网络如右图所示：</a:t>
            </a:r>
          </a:p>
        </p:txBody>
      </p:sp>
      <p:sp>
        <p:nvSpPr>
          <p:cNvPr id="63494" name="Rectangle 6"/>
          <p:cNvSpPr/>
          <p:nvPr/>
        </p:nvSpPr>
        <p:spPr>
          <a:xfrm>
            <a:off x="9531350" y="4298950"/>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8594725" y="5199063"/>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791051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09796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0647363" y="60642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8918575" y="4659313"/>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9890125" y="4659313"/>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197850" y="5522913"/>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8955088" y="5559425"/>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071100" y="4298950"/>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170988" y="5199063"/>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8666163" y="5667375"/>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8629650" y="58118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502900" y="519906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8847138" y="4622800"/>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64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en-US" altLang="zh-CN" sz="2800" b="1" dirty="0">
                <a:solidFill>
                  <a:srgbClr val="C00000"/>
                </a:solidFill>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en-US" altLang="zh-CN" sz="2800" b="1" dirty="0">
                <a:solidFill>
                  <a:srgbClr val="C00000"/>
                </a:solidFill>
                <a:latin typeface="Times New Roman" panose="02020603050405020304" pitchFamily="18" charset="0"/>
                <a:ea typeface="楷体_GB2312" pitchFamily="49" charset="-122"/>
                <a:sym typeface="+mn-ea"/>
              </a:rPr>
              <a:t>(1) </a:t>
            </a:r>
            <a:r>
              <a:rPr lang="zh-CN" altLang="en-US" sz="2800" b="1" dirty="0">
                <a:solidFill>
                  <a:srgbClr val="C00000"/>
                </a:solidFill>
                <a:latin typeface="Times New Roman" panose="02020603050405020304" pitchFamily="18" charset="0"/>
                <a:ea typeface="楷体_GB2312" pitchFamily="49" charset="-122"/>
                <a:sym typeface="+mn-ea"/>
              </a:rPr>
              <a:t>求</a:t>
            </a:r>
            <a:r>
              <a:rPr lang="en-US" altLang="zh-CN" sz="2800" b="1" i="1" dirty="0">
                <a:solidFill>
                  <a:srgbClr val="C00000"/>
                </a:solidFill>
                <a:latin typeface="Times New Roman" panose="02020603050405020304" pitchFamily="18" charset="0"/>
                <a:ea typeface="楷体_GB2312" pitchFamily="49" charset="-122"/>
                <a:sym typeface="+mn-ea"/>
              </a:rPr>
              <a:t>CER</a:t>
            </a:r>
            <a:r>
              <a:rPr lang="en-US" altLang="zh-CN" sz="2800" b="1" dirty="0">
                <a:solidFill>
                  <a:srgbClr val="C00000"/>
                </a:solidFill>
                <a:latin typeface="Times New Roman" panose="02020603050405020304" pitchFamily="18" charset="0"/>
                <a:ea typeface="楷体_GB2312" pitchFamily="49" charset="-122"/>
                <a:sym typeface="+mn-ea"/>
              </a:rPr>
              <a:t>(</a:t>
            </a:r>
            <a:r>
              <a:rPr lang="en-US" altLang="zh-CN" sz="2800" b="1" i="1" dirty="0">
                <a:solidFill>
                  <a:srgbClr val="C00000"/>
                </a:solidFill>
                <a:latin typeface="Times New Roman" panose="02020603050405020304" pitchFamily="18" charset="0"/>
                <a:ea typeface="楷体_GB2312" pitchFamily="49" charset="-122"/>
                <a:sym typeface="+mn-ea"/>
              </a:rPr>
              <a:t>A</a:t>
            </a:r>
            <a:r>
              <a:rPr lang="en-US" altLang="zh-CN" sz="2800" b="1" dirty="0">
                <a:solidFill>
                  <a:srgbClr val="C00000"/>
                </a:solidFill>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1</a:t>
            </a:r>
            <a:r>
              <a:rPr lang="zh-CN" altLang="en-US" sz="2800" b="1" dirty="0">
                <a:latin typeface="Times New Roman" panose="02020603050405020304" pitchFamily="18" charset="0"/>
                <a:ea typeface="仿宋_GB2312" pitchFamily="49" charset="-122"/>
                <a:sym typeface="+mn-ea"/>
              </a:rPr>
              <a:t>得：</a:t>
            </a:r>
            <a:r>
              <a:rPr lang="en-US" altLang="zh-CN" sz="2800" dirty="0">
                <a:latin typeface="Times New Roman" panose="02020603050405020304" pitchFamily="18" charset="0"/>
                <a:ea typeface="楷体_GB2312" pitchFamily="49" charset="-122"/>
                <a:sym typeface="+mn-ea"/>
              </a:rPr>
              <a:t> (</a:t>
            </a:r>
            <a:r>
              <a:rPr lang="zh-CN" altLang="en-US" sz="2800" b="1"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r</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IF</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E</a:t>
            </a:r>
            <a:r>
              <a:rPr lang="en-US" altLang="zh-CN" sz="2800" baseline="-25000" dirty="0">
                <a:latin typeface="Times New Roman" panose="02020603050405020304" pitchFamily="18" charset="0"/>
                <a:ea typeface="楷体_GB2312" pitchFamily="49" charset="-122"/>
                <a:sym typeface="+mn-ea"/>
              </a:rPr>
              <a:t>1 </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AND</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E</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THEN</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A</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a</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a</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CF</a:t>
            </a:r>
            <a:r>
              <a:rPr lang="en-US" altLang="zh-CN" sz="2800" dirty="0">
                <a:latin typeface="Times New Roman" panose="02020603050405020304" pitchFamily="18" charset="0"/>
                <a:ea typeface="楷体_GB2312" pitchFamily="49" charset="-122"/>
                <a:sym typeface="+mn-ea"/>
              </a:rPr>
              <a:t>={0.3,  0.5})</a:t>
            </a:r>
          </a:p>
          <a:p>
            <a:pPr marL="457200" lvl="0" indent="-457200" eaLnBrk="1" hangingPunct="1">
              <a:lnSpc>
                <a:spcPct val="110000"/>
              </a:lnSpc>
              <a:spcBef>
                <a:spcPct val="10000"/>
              </a:spcBef>
              <a:spcAft>
                <a:spcPct val="10000"/>
              </a:spcAft>
              <a:buNone/>
            </a:pPr>
            <a:r>
              <a:rPr lang="en-US" altLang="zh-CN" sz="2800" i="1" dirty="0">
                <a:solidFill>
                  <a:schemeClr val="tx1"/>
                </a:solidFill>
                <a:latin typeface="Times New Roman" panose="02020603050405020304" pitchFamily="18" charset="0"/>
                <a:ea typeface="楷体_GB2312" pitchFamily="49" charset="-122"/>
                <a:sym typeface="+mn-ea"/>
              </a:rPr>
              <a:t>	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dirty="0">
                <a:solidFill>
                  <a:schemeClr val="tx1"/>
                </a:solidFill>
                <a:latin typeface="微软雅黑" panose="020B0503020204020204" charset="-122"/>
                <a:ea typeface="微软雅黑" panose="020B0503020204020204" charset="-122"/>
                <a:sym typeface="+mn-ea"/>
              </a:rPr>
              <a:t>⋀</a:t>
            </a:r>
            <a:r>
              <a:rPr lang="en-US" altLang="zh-CN" sz="2800"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 min{</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 min{0.8,  0.6} = 0.6</a:t>
            </a:r>
          </a:p>
          <a:p>
            <a:pPr marL="457200" lvl="0" indent="-457200" eaLnBrk="1" hangingPunct="1">
              <a:lnSpc>
                <a:spcPct val="110000"/>
              </a:lnSpc>
              <a:spcBef>
                <a:spcPct val="10000"/>
              </a:spcBef>
              <a:spcAft>
                <a:spcPct val="10000"/>
              </a:spcAft>
              <a:buNone/>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})={0.6×0.3, 0.6×0.5} = {0.18, 0.3}</a:t>
            </a:r>
          </a:p>
          <a:p>
            <a:pPr marL="457200" lvl="0" indent="-457200" eaLnBrk="1" hangingPunct="1">
              <a:lnSpc>
                <a:spcPct val="110000"/>
              </a:lnSpc>
              <a:spcBef>
                <a:spcPct val="10000"/>
              </a:spcBef>
              <a:spcAft>
                <a:spcPct val="10000"/>
              </a:spcAft>
              <a:buNone/>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})=0.18+0.3=0.48</a:t>
            </a:r>
            <a:br>
              <a:rPr lang="en-US" altLang="zh-CN" sz="2800" dirty="0">
                <a:solidFill>
                  <a:schemeClr val="tx1"/>
                </a:solidFill>
                <a:latin typeface="Times New Roman" panose="02020603050405020304" pitchFamily="18" charset="0"/>
                <a:ea typeface="楷体_GB2312" pitchFamily="49" charset="-122"/>
                <a:sym typeface="+mn-ea"/>
              </a:rPr>
            </a:br>
            <a:r>
              <a:rPr lang="en-US" altLang="zh-CN" sz="2800" i="1" dirty="0">
                <a:solidFill>
                  <a:schemeClr val="tx1"/>
                </a:solidFill>
                <a:latin typeface="Times New Roman" panose="02020603050405020304" pitchFamily="18" charset="0"/>
                <a:ea typeface="楷体_GB2312" pitchFamily="49" charset="-122"/>
                <a:sym typeface="+mn-ea"/>
              </a:rPr>
              <a:t>Pl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)=1-</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)=1-0=1</a:t>
            </a:r>
          </a:p>
          <a:p>
            <a:pPr marL="457200" lvl="0" indent="-457200" eaLnBrk="1" hangingPunct="1">
              <a:lnSpc>
                <a:spcPct val="110000"/>
              </a:lnSpc>
              <a:spcBef>
                <a:spcPct val="10000"/>
              </a:spcBef>
              <a:spcAft>
                <a:spcPct val="10000"/>
              </a:spcAft>
              <a:buNone/>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f</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el-GR" sz="2800" i="1" dirty="0">
                <a:solidFill>
                  <a:schemeClr val="tx1"/>
                </a:solidFill>
                <a:latin typeface="Times New Roman" panose="02020603050405020304" pitchFamily="18" charset="0"/>
                <a:ea typeface="楷体_GB2312" pitchFamily="49" charset="-122"/>
                <a:sym typeface="+mn-ea"/>
              </a:rPr>
              <a:t>D</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dirty="0">
                <a:solidFill>
                  <a:schemeClr val="tx1"/>
                </a:solidFill>
                <a:latin typeface="微软雅黑" panose="020B0503020204020204" charset="-122"/>
                <a:ea typeface="微软雅黑" panose="020B0503020204020204" charset="-122"/>
                <a:sym typeface="+mn-ea"/>
              </a:rPr>
              <a:t>×</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Pl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)]=0.48+2/10*[1-0.48]</a:t>
            </a:r>
            <a:endParaRPr lang="en-US" altLang="zh-CN" sz="2800" dirty="0">
              <a:solidFill>
                <a:schemeClr val="tx1"/>
              </a:solidFill>
              <a:latin typeface="Times New Roman" panose="02020603050405020304" pitchFamily="18" charset="0"/>
              <a:ea typeface="楷体_GB2312" pitchFamily="49" charset="-122"/>
            </a:endParaRPr>
          </a:p>
          <a:p>
            <a:pPr marL="457200" lvl="0" indent="-457200" eaLnBrk="1" hangingPunct="1">
              <a:lnSpc>
                <a:spcPct val="110000"/>
              </a:lnSpc>
              <a:spcBef>
                <a:spcPct val="10000"/>
              </a:spcBef>
              <a:spcAft>
                <a:spcPct val="10000"/>
              </a:spcAft>
              <a:buNone/>
            </a:pPr>
            <a:r>
              <a:rPr lang="en-US" altLang="zh-CN" sz="2800" dirty="0">
                <a:solidFill>
                  <a:schemeClr val="tx1"/>
                </a:solidFill>
                <a:latin typeface="Times New Roman" panose="02020603050405020304" pitchFamily="18" charset="0"/>
                <a:ea typeface="楷体_GB2312" pitchFamily="49" charset="-122"/>
                <a:sym typeface="+mn-ea"/>
              </a:rPr>
              <a:t>           =0.584</a:t>
            </a:r>
          </a:p>
          <a:p>
            <a:pPr marL="457200" lvl="0" indent="-457200" eaLnBrk="1" hangingPunct="1">
              <a:lnSpc>
                <a:spcPct val="110000"/>
              </a:lnSpc>
              <a:spcBef>
                <a:spcPct val="10000"/>
              </a:spcBef>
              <a:spcAft>
                <a:spcPct val="10000"/>
              </a:spcAft>
              <a:buNone/>
            </a:pPr>
            <a:r>
              <a:rPr lang="zh-CN" altLang="en-US" sz="2800" dirty="0">
                <a:solidFill>
                  <a:schemeClr val="tx1"/>
                </a:solidFill>
                <a:latin typeface="Times New Roman" panose="02020603050405020304" pitchFamily="18" charset="0"/>
                <a:ea typeface="楷体_GB2312" pitchFamily="49" charset="-122"/>
              </a:rPr>
              <a:t>故：</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MD</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i="1" baseline="30000" dirty="0">
                <a:solidFill>
                  <a:schemeClr val="tx1"/>
                </a:solidFill>
                <a:latin typeface="Times New Roman" panose="02020603050405020304" pitchFamily="18" charset="0"/>
                <a:ea typeface="楷体_GB2312" pitchFamily="49" charset="-122"/>
                <a:sym typeface="+mn-ea"/>
              </a:rPr>
              <a:t>'</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f</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)=0.584</a:t>
            </a:r>
            <a:endParaRPr lang="en-US" altLang="zh-CN" sz="2800" dirty="0">
              <a:solidFill>
                <a:schemeClr val="tx1"/>
              </a:solidFill>
              <a:latin typeface="Times New Roman" panose="02020603050405020304" pitchFamily="18" charset="0"/>
              <a:ea typeface="楷体_GB2312" pitchFamily="49" charset="-122"/>
            </a:endParaRPr>
          </a:p>
          <a:p>
            <a:pPr marL="457200" lvl="0" indent="-457200" eaLnBrk="1" hangingPunct="1">
              <a:lnSpc>
                <a:spcPct val="110000"/>
              </a:lnSpc>
              <a:spcBef>
                <a:spcPct val="10000"/>
              </a:spcBef>
              <a:spcAft>
                <a:spcPct val="10000"/>
              </a:spcAft>
              <a:buNone/>
            </a:pPr>
            <a:endParaRPr lang="en-US" altLang="zh-CN" sz="2800" dirty="0">
              <a:solidFill>
                <a:schemeClr val="tx1"/>
              </a:solidFill>
              <a:latin typeface="Times New Roman" panose="02020603050405020304" pitchFamily="18" charset="0"/>
              <a:ea typeface="楷体_GB2312" pitchFamily="49" charset="-122"/>
              <a:sym typeface="+mn-ea"/>
            </a:endParaRPr>
          </a:p>
        </p:txBody>
      </p:sp>
      <p:sp>
        <p:nvSpPr>
          <p:cNvPr id="63494" name="Rectangle 6"/>
          <p:cNvSpPr/>
          <p:nvPr/>
        </p:nvSpPr>
        <p:spPr>
          <a:xfrm>
            <a:off x="9531350" y="4298950"/>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8594725" y="5199063"/>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791051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09796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0647363" y="60642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8918575" y="4659313"/>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9890125" y="4659313"/>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197850" y="5522913"/>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8955088" y="5559425"/>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071100" y="4298950"/>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170988" y="5199063"/>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8666163" y="5667375"/>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8629650" y="58118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502900" y="519906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8847138" y="4622800"/>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sp>
        <p:nvSpPr>
          <p:cNvPr id="2" name="文本框 1"/>
          <p:cNvSpPr txBox="1"/>
          <p:nvPr/>
        </p:nvSpPr>
        <p:spPr>
          <a:xfrm>
            <a:off x="6710045" y="1145540"/>
            <a:ext cx="4621530" cy="408940"/>
          </a:xfrm>
          <a:prstGeom prst="rect">
            <a:avLst/>
          </a:prstGeom>
          <a:solidFill>
            <a:schemeClr val="accent4">
              <a:lumMod val="20000"/>
              <a:lumOff val="80000"/>
            </a:schemeClr>
          </a:solidFill>
        </p:spPr>
        <p:txBody>
          <a:bodyPr wrap="none" rtlCol="0" anchor="t">
            <a:spAutoFit/>
          </a:bodyPr>
          <a:lstStyle/>
          <a:p>
            <a:pPr algn="l" eaLnBrk="1" hangingPunct="1">
              <a:lnSpc>
                <a:spcPct val="115000"/>
              </a:lnSpc>
              <a:spcBef>
                <a:spcPct val="5000"/>
              </a:spcBef>
              <a:spcAft>
                <a:spcPct val="5000"/>
              </a:spcAft>
            </a:pP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1</a:t>
            </a:r>
            <a:r>
              <a:rPr lang="en-US" altLang="zh-CN" dirty="0">
                <a:latin typeface="Times New Roman" panose="02020603050405020304" pitchFamily="18" charset="0"/>
                <a:ea typeface="楷体_GB2312" pitchFamily="49" charset="-122"/>
                <a:sym typeface="+mn-ea"/>
              </a:rPr>
              <a:t>)=0.8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2</a:t>
            </a:r>
            <a:r>
              <a:rPr lang="en-US" altLang="zh-CN" dirty="0">
                <a:latin typeface="Times New Roman" panose="02020603050405020304" pitchFamily="18" charset="0"/>
                <a:ea typeface="楷体_GB2312" pitchFamily="49" charset="-122"/>
                <a:sym typeface="+mn-ea"/>
              </a:rPr>
              <a:t>)=0.6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3</a:t>
            </a:r>
            <a:r>
              <a:rPr lang="en-US" altLang="zh-CN" dirty="0">
                <a:latin typeface="Times New Roman" panose="02020603050405020304" pitchFamily="18" charset="0"/>
                <a:ea typeface="楷体_GB2312" pitchFamily="49" charset="-122"/>
                <a:sym typeface="+mn-ea"/>
              </a:rPr>
              <a:t>)=0.9</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605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en-US" altLang="zh-CN" sz="2800" b="1" dirty="0">
                <a:solidFill>
                  <a:srgbClr val="C00000"/>
                </a:solidFill>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en-US" altLang="zh-CN" sz="2800" b="1" dirty="0">
                <a:solidFill>
                  <a:srgbClr val="C00000"/>
                </a:solidFill>
                <a:latin typeface="Times New Roman" panose="02020603050405020304" pitchFamily="18" charset="0"/>
                <a:ea typeface="楷体_GB2312" pitchFamily="49" charset="-122"/>
                <a:sym typeface="+mn-ea"/>
              </a:rPr>
              <a:t>(2) </a:t>
            </a:r>
            <a:r>
              <a:rPr lang="zh-CN" altLang="en-US" sz="2800" b="1" dirty="0">
                <a:solidFill>
                  <a:srgbClr val="C00000"/>
                </a:solidFill>
                <a:latin typeface="Times New Roman" panose="02020603050405020304" pitchFamily="18" charset="0"/>
                <a:ea typeface="楷体_GB2312" pitchFamily="49" charset="-122"/>
                <a:sym typeface="+mn-ea"/>
              </a:rPr>
              <a:t>求</a:t>
            </a:r>
            <a:r>
              <a:rPr lang="en-US" altLang="zh-CN" sz="2800" b="1" i="1" dirty="0">
                <a:solidFill>
                  <a:srgbClr val="C00000"/>
                </a:solidFill>
                <a:latin typeface="Times New Roman" panose="02020603050405020304" pitchFamily="18" charset="0"/>
                <a:ea typeface="楷体_GB2312" pitchFamily="49" charset="-122"/>
                <a:sym typeface="+mn-ea"/>
              </a:rPr>
              <a:t>CER</a:t>
            </a:r>
            <a:r>
              <a:rPr lang="en-US" altLang="zh-CN" sz="2800" b="1" dirty="0">
                <a:solidFill>
                  <a:srgbClr val="C00000"/>
                </a:solidFill>
                <a:latin typeface="Times New Roman" panose="02020603050405020304" pitchFamily="18" charset="0"/>
                <a:ea typeface="楷体_GB2312" pitchFamily="49" charset="-122"/>
                <a:sym typeface="+mn-ea"/>
              </a:rPr>
              <a:t>(</a:t>
            </a:r>
            <a:r>
              <a:rPr lang="en-US" altLang="zh-CN" sz="2800" b="1" i="1" dirty="0">
                <a:solidFill>
                  <a:srgbClr val="C00000"/>
                </a:solidFill>
                <a:latin typeface="Times New Roman" panose="02020603050405020304" pitchFamily="18" charset="0"/>
                <a:ea typeface="楷体_GB2312" pitchFamily="49" charset="-122"/>
                <a:sym typeface="+mn-ea"/>
              </a:rPr>
              <a:t>H</a:t>
            </a:r>
            <a:r>
              <a:rPr lang="en-US" altLang="zh-CN" sz="2800" b="1" dirty="0">
                <a:solidFill>
                  <a:srgbClr val="C00000"/>
                </a:solidFill>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2</a:t>
            </a:r>
            <a:r>
              <a:rPr lang="zh-CN" altLang="en-US" sz="2800" b="1" dirty="0">
                <a:latin typeface="Times New Roman" panose="02020603050405020304" pitchFamily="18" charset="0"/>
                <a:ea typeface="仿宋_GB2312" pitchFamily="49" charset="-122"/>
                <a:sym typeface="+mn-ea"/>
              </a:rPr>
              <a:t>得：</a:t>
            </a:r>
            <a:r>
              <a:rPr lang="en-US" altLang="zh-CN" sz="2800" dirty="0">
                <a:latin typeface="Times New Roman" panose="02020603050405020304" pitchFamily="18" charset="0"/>
                <a:ea typeface="楷体_GB2312" pitchFamily="49" charset="-122"/>
                <a:sym typeface="+mn-ea"/>
              </a:rPr>
              <a:t> (</a:t>
            </a:r>
            <a:r>
              <a:rPr lang="zh-CN" altLang="en-US" sz="2800" b="1"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r</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IF</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E</a:t>
            </a:r>
            <a:r>
              <a:rPr lang="en-US" altLang="zh-CN" sz="2800" baseline="-25000" dirty="0">
                <a:latin typeface="Times New Roman" panose="02020603050405020304" pitchFamily="18" charset="0"/>
                <a:ea typeface="楷体_GB2312" pitchFamily="49" charset="-122"/>
                <a:sym typeface="+mn-ea"/>
              </a:rPr>
              <a:t>3 </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THEN</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CF</a:t>
            </a:r>
            <a:r>
              <a:rPr lang="en-US" altLang="zh-CN" sz="2800" dirty="0">
                <a:latin typeface="Times New Roman" panose="02020603050405020304" pitchFamily="18" charset="0"/>
                <a:ea typeface="楷体_GB2312" pitchFamily="49" charset="-122"/>
                <a:sym typeface="+mn-ea"/>
              </a:rPr>
              <a:t>={0.4, 0.2})</a:t>
            </a:r>
          </a:p>
          <a:p>
            <a:pPr marL="457200" lvl="0" indent="-457200" eaLnBrk="1" hangingPunct="1">
              <a:lnSpc>
                <a:spcPct val="110000"/>
              </a:lnSpc>
              <a:spcBef>
                <a:spcPct val="10000"/>
              </a:spcBef>
              <a:spcAft>
                <a:spcPct val="10000"/>
              </a:spcAft>
              <a:buNone/>
            </a:pPr>
            <a:r>
              <a:rPr lang="en-US" altLang="zh-CN" sz="2800" i="1" dirty="0">
                <a:solidFill>
                  <a:schemeClr val="tx1"/>
                </a:solidFill>
                <a:latin typeface="Times New Roman" panose="02020603050405020304" pitchFamily="18" charset="0"/>
                <a:ea typeface="楷体_GB2312" pitchFamily="49" charset="-122"/>
                <a:sym typeface="+mn-ea"/>
              </a:rPr>
              <a:t>	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)×0.4,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)×0.2}={0.9×0.4, 0.9×0.2}</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={0.36, 0.18}</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D</a:t>
            </a:r>
            <a:r>
              <a:rPr lang="en-US" altLang="zh-CN" sz="2800" dirty="0">
                <a:solidFill>
                  <a:schemeClr val="tx1"/>
                </a:solidFill>
                <a:latin typeface="Times New Roman" panose="02020603050405020304" pitchFamily="18" charset="0"/>
                <a:ea typeface="楷体_GB2312" pitchFamily="49" charset="-122"/>
                <a:sym typeface="+mn-ea"/>
              </a:rPr>
              <a:t>)=1-[</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=1-[0.36+0.18]=0.46</a:t>
            </a:r>
            <a:endParaRPr lang="en-US" altLang="zh-CN" sz="2800" dirty="0">
              <a:solidFill>
                <a:schemeClr val="tx1"/>
              </a:solidFill>
              <a:latin typeface="Times New Roman" panose="02020603050405020304" pitchFamily="18" charset="0"/>
              <a:ea typeface="楷体_GB2312" pitchFamily="49" charset="-122"/>
            </a:endParaRPr>
          </a:p>
          <a:p>
            <a:pPr marL="457200" lvl="0" indent="-457200" eaLnBrk="1" hangingPunct="1">
              <a:lnSpc>
                <a:spcPct val="110000"/>
              </a:lnSpc>
              <a:spcBef>
                <a:spcPct val="10000"/>
              </a:spcBef>
              <a:spcAft>
                <a:spcPct val="10000"/>
              </a:spcAft>
              <a:buNone/>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3</a:t>
            </a:r>
            <a:r>
              <a:rPr lang="zh-CN" altLang="en-US" sz="2800" b="1" dirty="0">
                <a:latin typeface="Times New Roman" panose="02020603050405020304" pitchFamily="18" charset="0"/>
                <a:ea typeface="仿宋_GB2312" pitchFamily="49" charset="-122"/>
                <a:sym typeface="+mn-ea"/>
              </a:rPr>
              <a:t>得：</a:t>
            </a:r>
            <a:r>
              <a:rPr lang="en-US" altLang="zh-CN" sz="2800" dirty="0">
                <a:latin typeface="Times New Roman" panose="02020603050405020304" pitchFamily="18" charset="0"/>
                <a:ea typeface="楷体_GB2312" pitchFamily="49" charset="-122"/>
                <a:sym typeface="+mn-ea"/>
              </a:rPr>
              <a:t> (</a:t>
            </a:r>
            <a:r>
              <a:rPr lang="zh-CN" altLang="en-US" sz="2800" b="1" dirty="0">
                <a:latin typeface="Times New Roman" panose="02020603050405020304" pitchFamily="18" charset="0"/>
                <a:ea typeface="楷体_GB2312" pitchFamily="49" charset="-122"/>
                <a:sym typeface="+mn-ea"/>
              </a:rPr>
              <a:t> </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r</a:t>
            </a:r>
            <a:r>
              <a:rPr lang="en-US" altLang="zh-CN" sz="2800" baseline="-25000" dirty="0">
                <a:latin typeface="Times New Roman" panose="02020603050405020304" pitchFamily="18" charset="0"/>
                <a:ea typeface="楷体_GB2312" pitchFamily="49" charset="-122"/>
                <a:sym typeface="+mn-ea"/>
              </a:rPr>
              <a:t>3</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IF</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A</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THEN</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CF</a:t>
            </a:r>
            <a:r>
              <a:rPr lang="en-US" altLang="zh-CN" sz="2800" dirty="0">
                <a:latin typeface="Times New Roman" panose="02020603050405020304" pitchFamily="18" charset="0"/>
                <a:ea typeface="楷体_GB2312" pitchFamily="49" charset="-122"/>
                <a:sym typeface="+mn-ea"/>
              </a:rPr>
              <a:t>={0.1, 0.5})</a:t>
            </a:r>
          </a:p>
          <a:p>
            <a:pPr marL="457200" lvl="0" indent="-457200" eaLnBrk="1" hangingPunct="1">
              <a:lnSpc>
                <a:spcPct val="110000"/>
              </a:lnSpc>
              <a:spcBef>
                <a:spcPct val="10000"/>
              </a:spcBef>
              <a:spcAft>
                <a:spcPct val="10000"/>
              </a:spcAft>
              <a:buNone/>
            </a:pPr>
            <a:r>
              <a:rPr lang="en-US" altLang="zh-CN" sz="2800" dirty="0">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)×0.1,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)×0.5}</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={0.58×0.1, 0.58×0.5}</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={0.06, 0.29}</a:t>
            </a:r>
            <a:endParaRPr lang="en-US" altLang="zh-CN" sz="2800" b="1" dirty="0">
              <a:solidFill>
                <a:srgbClr val="0000CC"/>
              </a:solidFill>
              <a:latin typeface="Times New Roman" panose="02020603050405020304" pitchFamily="18" charset="0"/>
              <a:ea typeface="楷体_GB2312" pitchFamily="49" charset="-122"/>
            </a:endParaRPr>
          </a:p>
          <a:p>
            <a:pPr marL="457200" lvl="0" indent="-457200" eaLnBrk="1" hangingPunct="1">
              <a:lnSpc>
                <a:spcPct val="110000"/>
              </a:lnSpc>
              <a:spcBef>
                <a:spcPct val="10000"/>
              </a:spcBef>
              <a:spcAft>
                <a:spcPct val="10000"/>
              </a:spcAft>
              <a:buNone/>
            </a:pPr>
            <a:endParaRPr lang="en-US" sz="2800" dirty="0">
              <a:solidFill>
                <a:schemeClr val="tx1"/>
              </a:solidFill>
              <a:latin typeface="Times New Roman" panose="02020603050405020304" pitchFamily="18" charset="0"/>
              <a:ea typeface="楷体_GB2312" pitchFamily="49" charset="-122"/>
              <a:sym typeface="+mn-ea"/>
            </a:endParaRPr>
          </a:p>
        </p:txBody>
      </p:sp>
      <p:sp>
        <p:nvSpPr>
          <p:cNvPr id="63494" name="Rectangle 6"/>
          <p:cNvSpPr/>
          <p:nvPr/>
        </p:nvSpPr>
        <p:spPr>
          <a:xfrm>
            <a:off x="9531350" y="4298950"/>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8594725" y="5199063"/>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791051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09796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0647363" y="60642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8918575" y="4659313"/>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9890125" y="4659313"/>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197850" y="5522913"/>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8955088" y="5559425"/>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071100" y="4298950"/>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170988" y="5199063"/>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8666163" y="5667375"/>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8629650" y="58118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502900" y="519906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8847138" y="4622800"/>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sp>
        <p:nvSpPr>
          <p:cNvPr id="2" name="文本框 1"/>
          <p:cNvSpPr txBox="1"/>
          <p:nvPr/>
        </p:nvSpPr>
        <p:spPr>
          <a:xfrm>
            <a:off x="6710045" y="2945765"/>
            <a:ext cx="4621530" cy="755650"/>
          </a:xfrm>
          <a:prstGeom prst="rect">
            <a:avLst/>
          </a:prstGeom>
          <a:solidFill>
            <a:schemeClr val="accent4">
              <a:lumMod val="20000"/>
              <a:lumOff val="80000"/>
            </a:schemeClr>
          </a:solidFill>
        </p:spPr>
        <p:txBody>
          <a:bodyPr wrap="none" rtlCol="0" anchor="t">
            <a:spAutoFit/>
          </a:bodyPr>
          <a:lstStyle/>
          <a:p>
            <a:pPr algn="l" eaLnBrk="1" hangingPunct="1">
              <a:lnSpc>
                <a:spcPct val="115000"/>
              </a:lnSpc>
              <a:spcBef>
                <a:spcPct val="5000"/>
              </a:spcBef>
              <a:spcAft>
                <a:spcPct val="5000"/>
              </a:spcAft>
            </a:pP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1</a:t>
            </a:r>
            <a:r>
              <a:rPr lang="en-US" altLang="zh-CN" dirty="0">
                <a:latin typeface="Times New Roman" panose="02020603050405020304" pitchFamily="18" charset="0"/>
                <a:ea typeface="楷体_GB2312" pitchFamily="49" charset="-122"/>
                <a:sym typeface="+mn-ea"/>
              </a:rPr>
              <a:t>)=0.8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2</a:t>
            </a:r>
            <a:r>
              <a:rPr lang="en-US" altLang="zh-CN" dirty="0">
                <a:latin typeface="Times New Roman" panose="02020603050405020304" pitchFamily="18" charset="0"/>
                <a:ea typeface="楷体_GB2312" pitchFamily="49" charset="-122"/>
                <a:sym typeface="+mn-ea"/>
              </a:rPr>
              <a:t>)=0.6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3</a:t>
            </a:r>
            <a:r>
              <a:rPr lang="en-US" altLang="zh-CN" dirty="0">
                <a:latin typeface="Times New Roman" panose="02020603050405020304" pitchFamily="18" charset="0"/>
                <a:ea typeface="楷体_GB2312" pitchFamily="49" charset="-122"/>
                <a:sym typeface="+mn-ea"/>
              </a:rPr>
              <a:t>)=0.9</a:t>
            </a:r>
          </a:p>
          <a:p>
            <a:pPr algn="l" eaLnBrk="1" hangingPunct="1">
              <a:lnSpc>
                <a:spcPct val="115000"/>
              </a:lnSpc>
              <a:spcBef>
                <a:spcPct val="5000"/>
              </a:spcBef>
              <a:spcAft>
                <a:spcPct val="5000"/>
              </a:spcAft>
            </a:pP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A</a:t>
            </a:r>
            <a:r>
              <a:rPr lang="en-US" altLang="zh-CN" dirty="0">
                <a:latin typeface="Times New Roman" panose="02020603050405020304" pitchFamily="18" charset="0"/>
                <a:ea typeface="楷体_GB2312" pitchFamily="49" charset="-122"/>
                <a:sym typeface="+mn-ea"/>
              </a:rPr>
              <a:t>)=0.584</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en-US" altLang="zh-CN" sz="2800" b="1" dirty="0">
                <a:solidFill>
                  <a:srgbClr val="C00000"/>
                </a:solidFill>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en-US" altLang="zh-CN" sz="2800" b="1" dirty="0">
                <a:solidFill>
                  <a:srgbClr val="C00000"/>
                </a:solidFill>
                <a:latin typeface="Times New Roman" panose="02020603050405020304" pitchFamily="18" charset="0"/>
                <a:ea typeface="楷体_GB2312" pitchFamily="49" charset="-122"/>
                <a:sym typeface="+mn-ea"/>
              </a:rPr>
              <a:t>(2) </a:t>
            </a:r>
            <a:r>
              <a:rPr lang="zh-CN" altLang="en-US" sz="2800" b="1" dirty="0">
                <a:solidFill>
                  <a:srgbClr val="C00000"/>
                </a:solidFill>
                <a:latin typeface="Times New Roman" panose="02020603050405020304" pitchFamily="18" charset="0"/>
                <a:ea typeface="楷体_GB2312" pitchFamily="49" charset="-122"/>
                <a:sym typeface="+mn-ea"/>
              </a:rPr>
              <a:t>求</a:t>
            </a:r>
            <a:r>
              <a:rPr lang="en-US" altLang="zh-CN" sz="2800" b="1" i="1" dirty="0">
                <a:solidFill>
                  <a:srgbClr val="C00000"/>
                </a:solidFill>
                <a:latin typeface="Times New Roman" panose="02020603050405020304" pitchFamily="18" charset="0"/>
                <a:ea typeface="楷体_GB2312" pitchFamily="49" charset="-122"/>
                <a:sym typeface="+mn-ea"/>
              </a:rPr>
              <a:t>CER</a:t>
            </a:r>
            <a:r>
              <a:rPr lang="en-US" altLang="zh-CN" sz="2800" b="1" dirty="0">
                <a:solidFill>
                  <a:srgbClr val="C00000"/>
                </a:solidFill>
                <a:latin typeface="Times New Roman" panose="02020603050405020304" pitchFamily="18" charset="0"/>
                <a:ea typeface="楷体_GB2312" pitchFamily="49" charset="-122"/>
                <a:sym typeface="+mn-ea"/>
              </a:rPr>
              <a:t>(</a:t>
            </a:r>
            <a:r>
              <a:rPr lang="en-US" altLang="zh-CN" sz="2800" b="1" i="1" dirty="0">
                <a:solidFill>
                  <a:srgbClr val="C00000"/>
                </a:solidFill>
                <a:latin typeface="Times New Roman" panose="02020603050405020304" pitchFamily="18" charset="0"/>
                <a:ea typeface="楷体_GB2312" pitchFamily="49" charset="-122"/>
                <a:sym typeface="+mn-ea"/>
              </a:rPr>
              <a:t>H</a:t>
            </a:r>
            <a:r>
              <a:rPr lang="en-US" altLang="zh-CN" sz="2800" b="1" dirty="0">
                <a:solidFill>
                  <a:srgbClr val="C00000"/>
                </a:solidFill>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2</a:t>
            </a:r>
            <a:r>
              <a:rPr lang="zh-CN" altLang="en-US" sz="2800" b="1" dirty="0">
                <a:latin typeface="Times New Roman" panose="02020603050405020304" pitchFamily="18" charset="0"/>
                <a:ea typeface="仿宋_GB2312" pitchFamily="49" charset="-122"/>
                <a:sym typeface="+mn-ea"/>
              </a:rPr>
              <a:t>得：</a:t>
            </a:r>
            <a:r>
              <a:rPr lang="en-US" altLang="zh-CN" sz="2800" dirty="0">
                <a:latin typeface="Times New Roman" panose="02020603050405020304" pitchFamily="18" charset="0"/>
                <a:ea typeface="楷体_GB2312" pitchFamily="49" charset="-122"/>
                <a:sym typeface="+mn-ea"/>
              </a:rPr>
              <a:t> (</a:t>
            </a:r>
            <a:r>
              <a:rPr lang="zh-CN" altLang="en-US" sz="2800" b="1"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r</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IF</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E</a:t>
            </a:r>
            <a:r>
              <a:rPr lang="en-US" altLang="zh-CN" sz="2800" baseline="-25000" dirty="0">
                <a:latin typeface="Times New Roman" panose="02020603050405020304" pitchFamily="18" charset="0"/>
                <a:ea typeface="楷体_GB2312" pitchFamily="49" charset="-122"/>
                <a:sym typeface="+mn-ea"/>
              </a:rPr>
              <a:t>3 </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THEN</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CF</a:t>
            </a:r>
            <a:r>
              <a:rPr lang="en-US" altLang="zh-CN" sz="2800" dirty="0">
                <a:latin typeface="Times New Roman" panose="02020603050405020304" pitchFamily="18" charset="0"/>
                <a:ea typeface="楷体_GB2312" pitchFamily="49" charset="-122"/>
                <a:sym typeface="+mn-ea"/>
              </a:rPr>
              <a:t>={0.4, 0.2})</a:t>
            </a:r>
          </a:p>
          <a:p>
            <a:pPr marL="457200" lvl="0" indent="-457200" eaLnBrk="1" hangingPunct="1">
              <a:lnSpc>
                <a:spcPct val="110000"/>
              </a:lnSpc>
              <a:spcBef>
                <a:spcPct val="10000"/>
              </a:spcBef>
              <a:spcAft>
                <a:spcPct val="10000"/>
              </a:spcAft>
              <a:buNone/>
            </a:pPr>
            <a:r>
              <a:rPr lang="en-US" altLang="zh-CN" sz="2800" i="1" dirty="0">
                <a:solidFill>
                  <a:schemeClr val="tx1"/>
                </a:solidFill>
                <a:latin typeface="Times New Roman" panose="02020603050405020304" pitchFamily="18" charset="0"/>
                <a:ea typeface="楷体_GB2312" pitchFamily="49" charset="-122"/>
                <a:sym typeface="+mn-ea"/>
              </a:rPr>
              <a:t>	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)×0.4,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baseline="-25000" dirty="0">
                <a:solidFill>
                  <a:schemeClr val="tx1"/>
                </a:solidFill>
                <a:latin typeface="Times New Roman" panose="02020603050405020304" pitchFamily="18" charset="0"/>
                <a:ea typeface="楷体_GB2312" pitchFamily="49" charset="-122"/>
                <a:sym typeface="+mn-ea"/>
              </a:rPr>
              <a:t>3</a:t>
            </a:r>
            <a:r>
              <a:rPr lang="en-US" altLang="zh-CN" sz="2800" dirty="0">
                <a:solidFill>
                  <a:schemeClr val="tx1"/>
                </a:solidFill>
                <a:latin typeface="Times New Roman" panose="02020603050405020304" pitchFamily="18" charset="0"/>
                <a:ea typeface="楷体_GB2312" pitchFamily="49" charset="-122"/>
                <a:sym typeface="+mn-ea"/>
              </a:rPr>
              <a:t>)×0.2}={0.9×0.4, 0.9×0.2}</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={0.36, 0.18}</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D</a:t>
            </a:r>
            <a:r>
              <a:rPr lang="en-US" altLang="zh-CN" sz="2800" dirty="0">
                <a:solidFill>
                  <a:schemeClr val="tx1"/>
                </a:solidFill>
                <a:latin typeface="Times New Roman" panose="02020603050405020304" pitchFamily="18" charset="0"/>
                <a:ea typeface="楷体_GB2312" pitchFamily="49" charset="-122"/>
                <a:sym typeface="+mn-ea"/>
              </a:rPr>
              <a:t>)=1-[</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=1-[0.36+0.18]=0.46</a:t>
            </a:r>
            <a:endParaRPr lang="en-US" altLang="zh-CN" sz="2800" dirty="0">
              <a:solidFill>
                <a:schemeClr val="tx1"/>
              </a:solidFill>
              <a:latin typeface="Times New Roman" panose="02020603050405020304" pitchFamily="18" charset="0"/>
              <a:ea typeface="楷体_GB2312" pitchFamily="49" charset="-122"/>
            </a:endParaRPr>
          </a:p>
          <a:p>
            <a:pPr marL="457200" lvl="0" indent="-457200" eaLnBrk="1" hangingPunct="1">
              <a:lnSpc>
                <a:spcPct val="110000"/>
              </a:lnSpc>
              <a:spcBef>
                <a:spcPct val="10000"/>
              </a:spcBef>
              <a:spcAft>
                <a:spcPct val="10000"/>
              </a:spcAft>
              <a:buNone/>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3</a:t>
            </a:r>
            <a:r>
              <a:rPr lang="zh-CN" altLang="en-US" sz="2800" b="1" dirty="0">
                <a:latin typeface="Times New Roman" panose="02020603050405020304" pitchFamily="18" charset="0"/>
                <a:ea typeface="仿宋_GB2312" pitchFamily="49" charset="-122"/>
                <a:sym typeface="+mn-ea"/>
              </a:rPr>
              <a:t>得：</a:t>
            </a:r>
            <a:r>
              <a:rPr lang="en-US" altLang="zh-CN" sz="2800" dirty="0">
                <a:latin typeface="Times New Roman" panose="02020603050405020304" pitchFamily="18" charset="0"/>
                <a:ea typeface="楷体_GB2312" pitchFamily="49" charset="-122"/>
                <a:sym typeface="+mn-ea"/>
              </a:rPr>
              <a:t> (</a:t>
            </a:r>
            <a:r>
              <a:rPr lang="zh-CN" altLang="en-US" sz="2800" b="1" dirty="0">
                <a:latin typeface="Times New Roman" panose="02020603050405020304" pitchFamily="18" charset="0"/>
                <a:ea typeface="楷体_GB2312" pitchFamily="49" charset="-122"/>
                <a:sym typeface="+mn-ea"/>
              </a:rPr>
              <a:t> </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r</a:t>
            </a:r>
            <a:r>
              <a:rPr lang="en-US" altLang="zh-CN" sz="2800" baseline="-25000" dirty="0">
                <a:latin typeface="Times New Roman" panose="02020603050405020304" pitchFamily="18" charset="0"/>
                <a:ea typeface="楷体_GB2312" pitchFamily="49" charset="-122"/>
                <a:sym typeface="+mn-ea"/>
              </a:rPr>
              <a:t>3</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IF</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A</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THEN</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CF</a:t>
            </a:r>
            <a:r>
              <a:rPr lang="en-US" altLang="zh-CN" sz="2800" dirty="0">
                <a:latin typeface="Times New Roman" panose="02020603050405020304" pitchFamily="18" charset="0"/>
                <a:ea typeface="楷体_GB2312" pitchFamily="49" charset="-122"/>
                <a:sym typeface="+mn-ea"/>
              </a:rPr>
              <a:t>={0.1, 0.5})</a:t>
            </a:r>
          </a:p>
          <a:p>
            <a:pPr marL="457200" lvl="0" indent="-457200" eaLnBrk="1" hangingPunct="1">
              <a:lnSpc>
                <a:spcPct val="110000"/>
              </a:lnSpc>
              <a:spcBef>
                <a:spcPct val="10000"/>
              </a:spcBef>
              <a:spcAft>
                <a:spcPct val="10000"/>
              </a:spcAft>
              <a:buNone/>
            </a:pPr>
            <a:r>
              <a:rPr lang="en-US" altLang="zh-CN" sz="2800" dirty="0">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)×0.1,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A</a:t>
            </a:r>
            <a:r>
              <a:rPr lang="en-US" altLang="zh-CN" sz="2800" dirty="0">
                <a:solidFill>
                  <a:schemeClr val="tx1"/>
                </a:solidFill>
                <a:latin typeface="Times New Roman" panose="02020603050405020304" pitchFamily="18" charset="0"/>
                <a:ea typeface="楷体_GB2312" pitchFamily="49" charset="-122"/>
                <a:sym typeface="+mn-ea"/>
              </a:rPr>
              <a:t>)×0.5}</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0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={0.58×0.1, 0.58×0.5}={0.06, 0.29}</a:t>
            </a:r>
          </a:p>
          <a:p>
            <a:pPr marL="457200" lvl="1" indent="0" eaLnBrk="1" hangingPunct="1">
              <a:lnSpc>
                <a:spcPct val="110000"/>
              </a:lnSpc>
              <a:spcBef>
                <a:spcPct val="5000"/>
              </a:spcBef>
              <a:spcAft>
                <a:spcPct val="5000"/>
              </a:spcAft>
              <a:buNone/>
            </a:pP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D</a:t>
            </a:r>
            <a:r>
              <a:rPr lang="en-US" altLang="zh-CN" sz="2800" dirty="0">
                <a:solidFill>
                  <a:schemeClr val="tx1"/>
                </a:solidFill>
                <a:latin typeface="Times New Roman" panose="02020603050405020304" pitchFamily="18" charset="0"/>
                <a:ea typeface="楷体_GB2312" pitchFamily="49" charset="-122"/>
                <a:sym typeface="+mn-ea"/>
              </a:rPr>
              <a:t>)=1-[</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})]=1-[0.06+0.29]=0.65</a:t>
            </a:r>
          </a:p>
        </p:txBody>
      </p:sp>
      <p:sp>
        <p:nvSpPr>
          <p:cNvPr id="63494" name="Rectangle 6"/>
          <p:cNvSpPr/>
          <p:nvPr/>
        </p:nvSpPr>
        <p:spPr>
          <a:xfrm>
            <a:off x="9798050" y="4298950"/>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8861425" y="5199063"/>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817721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364663" y="609917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0914063" y="60642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9185275" y="4659313"/>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10156825" y="4659313"/>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464550" y="5522913"/>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9221788" y="5559425"/>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337800" y="4298950"/>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437688" y="5199063"/>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8932863" y="5667375"/>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8896350" y="58118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769600" y="519906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9113838" y="4622800"/>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sp>
        <p:nvSpPr>
          <p:cNvPr id="2" name="文本框 1"/>
          <p:cNvSpPr txBox="1"/>
          <p:nvPr/>
        </p:nvSpPr>
        <p:spPr>
          <a:xfrm>
            <a:off x="6710045" y="2945765"/>
            <a:ext cx="4621530" cy="755650"/>
          </a:xfrm>
          <a:prstGeom prst="rect">
            <a:avLst/>
          </a:prstGeom>
          <a:solidFill>
            <a:schemeClr val="accent4">
              <a:lumMod val="20000"/>
              <a:lumOff val="80000"/>
            </a:schemeClr>
          </a:solidFill>
        </p:spPr>
        <p:txBody>
          <a:bodyPr wrap="none" rtlCol="0" anchor="t">
            <a:spAutoFit/>
          </a:bodyPr>
          <a:lstStyle/>
          <a:p>
            <a:pPr algn="l" eaLnBrk="1" hangingPunct="1">
              <a:lnSpc>
                <a:spcPct val="115000"/>
              </a:lnSpc>
              <a:spcBef>
                <a:spcPct val="5000"/>
              </a:spcBef>
              <a:spcAft>
                <a:spcPct val="5000"/>
              </a:spcAft>
            </a:pP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1</a:t>
            </a:r>
            <a:r>
              <a:rPr lang="en-US" altLang="zh-CN" dirty="0">
                <a:latin typeface="Times New Roman" panose="02020603050405020304" pitchFamily="18" charset="0"/>
                <a:ea typeface="楷体_GB2312" pitchFamily="49" charset="-122"/>
                <a:sym typeface="+mn-ea"/>
              </a:rPr>
              <a:t>)=0.8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2</a:t>
            </a:r>
            <a:r>
              <a:rPr lang="en-US" altLang="zh-CN" dirty="0">
                <a:latin typeface="Times New Roman" panose="02020603050405020304" pitchFamily="18" charset="0"/>
                <a:ea typeface="楷体_GB2312" pitchFamily="49" charset="-122"/>
                <a:sym typeface="+mn-ea"/>
              </a:rPr>
              <a:t>)=0.6        </a:t>
            </a: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E</a:t>
            </a:r>
            <a:r>
              <a:rPr lang="en-US" altLang="zh-CN" baseline="-25000" dirty="0">
                <a:latin typeface="Times New Roman" panose="02020603050405020304" pitchFamily="18" charset="0"/>
                <a:ea typeface="楷体_GB2312" pitchFamily="49" charset="-122"/>
                <a:sym typeface="+mn-ea"/>
              </a:rPr>
              <a:t>3</a:t>
            </a:r>
            <a:r>
              <a:rPr lang="en-US" altLang="zh-CN" dirty="0">
                <a:latin typeface="Times New Roman" panose="02020603050405020304" pitchFamily="18" charset="0"/>
                <a:ea typeface="楷体_GB2312" pitchFamily="49" charset="-122"/>
                <a:sym typeface="+mn-ea"/>
              </a:rPr>
              <a:t>)=0.9</a:t>
            </a:r>
          </a:p>
          <a:p>
            <a:pPr algn="l" eaLnBrk="1" hangingPunct="1">
              <a:lnSpc>
                <a:spcPct val="115000"/>
              </a:lnSpc>
              <a:spcBef>
                <a:spcPct val="5000"/>
              </a:spcBef>
              <a:spcAft>
                <a:spcPct val="5000"/>
              </a:spcAft>
            </a:pPr>
            <a:r>
              <a:rPr lang="en-US" altLang="zh-CN" i="1" dirty="0">
                <a:latin typeface="Times New Roman" panose="02020603050405020304" pitchFamily="18" charset="0"/>
                <a:ea typeface="楷体_GB2312" pitchFamily="49" charset="-122"/>
                <a:sym typeface="+mn-ea"/>
              </a:rPr>
              <a:t>CER</a:t>
            </a:r>
            <a:r>
              <a:rPr lang="en-US" altLang="zh-CN" dirty="0">
                <a:latin typeface="Times New Roman" panose="02020603050405020304" pitchFamily="18" charset="0"/>
                <a:ea typeface="楷体_GB2312" pitchFamily="49" charset="-122"/>
                <a:sym typeface="+mn-ea"/>
              </a:rPr>
              <a:t>(</a:t>
            </a:r>
            <a:r>
              <a:rPr lang="en-US" altLang="zh-CN" i="1" dirty="0">
                <a:latin typeface="Times New Roman" panose="02020603050405020304" pitchFamily="18" charset="0"/>
                <a:ea typeface="楷体_GB2312" pitchFamily="49" charset="-122"/>
                <a:sym typeface="+mn-ea"/>
              </a:rPr>
              <a:t>A</a:t>
            </a:r>
            <a:r>
              <a:rPr lang="en-US" altLang="zh-CN" dirty="0">
                <a:latin typeface="Times New Roman" panose="02020603050405020304" pitchFamily="18" charset="0"/>
                <a:ea typeface="楷体_GB2312" pitchFamily="49" charset="-122"/>
                <a:sym typeface="+mn-ea"/>
              </a:rPr>
              <a:t>)=0.584</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491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en-US" altLang="zh-CN" sz="2800" b="1" dirty="0">
                <a:solidFill>
                  <a:srgbClr val="C00000"/>
                </a:solidFill>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en-US" altLang="zh-CN" sz="2800" b="1" dirty="0">
                <a:solidFill>
                  <a:srgbClr val="C00000"/>
                </a:solidFill>
                <a:latin typeface="Times New Roman" panose="02020603050405020304" pitchFamily="18" charset="0"/>
                <a:ea typeface="楷体_GB2312" pitchFamily="49" charset="-122"/>
                <a:sym typeface="+mn-ea"/>
              </a:rPr>
              <a:t>(2) </a:t>
            </a:r>
            <a:r>
              <a:rPr lang="zh-CN" altLang="en-US" sz="2800" b="1" dirty="0">
                <a:solidFill>
                  <a:srgbClr val="C00000"/>
                </a:solidFill>
                <a:latin typeface="Times New Roman" panose="02020603050405020304" pitchFamily="18" charset="0"/>
                <a:ea typeface="楷体_GB2312" pitchFamily="49" charset="-122"/>
                <a:sym typeface="+mn-ea"/>
              </a:rPr>
              <a:t>求</a:t>
            </a:r>
            <a:r>
              <a:rPr lang="en-US" altLang="zh-CN" sz="2800" b="1" i="1" dirty="0">
                <a:solidFill>
                  <a:srgbClr val="C00000"/>
                </a:solidFill>
                <a:latin typeface="Times New Roman" panose="02020603050405020304" pitchFamily="18" charset="0"/>
                <a:ea typeface="楷体_GB2312" pitchFamily="49" charset="-122"/>
                <a:sym typeface="+mn-ea"/>
              </a:rPr>
              <a:t>CER</a:t>
            </a:r>
            <a:r>
              <a:rPr lang="en-US" altLang="zh-CN" sz="2800" b="1" dirty="0">
                <a:solidFill>
                  <a:srgbClr val="C00000"/>
                </a:solidFill>
                <a:latin typeface="Times New Roman" panose="02020603050405020304" pitchFamily="18" charset="0"/>
                <a:ea typeface="楷体_GB2312" pitchFamily="49" charset="-122"/>
                <a:sym typeface="+mn-ea"/>
              </a:rPr>
              <a:t>(</a:t>
            </a:r>
            <a:r>
              <a:rPr lang="en-US" altLang="zh-CN" sz="2800" b="1" i="1" dirty="0">
                <a:solidFill>
                  <a:srgbClr val="C00000"/>
                </a:solidFill>
                <a:latin typeface="Times New Roman" panose="02020603050405020304" pitchFamily="18" charset="0"/>
                <a:ea typeface="楷体_GB2312" pitchFamily="49" charset="-122"/>
                <a:sym typeface="+mn-ea"/>
              </a:rPr>
              <a:t>H</a:t>
            </a:r>
            <a:r>
              <a:rPr lang="en-US" altLang="zh-CN" sz="2800" b="1" dirty="0">
                <a:solidFill>
                  <a:srgbClr val="C00000"/>
                </a:solidFill>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2</a:t>
            </a:r>
            <a:r>
              <a:rPr lang="zh-CN" altLang="en-US" sz="2800" b="1" dirty="0">
                <a:latin typeface="Times New Roman" panose="02020603050405020304" pitchFamily="18" charset="0"/>
                <a:ea typeface="仿宋_GB2312" pitchFamily="49" charset="-122"/>
                <a:sym typeface="+mn-ea"/>
              </a:rPr>
              <a:t>得：</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})={0.36, 0.18, 0.46}</a:t>
            </a:r>
          </a:p>
          <a:p>
            <a:pPr marL="0" lvl="1" indent="-457200" eaLnBrk="1" hangingPunct="1">
              <a:lnSpc>
                <a:spcPct val="110000"/>
              </a:lnSpc>
              <a:spcBef>
                <a:spcPct val="10000"/>
              </a:spcBef>
              <a:spcAft>
                <a:spcPct val="10000"/>
              </a:spcAft>
              <a:buNone/>
            </a:pPr>
            <a:r>
              <a:rPr lang="zh-CN" altLang="en-US" sz="2800" b="1" dirty="0">
                <a:latin typeface="Times New Roman" panose="02020603050405020304" pitchFamily="18" charset="0"/>
                <a:ea typeface="仿宋_GB2312" pitchFamily="49" charset="-122"/>
                <a:sym typeface="+mn-ea"/>
              </a:rPr>
              <a:t>由规则</a:t>
            </a:r>
            <a:r>
              <a:rPr lang="en-US" altLang="zh-CN" sz="2800" b="1" dirty="0">
                <a:latin typeface="Times New Roman" panose="02020603050405020304" pitchFamily="18" charset="0"/>
                <a:ea typeface="仿宋_GB2312" pitchFamily="49" charset="-122"/>
                <a:sym typeface="+mn-ea"/>
              </a:rPr>
              <a:t> </a:t>
            </a:r>
            <a:r>
              <a:rPr lang="en-US" altLang="zh-CN" sz="2800" b="1" i="1" dirty="0">
                <a:latin typeface="Times New Roman" panose="02020603050405020304" pitchFamily="18" charset="0"/>
                <a:ea typeface="仿宋_GB2312" pitchFamily="49" charset="-122"/>
                <a:sym typeface="+mn-ea"/>
              </a:rPr>
              <a:t>r</a:t>
            </a:r>
            <a:r>
              <a:rPr lang="en-US" altLang="zh-CN" sz="2800" b="1" baseline="-25000" dirty="0">
                <a:latin typeface="Times New Roman" panose="02020603050405020304" pitchFamily="18" charset="0"/>
                <a:ea typeface="仿宋_GB2312" pitchFamily="49" charset="-122"/>
                <a:sym typeface="+mn-ea"/>
              </a:rPr>
              <a:t>3</a:t>
            </a:r>
            <a:r>
              <a:rPr lang="zh-CN" altLang="en-US" sz="2800" b="1" dirty="0">
                <a:latin typeface="Times New Roman" panose="02020603050405020304" pitchFamily="18" charset="0"/>
                <a:ea typeface="仿宋_GB2312" pitchFamily="49" charset="-122"/>
                <a:sym typeface="+mn-ea"/>
              </a:rPr>
              <a:t>得：</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a:t>
            </a:r>
            <a:r>
              <a:rPr lang="en-US" altLang="zh-CN" sz="2800" dirty="0">
                <a:solidFill>
                  <a:schemeClr val="tx1"/>
                </a:solidFill>
                <a:latin typeface="Times New Roman" panose="02020603050405020304" pitchFamily="18" charset="0"/>
                <a:ea typeface="楷体_GB2312" pitchFamily="49" charset="-122"/>
                <a:sym typeface="+mn-ea"/>
              </a:rPr>
              <a:t>)={0.06, 0.29, </a:t>
            </a:r>
            <a:r>
              <a:rPr lang="en-US" altLang="zh-CN" sz="2800" dirty="0">
                <a:latin typeface="Times New Roman" panose="02020603050405020304" pitchFamily="18" charset="0"/>
                <a:ea typeface="楷体_GB2312" pitchFamily="49" charset="-122"/>
                <a:sym typeface="+mn-ea"/>
              </a:rPr>
              <a:t>0.65</a:t>
            </a:r>
            <a:r>
              <a:rPr lang="en-US" altLang="zh-CN" sz="2800" dirty="0">
                <a:solidFill>
                  <a:schemeClr val="tx1"/>
                </a:solidFill>
                <a:latin typeface="Times New Roman" panose="02020603050405020304" pitchFamily="18" charset="0"/>
                <a:ea typeface="楷体_GB2312" pitchFamily="49" charset="-122"/>
                <a:sym typeface="+mn-ea"/>
              </a:rPr>
              <a:t>}</a:t>
            </a:r>
          </a:p>
          <a:p>
            <a:pPr marL="0" lvl="1" indent="-457200" eaLnBrk="1" hangingPunct="1">
              <a:lnSpc>
                <a:spcPct val="110000"/>
              </a:lnSpc>
              <a:spcBef>
                <a:spcPct val="10000"/>
              </a:spcBef>
              <a:spcAft>
                <a:spcPct val="10000"/>
              </a:spcAft>
              <a:buNone/>
            </a:pPr>
            <a:r>
              <a:rPr lang="zh-CN" altLang="en-US" sz="2800" b="1" dirty="0">
                <a:latin typeface="Times New Roman" panose="02020603050405020304" pitchFamily="18" charset="0"/>
                <a:ea typeface="仿宋_GB2312" pitchFamily="49" charset="-122"/>
                <a:sym typeface="+mn-ea"/>
              </a:rPr>
              <a:t>求正交和</a:t>
            </a:r>
            <a:r>
              <a:rPr lang="en-US" altLang="zh-CN" sz="2800" b="1" dirty="0">
                <a:latin typeface="Times New Roman" panose="02020603050405020304" pitchFamily="18" charset="0"/>
                <a:ea typeface="仿宋_GB2312" pitchFamily="49" charset="-122"/>
                <a:sym typeface="+mn-ea"/>
              </a:rPr>
              <a:t> </a:t>
            </a:r>
            <a:r>
              <a:rPr lang="zh-CN" altLang="en-US" sz="2800" i="1" dirty="0">
                <a:latin typeface="Times New Roman" panose="02020603050405020304" pitchFamily="18" charset="0"/>
                <a:ea typeface="仿宋_GB2312" pitchFamily="49" charset="-122"/>
                <a:sym typeface="+mn-ea"/>
              </a:rPr>
              <a:t>m</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m</a:t>
            </a:r>
            <a:r>
              <a:rPr lang="zh-CN" altLang="en-US" sz="2800" baseline="-25000" dirty="0">
                <a:latin typeface="Times New Roman" panose="02020603050405020304" pitchFamily="18" charset="0"/>
                <a:ea typeface="仿宋_GB2312" pitchFamily="49" charset="-122"/>
                <a:sym typeface="+mn-ea"/>
              </a:rPr>
              <a:t>1</a:t>
            </a:r>
            <a:r>
              <a:rPr lang="zh-CN" altLang="en-US" sz="2800" kern="0" noProof="0">
                <a:ln>
                  <a:noFill/>
                </a:ln>
                <a:effectLst/>
                <a:uLnTx/>
                <a:uFillTx/>
                <a:latin typeface="Times New Roman" panose="02020603050405020304" pitchFamily="18" charset="0"/>
                <a:sym typeface="Symbol" panose="05050102010706020507"/>
              </a:rPr>
              <a:t></a:t>
            </a:r>
            <a:r>
              <a:rPr lang="zh-CN" altLang="en-US" sz="2800" i="1" dirty="0">
                <a:latin typeface="Times New Roman" panose="02020603050405020304" pitchFamily="18" charset="0"/>
                <a:ea typeface="仿宋_GB2312" pitchFamily="49" charset="-122"/>
                <a:sym typeface="+mn-ea"/>
              </a:rPr>
              <a:t>m</a:t>
            </a:r>
            <a:r>
              <a:rPr lang="zh-CN" altLang="en-US" sz="2800" baseline="-25000" dirty="0">
                <a:latin typeface="Times New Roman" panose="02020603050405020304" pitchFamily="18" charset="0"/>
                <a:ea typeface="仿宋_GB2312" pitchFamily="49" charset="-122"/>
                <a:sym typeface="+mn-ea"/>
              </a:rPr>
              <a:t>2</a:t>
            </a: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latin typeface="Times New Roman" panose="02020603050405020304" pitchFamily="18" charset="0"/>
              <a:ea typeface="仿宋_GB2312" pitchFamily="49" charset="-122"/>
              <a:sym typeface="+mn-ea"/>
            </a:endParaRPr>
          </a:p>
          <a:p>
            <a:pPr marL="0" lvl="1" indent="-457200" eaLnBrk="1" hangingPunct="1">
              <a:lnSpc>
                <a:spcPct val="110000"/>
              </a:lnSpc>
              <a:spcBef>
                <a:spcPct val="10000"/>
              </a:spcBef>
              <a:spcAft>
                <a:spcPct val="10000"/>
              </a:spcAft>
              <a:buNone/>
            </a:pPr>
            <a:endParaRPr lang="zh-CN" altLang="en-US" sz="2800" baseline="-25000" dirty="0">
              <a:solidFill>
                <a:schemeClr val="tx1"/>
              </a:solidFill>
              <a:latin typeface="Times New Roman" panose="02020603050405020304" pitchFamily="18" charset="0"/>
              <a:ea typeface="仿宋_GB2312" pitchFamily="49" charset="-122"/>
              <a:sym typeface="+mn-ea"/>
            </a:endParaRPr>
          </a:p>
        </p:txBody>
      </p:sp>
      <p:sp>
        <p:nvSpPr>
          <p:cNvPr id="63494" name="Rectangle 6"/>
          <p:cNvSpPr/>
          <p:nvPr/>
        </p:nvSpPr>
        <p:spPr>
          <a:xfrm>
            <a:off x="9950450" y="4098925"/>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9013825" y="4999038"/>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8329613" y="58991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517063" y="58991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1066463" y="586422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9337675" y="4459288"/>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10309225" y="4459288"/>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616950" y="5322888"/>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9374188" y="5359400"/>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490200" y="4098925"/>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590088" y="4999038"/>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9085263" y="5467350"/>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9048750" y="561181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922000" y="49990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9266238" y="4422775"/>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graphicFrame>
        <p:nvGraphicFramePr>
          <p:cNvPr id="4" name="Object 22"/>
          <p:cNvGraphicFramePr/>
          <p:nvPr/>
        </p:nvGraphicFramePr>
        <p:xfrm>
          <a:off x="814388" y="3367723"/>
          <a:ext cx="7614920" cy="1717040"/>
        </p:xfrm>
        <a:graphic>
          <a:graphicData uri="http://schemas.openxmlformats.org/presentationml/2006/ole">
            <mc:AlternateContent xmlns:mc="http://schemas.openxmlformats.org/markup-compatibility/2006">
              <mc:Choice xmlns:v="urn:schemas-microsoft-com:vml" Requires="v">
                <p:oleObj spid="_x0000_s44101" r:id="rId3" imgW="3340100" imgH="800100" progId="Equation.3">
                  <p:embed/>
                </p:oleObj>
              </mc:Choice>
              <mc:Fallback>
                <p:oleObj r:id="rId3" imgW="3340100" imgH="800100" progId="Equation.3">
                  <p:embed/>
                  <p:pic>
                    <p:nvPicPr>
                      <p:cNvPr id="0" name="图片 3174"/>
                      <p:cNvPicPr/>
                      <p:nvPr/>
                    </p:nvPicPr>
                    <p:blipFill>
                      <a:blip r:embed="rId4"/>
                      <a:stretch>
                        <a:fillRect/>
                      </a:stretch>
                    </p:blipFill>
                    <p:spPr>
                      <a:xfrm>
                        <a:off x="814388" y="3367723"/>
                        <a:ext cx="7614920" cy="1717040"/>
                      </a:xfrm>
                      <a:prstGeom prst="rect">
                        <a:avLst/>
                      </a:prstGeom>
                      <a:noFill/>
                      <a:ln w="38100">
                        <a:noFill/>
                        <a:miter/>
                      </a:ln>
                    </p:spPr>
                  </p:pic>
                </p:oleObj>
              </mc:Fallback>
            </mc:AlternateContent>
          </a:graphicData>
        </a:graphic>
      </p:graphicFrame>
      <p:graphicFrame>
        <p:nvGraphicFramePr>
          <p:cNvPr id="56325" name="Object 9"/>
          <p:cNvGraphicFramePr/>
          <p:nvPr/>
        </p:nvGraphicFramePr>
        <p:xfrm>
          <a:off x="809308" y="5031423"/>
          <a:ext cx="7597775" cy="1797685"/>
        </p:xfrm>
        <a:graphic>
          <a:graphicData uri="http://schemas.openxmlformats.org/presentationml/2006/ole">
            <mc:AlternateContent xmlns:mc="http://schemas.openxmlformats.org/markup-compatibility/2006">
              <mc:Choice xmlns:v="urn:schemas-microsoft-com:vml" Requires="v">
                <p:oleObj spid="_x0000_s44102" r:id="rId5" imgW="3517265" imgH="838200" progId="Equation.3">
                  <p:embed/>
                </p:oleObj>
              </mc:Choice>
              <mc:Fallback>
                <p:oleObj r:id="rId5" imgW="3517265" imgH="838200" progId="Equation.3">
                  <p:embed/>
                  <p:pic>
                    <p:nvPicPr>
                      <p:cNvPr id="0" name="图片 3293"/>
                      <p:cNvPicPr/>
                      <p:nvPr/>
                    </p:nvPicPr>
                    <p:blipFill>
                      <a:blip r:embed="rId6"/>
                      <a:stretch>
                        <a:fillRect/>
                      </a:stretch>
                    </p:blipFill>
                    <p:spPr>
                      <a:xfrm>
                        <a:off x="809308" y="5031423"/>
                        <a:ext cx="7597775" cy="1797685"/>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3.4.3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证据理论推理实例</a:t>
            </a:r>
            <a:endPar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90851" name="Text Box 3"/>
          <p:cNvSpPr txBox="1">
            <a:spLocks noChangeArrowheads="1"/>
          </p:cNvSpPr>
          <p:nvPr/>
        </p:nvSpPr>
        <p:spPr bwMode="auto">
          <a:xfrm>
            <a:off x="239185" y="962025"/>
            <a:ext cx="115697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20000"/>
              </a:spcBef>
            </a:pPr>
            <a:r>
              <a:rPr lang="en-US" altLang="zh-CN" sz="2800" b="1" dirty="0">
                <a:solidFill>
                  <a:srgbClr val="C00000"/>
                </a:solidFill>
                <a:latin typeface="Times New Roman" panose="02020603050405020304" pitchFamily="18" charset="0"/>
                <a:ea typeface="楷体_GB2312" pitchFamily="49" charset="-122"/>
                <a:sym typeface="+mn-ea"/>
              </a:rPr>
              <a:t>  </a:t>
            </a:r>
            <a:r>
              <a:rPr lang="zh-CN" altLang="en-US" sz="2800" b="1" dirty="0">
                <a:solidFill>
                  <a:srgbClr val="CC0000"/>
                </a:solidFill>
                <a:latin typeface="Times New Roman" panose="02020603050405020304" pitchFamily="18" charset="0"/>
                <a:ea typeface="楷体_GB2312" pitchFamily="49" charset="-122"/>
                <a:sym typeface="+mn-ea"/>
              </a:rPr>
              <a:t>解：</a:t>
            </a:r>
            <a:r>
              <a:rPr lang="en-US" altLang="zh-CN" sz="2800" b="1" dirty="0">
                <a:solidFill>
                  <a:srgbClr val="C00000"/>
                </a:solidFill>
                <a:latin typeface="Times New Roman" panose="02020603050405020304" pitchFamily="18" charset="0"/>
                <a:ea typeface="楷体_GB2312" pitchFamily="49" charset="-122"/>
                <a:sym typeface="+mn-ea"/>
              </a:rPr>
              <a:t>(2) </a:t>
            </a:r>
            <a:r>
              <a:rPr lang="zh-CN" altLang="en-US" sz="2800" b="1" dirty="0">
                <a:solidFill>
                  <a:srgbClr val="C00000"/>
                </a:solidFill>
                <a:latin typeface="Times New Roman" panose="02020603050405020304" pitchFamily="18" charset="0"/>
                <a:ea typeface="楷体_GB2312" pitchFamily="49" charset="-122"/>
                <a:sym typeface="+mn-ea"/>
              </a:rPr>
              <a:t>求</a:t>
            </a:r>
            <a:r>
              <a:rPr lang="en-US" altLang="zh-CN" sz="2800" b="1" i="1" dirty="0">
                <a:solidFill>
                  <a:srgbClr val="C00000"/>
                </a:solidFill>
                <a:latin typeface="Times New Roman" panose="02020603050405020304" pitchFamily="18" charset="0"/>
                <a:ea typeface="楷体_GB2312" pitchFamily="49" charset="-122"/>
                <a:sym typeface="+mn-ea"/>
              </a:rPr>
              <a:t>CER</a:t>
            </a:r>
            <a:r>
              <a:rPr lang="en-US" altLang="zh-CN" sz="2800" b="1" dirty="0">
                <a:solidFill>
                  <a:srgbClr val="C00000"/>
                </a:solidFill>
                <a:latin typeface="Times New Roman" panose="02020603050405020304" pitchFamily="18" charset="0"/>
                <a:ea typeface="楷体_GB2312" pitchFamily="49" charset="-122"/>
                <a:sym typeface="+mn-ea"/>
              </a:rPr>
              <a:t>(</a:t>
            </a:r>
            <a:r>
              <a:rPr lang="en-US" altLang="zh-CN" sz="2800" b="1" i="1" dirty="0">
                <a:solidFill>
                  <a:srgbClr val="C00000"/>
                </a:solidFill>
                <a:latin typeface="Times New Roman" panose="02020603050405020304" pitchFamily="18" charset="0"/>
                <a:ea typeface="楷体_GB2312" pitchFamily="49" charset="-122"/>
                <a:sym typeface="+mn-ea"/>
              </a:rPr>
              <a:t>H</a:t>
            </a:r>
            <a:r>
              <a:rPr lang="en-US" altLang="zh-CN" sz="2800" b="1" dirty="0">
                <a:solidFill>
                  <a:srgbClr val="C00000"/>
                </a:solidFill>
                <a:latin typeface="Times New Roman" panose="02020603050405020304" pitchFamily="18" charset="0"/>
                <a:ea typeface="楷体_GB2312" pitchFamily="49" charset="-122"/>
                <a:sym typeface="+mn-ea"/>
              </a:rPr>
              <a:t>)</a:t>
            </a:r>
          </a:p>
          <a:p>
            <a:pPr eaLnBrk="1" hangingPunct="1">
              <a:lnSpc>
                <a:spcPct val="125000"/>
              </a:lnSpc>
              <a:spcBef>
                <a:spcPct val="20000"/>
              </a:spcBef>
            </a:pPr>
            <a:r>
              <a:rPr lang="zh-CN" altLang="en-US" sz="2800" b="1" dirty="0">
                <a:latin typeface="Times New Roman" panose="02020603050405020304" pitchFamily="18" charset="0"/>
                <a:ea typeface="仿宋_GB2312" pitchFamily="49" charset="-122"/>
                <a:sym typeface="+mn-ea"/>
              </a:rPr>
              <a:t>求正交和</a:t>
            </a:r>
            <a:r>
              <a:rPr lang="en-US" altLang="zh-CN" sz="2800" b="1" dirty="0">
                <a:latin typeface="Times New Roman" panose="02020603050405020304" pitchFamily="18" charset="0"/>
                <a:ea typeface="仿宋_GB2312" pitchFamily="49" charset="-122"/>
                <a:sym typeface="+mn-ea"/>
              </a:rPr>
              <a:t> </a:t>
            </a:r>
            <a:r>
              <a:rPr lang="zh-CN" altLang="en-US" sz="2800" i="1" dirty="0">
                <a:latin typeface="Times New Roman" panose="02020603050405020304" pitchFamily="18" charset="0"/>
                <a:ea typeface="仿宋_GB2312" pitchFamily="49" charset="-122"/>
                <a:sym typeface="+mn-ea"/>
              </a:rPr>
              <a:t>m</a:t>
            </a:r>
            <a:r>
              <a:rPr lang="zh-CN" altLang="en-US" sz="2800" dirty="0">
                <a:latin typeface="Times New Roman" panose="02020603050405020304" pitchFamily="18" charset="0"/>
                <a:ea typeface="仿宋_GB2312" pitchFamily="49" charset="-122"/>
                <a:sym typeface="+mn-ea"/>
              </a:rPr>
              <a:t>=</a:t>
            </a:r>
            <a:r>
              <a:rPr lang="zh-CN" altLang="en-US" sz="2800" i="1" dirty="0">
                <a:latin typeface="Times New Roman" panose="02020603050405020304" pitchFamily="18" charset="0"/>
                <a:ea typeface="仿宋_GB2312" pitchFamily="49" charset="-122"/>
                <a:sym typeface="+mn-ea"/>
              </a:rPr>
              <a:t>m</a:t>
            </a:r>
            <a:r>
              <a:rPr lang="zh-CN" altLang="en-US" sz="2800" baseline="-25000" dirty="0">
                <a:latin typeface="Times New Roman" panose="02020603050405020304" pitchFamily="18" charset="0"/>
                <a:ea typeface="仿宋_GB2312" pitchFamily="49" charset="-122"/>
                <a:sym typeface="+mn-ea"/>
              </a:rPr>
              <a:t>1</a:t>
            </a:r>
            <a:r>
              <a:rPr lang="zh-CN" altLang="en-US" sz="2800" kern="0" noProof="0">
                <a:ln>
                  <a:noFill/>
                </a:ln>
                <a:effectLst/>
                <a:uLnTx/>
                <a:uFillTx/>
                <a:latin typeface="Times New Roman" panose="02020603050405020304" pitchFamily="18" charset="0"/>
                <a:sym typeface="Symbol" panose="05050102010706020507"/>
              </a:rPr>
              <a:t></a:t>
            </a:r>
            <a:r>
              <a:rPr lang="zh-CN" altLang="en-US" sz="2800" i="1" dirty="0">
                <a:latin typeface="Times New Roman" panose="02020603050405020304" pitchFamily="18" charset="0"/>
                <a:ea typeface="仿宋_GB2312" pitchFamily="49" charset="-122"/>
                <a:sym typeface="+mn-ea"/>
              </a:rPr>
              <a:t>m</a:t>
            </a:r>
            <a:r>
              <a:rPr lang="zh-CN" altLang="en-US" sz="2800" baseline="-25000" dirty="0">
                <a:latin typeface="Times New Roman" panose="02020603050405020304" pitchFamily="18" charset="0"/>
                <a:ea typeface="仿宋_GB2312" pitchFamily="49" charset="-122"/>
                <a:sym typeface="+mn-ea"/>
              </a:rPr>
              <a:t>2</a:t>
            </a:r>
          </a:p>
          <a:p>
            <a:pPr eaLnBrk="1" hangingPunct="1">
              <a:lnSpc>
                <a:spcPct val="125000"/>
              </a:lnSpc>
              <a:spcBef>
                <a:spcPct val="20000"/>
              </a:spcBef>
            </a:pPr>
            <a:endParaRPr lang="zh-CN" altLang="en-US" sz="2800" baseline="-25000" dirty="0">
              <a:latin typeface="Times New Roman" panose="02020603050405020304" pitchFamily="18" charset="0"/>
              <a:ea typeface="仿宋_GB2312" pitchFamily="49" charset="-122"/>
              <a:sym typeface="+mn-ea"/>
            </a:endParaRPr>
          </a:p>
          <a:p>
            <a:pPr eaLnBrk="1" hangingPunct="1">
              <a:lnSpc>
                <a:spcPct val="125000"/>
              </a:lnSpc>
              <a:spcBef>
                <a:spcPct val="20000"/>
              </a:spcBef>
            </a:pPr>
            <a:endParaRPr lang="zh-CN" altLang="en-US" sz="2800" baseline="-25000" dirty="0">
              <a:latin typeface="Times New Roman" panose="02020603050405020304" pitchFamily="18" charset="0"/>
              <a:ea typeface="仿宋_GB2312" pitchFamily="49" charset="-122"/>
              <a:sym typeface="+mn-ea"/>
            </a:endParaRPr>
          </a:p>
          <a:p>
            <a:pPr eaLnBrk="1" hangingPunct="1">
              <a:lnSpc>
                <a:spcPct val="125000"/>
              </a:lnSpc>
              <a:spcBef>
                <a:spcPct val="20000"/>
              </a:spcBef>
            </a:pPr>
            <a:endParaRPr lang="zh-CN" altLang="en-US" sz="2800" baseline="-25000" dirty="0">
              <a:latin typeface="Times New Roman" panose="02020603050405020304" pitchFamily="18" charset="0"/>
              <a:ea typeface="仿宋_GB2312" pitchFamily="49" charset="-122"/>
              <a:sym typeface="+mn-ea"/>
            </a:endParaRPr>
          </a:p>
          <a:p>
            <a:pPr eaLnBrk="1" hangingPunct="1">
              <a:lnSpc>
                <a:spcPct val="125000"/>
              </a:lnSpc>
              <a:spcBef>
                <a:spcPct val="20000"/>
              </a:spcBef>
            </a:pPr>
            <a:r>
              <a:rPr lang="en-US" altLang="zh-CN" sz="2800" i="1" dirty="0">
                <a:solidFill>
                  <a:schemeClr val="tx1"/>
                </a:solidFill>
                <a:latin typeface="Times New Roman" panose="02020603050405020304" pitchFamily="18" charset="0"/>
                <a:ea typeface="楷体_GB2312" pitchFamily="49" charset="-122"/>
                <a:sym typeface="+mn-ea"/>
              </a:rPr>
              <a:t>       m</a:t>
            </a:r>
            <a:r>
              <a:rPr lang="en-US" altLang="zh-CN" sz="2800" dirty="0">
                <a:latin typeface="Times New Roman" panose="02020603050405020304" pitchFamily="18" charset="0"/>
                <a:ea typeface="楷体_GB2312" pitchFamily="49" charset="-122"/>
                <a:sym typeface="+mn-ea"/>
              </a:rPr>
              <a:t>({</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1</a:t>
            </a:r>
            <a:r>
              <a:rPr lang="en-US" altLang="zh-CN" sz="2800" dirty="0">
                <a:latin typeface="Times New Roman" panose="02020603050405020304" pitchFamily="18" charset="0"/>
                <a:ea typeface="楷体_GB2312" pitchFamily="49" charset="-122"/>
                <a:sym typeface="+mn-ea"/>
              </a:rPr>
              <a:t>, </a:t>
            </a:r>
            <a:r>
              <a:rPr lang="en-US" altLang="zh-CN" sz="2800" i="1" dirty="0">
                <a:latin typeface="Times New Roman" panose="02020603050405020304" pitchFamily="18" charset="0"/>
                <a:ea typeface="楷体_GB2312" pitchFamily="49" charset="-122"/>
                <a:sym typeface="+mn-ea"/>
              </a:rPr>
              <a:t>h</a:t>
            </a:r>
            <a:r>
              <a:rPr lang="en-US" altLang="zh-CN" sz="2800" baseline="-25000" dirty="0">
                <a:latin typeface="Times New Roman" panose="02020603050405020304" pitchFamily="18" charset="0"/>
                <a:ea typeface="楷体_GB2312" pitchFamily="49" charset="-122"/>
                <a:sym typeface="+mn-ea"/>
              </a:rPr>
              <a:t>2</a:t>
            </a:r>
            <a:r>
              <a:rPr lang="en-US" altLang="zh-CN" sz="2800" dirty="0">
                <a:latin typeface="Times New Roman" panose="02020603050405020304" pitchFamily="18" charset="0"/>
                <a:ea typeface="楷体_GB2312" pitchFamily="49" charset="-122"/>
                <a:sym typeface="+mn-ea"/>
              </a:rPr>
              <a:t>})={0.32, 0.34, 0.34}</a:t>
            </a:r>
          </a:p>
          <a:p>
            <a:pPr eaLnBrk="1" hangingPunct="1">
              <a:lnSpc>
                <a:spcPct val="115000"/>
              </a:lnSpc>
              <a:spcBef>
                <a:spcPct val="5000"/>
              </a:spcBef>
              <a:spcAft>
                <a:spcPct val="5000"/>
              </a:spcAft>
            </a:pPr>
            <a:r>
              <a:rPr lang="zh-CN" altLang="en-US" sz="2800" dirty="0">
                <a:latin typeface="Times New Roman" panose="02020603050405020304" pitchFamily="18" charset="0"/>
                <a:ea typeface="仿宋_GB2312" pitchFamily="49" charset="-122"/>
                <a:sym typeface="+mn-ea"/>
              </a:rPr>
              <a:t>再根据</a:t>
            </a:r>
            <a:r>
              <a:rPr lang="zh-CN" altLang="en-US" sz="2800" i="1" dirty="0">
                <a:latin typeface="Times New Roman" panose="02020603050405020304" pitchFamily="18" charset="0"/>
                <a:ea typeface="仿宋_GB2312" pitchFamily="49" charset="-122"/>
                <a:sym typeface="+mn-ea"/>
              </a:rPr>
              <a:t>m</a:t>
            </a:r>
            <a:r>
              <a:rPr lang="zh-CN" altLang="en-US" sz="2800" dirty="0">
                <a:latin typeface="Times New Roman" panose="02020603050405020304" pitchFamily="18" charset="0"/>
                <a:ea typeface="仿宋_GB2312" pitchFamily="49" charset="-122"/>
                <a:sym typeface="+mn-ea"/>
              </a:rPr>
              <a:t>求</a:t>
            </a:r>
          </a:p>
          <a:p>
            <a:pPr eaLnBrk="1" hangingPunct="1">
              <a:lnSpc>
                <a:spcPct val="115000"/>
              </a:lnSpc>
              <a:spcBef>
                <a:spcPct val="5000"/>
              </a:spcBef>
              <a:spcAft>
                <a:spcPct val="5000"/>
              </a:spcAft>
            </a:pPr>
            <a:r>
              <a:rPr lang="zh-CN" altLang="en-US" sz="2800"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1</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baseline="-25000" dirty="0">
                <a:solidFill>
                  <a:schemeClr val="tx1"/>
                </a:solidFill>
                <a:latin typeface="Times New Roman" panose="02020603050405020304" pitchFamily="18" charset="0"/>
                <a:ea typeface="楷体_GB2312" pitchFamily="49" charset="-122"/>
                <a:sym typeface="+mn-ea"/>
              </a:rPr>
              <a:t>2</a:t>
            </a:r>
            <a:r>
              <a:rPr lang="en-US" altLang="zh-CN" sz="2800" dirty="0">
                <a:solidFill>
                  <a:schemeClr val="tx1"/>
                </a:solidFill>
                <a:latin typeface="Times New Roman" panose="02020603050405020304" pitchFamily="18" charset="0"/>
                <a:ea typeface="楷体_GB2312" pitchFamily="49" charset="-122"/>
                <a:sym typeface="+mn-ea"/>
              </a:rPr>
              <a:t>}) = 0.32+0.34 = 0.66</a:t>
            </a:r>
            <a:endParaRPr lang="en-US" altLang="zh-CN" sz="2800" dirty="0">
              <a:solidFill>
                <a:schemeClr val="tx1"/>
              </a:solidFill>
              <a:latin typeface="Times New Roman" panose="02020603050405020304" pitchFamily="18" charset="0"/>
              <a:ea typeface="楷体_GB2312" pitchFamily="49" charset="-122"/>
            </a:endParaRPr>
          </a:p>
          <a:p>
            <a:pPr eaLnBrk="1" hangingPunct="1">
              <a:lnSpc>
                <a:spcPct val="115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Pl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)=1-</a:t>
            </a:r>
            <a:r>
              <a:rPr lang="en-US" altLang="zh-CN" sz="2800" i="1" dirty="0">
                <a:solidFill>
                  <a:schemeClr val="tx1"/>
                </a:solidFill>
                <a:latin typeface="Times New Roman" panose="02020603050405020304" pitchFamily="18" charset="0"/>
                <a:ea typeface="楷体_GB2312" pitchFamily="49" charset="-122"/>
                <a:sym typeface="+mn-ea"/>
              </a:rPr>
              <a:t>Bel</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dirty="0">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)=1</a:t>
            </a:r>
          </a:p>
          <a:p>
            <a:pPr eaLnBrk="1" hangingPunct="1">
              <a:lnSpc>
                <a:spcPct val="115000"/>
              </a:lnSpc>
              <a:spcBef>
                <a:spcPct val="5000"/>
              </a:spcBef>
              <a:spcAft>
                <a:spcPct val="5000"/>
              </a:spcAft>
            </a:pPr>
            <a:endParaRPr lang="zh-CN" altLang="en-US" sz="2800" baseline="-25000" dirty="0">
              <a:solidFill>
                <a:schemeClr val="tx1"/>
              </a:solidFill>
              <a:latin typeface="Times New Roman" panose="02020603050405020304" pitchFamily="18" charset="0"/>
              <a:ea typeface="仿宋_GB2312" pitchFamily="49" charset="-122"/>
              <a:sym typeface="+mn-ea"/>
            </a:endParaRPr>
          </a:p>
          <a:p>
            <a:pPr eaLnBrk="1" hangingPunct="1">
              <a:lnSpc>
                <a:spcPct val="115000"/>
              </a:lnSpc>
              <a:spcBef>
                <a:spcPct val="5000"/>
              </a:spcBef>
              <a:spcAft>
                <a:spcPct val="5000"/>
              </a:spcAft>
            </a:pPr>
            <a:endParaRPr lang="zh-CN" altLang="en-US" sz="2800" baseline="-25000" dirty="0">
              <a:solidFill>
                <a:schemeClr val="tx1"/>
              </a:solidFill>
              <a:latin typeface="Times New Roman" panose="02020603050405020304" pitchFamily="18" charset="0"/>
              <a:ea typeface="仿宋_GB2312" pitchFamily="49" charset="-122"/>
              <a:sym typeface="+mn-ea"/>
            </a:endParaRPr>
          </a:p>
          <a:p>
            <a:pPr eaLnBrk="1" hangingPunct="1">
              <a:lnSpc>
                <a:spcPct val="115000"/>
              </a:lnSpc>
              <a:spcBef>
                <a:spcPct val="5000"/>
              </a:spcBef>
              <a:spcAft>
                <a:spcPct val="5000"/>
              </a:spcAft>
            </a:pPr>
            <a:r>
              <a:rPr lang="en-US" altLang="zh-CN" sz="2800" dirty="0">
                <a:solidFill>
                  <a:schemeClr val="tx1"/>
                </a:solidFill>
                <a:latin typeface="Times New Roman" panose="02020603050405020304" pitchFamily="18" charset="0"/>
                <a:ea typeface="楷体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CER</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MD</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f</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H</a:t>
            </a:r>
            <a:r>
              <a:rPr lang="en-US" altLang="zh-CN" sz="2800" dirty="0">
                <a:solidFill>
                  <a:schemeClr val="tx1"/>
                </a:solidFill>
                <a:latin typeface="Times New Roman" panose="02020603050405020304" pitchFamily="18" charset="0"/>
                <a:ea typeface="楷体_GB2312" pitchFamily="49" charset="-122"/>
                <a:sym typeface="+mn-ea"/>
              </a:rPr>
              <a:t>)=0.73</a:t>
            </a:r>
            <a:endParaRPr lang="en-US" altLang="zh-CN" sz="2800" baseline="-25000" dirty="0">
              <a:solidFill>
                <a:schemeClr val="tx1"/>
              </a:solidFill>
              <a:latin typeface="Times New Roman" panose="02020603050405020304" pitchFamily="18" charset="0"/>
              <a:ea typeface="楷体_GB2312" pitchFamily="49" charset="-122"/>
              <a:sym typeface="+mn-ea"/>
            </a:endParaRPr>
          </a:p>
        </p:txBody>
      </p:sp>
      <p:sp>
        <p:nvSpPr>
          <p:cNvPr id="63494" name="Rectangle 6"/>
          <p:cNvSpPr/>
          <p:nvPr/>
        </p:nvSpPr>
        <p:spPr>
          <a:xfrm>
            <a:off x="9950450" y="4098925"/>
            <a:ext cx="611188"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i="1" dirty="0">
                <a:solidFill>
                  <a:srgbClr val="FF0000"/>
                </a:solidFill>
                <a:latin typeface="Times New Roman" panose="02020603050405020304" pitchFamily="18" charset="0"/>
              </a:rPr>
              <a:t>H</a:t>
            </a:r>
          </a:p>
        </p:txBody>
      </p:sp>
      <p:sp>
        <p:nvSpPr>
          <p:cNvPr id="63495" name="Rectangle 7"/>
          <p:cNvSpPr/>
          <p:nvPr/>
        </p:nvSpPr>
        <p:spPr>
          <a:xfrm>
            <a:off x="9013825" y="4999038"/>
            <a:ext cx="611188" cy="360362"/>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A</a:t>
            </a:r>
          </a:p>
        </p:txBody>
      </p:sp>
      <p:sp>
        <p:nvSpPr>
          <p:cNvPr id="63496" name="Rectangle 8"/>
          <p:cNvSpPr/>
          <p:nvPr/>
        </p:nvSpPr>
        <p:spPr>
          <a:xfrm>
            <a:off x="8329613" y="58991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1</a:t>
            </a:r>
          </a:p>
        </p:txBody>
      </p:sp>
      <p:sp>
        <p:nvSpPr>
          <p:cNvPr id="63497" name="Rectangle 9"/>
          <p:cNvSpPr/>
          <p:nvPr/>
        </p:nvSpPr>
        <p:spPr>
          <a:xfrm>
            <a:off x="9517063" y="5899150"/>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2</a:t>
            </a:r>
          </a:p>
        </p:txBody>
      </p:sp>
      <p:sp>
        <p:nvSpPr>
          <p:cNvPr id="63498" name="Rectangle 10"/>
          <p:cNvSpPr/>
          <p:nvPr/>
        </p:nvSpPr>
        <p:spPr>
          <a:xfrm>
            <a:off x="11066463" y="5864225"/>
            <a:ext cx="611187" cy="360363"/>
          </a:xfrm>
          <a:prstGeom prst="rect">
            <a:avLst/>
          </a:prstGeom>
          <a:noFill/>
          <a:ln w="9525" cap="flat" cmpd="sng">
            <a:solidFill>
              <a:srgbClr val="0000CC"/>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nchorCtr="0"/>
          <a:lstStyle/>
          <a:p>
            <a:pPr algn="ctr" eaLnBrk="1" hangingPunct="1"/>
            <a:r>
              <a:rPr lang="en-US" altLang="zh-CN" sz="2000" b="1" i="1" dirty="0">
                <a:solidFill>
                  <a:srgbClr val="FF0000"/>
                </a:solidFill>
                <a:latin typeface="Times New Roman" panose="02020603050405020304" pitchFamily="18" charset="0"/>
              </a:rPr>
              <a:t>E</a:t>
            </a:r>
            <a:r>
              <a:rPr lang="en-US" altLang="zh-CN" sz="2000" b="1" baseline="-25000" dirty="0">
                <a:solidFill>
                  <a:srgbClr val="FF0000"/>
                </a:solidFill>
                <a:latin typeface="Times New Roman" panose="02020603050405020304" pitchFamily="18" charset="0"/>
              </a:rPr>
              <a:t>3</a:t>
            </a:r>
          </a:p>
        </p:txBody>
      </p:sp>
      <p:sp>
        <p:nvSpPr>
          <p:cNvPr id="63499" name="Line 11"/>
          <p:cNvSpPr/>
          <p:nvPr/>
        </p:nvSpPr>
        <p:spPr>
          <a:xfrm flipV="1">
            <a:off x="9337675" y="4459288"/>
            <a:ext cx="828675" cy="539750"/>
          </a:xfrm>
          <a:prstGeom prst="line">
            <a:avLst/>
          </a:prstGeom>
          <a:ln w="9525" cap="flat" cmpd="sng">
            <a:solidFill>
              <a:srgbClr val="0000CC"/>
            </a:solidFill>
            <a:prstDash val="solid"/>
            <a:headEnd type="none" w="med" len="med"/>
            <a:tailEnd type="triangle" w="med" len="med"/>
          </a:ln>
        </p:spPr>
      </p:sp>
      <p:sp>
        <p:nvSpPr>
          <p:cNvPr id="63500" name="Line 12"/>
          <p:cNvSpPr/>
          <p:nvPr/>
        </p:nvSpPr>
        <p:spPr>
          <a:xfrm flipH="1" flipV="1">
            <a:off x="10309225" y="4459288"/>
            <a:ext cx="1008063" cy="1404937"/>
          </a:xfrm>
          <a:prstGeom prst="line">
            <a:avLst/>
          </a:prstGeom>
          <a:ln w="9525" cap="flat" cmpd="sng">
            <a:solidFill>
              <a:srgbClr val="0000CC"/>
            </a:solidFill>
            <a:prstDash val="solid"/>
            <a:headEnd type="none" w="med" len="med"/>
            <a:tailEnd type="triangle" w="med" len="med"/>
          </a:ln>
        </p:spPr>
      </p:sp>
      <p:sp>
        <p:nvSpPr>
          <p:cNvPr id="63501" name="Line 13"/>
          <p:cNvSpPr/>
          <p:nvPr/>
        </p:nvSpPr>
        <p:spPr>
          <a:xfrm flipV="1">
            <a:off x="8616950" y="5322888"/>
            <a:ext cx="612775" cy="541337"/>
          </a:xfrm>
          <a:prstGeom prst="line">
            <a:avLst/>
          </a:prstGeom>
          <a:ln w="9525" cap="flat" cmpd="sng">
            <a:solidFill>
              <a:srgbClr val="0000CC"/>
            </a:solidFill>
            <a:prstDash val="solid"/>
            <a:headEnd type="none" w="med" len="med"/>
            <a:tailEnd type="triangle" w="med" len="med"/>
          </a:ln>
        </p:spPr>
      </p:sp>
      <p:sp>
        <p:nvSpPr>
          <p:cNvPr id="63502" name="Line 14"/>
          <p:cNvSpPr/>
          <p:nvPr/>
        </p:nvSpPr>
        <p:spPr>
          <a:xfrm flipH="1" flipV="1">
            <a:off x="9374188" y="5359400"/>
            <a:ext cx="395287" cy="539750"/>
          </a:xfrm>
          <a:prstGeom prst="line">
            <a:avLst/>
          </a:prstGeom>
          <a:ln w="9525" cap="flat" cmpd="sng">
            <a:solidFill>
              <a:srgbClr val="0000CC"/>
            </a:solidFill>
            <a:prstDash val="solid"/>
            <a:headEnd type="none" w="med" len="med"/>
            <a:tailEnd type="triangle" w="med" len="med"/>
          </a:ln>
        </p:spPr>
      </p:sp>
      <p:sp>
        <p:nvSpPr>
          <p:cNvPr id="63503" name="Rectangle 15"/>
          <p:cNvSpPr/>
          <p:nvPr/>
        </p:nvSpPr>
        <p:spPr>
          <a:xfrm>
            <a:off x="10490200" y="4098925"/>
            <a:ext cx="1260475" cy="360363"/>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h</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4" name="Rectangle 16"/>
          <p:cNvSpPr/>
          <p:nvPr/>
        </p:nvSpPr>
        <p:spPr>
          <a:xfrm>
            <a:off x="9590088" y="4999038"/>
            <a:ext cx="971550" cy="360362"/>
          </a:xfrm>
          <a:prstGeom prst="rect">
            <a:avLst/>
          </a:prstGeom>
          <a:noFill/>
          <a:ln w="9525">
            <a:noFill/>
          </a:ln>
        </p:spPr>
        <p:txBody>
          <a:bodyPr wrap="none" anchor="ctr" anchorCtr="0"/>
          <a:lstStyle/>
          <a:p>
            <a:pPr algn="ctr" eaLnBrk="1" hangingPunct="1"/>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a:t>
            </a:r>
            <a:r>
              <a:rPr lang="en-US" altLang="zh-CN" sz="2000" i="1" dirty="0">
                <a:solidFill>
                  <a:srgbClr val="FF0000"/>
                </a:solidFill>
                <a:latin typeface="Times New Roman" panose="02020603050405020304" pitchFamily="18" charset="0"/>
              </a:rPr>
              <a:t>a</a:t>
            </a:r>
            <a:r>
              <a:rPr lang="en-US" altLang="zh-CN" sz="2000" baseline="-25000" dirty="0">
                <a:solidFill>
                  <a:srgbClr val="FF0000"/>
                </a:solidFill>
                <a:latin typeface="Times New Roman" panose="02020603050405020304" pitchFamily="18" charset="0"/>
              </a:rPr>
              <a:t>2</a:t>
            </a:r>
            <a:r>
              <a:rPr lang="en-US" altLang="zh-CN" sz="2000" dirty="0">
                <a:solidFill>
                  <a:srgbClr val="FF0000"/>
                </a:solidFill>
                <a:latin typeface="Times New Roman" panose="02020603050405020304" pitchFamily="18" charset="0"/>
              </a:rPr>
              <a:t>}</a:t>
            </a:r>
          </a:p>
        </p:txBody>
      </p:sp>
      <p:sp>
        <p:nvSpPr>
          <p:cNvPr id="63505" name="Freeform 17"/>
          <p:cNvSpPr/>
          <p:nvPr/>
        </p:nvSpPr>
        <p:spPr>
          <a:xfrm>
            <a:off x="9085263" y="5467350"/>
            <a:ext cx="360362" cy="79375"/>
          </a:xfrm>
          <a:custGeom>
            <a:avLst/>
            <a:gdLst/>
            <a:ahLst/>
            <a:cxnLst>
              <a:cxn ang="0">
                <a:pos x="0" y="0"/>
              </a:cxn>
              <a:cxn ang="0">
                <a:pos x="53975" y="36513"/>
              </a:cxn>
              <a:cxn ang="0">
                <a:pos x="139700" y="79375"/>
              </a:cxn>
              <a:cxn ang="0">
                <a:pos x="227012" y="65088"/>
              </a:cxn>
              <a:cxn ang="0">
                <a:pos x="360362" y="1588"/>
              </a:cxn>
            </a:cxnLst>
            <a:rect l="0" t="0" r="0" b="0"/>
            <a:pathLst>
              <a:path w="227" h="50">
                <a:moveTo>
                  <a:pt x="0" y="0"/>
                </a:moveTo>
                <a:lnTo>
                  <a:pt x="34" y="23"/>
                </a:lnTo>
                <a:lnTo>
                  <a:pt x="88" y="50"/>
                </a:lnTo>
                <a:lnTo>
                  <a:pt x="143" y="41"/>
                </a:lnTo>
                <a:lnTo>
                  <a:pt x="227" y="1"/>
                </a:lnTo>
              </a:path>
            </a:pathLst>
          </a:custGeom>
          <a:noFill/>
          <a:ln w="9525" cap="flat" cmpd="sng">
            <a:solidFill>
              <a:srgbClr val="0000CC">
                <a:alpha val="100000"/>
              </a:srgbClr>
            </a:solidFill>
            <a:prstDash val="solid"/>
            <a:round/>
            <a:headEnd type="none" w="med" len="med"/>
            <a:tailEnd type="none" w="med" len="med"/>
          </a:ln>
        </p:spPr>
        <p:txBody>
          <a:bodyPr/>
          <a:lstStyle/>
          <a:p>
            <a:endParaRPr lang="zh-CN" altLang="en-US">
              <a:solidFill>
                <a:srgbClr val="FF0000"/>
              </a:solidFill>
            </a:endParaRPr>
          </a:p>
        </p:txBody>
      </p:sp>
      <p:sp>
        <p:nvSpPr>
          <p:cNvPr id="63506" name="Text Box 18"/>
          <p:cNvSpPr txBox="1"/>
          <p:nvPr/>
        </p:nvSpPr>
        <p:spPr>
          <a:xfrm>
            <a:off x="9048750" y="5611813"/>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1</a:t>
            </a:r>
          </a:p>
        </p:txBody>
      </p:sp>
      <p:sp>
        <p:nvSpPr>
          <p:cNvPr id="63507" name="Text Box 19"/>
          <p:cNvSpPr txBox="1"/>
          <p:nvPr/>
        </p:nvSpPr>
        <p:spPr>
          <a:xfrm>
            <a:off x="10922000" y="4999038"/>
            <a:ext cx="396875" cy="366712"/>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2</a:t>
            </a:r>
          </a:p>
        </p:txBody>
      </p:sp>
      <p:sp>
        <p:nvSpPr>
          <p:cNvPr id="63508" name="Text Box 20"/>
          <p:cNvSpPr txBox="1"/>
          <p:nvPr/>
        </p:nvSpPr>
        <p:spPr>
          <a:xfrm>
            <a:off x="9266238" y="4422775"/>
            <a:ext cx="396875" cy="366713"/>
          </a:xfrm>
          <a:prstGeom prst="rect">
            <a:avLst/>
          </a:prstGeom>
          <a:noFill/>
          <a:ln w="9525">
            <a:noFill/>
          </a:ln>
        </p:spPr>
        <p:txBody>
          <a:bodyPr>
            <a:spAutoFit/>
          </a:bodyPr>
          <a:lstStyle/>
          <a:p>
            <a:pPr eaLnBrk="1" hangingPunct="1">
              <a:spcBef>
                <a:spcPct val="50000"/>
              </a:spcBef>
            </a:pPr>
            <a:r>
              <a:rPr lang="en-US" altLang="zh-CN" b="1" i="1" dirty="0">
                <a:solidFill>
                  <a:srgbClr val="FF0000"/>
                </a:solidFill>
                <a:latin typeface="Arial" panose="020B0604020202020204" pitchFamily="34" charset="0"/>
              </a:rPr>
              <a:t>r</a:t>
            </a:r>
            <a:r>
              <a:rPr lang="en-US" altLang="zh-CN" b="1" baseline="-25000" dirty="0">
                <a:solidFill>
                  <a:srgbClr val="FF0000"/>
                </a:solidFill>
                <a:latin typeface="Arial" panose="020B0604020202020204" pitchFamily="34" charset="0"/>
              </a:rPr>
              <a:t>3</a:t>
            </a:r>
          </a:p>
        </p:txBody>
      </p:sp>
      <p:graphicFrame>
        <p:nvGraphicFramePr>
          <p:cNvPr id="56325" name="Object 9"/>
          <p:cNvGraphicFramePr/>
          <p:nvPr/>
        </p:nvGraphicFramePr>
        <p:xfrm>
          <a:off x="981075" y="2082165"/>
          <a:ext cx="7217410" cy="1445260"/>
        </p:xfrm>
        <a:graphic>
          <a:graphicData uri="http://schemas.openxmlformats.org/presentationml/2006/ole">
            <mc:AlternateContent xmlns:mc="http://schemas.openxmlformats.org/markup-compatibility/2006">
              <mc:Choice xmlns:v="urn:schemas-microsoft-com:vml" Requires="v">
                <p:oleObj spid="_x0000_s45125" r:id="rId3" imgW="3517265" imgH="838200" progId="Equation.3">
                  <p:embed/>
                </p:oleObj>
              </mc:Choice>
              <mc:Fallback>
                <p:oleObj r:id="rId3" imgW="3517265" imgH="838200" progId="Equation.3">
                  <p:embed/>
                  <p:pic>
                    <p:nvPicPr>
                      <p:cNvPr id="0" name="图片 3293"/>
                      <p:cNvPicPr/>
                      <p:nvPr/>
                    </p:nvPicPr>
                    <p:blipFill>
                      <a:blip r:embed="rId4"/>
                      <a:stretch>
                        <a:fillRect/>
                      </a:stretch>
                    </p:blipFill>
                    <p:spPr>
                      <a:xfrm>
                        <a:off x="981075" y="2082165"/>
                        <a:ext cx="7217410" cy="1445260"/>
                      </a:xfrm>
                      <a:prstGeom prst="rect">
                        <a:avLst/>
                      </a:prstGeom>
                      <a:noFill/>
                      <a:ln w="38100">
                        <a:noFill/>
                        <a:miter/>
                      </a:ln>
                    </p:spPr>
                  </p:pic>
                </p:oleObj>
              </mc:Fallback>
            </mc:AlternateContent>
          </a:graphicData>
        </a:graphic>
      </p:graphicFrame>
      <p:graphicFrame>
        <p:nvGraphicFramePr>
          <p:cNvPr id="67592" name="Object 8"/>
          <p:cNvGraphicFramePr>
            <a:graphicFrameLocks noGrp="1" noChangeAspect="1"/>
          </p:cNvGraphicFramePr>
          <p:nvPr/>
        </p:nvGraphicFramePr>
        <p:xfrm>
          <a:off x="721202" y="5654358"/>
          <a:ext cx="7185025" cy="660400"/>
        </p:xfrm>
        <a:graphic>
          <a:graphicData uri="http://schemas.openxmlformats.org/presentationml/2006/ole">
            <mc:AlternateContent xmlns:mc="http://schemas.openxmlformats.org/markup-compatibility/2006">
              <mc:Choice xmlns:v="urn:schemas-microsoft-com:vml" Requires="v">
                <p:oleObj spid="_x0000_s45126" r:id="rId5" imgW="4291965" imgH="393700" progId="Equation.3">
                  <p:embed/>
                </p:oleObj>
              </mc:Choice>
              <mc:Fallback>
                <p:oleObj r:id="rId5" imgW="4291965" imgH="393700" progId="Equation.3">
                  <p:embed/>
                  <p:pic>
                    <p:nvPicPr>
                      <p:cNvPr id="0" name="图片 3154"/>
                      <p:cNvPicPr/>
                      <p:nvPr/>
                    </p:nvPicPr>
                    <p:blipFill>
                      <a:blip r:embed="rId6"/>
                      <a:srcRect/>
                      <a:stretch>
                        <a:fillRect/>
                      </a:stretch>
                    </p:blipFill>
                    <p:spPr>
                      <a:xfrm>
                        <a:off x="721202" y="5654358"/>
                        <a:ext cx="7185025" cy="660400"/>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4104318"/>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10130"/>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Bayesian</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69</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7</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不确定性推理的基本问题</a:t>
            </a:r>
          </a:p>
        </p:txBody>
      </p:sp>
      <p:sp>
        <p:nvSpPr>
          <p:cNvPr id="590851" name="Text Box 3"/>
          <p:cNvSpPr txBox="1">
            <a:spLocks noChangeArrowheads="1"/>
          </p:cNvSpPr>
          <p:nvPr/>
        </p:nvSpPr>
        <p:spPr bwMode="auto">
          <a:xfrm>
            <a:off x="239185" y="962025"/>
            <a:ext cx="11569700" cy="542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algn="l">
              <a:lnSpc>
                <a:spcPct val="100000"/>
              </a:lnSpc>
              <a:spcBef>
                <a:spcPct val="20000"/>
              </a:spcBef>
              <a:buClr>
                <a:schemeClr val="folHlink"/>
              </a:buClr>
              <a:buSzPct val="60000"/>
              <a:buFont typeface="Wingdings" panose="05000000000000000000" pitchFamily="2" charset="2"/>
              <a:buNone/>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rPr>
              <a:t>1.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不确定性的表示</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a:lnSpc>
                <a:spcPct val="110000"/>
              </a:lnSpc>
              <a:spcBef>
                <a:spcPct val="10000"/>
              </a:spcBef>
              <a:spcAft>
                <a:spcPct val="10000"/>
              </a:spcAft>
            </a:pPr>
            <a:r>
              <a:rPr lang="en-US" altLang="zh-CN" sz="2400" b="1" dirty="0">
                <a:solidFill>
                  <a:srgbClr val="CC0000"/>
                </a:solidFill>
                <a:latin typeface="FangSong_GB2312" panose="02010609030101010101" pitchFamily="49" charset="-122"/>
                <a:ea typeface="FangSong_GB2312" panose="02010609030101010101" pitchFamily="49" charset="-122"/>
                <a:cs typeface="+mj-cs"/>
              </a:rPr>
              <a:t>(1) </a:t>
            </a:r>
            <a:r>
              <a:rPr lang="zh-CN" altLang="en-US" sz="2400" b="1" dirty="0">
                <a:solidFill>
                  <a:srgbClr val="CC0000"/>
                </a:solidFill>
                <a:latin typeface="FangSong_GB2312" panose="02010609030101010101" pitchFamily="49" charset="-122"/>
                <a:ea typeface="FangSong_GB2312" panose="02010609030101010101" pitchFamily="49" charset="-122"/>
                <a:cs typeface="+mj-cs"/>
              </a:rPr>
              <a:t>知识的不确定性的表示 </a:t>
            </a:r>
          </a:p>
          <a:p>
            <a:pPr>
              <a:lnSpc>
                <a:spcPct val="110000"/>
              </a:lnSpc>
              <a:spcBef>
                <a:spcPct val="10000"/>
              </a:spcBef>
              <a:spcAft>
                <a:spcPct val="10000"/>
              </a:spcAft>
            </a:pPr>
            <a:r>
              <a:rPr kumimoji="1" lang="zh-CN" altLang="en-US" sz="2000" b="1" dirty="0">
                <a:solidFill>
                  <a:srgbClr val="660033"/>
                </a:solidFill>
                <a:latin typeface="Times New Roman" panose="02020603050405020304" pitchFamily="18" charset="0"/>
                <a:ea typeface="仿宋_GB2312" pitchFamily="49" charset="-122"/>
              </a:rPr>
              <a:t>   </a:t>
            </a:r>
            <a:r>
              <a:rPr kumimoji="1" lang="en-US" altLang="zh-CN" sz="2000" b="1" dirty="0">
                <a:solidFill>
                  <a:srgbClr val="660033"/>
                </a:solidFill>
                <a:latin typeface="Times New Roman" panose="02020603050405020304" pitchFamily="18" charset="0"/>
                <a:ea typeface="仿宋_GB2312" pitchFamily="49" charset="-122"/>
              </a:rPr>
              <a:t> </a:t>
            </a:r>
            <a:r>
              <a:rPr kumimoji="1" lang="zh-CN" altLang="en-US" sz="2200" b="1" dirty="0">
                <a:solidFill>
                  <a:srgbClr val="660033"/>
                </a:solidFill>
                <a:latin typeface="Times New Roman" panose="02020603050405020304" pitchFamily="18" charset="0"/>
                <a:ea typeface="仿宋_GB2312" pitchFamily="49" charset="-122"/>
              </a:rPr>
              <a:t>考虑因素</a:t>
            </a:r>
            <a:r>
              <a:rPr kumimoji="1" lang="zh-CN" altLang="en-US" sz="2200" b="1" dirty="0">
                <a:solidFill>
                  <a:srgbClr val="0000CC"/>
                </a:solidFill>
                <a:latin typeface="Times New Roman" panose="02020603050405020304" pitchFamily="18" charset="0"/>
                <a:ea typeface="仿宋_GB2312" pitchFamily="49" charset="-122"/>
              </a:rPr>
              <a:t>：问题的描述能力，推理中不确定性的计算</a:t>
            </a:r>
          </a:p>
          <a:p>
            <a:pPr>
              <a:lnSpc>
                <a:spcPct val="110000"/>
              </a:lnSpc>
              <a:spcBef>
                <a:spcPct val="10000"/>
              </a:spcBef>
              <a:spcAft>
                <a:spcPct val="10000"/>
              </a:spcAft>
            </a:pPr>
            <a:r>
              <a:rPr kumimoji="1" lang="zh-CN" altLang="en-US" sz="2200" b="1" dirty="0">
                <a:solidFill>
                  <a:srgbClr val="0000CC"/>
                </a:solidFill>
                <a:latin typeface="Times New Roman" panose="02020603050405020304" pitchFamily="18" charset="0"/>
                <a:ea typeface="仿宋_GB2312" pitchFamily="49" charset="-122"/>
              </a:rPr>
              <a:t>    </a:t>
            </a:r>
            <a:r>
              <a:rPr kumimoji="1" lang="zh-CN" altLang="en-US" sz="2200" b="1" dirty="0">
                <a:solidFill>
                  <a:srgbClr val="660033"/>
                </a:solidFill>
                <a:latin typeface="Times New Roman" panose="02020603050405020304" pitchFamily="18" charset="0"/>
                <a:ea typeface="仿宋_GB2312" pitchFamily="49" charset="-122"/>
              </a:rPr>
              <a:t>含义：</a:t>
            </a:r>
            <a:r>
              <a:rPr kumimoji="1" lang="zh-CN" altLang="en-US" sz="2200" b="1" dirty="0">
                <a:solidFill>
                  <a:srgbClr val="0000CC"/>
                </a:solidFill>
                <a:latin typeface="Times New Roman" panose="02020603050405020304" pitchFamily="18" charset="0"/>
                <a:ea typeface="仿宋_GB2312" pitchFamily="49" charset="-122"/>
              </a:rPr>
              <a:t>知识的确定性程度，或动态强度</a:t>
            </a:r>
          </a:p>
          <a:p>
            <a:pPr>
              <a:lnSpc>
                <a:spcPct val="110000"/>
              </a:lnSpc>
              <a:spcBef>
                <a:spcPct val="10000"/>
              </a:spcBef>
              <a:spcAft>
                <a:spcPct val="10000"/>
              </a:spcAft>
            </a:pPr>
            <a:r>
              <a:rPr kumimoji="1" lang="zh-CN" altLang="en-US" sz="2200" b="1" dirty="0">
                <a:solidFill>
                  <a:srgbClr val="0000CC"/>
                </a:solidFill>
                <a:latin typeface="Times New Roman" panose="02020603050405020304" pitchFamily="18" charset="0"/>
                <a:ea typeface="仿宋_GB2312" pitchFamily="49" charset="-122"/>
              </a:rPr>
              <a:t>    </a:t>
            </a:r>
            <a:r>
              <a:rPr kumimoji="1" lang="zh-CN" altLang="en-US" sz="2200" b="1" dirty="0">
                <a:solidFill>
                  <a:srgbClr val="660033"/>
                </a:solidFill>
                <a:latin typeface="Times New Roman" panose="02020603050405020304" pitchFamily="18" charset="0"/>
                <a:ea typeface="仿宋_GB2312" pitchFamily="49" charset="-122"/>
              </a:rPr>
              <a:t>表示：</a:t>
            </a:r>
            <a:r>
              <a:rPr kumimoji="1" lang="zh-CN" altLang="en-US" sz="2200" b="1" dirty="0">
                <a:solidFill>
                  <a:srgbClr val="006600"/>
                </a:solidFill>
                <a:latin typeface="Times New Roman" panose="02020603050405020304" pitchFamily="18" charset="0"/>
                <a:ea typeface="仿宋_GB2312" pitchFamily="49" charset="-122"/>
              </a:rPr>
              <a:t>用概率</a:t>
            </a:r>
            <a:r>
              <a:rPr lang="zh-CN" altLang="en-US" sz="2200" b="1" dirty="0">
                <a:solidFill>
                  <a:srgbClr val="008000"/>
                </a:solidFill>
                <a:latin typeface="Times New Roman" panose="02020603050405020304" pitchFamily="18" charset="0"/>
                <a:ea typeface="仿宋_GB2312" pitchFamily="49" charset="-122"/>
              </a:rPr>
              <a:t>，</a:t>
            </a:r>
            <a:r>
              <a:rPr kumimoji="1" lang="en-US" altLang="zh-CN" sz="2200" b="1" dirty="0">
                <a:solidFill>
                  <a:srgbClr val="0000CC"/>
                </a:solidFill>
                <a:latin typeface="Times New Roman" panose="02020603050405020304" pitchFamily="18" charset="0"/>
                <a:ea typeface="仿宋_GB2312" pitchFamily="49" charset="-122"/>
              </a:rPr>
              <a:t>[0,1]</a:t>
            </a:r>
            <a:r>
              <a:rPr kumimoji="1" lang="zh-CN" altLang="en-US" sz="2200" b="1" dirty="0">
                <a:solidFill>
                  <a:srgbClr val="0000CC"/>
                </a:solidFill>
                <a:latin typeface="Times New Roman" panose="02020603050405020304" pitchFamily="18" charset="0"/>
                <a:ea typeface="仿宋_GB2312" pitchFamily="49" charset="-122"/>
              </a:rPr>
              <a:t>，</a:t>
            </a:r>
            <a:r>
              <a:rPr kumimoji="1" lang="en-US" altLang="zh-CN" sz="2200" b="1" dirty="0">
                <a:solidFill>
                  <a:srgbClr val="0000CC"/>
                </a:solidFill>
                <a:latin typeface="Times New Roman" panose="02020603050405020304" pitchFamily="18" charset="0"/>
                <a:ea typeface="仿宋_GB2312" pitchFamily="49" charset="-122"/>
              </a:rPr>
              <a:t>0</a:t>
            </a:r>
            <a:r>
              <a:rPr kumimoji="1" lang="zh-CN" altLang="en-US" sz="2200" b="1" dirty="0">
                <a:solidFill>
                  <a:srgbClr val="0000CC"/>
                </a:solidFill>
                <a:latin typeface="Times New Roman" panose="02020603050405020304" pitchFamily="18" charset="0"/>
                <a:ea typeface="仿宋_GB2312" pitchFamily="49" charset="-122"/>
              </a:rPr>
              <a:t>接近于假，</a:t>
            </a:r>
            <a:r>
              <a:rPr kumimoji="1" lang="en-US" altLang="zh-CN" sz="2200" b="1" dirty="0">
                <a:solidFill>
                  <a:srgbClr val="0000CC"/>
                </a:solidFill>
                <a:latin typeface="Times New Roman" panose="02020603050405020304" pitchFamily="18" charset="0"/>
                <a:ea typeface="仿宋_GB2312" pitchFamily="49" charset="-122"/>
              </a:rPr>
              <a:t>1</a:t>
            </a:r>
            <a:r>
              <a:rPr kumimoji="1" lang="zh-CN" altLang="en-US" sz="2200" b="1" dirty="0">
                <a:solidFill>
                  <a:srgbClr val="0000CC"/>
                </a:solidFill>
                <a:latin typeface="Times New Roman" panose="02020603050405020304" pitchFamily="18" charset="0"/>
                <a:ea typeface="仿宋_GB2312" pitchFamily="49" charset="-122"/>
              </a:rPr>
              <a:t>接近于假</a:t>
            </a:r>
          </a:p>
          <a:p>
            <a:pPr>
              <a:lnSpc>
                <a:spcPct val="110000"/>
              </a:lnSpc>
              <a:spcBef>
                <a:spcPct val="10000"/>
              </a:spcBef>
              <a:spcAft>
                <a:spcPct val="10000"/>
              </a:spcAft>
            </a:pPr>
            <a:r>
              <a:rPr kumimoji="1" lang="zh-CN" altLang="en-US" sz="2200" b="1" dirty="0">
                <a:solidFill>
                  <a:srgbClr val="0000CC"/>
                </a:solidFill>
                <a:latin typeface="Times New Roman" panose="02020603050405020304" pitchFamily="18" charset="0"/>
                <a:ea typeface="仿宋_GB2312" pitchFamily="49" charset="-122"/>
              </a:rPr>
              <a:t>                </a:t>
            </a:r>
            <a:r>
              <a:rPr kumimoji="1" lang="zh-CN" altLang="en-US" sz="2200" b="1" dirty="0">
                <a:solidFill>
                  <a:srgbClr val="006600"/>
                </a:solidFill>
                <a:latin typeface="Times New Roman" panose="02020603050405020304" pitchFamily="18" charset="0"/>
                <a:ea typeface="仿宋_GB2312" pitchFamily="49" charset="-122"/>
              </a:rPr>
              <a:t>用可信度</a:t>
            </a:r>
            <a:r>
              <a:rPr lang="zh-CN" altLang="en-US" sz="2200" b="1" dirty="0">
                <a:solidFill>
                  <a:srgbClr val="008000"/>
                </a:solidFill>
                <a:latin typeface="Times New Roman" panose="02020603050405020304" pitchFamily="18" charset="0"/>
                <a:ea typeface="仿宋_GB2312" pitchFamily="49" charset="-122"/>
              </a:rPr>
              <a:t>，</a:t>
            </a:r>
            <a:r>
              <a:rPr kumimoji="1" lang="en-US" altLang="zh-CN" sz="2200" b="1" dirty="0">
                <a:solidFill>
                  <a:srgbClr val="0000CC"/>
                </a:solidFill>
                <a:latin typeface="Times New Roman" panose="02020603050405020304" pitchFamily="18" charset="0"/>
                <a:ea typeface="仿宋_GB2312" pitchFamily="49" charset="-122"/>
              </a:rPr>
              <a:t>[-1,1]</a:t>
            </a:r>
            <a:r>
              <a:rPr kumimoji="1" lang="zh-CN" altLang="en-US" sz="2200" b="1" dirty="0">
                <a:solidFill>
                  <a:srgbClr val="0000CC"/>
                </a:solidFill>
                <a:latin typeface="Times New Roman" panose="02020603050405020304" pitchFamily="18" charset="0"/>
                <a:ea typeface="仿宋_GB2312" pitchFamily="49" charset="-122"/>
              </a:rPr>
              <a:t>，大于</a:t>
            </a:r>
            <a:r>
              <a:rPr kumimoji="1" lang="en-US" altLang="zh-CN" sz="2200" b="1" dirty="0">
                <a:solidFill>
                  <a:srgbClr val="0000CC"/>
                </a:solidFill>
                <a:latin typeface="Times New Roman" panose="02020603050405020304" pitchFamily="18" charset="0"/>
                <a:ea typeface="仿宋_GB2312" pitchFamily="49" charset="-122"/>
              </a:rPr>
              <a:t>0</a:t>
            </a:r>
            <a:r>
              <a:rPr kumimoji="1" lang="zh-CN" altLang="en-US" sz="2200" b="1" dirty="0">
                <a:solidFill>
                  <a:srgbClr val="0000CC"/>
                </a:solidFill>
                <a:latin typeface="Times New Roman" panose="02020603050405020304" pitchFamily="18" charset="0"/>
                <a:ea typeface="仿宋_GB2312" pitchFamily="49" charset="-122"/>
              </a:rPr>
              <a:t>接近于真，小于</a:t>
            </a:r>
            <a:r>
              <a:rPr kumimoji="1" lang="en-US" altLang="zh-CN" sz="2200" b="1" dirty="0">
                <a:solidFill>
                  <a:srgbClr val="0000CC"/>
                </a:solidFill>
                <a:latin typeface="Times New Roman" panose="02020603050405020304" pitchFamily="18" charset="0"/>
                <a:ea typeface="仿宋_GB2312" pitchFamily="49" charset="-122"/>
              </a:rPr>
              <a:t>0</a:t>
            </a:r>
            <a:r>
              <a:rPr kumimoji="1" lang="zh-CN" altLang="en-US" sz="2200" b="1" dirty="0">
                <a:solidFill>
                  <a:srgbClr val="0000CC"/>
                </a:solidFill>
                <a:latin typeface="Times New Roman" panose="02020603050405020304" pitchFamily="18" charset="0"/>
                <a:ea typeface="仿宋_GB2312" pitchFamily="49" charset="-122"/>
              </a:rPr>
              <a:t>接近于假</a:t>
            </a:r>
          </a:p>
          <a:p>
            <a:pPr>
              <a:lnSpc>
                <a:spcPct val="110000"/>
              </a:lnSpc>
              <a:spcBef>
                <a:spcPct val="10000"/>
              </a:spcBef>
              <a:spcAft>
                <a:spcPct val="10000"/>
              </a:spcAft>
            </a:pPr>
            <a:r>
              <a:rPr kumimoji="1" lang="zh-CN" altLang="en-US" sz="2200" b="1" dirty="0">
                <a:solidFill>
                  <a:srgbClr val="0000CC"/>
                </a:solidFill>
                <a:latin typeface="Times New Roman" panose="02020603050405020304" pitchFamily="18" charset="0"/>
                <a:ea typeface="仿宋_GB2312" pitchFamily="49" charset="-122"/>
                <a:sym typeface="+mn-ea"/>
              </a:rPr>
              <a:t>                </a:t>
            </a:r>
            <a:r>
              <a:rPr lang="zh-CN" altLang="en-US" sz="2200" b="1" dirty="0">
                <a:solidFill>
                  <a:srgbClr val="008000"/>
                </a:solidFill>
                <a:latin typeface="Times New Roman" panose="02020603050405020304" pitchFamily="18" charset="0"/>
                <a:ea typeface="仿宋_GB2312" pitchFamily="49" charset="-122"/>
                <a:sym typeface="+mn-ea"/>
              </a:rPr>
              <a:t>用隶属度，</a:t>
            </a:r>
            <a:r>
              <a:rPr lang="zh-CN" altLang="en-US" sz="2200" b="1" dirty="0">
                <a:solidFill>
                  <a:srgbClr val="0000CC"/>
                </a:solidFill>
                <a:latin typeface="Times New Roman" panose="02020603050405020304" pitchFamily="18" charset="0"/>
                <a:ea typeface="仿宋_GB2312" pitchFamily="49" charset="-122"/>
                <a:sym typeface="+mn-ea"/>
              </a:rPr>
              <a:t>在</a:t>
            </a:r>
            <a:r>
              <a:rPr lang="en-US" altLang="zh-CN" sz="2200" b="1" dirty="0">
                <a:solidFill>
                  <a:srgbClr val="0000CC"/>
                </a:solidFill>
                <a:latin typeface="Times New Roman" panose="02020603050405020304" pitchFamily="18" charset="0"/>
                <a:ea typeface="仿宋_GB2312" pitchFamily="49" charset="-122"/>
                <a:sym typeface="+mn-ea"/>
              </a:rPr>
              <a:t>[0,1]</a:t>
            </a:r>
            <a:r>
              <a:rPr lang="zh-CN" altLang="en-US" sz="2200" b="1" dirty="0">
                <a:solidFill>
                  <a:srgbClr val="0000CC"/>
                </a:solidFill>
                <a:latin typeface="Times New Roman" panose="02020603050405020304" pitchFamily="18" charset="0"/>
                <a:ea typeface="仿宋_GB2312" pitchFamily="49" charset="-122"/>
                <a:sym typeface="+mn-ea"/>
              </a:rPr>
              <a:t>区间取值，越接近于</a:t>
            </a:r>
            <a:r>
              <a:rPr lang="en-US" altLang="zh-CN" sz="2200" b="1" dirty="0">
                <a:solidFill>
                  <a:srgbClr val="0000CC"/>
                </a:solidFill>
                <a:latin typeface="Times New Roman" panose="02020603050405020304" pitchFamily="18" charset="0"/>
                <a:ea typeface="仿宋_GB2312" pitchFamily="49" charset="-122"/>
                <a:sym typeface="+mn-ea"/>
              </a:rPr>
              <a:t>0</a:t>
            </a:r>
            <a:r>
              <a:rPr lang="zh-CN" altLang="en-US" sz="2200" b="1" dirty="0">
                <a:solidFill>
                  <a:srgbClr val="0000CC"/>
                </a:solidFill>
                <a:latin typeface="Times New Roman" panose="02020603050405020304" pitchFamily="18" charset="0"/>
                <a:ea typeface="仿宋_GB2312" pitchFamily="49" charset="-122"/>
                <a:sym typeface="+mn-ea"/>
              </a:rPr>
              <a:t>隶属度越低，反之越高</a:t>
            </a:r>
            <a:endParaRPr kumimoji="1" lang="zh-CN" altLang="en-US" sz="2200" b="1" dirty="0">
              <a:solidFill>
                <a:srgbClr val="0000CC"/>
              </a:solidFill>
              <a:latin typeface="Times New Roman" panose="02020603050405020304" pitchFamily="18" charset="0"/>
              <a:ea typeface="仿宋_GB2312" pitchFamily="49" charset="-122"/>
            </a:endParaRPr>
          </a:p>
          <a:p>
            <a:pPr>
              <a:lnSpc>
                <a:spcPct val="110000"/>
              </a:lnSpc>
              <a:spcBef>
                <a:spcPct val="10000"/>
              </a:spcBef>
              <a:spcAft>
                <a:spcPct val="10000"/>
              </a:spcAft>
            </a:pPr>
            <a:r>
              <a:rPr lang="en-US" altLang="zh-CN" sz="2400" b="1" dirty="0">
                <a:solidFill>
                  <a:srgbClr val="CC0000"/>
                </a:solidFill>
                <a:latin typeface="FangSong_GB2312" panose="02010609030101010101" pitchFamily="49" charset="-122"/>
                <a:ea typeface="FangSong_GB2312" panose="02010609030101010101" pitchFamily="49" charset="-122"/>
                <a:cs typeface="+mj-cs"/>
              </a:rPr>
              <a:t>(2) </a:t>
            </a:r>
            <a:r>
              <a:rPr lang="zh-CN" altLang="en-US" sz="2400" b="1" dirty="0">
                <a:solidFill>
                  <a:srgbClr val="CC0000"/>
                </a:solidFill>
                <a:latin typeface="FangSong_GB2312" panose="02010609030101010101" pitchFamily="49" charset="-122"/>
                <a:ea typeface="FangSong_GB2312" panose="02010609030101010101" pitchFamily="49" charset="-122"/>
                <a:cs typeface="+mj-cs"/>
              </a:rPr>
              <a:t>证据不确定性的表示 </a:t>
            </a:r>
          </a:p>
          <a:p>
            <a:pPr>
              <a:lnSpc>
                <a:spcPct val="110000"/>
              </a:lnSpc>
              <a:spcBef>
                <a:spcPct val="10000"/>
              </a:spcBef>
              <a:spcAft>
                <a:spcPct val="10000"/>
              </a:spcAft>
            </a:pPr>
            <a:r>
              <a:rPr kumimoji="1" lang="zh-CN" altLang="en-US" sz="2200" b="1" dirty="0">
                <a:solidFill>
                  <a:srgbClr val="A50021"/>
                </a:solidFill>
                <a:latin typeface="Times New Roman" panose="02020603050405020304" pitchFamily="18" charset="0"/>
                <a:ea typeface="仿宋_GB2312" pitchFamily="49" charset="-122"/>
              </a:rPr>
              <a:t>    </a:t>
            </a:r>
            <a:r>
              <a:rPr kumimoji="1" lang="zh-CN" altLang="en-US" sz="2200" b="1" dirty="0">
                <a:solidFill>
                  <a:srgbClr val="660033"/>
                </a:solidFill>
                <a:latin typeface="Times New Roman" panose="02020603050405020304" pitchFamily="18" charset="0"/>
                <a:ea typeface="仿宋_GB2312" pitchFamily="49" charset="-122"/>
              </a:rPr>
              <a:t>证据的类型：</a:t>
            </a:r>
            <a:r>
              <a:rPr kumimoji="1" lang="zh-CN" altLang="en-US" sz="2200" b="1" dirty="0">
                <a:solidFill>
                  <a:srgbClr val="006600"/>
                </a:solidFill>
                <a:latin typeface="Times New Roman" panose="02020603050405020304" pitchFamily="18" charset="0"/>
                <a:ea typeface="仿宋_GB2312" pitchFamily="49" charset="-122"/>
              </a:rPr>
              <a:t>按证据组织：</a:t>
            </a:r>
            <a:r>
              <a:rPr kumimoji="1" lang="zh-CN" altLang="en-US" sz="2200" b="1" dirty="0">
                <a:solidFill>
                  <a:srgbClr val="0000CC"/>
                </a:solidFill>
                <a:latin typeface="Times New Roman" panose="02020603050405020304" pitchFamily="18" charset="0"/>
                <a:ea typeface="仿宋_GB2312" pitchFamily="49" charset="-122"/>
              </a:rPr>
              <a:t>基本证据，组合证据</a:t>
            </a:r>
          </a:p>
          <a:p>
            <a:pPr>
              <a:lnSpc>
                <a:spcPct val="110000"/>
              </a:lnSpc>
              <a:spcBef>
                <a:spcPct val="10000"/>
              </a:spcBef>
              <a:spcAft>
                <a:spcPct val="10000"/>
              </a:spcAft>
            </a:pPr>
            <a:r>
              <a:rPr kumimoji="1" lang="zh-CN" altLang="en-US" sz="2200" b="1" dirty="0">
                <a:solidFill>
                  <a:srgbClr val="0000CC"/>
                </a:solidFill>
                <a:latin typeface="Times New Roman" panose="02020603050405020304" pitchFamily="18" charset="0"/>
                <a:ea typeface="仿宋_GB2312" pitchFamily="49" charset="-122"/>
              </a:rPr>
              <a:t>                            </a:t>
            </a:r>
            <a:r>
              <a:rPr kumimoji="1" lang="zh-CN" altLang="en-US" sz="2200" b="1" dirty="0">
                <a:solidFill>
                  <a:srgbClr val="006600"/>
                </a:solidFill>
                <a:latin typeface="Times New Roman" panose="02020603050405020304" pitchFamily="18" charset="0"/>
                <a:ea typeface="仿宋_GB2312" pitchFamily="49" charset="-122"/>
              </a:rPr>
              <a:t>按证据来源：</a:t>
            </a:r>
            <a:r>
              <a:rPr kumimoji="1" lang="zh-CN" altLang="en-US" sz="2200" b="1" dirty="0">
                <a:solidFill>
                  <a:srgbClr val="0000CC"/>
                </a:solidFill>
                <a:latin typeface="Times New Roman" panose="02020603050405020304" pitchFamily="18" charset="0"/>
                <a:ea typeface="仿宋_GB2312" pitchFamily="49" charset="-122"/>
              </a:rPr>
              <a:t>初始证据，中间结论</a:t>
            </a:r>
          </a:p>
          <a:p>
            <a:pPr>
              <a:lnSpc>
                <a:spcPct val="110000"/>
              </a:lnSpc>
              <a:spcBef>
                <a:spcPct val="10000"/>
              </a:spcBef>
              <a:spcAft>
                <a:spcPct val="10000"/>
              </a:spcAft>
            </a:pPr>
            <a:r>
              <a:rPr kumimoji="1" lang="zh-CN" altLang="en-US" sz="2200" b="1" dirty="0">
                <a:solidFill>
                  <a:srgbClr val="660033"/>
                </a:solidFill>
                <a:latin typeface="Times New Roman" panose="02020603050405020304" pitchFamily="18" charset="0"/>
                <a:ea typeface="仿宋_GB2312" pitchFamily="49" charset="-122"/>
              </a:rPr>
              <a:t>    表示方法：</a:t>
            </a:r>
            <a:r>
              <a:rPr kumimoji="1" lang="zh-CN" altLang="en-US" sz="2200" b="1" dirty="0">
                <a:solidFill>
                  <a:srgbClr val="0000CC"/>
                </a:solidFill>
                <a:latin typeface="Times New Roman" panose="02020603050405020304" pitchFamily="18" charset="0"/>
                <a:ea typeface="仿宋_GB2312" pitchFamily="49" charset="-122"/>
              </a:rPr>
              <a:t>概率，可信度，模糊集等</a:t>
            </a:r>
            <a:endParaRPr kumimoji="1" lang="zh-CN" altLang="en-US" sz="2200" b="1" dirty="0">
              <a:solidFill>
                <a:srgbClr val="A50021"/>
              </a:solidFill>
              <a:latin typeface="Times New Roman" panose="02020603050405020304" pitchFamily="18" charset="0"/>
              <a:ea typeface="仿宋_GB2312" pitchFamily="49" charset="-122"/>
            </a:endParaRPr>
          </a:p>
          <a:p>
            <a:pPr>
              <a:lnSpc>
                <a:spcPct val="110000"/>
              </a:lnSpc>
              <a:spcBef>
                <a:spcPct val="10000"/>
              </a:spcBef>
              <a:spcAft>
                <a:spcPct val="10000"/>
              </a:spcAft>
            </a:pPr>
            <a:r>
              <a:rPr kumimoji="1" lang="zh-CN" altLang="en-US" sz="2200" b="1" dirty="0">
                <a:solidFill>
                  <a:srgbClr val="660033"/>
                </a:solidFill>
                <a:latin typeface="Times New Roman" panose="02020603050405020304" pitchFamily="18" charset="0"/>
                <a:ea typeface="仿宋_GB2312" pitchFamily="49" charset="-122"/>
              </a:rPr>
              <a:t>    基本证据：</a:t>
            </a:r>
            <a:r>
              <a:rPr kumimoji="1" lang="zh-CN" altLang="en-US" sz="2200" b="1" dirty="0">
                <a:solidFill>
                  <a:srgbClr val="0000CC"/>
                </a:solidFill>
                <a:latin typeface="Times New Roman" panose="02020603050405020304" pitchFamily="18" charset="0"/>
                <a:ea typeface="仿宋_GB2312" pitchFamily="49" charset="-122"/>
              </a:rPr>
              <a:t>常与知识表示方法一致，如概率，可信度，模糊集等</a:t>
            </a:r>
            <a:endParaRPr lang="zh-CN" altLang="en-US" sz="2200" dirty="0">
              <a:latin typeface="Times New Roman" panose="02020603050405020304" pitchFamily="18" charset="0"/>
              <a:ea typeface="仿宋_GB2312"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a:t>
            </a:r>
          </a:p>
        </p:txBody>
      </p:sp>
      <p:sp>
        <p:nvSpPr>
          <p:cNvPr id="590851" name="Text Box 3"/>
          <p:cNvSpPr txBox="1">
            <a:spLocks noChangeArrowheads="1"/>
          </p:cNvSpPr>
          <p:nvPr/>
        </p:nvSpPr>
        <p:spPr bwMode="auto">
          <a:xfrm>
            <a:off x="239184" y="962025"/>
            <a:ext cx="11952815" cy="19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50000"/>
              </a:lnSpc>
              <a:buBlip>
                <a:blip r:embed="rId2"/>
              </a:buBlip>
            </a:pPr>
            <a:r>
              <a:rPr lang="en-US" altLang="zh-CN" sz="2800" dirty="0">
                <a:latin typeface="Times New Roman" panose="02020603050405020304" pitchFamily="18" charset="0"/>
                <a:sym typeface="+mn-ea"/>
              </a:rPr>
              <a:t>1965</a:t>
            </a:r>
            <a:r>
              <a:rPr lang="zh-CN" altLang="en-US" sz="2800" dirty="0">
                <a:latin typeface="Times New Roman" panose="02020603050405020304" pitchFamily="18" charset="0"/>
                <a:sym typeface="+mn-ea"/>
              </a:rPr>
              <a:t>年，美国</a:t>
            </a:r>
            <a:r>
              <a:rPr lang="en-US" altLang="zh-CN" sz="2800" dirty="0">
                <a:latin typeface="Times New Roman" panose="02020603050405020304" pitchFamily="18" charset="0"/>
                <a:sym typeface="+mn-ea"/>
              </a:rPr>
              <a:t>L. A. Zadeh</a:t>
            </a:r>
            <a:r>
              <a:rPr lang="zh-CN" altLang="en-US" sz="2800" dirty="0">
                <a:latin typeface="Times New Roman" panose="02020603050405020304" pitchFamily="18" charset="0"/>
                <a:sym typeface="+mn-ea"/>
              </a:rPr>
              <a:t>发表了“</a:t>
            </a:r>
            <a:r>
              <a:rPr lang="en-US" altLang="zh-CN" sz="2800" dirty="0">
                <a:latin typeface="Times New Roman" panose="02020603050405020304" pitchFamily="18" charset="0"/>
                <a:sym typeface="+mn-ea"/>
              </a:rPr>
              <a:t>fuzzy set”</a:t>
            </a:r>
            <a:r>
              <a:rPr lang="zh-CN" altLang="en-US" sz="2800" dirty="0">
                <a:latin typeface="Times New Roman" panose="02020603050405020304" pitchFamily="18" charset="0"/>
                <a:sym typeface="+mn-ea"/>
              </a:rPr>
              <a:t>的论文，首先提出了模糊理论。</a:t>
            </a:r>
          </a:p>
          <a:p>
            <a:pPr marL="0" indent="0" eaLnBrk="1" hangingPunct="1">
              <a:lnSpc>
                <a:spcPct val="150000"/>
              </a:lnSpc>
              <a:buBlip>
                <a:blip r:embed="rId2"/>
              </a:buBlip>
            </a:pPr>
            <a:r>
              <a:rPr lang="zh-CN" altLang="en-US" sz="2800" dirty="0">
                <a:latin typeface="Arial" panose="020B0604020202020204" pitchFamily="34" charset="0"/>
                <a:sym typeface="+mn-ea"/>
              </a:rPr>
              <a:t>模糊推理，实际上是是建立在知识的模糊逻辑表示及其模糊集合理论基础上的一种软计算。</a:t>
            </a:r>
            <a:endParaRPr lang="zh-CN" altLang="en-US" sz="2800" dirty="0">
              <a:latin typeface="Times New Roman" panose="02020603050405020304" pitchFamily="18" charset="0"/>
              <a:ea typeface="仿宋_GB2312" pitchFamily="49" charset="-122"/>
            </a:endParaRPr>
          </a:p>
        </p:txBody>
      </p:sp>
      <p:pic>
        <p:nvPicPr>
          <p:cNvPr id="71685" name="Picture 6" descr="Zadeh"/>
          <p:cNvPicPr>
            <a:picLocks noChangeAspect="1"/>
          </p:cNvPicPr>
          <p:nvPr/>
        </p:nvPicPr>
        <p:blipFill>
          <a:blip r:embed="rId3"/>
          <a:stretch>
            <a:fillRect/>
          </a:stretch>
        </p:blipFill>
        <p:spPr>
          <a:xfrm>
            <a:off x="1742324" y="2963545"/>
            <a:ext cx="2705100" cy="3894455"/>
          </a:xfrm>
          <a:prstGeom prst="rect">
            <a:avLst/>
          </a:prstGeom>
          <a:noFill/>
          <a:ln w="9525">
            <a:noFill/>
          </a:ln>
        </p:spPr>
      </p:pic>
      <p:pic>
        <p:nvPicPr>
          <p:cNvPr id="71686" name="Picture 7" descr="jury_banquet_3"/>
          <p:cNvPicPr>
            <a:picLocks noChangeAspect="1"/>
          </p:cNvPicPr>
          <p:nvPr/>
        </p:nvPicPr>
        <p:blipFill>
          <a:blip r:embed="rId4"/>
          <a:stretch>
            <a:fillRect/>
          </a:stretch>
        </p:blipFill>
        <p:spPr>
          <a:xfrm>
            <a:off x="4670484" y="2894330"/>
            <a:ext cx="5702300" cy="396367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a:t>
            </a:r>
          </a:p>
        </p:txBody>
      </p:sp>
      <p:sp>
        <p:nvSpPr>
          <p:cNvPr id="2" name="文本框 1"/>
          <p:cNvSpPr txBox="1"/>
          <p:nvPr/>
        </p:nvSpPr>
        <p:spPr>
          <a:xfrm>
            <a:off x="2992755" y="1712595"/>
            <a:ext cx="6205855" cy="3432810"/>
          </a:xfrm>
          <a:prstGeom prst="rect">
            <a:avLst/>
          </a:prstGeom>
          <a:noFill/>
        </p:spPr>
        <p:txBody>
          <a:bodyPr wrap="square" rtlCol="0" anchor="t">
            <a:spAutoFit/>
          </a:bodyPr>
          <a:lstStyle/>
          <a:p>
            <a:pPr marL="457200" indent="-457200" eaLnBrk="1" hangingPunct="1">
              <a:lnSpc>
                <a:spcPct val="115000"/>
              </a:lnSpc>
              <a:spcBef>
                <a:spcPct val="15000"/>
              </a:spcBef>
              <a:spcAft>
                <a:spcPct val="10000"/>
              </a:spcAft>
              <a:buFont typeface="Wingdings" panose="05000000000000000000" charset="0"/>
              <a:buChar char="p"/>
            </a:pPr>
            <a:r>
              <a:rPr lang="zh-CN" altLang="en-US" sz="3200" b="1" dirty="0">
                <a:solidFill>
                  <a:srgbClr val="CC0000"/>
                </a:solidFill>
                <a:latin typeface="Times New Roman" panose="02020603050405020304" pitchFamily="18" charset="0"/>
                <a:ea typeface="楷体_GB2312" pitchFamily="49" charset="-122"/>
                <a:sym typeface="+mn-ea"/>
              </a:rPr>
              <a:t>    模糊集及其运算</a:t>
            </a:r>
            <a:endParaRPr lang="en-US" altLang="zh-CN" sz="3200" b="1" dirty="0">
              <a:solidFill>
                <a:srgbClr val="CC0000"/>
              </a:solidFill>
              <a:latin typeface="Times New Roman" panose="02020603050405020304" pitchFamily="18" charset="0"/>
              <a:ea typeface="楷体_GB2312" pitchFamily="49" charset="-122"/>
            </a:endParaRPr>
          </a:p>
          <a:p>
            <a:pPr marL="457200" indent="-457200" eaLnBrk="1" hangingPunct="1">
              <a:lnSpc>
                <a:spcPct val="115000"/>
              </a:lnSpc>
              <a:spcBef>
                <a:spcPct val="15000"/>
              </a:spcBef>
              <a:spcAft>
                <a:spcPct val="10000"/>
              </a:spcAft>
              <a:buFont typeface="Wingdings" panose="05000000000000000000" charset="0"/>
              <a:buChar char="p"/>
            </a:pPr>
            <a:r>
              <a:rPr lang="en-US" altLang="zh-CN" sz="3200" b="1" dirty="0">
                <a:solidFill>
                  <a:srgbClr val="CC0000"/>
                </a:solidFill>
                <a:latin typeface="Times New Roman" panose="02020603050405020304" pitchFamily="18" charset="0"/>
                <a:ea typeface="楷体_GB2312" pitchFamily="49" charset="-122"/>
                <a:sym typeface="+mn-ea"/>
              </a:rPr>
              <a:t>    </a:t>
            </a:r>
            <a:r>
              <a:rPr lang="zh-CN" altLang="en-US" sz="3200" b="1" dirty="0">
                <a:solidFill>
                  <a:srgbClr val="CC0000"/>
                </a:solidFill>
                <a:latin typeface="Times New Roman" panose="02020603050405020304" pitchFamily="18" charset="0"/>
                <a:ea typeface="楷体_GB2312" pitchFamily="49" charset="-122"/>
                <a:sym typeface="+mn-ea"/>
              </a:rPr>
              <a:t>模糊关系及其运算</a:t>
            </a:r>
            <a:endParaRPr lang="en-US" altLang="zh-CN" sz="3200" b="1" dirty="0">
              <a:solidFill>
                <a:srgbClr val="CC0000"/>
              </a:solidFill>
              <a:latin typeface="Times New Roman" panose="02020603050405020304" pitchFamily="18" charset="0"/>
              <a:ea typeface="楷体_GB2312" pitchFamily="49" charset="-122"/>
            </a:endParaRPr>
          </a:p>
          <a:p>
            <a:pPr marL="457200" indent="-457200" eaLnBrk="1" hangingPunct="1">
              <a:lnSpc>
                <a:spcPct val="115000"/>
              </a:lnSpc>
              <a:spcBef>
                <a:spcPct val="15000"/>
              </a:spcBef>
              <a:spcAft>
                <a:spcPct val="10000"/>
              </a:spcAft>
              <a:buFont typeface="Wingdings" panose="05000000000000000000" charset="0"/>
              <a:buChar char="p"/>
            </a:pPr>
            <a:r>
              <a:rPr lang="zh-CN" altLang="en-US" sz="3200" b="1" dirty="0">
                <a:solidFill>
                  <a:srgbClr val="CC0000"/>
                </a:solidFill>
                <a:latin typeface="Times New Roman" panose="02020603050405020304" pitchFamily="18" charset="0"/>
                <a:ea typeface="楷体_GB2312" pitchFamily="49" charset="-122"/>
                <a:sym typeface="+mn-ea"/>
              </a:rPr>
              <a:t>    模糊知识表示</a:t>
            </a:r>
            <a:endParaRPr lang="zh-CN" altLang="en-US" sz="3200" b="1" dirty="0">
              <a:solidFill>
                <a:srgbClr val="CC0000"/>
              </a:solidFill>
              <a:latin typeface="Times New Roman" panose="02020603050405020304" pitchFamily="18" charset="0"/>
              <a:ea typeface="楷体_GB2312" pitchFamily="49" charset="-122"/>
            </a:endParaRPr>
          </a:p>
          <a:p>
            <a:pPr marL="457200" indent="-457200" eaLnBrk="1" hangingPunct="1">
              <a:lnSpc>
                <a:spcPct val="115000"/>
              </a:lnSpc>
              <a:spcBef>
                <a:spcPct val="15000"/>
              </a:spcBef>
              <a:spcAft>
                <a:spcPct val="10000"/>
              </a:spcAft>
              <a:buFont typeface="Wingdings" panose="05000000000000000000" charset="0"/>
              <a:buChar char="p"/>
            </a:pPr>
            <a:r>
              <a:rPr lang="zh-CN" altLang="en-US" sz="3200" b="1" dirty="0">
                <a:solidFill>
                  <a:srgbClr val="CC0000"/>
                </a:solidFill>
                <a:latin typeface="Times New Roman" panose="02020603050405020304" pitchFamily="18" charset="0"/>
                <a:ea typeface="楷体_GB2312" pitchFamily="49" charset="-122"/>
                <a:sym typeface="+mn-ea"/>
              </a:rPr>
              <a:t>    模糊概念的匹配</a:t>
            </a:r>
            <a:endParaRPr lang="zh-CN" altLang="en-US" sz="3200" b="1" dirty="0">
              <a:solidFill>
                <a:srgbClr val="CC0000"/>
              </a:solidFill>
              <a:latin typeface="Times New Roman" panose="02020603050405020304" pitchFamily="18" charset="0"/>
              <a:ea typeface="楷体_GB2312" pitchFamily="49" charset="-122"/>
            </a:endParaRPr>
          </a:p>
          <a:p>
            <a:pPr marL="457200" indent="-457200" eaLnBrk="1" hangingPunct="1">
              <a:lnSpc>
                <a:spcPct val="115000"/>
              </a:lnSpc>
              <a:spcBef>
                <a:spcPct val="15000"/>
              </a:spcBef>
              <a:spcAft>
                <a:spcPct val="10000"/>
              </a:spcAft>
              <a:buFont typeface="Wingdings" panose="05000000000000000000" charset="0"/>
              <a:buChar char="p"/>
            </a:pPr>
            <a:r>
              <a:rPr lang="zh-CN" altLang="en-US" sz="3200" b="1" dirty="0">
                <a:solidFill>
                  <a:srgbClr val="CC0000"/>
                </a:solidFill>
                <a:latin typeface="Times New Roman" panose="02020603050405020304" pitchFamily="18" charset="0"/>
                <a:ea typeface="楷体_GB2312" pitchFamily="49" charset="-122"/>
                <a:sym typeface="+mn-ea"/>
              </a:rPr>
              <a:t>    模糊推理的方法</a:t>
            </a:r>
            <a:endParaRPr lang="zh-CN" altLang="en-US" sz="3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模糊集的定义</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346365" y="1741805"/>
            <a:ext cx="11748654" cy="4631286"/>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spcBef>
                <a:spcPct val="40000"/>
              </a:spcBef>
              <a:buFont typeface="Wingdings" panose="05000000000000000000" pitchFamily="2" charset="2"/>
              <a:buChar char="§"/>
            </a:pPr>
            <a:r>
              <a:rPr lang="en-US" altLang="zh-CN" sz="2600" dirty="0">
                <a:solidFill>
                  <a:schemeClr val="accent2"/>
                </a:solidFill>
                <a:latin typeface="Times New Roman" panose="02020603050405020304" pitchFamily="18" charset="0"/>
                <a:sym typeface="+mn-ea"/>
              </a:rPr>
              <a:t> </a:t>
            </a:r>
            <a:r>
              <a:rPr lang="zh-CN" altLang="en-US" sz="2600" dirty="0">
                <a:solidFill>
                  <a:schemeClr val="accent2"/>
                </a:solidFill>
                <a:latin typeface="Times New Roman" panose="02020603050405020304" pitchFamily="18" charset="0"/>
                <a:sym typeface="+mn-ea"/>
              </a:rPr>
              <a:t>论域</a:t>
            </a:r>
            <a:r>
              <a:rPr lang="zh-CN" altLang="en-US" sz="2600" dirty="0">
                <a:latin typeface="Times New Roman" panose="02020603050405020304" pitchFamily="18" charset="0"/>
                <a:sym typeface="+mn-ea"/>
              </a:rPr>
              <a:t>：所讨论的全体对象，用 </a:t>
            </a:r>
            <a:r>
              <a:rPr lang="en-US" altLang="zh-CN" sz="2600" i="1" dirty="0">
                <a:latin typeface="Times New Roman" panose="02020603050405020304" pitchFamily="18" charset="0"/>
                <a:sym typeface="+mn-ea"/>
              </a:rPr>
              <a:t>U </a:t>
            </a:r>
            <a:r>
              <a:rPr lang="zh-CN" altLang="en-US" sz="2600" dirty="0">
                <a:latin typeface="Times New Roman" panose="02020603050405020304" pitchFamily="18" charset="0"/>
                <a:sym typeface="+mn-ea"/>
              </a:rPr>
              <a:t>等表示。</a:t>
            </a:r>
            <a:endParaRPr lang="zh-CN" altLang="en-US" sz="2600" dirty="0">
              <a:latin typeface="Times New Roman" panose="02020603050405020304" pitchFamily="18" charset="0"/>
            </a:endParaRPr>
          </a:p>
          <a:p>
            <a:pPr marL="0" indent="0" eaLnBrk="1" hangingPunct="1">
              <a:spcBef>
                <a:spcPct val="40000"/>
              </a:spcBef>
              <a:buFont typeface="Wingdings" panose="05000000000000000000" pitchFamily="2" charset="2"/>
              <a:buChar char="§"/>
            </a:pPr>
            <a:r>
              <a:rPr lang="zh-CN" altLang="en-US" sz="2600" dirty="0">
                <a:solidFill>
                  <a:schemeClr val="accent2"/>
                </a:solidFill>
                <a:latin typeface="Times New Roman" panose="02020603050405020304" pitchFamily="18" charset="0"/>
                <a:sym typeface="+mn-ea"/>
              </a:rPr>
              <a:t> 元素</a:t>
            </a:r>
            <a:r>
              <a:rPr lang="zh-CN" altLang="en-US" sz="2600" dirty="0">
                <a:latin typeface="Times New Roman" panose="02020603050405020304" pitchFamily="18" charset="0"/>
                <a:sym typeface="+mn-ea"/>
              </a:rPr>
              <a:t>：论域中的每个对象，常用</a:t>
            </a:r>
            <a:r>
              <a:rPr lang="en-US" altLang="zh-CN" sz="2600" i="1" dirty="0">
                <a:latin typeface="Times New Roman" panose="02020603050405020304" pitchFamily="18" charset="0"/>
                <a:sym typeface="+mn-ea"/>
              </a:rPr>
              <a:t>a</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b</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c</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x</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y</a:t>
            </a:r>
            <a:r>
              <a:rPr lang="en-US" altLang="zh-CN" sz="2600" dirty="0">
                <a:latin typeface="Times New Roman" panose="02020603050405020304" pitchFamily="18" charset="0"/>
                <a:sym typeface="+mn-ea"/>
              </a:rPr>
              <a:t>,</a:t>
            </a:r>
            <a:r>
              <a:rPr lang="en-US" altLang="zh-CN" sz="2600" i="1" dirty="0">
                <a:latin typeface="Times New Roman" panose="02020603050405020304" pitchFamily="18" charset="0"/>
                <a:sym typeface="+mn-ea"/>
              </a:rPr>
              <a:t>z</a:t>
            </a:r>
            <a:r>
              <a:rPr lang="zh-CN" altLang="en-US" sz="2600" dirty="0">
                <a:latin typeface="Times New Roman" panose="02020603050405020304" pitchFamily="18" charset="0"/>
                <a:sym typeface="+mn-ea"/>
              </a:rPr>
              <a:t>表示。</a:t>
            </a:r>
            <a:endParaRPr lang="zh-CN" altLang="en-US" sz="2600" dirty="0">
              <a:latin typeface="Times New Roman" panose="02020603050405020304" pitchFamily="18" charset="0"/>
            </a:endParaRPr>
          </a:p>
          <a:p>
            <a:pPr marL="0" indent="0" eaLnBrk="1" hangingPunct="1">
              <a:spcBef>
                <a:spcPct val="40000"/>
              </a:spcBef>
              <a:buFont typeface="Wingdings" panose="05000000000000000000" pitchFamily="2" charset="2"/>
              <a:buChar char="§"/>
            </a:pPr>
            <a:r>
              <a:rPr lang="zh-CN" altLang="en-US" sz="2600" dirty="0">
                <a:solidFill>
                  <a:schemeClr val="accent2"/>
                </a:solidFill>
                <a:latin typeface="Times New Roman" panose="02020603050405020304" pitchFamily="18" charset="0"/>
                <a:sym typeface="+mn-ea"/>
              </a:rPr>
              <a:t> 集合</a:t>
            </a:r>
            <a:r>
              <a:rPr lang="zh-CN" altLang="en-US" sz="2600" dirty="0">
                <a:latin typeface="Times New Roman" panose="02020603050405020304" pitchFamily="18" charset="0"/>
                <a:sym typeface="+mn-ea"/>
              </a:rPr>
              <a:t>：论域中具有某种相同属性的确定的、可以彼此区别的元素的全体，常用</a:t>
            </a:r>
            <a:r>
              <a:rPr lang="en-US" altLang="zh-CN" sz="2600" i="1" dirty="0">
                <a:latin typeface="Times New Roman" panose="02020603050405020304" pitchFamily="18" charset="0"/>
                <a:sym typeface="+mn-ea"/>
              </a:rPr>
              <a:t>A</a:t>
            </a:r>
            <a:r>
              <a:rPr lang="zh-CN" altLang="en-US" sz="2600" dirty="0">
                <a:latin typeface="Times New Roman" panose="02020603050405020304" pitchFamily="18" charset="0"/>
                <a:sym typeface="+mn-ea"/>
              </a:rPr>
              <a:t>，</a:t>
            </a:r>
            <a:r>
              <a:rPr lang="en-US" altLang="zh-CN" sz="2600" i="1" dirty="0">
                <a:latin typeface="Times New Roman" panose="02020603050405020304" pitchFamily="18" charset="0"/>
                <a:sym typeface="+mn-ea"/>
              </a:rPr>
              <a:t>B</a:t>
            </a:r>
            <a:r>
              <a:rPr lang="zh-CN" altLang="en-US" sz="2600" dirty="0">
                <a:latin typeface="Times New Roman" panose="02020603050405020304" pitchFamily="18" charset="0"/>
                <a:sym typeface="+mn-ea"/>
              </a:rPr>
              <a:t>等表示。</a:t>
            </a:r>
            <a:endParaRPr lang="zh-CN" altLang="en-US" sz="2600" dirty="0">
              <a:latin typeface="Times New Roman" panose="02020603050405020304" pitchFamily="18" charset="0"/>
            </a:endParaRPr>
          </a:p>
          <a:p>
            <a:pPr marL="0" indent="0" eaLnBrk="1" hangingPunct="1">
              <a:spcBef>
                <a:spcPct val="40000"/>
              </a:spcBef>
              <a:buFont typeface="Wingdings" panose="05000000000000000000" pitchFamily="2" charset="2"/>
              <a:buChar char="§"/>
            </a:pPr>
            <a:r>
              <a:rPr lang="zh-CN" altLang="en-US" sz="2600" dirty="0">
                <a:latin typeface="宋体" panose="02010600030101010101" pitchFamily="2" charset="-122"/>
                <a:sym typeface="+mn-ea"/>
              </a:rPr>
              <a:t> 元素</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和集合</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的关系：</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属于</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或</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不属于</a:t>
            </a:r>
            <a:r>
              <a:rPr lang="en-US" altLang="zh-CN" sz="2600" i="1" dirty="0">
                <a:latin typeface="Times New Roman" panose="02020603050405020304" pitchFamily="18" charset="0"/>
                <a:sym typeface="+mn-ea"/>
              </a:rPr>
              <a:t>A</a:t>
            </a:r>
            <a:r>
              <a:rPr lang="zh-CN" altLang="en-US" sz="2600" dirty="0">
                <a:latin typeface="宋体" panose="02010600030101010101" pitchFamily="2" charset="-122"/>
                <a:sym typeface="+mn-ea"/>
              </a:rPr>
              <a:t>，即只有两个真值</a:t>
            </a:r>
            <a:r>
              <a:rPr lang="zh-CN" altLang="en-US" sz="2600" dirty="0">
                <a:latin typeface="Times New Roman" panose="02020603050405020304" pitchFamily="18" charset="0"/>
                <a:sym typeface="+mn-ea"/>
              </a:rPr>
              <a:t>“</a:t>
            </a:r>
            <a:r>
              <a:rPr lang="zh-CN" altLang="en-US" sz="2600" dirty="0">
                <a:latin typeface="宋体" panose="02010600030101010101" pitchFamily="2" charset="-122"/>
                <a:sym typeface="+mn-ea"/>
              </a:rPr>
              <a:t>真</a:t>
            </a:r>
            <a:r>
              <a:rPr lang="zh-CN" altLang="en-US" sz="2600" dirty="0">
                <a:latin typeface="Times New Roman" panose="02020603050405020304" pitchFamily="18" charset="0"/>
                <a:sym typeface="+mn-ea"/>
              </a:rPr>
              <a:t>”</a:t>
            </a:r>
            <a:r>
              <a:rPr lang="zh-CN" altLang="en-US" sz="2600" dirty="0">
                <a:latin typeface="宋体" panose="02010600030101010101" pitchFamily="2" charset="-122"/>
                <a:sym typeface="+mn-ea"/>
              </a:rPr>
              <a:t>和</a:t>
            </a:r>
            <a:r>
              <a:rPr lang="zh-CN" altLang="en-US" sz="2600" dirty="0">
                <a:latin typeface="Times New Roman" panose="02020603050405020304" pitchFamily="18" charset="0"/>
                <a:sym typeface="+mn-ea"/>
              </a:rPr>
              <a:t>“</a:t>
            </a:r>
            <a:r>
              <a:rPr lang="zh-CN" altLang="en-US" sz="2600" dirty="0">
                <a:latin typeface="宋体" panose="02010600030101010101" pitchFamily="2" charset="-122"/>
                <a:sym typeface="+mn-ea"/>
              </a:rPr>
              <a:t>假</a:t>
            </a:r>
            <a:r>
              <a:rPr lang="zh-CN" altLang="en-US" sz="2600" dirty="0">
                <a:latin typeface="Times New Roman" panose="02020603050405020304" pitchFamily="18" charset="0"/>
                <a:sym typeface="+mn-ea"/>
              </a:rPr>
              <a:t>”</a:t>
            </a:r>
            <a:r>
              <a:rPr lang="zh-CN" altLang="en-US" sz="2600" dirty="0">
                <a:latin typeface="宋体" panose="02010600030101010101" pitchFamily="2" charset="-122"/>
                <a:sym typeface="+mn-ea"/>
              </a:rPr>
              <a:t>。</a:t>
            </a:r>
            <a:endParaRPr lang="zh-CN" altLang="en-US" sz="2600" dirty="0">
              <a:latin typeface="宋体" panose="02010600030101010101" pitchFamily="2" charset="-122"/>
            </a:endParaRPr>
          </a:p>
          <a:p>
            <a:pPr marL="0" indent="0" eaLnBrk="1" hangingPunct="1">
              <a:spcBef>
                <a:spcPct val="40000"/>
              </a:spcBef>
              <a:buFont typeface="Wingdings" panose="05000000000000000000" pitchFamily="2" charset="2"/>
              <a:buChar char="§"/>
            </a:pPr>
            <a:r>
              <a:rPr lang="zh-CN" altLang="en-US" sz="2600" dirty="0">
                <a:latin typeface="Times New Roman" panose="02020603050405020304" pitchFamily="18" charset="0"/>
                <a:sym typeface="+mn-ea"/>
              </a:rPr>
              <a:t> 模糊逻辑给集合中每一个元素赋予一个介于</a:t>
            </a:r>
            <a:r>
              <a:rPr lang="en-US" altLang="zh-CN" sz="2600" dirty="0">
                <a:latin typeface="Times New Roman" panose="02020603050405020304" pitchFamily="18" charset="0"/>
                <a:sym typeface="+mn-ea"/>
              </a:rPr>
              <a:t>0</a:t>
            </a:r>
            <a:r>
              <a:rPr lang="zh-CN" altLang="en-US" sz="2600" dirty="0">
                <a:latin typeface="Times New Roman" panose="02020603050405020304" pitchFamily="18" charset="0"/>
                <a:sym typeface="+mn-ea"/>
              </a:rPr>
              <a:t>和</a:t>
            </a:r>
            <a:r>
              <a:rPr lang="en-US" altLang="zh-CN" sz="2600" dirty="0">
                <a:latin typeface="Times New Roman" panose="02020603050405020304" pitchFamily="18" charset="0"/>
                <a:sym typeface="+mn-ea"/>
              </a:rPr>
              <a:t>1</a:t>
            </a:r>
            <a:r>
              <a:rPr lang="zh-CN" altLang="en-US" sz="2600" dirty="0">
                <a:latin typeface="Times New Roman" panose="02020603050405020304" pitchFamily="18" charset="0"/>
                <a:sym typeface="+mn-ea"/>
              </a:rPr>
              <a:t>之间的实数，描述其属于一个集合的强度，该实数称为元素属于一个集合的</a:t>
            </a:r>
            <a:r>
              <a:rPr lang="zh-CN" altLang="en-US" sz="2600" dirty="0">
                <a:solidFill>
                  <a:schemeClr val="accent2"/>
                </a:solidFill>
                <a:latin typeface="Times New Roman" panose="02020603050405020304" pitchFamily="18" charset="0"/>
                <a:sym typeface="+mn-ea"/>
              </a:rPr>
              <a:t>隶属度</a:t>
            </a:r>
            <a:r>
              <a:rPr lang="zh-CN" altLang="en-US" sz="2600" dirty="0">
                <a:latin typeface="Times New Roman" panose="02020603050405020304" pitchFamily="18" charset="0"/>
                <a:sym typeface="+mn-ea"/>
              </a:rPr>
              <a:t>。集合中所有元素的隶属度全体构成集合的</a:t>
            </a:r>
            <a:r>
              <a:rPr lang="zh-CN" altLang="en-US" sz="2600" dirty="0">
                <a:solidFill>
                  <a:schemeClr val="accent2"/>
                </a:solidFill>
                <a:latin typeface="Times New Roman" panose="02020603050405020304" pitchFamily="18" charset="0"/>
                <a:sym typeface="+mn-ea"/>
              </a:rPr>
              <a:t>隶属函数</a:t>
            </a:r>
            <a:r>
              <a:rPr lang="zh-CN" altLang="en-US" sz="2600" dirty="0">
                <a:latin typeface="Times New Roman" panose="02020603050405020304" pitchFamily="18" charset="0"/>
                <a:sym typeface="+mn-ea"/>
              </a:rPr>
              <a:t>。 </a:t>
            </a:r>
            <a:endParaRPr kumimoji="0" lang="zh-CN" altLang="en-US" sz="2600" b="1" i="0" u="none" strike="noStrike" cap="none" spc="0" normalizeH="0" baseline="0" dirty="0">
              <a:solidFill>
                <a:schemeClr val="accent2"/>
              </a:solidFill>
              <a:latin typeface="Times New Roman" panose="02020603050405020304" pitchFamily="18" charset="0"/>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模糊集的定义</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541000" cy="499999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设</a:t>
            </a:r>
            <a:r>
              <a:rPr lang="en-US" altLang="zh-CN" sz="2600"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是给定论域， </a:t>
            </a:r>
            <a:r>
              <a:rPr lang="el-GR" altLang="zh-CN" sz="2600" i="1" dirty="0">
                <a:latin typeface="Times New Roman" panose="02020603050405020304" pitchFamily="18" charset="0"/>
                <a:ea typeface="仿宋_GB2312" pitchFamily="49" charset="-122"/>
                <a:sym typeface="+mn-ea"/>
              </a:rPr>
              <a:t>μ</a:t>
            </a:r>
            <a:r>
              <a:rPr lang="en-US" altLang="zh-CN" sz="2600" i="1" baseline="-25000" dirty="0">
                <a:latin typeface="Times New Roman" panose="02020603050405020304" pitchFamily="18" charset="0"/>
                <a:ea typeface="仿宋_GB2312" pitchFamily="49" charset="-122"/>
                <a:sym typeface="+mn-ea"/>
              </a:rPr>
              <a:t>F</a:t>
            </a:r>
            <a:r>
              <a:rPr lang="en-US" altLang="zh-CN" sz="2600" dirty="0">
                <a:latin typeface="Times New Roman" panose="02020603050405020304" pitchFamily="18" charset="0"/>
                <a:ea typeface="仿宋_GB2312" pitchFamily="49" charset="-122"/>
                <a:sym typeface="+mn-ea"/>
              </a:rPr>
              <a:t>(</a:t>
            </a:r>
            <a:r>
              <a:rPr lang="en-US" altLang="zh-CN" sz="2600" i="1" dirty="0">
                <a:latin typeface="Times New Roman" panose="02020603050405020304" pitchFamily="18" charset="0"/>
                <a:ea typeface="仿宋_GB2312" pitchFamily="49" charset="-122"/>
                <a:sym typeface="+mn-ea"/>
              </a:rPr>
              <a:t>u</a:t>
            </a:r>
            <a:r>
              <a:rPr lang="en-US" altLang="zh-CN" sz="2600" dirty="0">
                <a:latin typeface="Times New Roman" panose="02020603050405020304" pitchFamily="18" charset="0"/>
                <a:ea typeface="仿宋_GB2312" pitchFamily="49" charset="-122"/>
                <a:sym typeface="+mn-ea"/>
              </a:rPr>
              <a:t>)</a:t>
            </a:r>
            <a:r>
              <a:rPr lang="zh-CN" altLang="en-US" sz="2600" dirty="0">
                <a:solidFill>
                  <a:schemeClr val="tx1"/>
                </a:solidFill>
                <a:latin typeface="Times New Roman" panose="02020603050405020304" pitchFamily="18" charset="0"/>
                <a:ea typeface="仿宋_GB2312" pitchFamily="49" charset="-122"/>
                <a:sym typeface="+mn-ea"/>
              </a:rPr>
              <a:t>是把任意</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映射为</a:t>
            </a:r>
            <a:r>
              <a:rPr lang="en-US" altLang="zh-CN" sz="2600" dirty="0">
                <a:solidFill>
                  <a:schemeClr val="tx1"/>
                </a:solidFill>
                <a:latin typeface="Times New Roman" panose="02020603050405020304" pitchFamily="18" charset="0"/>
                <a:ea typeface="仿宋_GB2312" pitchFamily="49" charset="-122"/>
                <a:sym typeface="+mn-ea"/>
              </a:rPr>
              <a:t>[0, 1]</a:t>
            </a:r>
            <a:r>
              <a:rPr lang="zh-CN" altLang="en-US" sz="2600" dirty="0">
                <a:solidFill>
                  <a:schemeClr val="tx1"/>
                </a:solidFill>
                <a:latin typeface="Times New Roman" panose="02020603050405020304" pitchFamily="18" charset="0"/>
                <a:ea typeface="仿宋_GB2312" pitchFamily="49" charset="-122"/>
                <a:sym typeface="+mn-ea"/>
              </a:rPr>
              <a:t>上某个实值的函数：                   </a:t>
            </a:r>
            <a:r>
              <a:rPr lang="en-US" altLang="zh-CN" sz="2600" dirty="0">
                <a:solidFill>
                  <a:schemeClr val="tx1"/>
                </a:solidFill>
                <a:latin typeface="Times New Roman" panose="02020603050405020304" pitchFamily="18" charset="0"/>
                <a:ea typeface="仿宋_GB2312" pitchFamily="49" charset="-122"/>
                <a:sym typeface="+mn-ea"/>
              </a:rPr>
              <a:t>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el-GR" sz="2600" i="1" baseline="-25000" dirty="0">
                <a:solidFill>
                  <a:schemeClr val="tx1"/>
                </a:solidFill>
                <a:latin typeface="Times New Roman" panose="02020603050405020304" pitchFamily="18" charset="0"/>
                <a:ea typeface="仿宋_GB2312" pitchFamily="49" charset="-122"/>
                <a:sym typeface="+mn-ea"/>
              </a:rPr>
              <a:t>F</a:t>
            </a:r>
            <a:r>
              <a:rPr lang="en-US" altLang="zh-CN" sz="2600" i="1" baseline="-25000" dirty="0">
                <a:solidFill>
                  <a:schemeClr val="tx1"/>
                </a:solidFill>
                <a:latin typeface="Times New Roman" panose="02020603050405020304" pitchFamily="18" charset="0"/>
                <a:ea typeface="仿宋_GB2312" pitchFamily="49" charset="-122"/>
                <a:sym typeface="+mn-ea"/>
              </a:rPr>
              <a:t> </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 </a:t>
            </a:r>
            <a:r>
              <a:rPr lang="zh-CN" altLang="en-US"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→[0, 1]</a:t>
            </a:r>
            <a:endParaRPr lang="en-US" altLang="zh-CN" sz="2600" dirty="0">
              <a:solidFill>
                <a:schemeClr val="tx1"/>
              </a:solidFill>
              <a:latin typeface="Times New Roman" panose="02020603050405020304" pitchFamily="18" charset="0"/>
              <a:ea typeface="仿宋_GB2312" pitchFamily="49" charset="-122"/>
            </a:endParaRPr>
          </a:p>
          <a:p>
            <a:pPr marL="0" indent="0" algn="just" eaLnBrk="1" hangingPunct="1">
              <a:lnSpc>
                <a:spcPct val="110000"/>
              </a:lnSpc>
              <a:spcBef>
                <a:spcPct val="10000"/>
              </a:spcBef>
              <a:spcAft>
                <a:spcPct val="5000"/>
              </a:spcAft>
              <a:buNone/>
            </a:pPr>
            <a:r>
              <a:rPr lang="en-US" altLang="zh-CN" sz="2600" dirty="0">
                <a:solidFill>
                  <a:schemeClr val="tx1"/>
                </a:solidFill>
                <a:latin typeface="Times New Roman" panose="02020603050405020304" pitchFamily="18" charset="0"/>
                <a:ea typeface="仿宋_GB2312" pitchFamily="49" charset="-122"/>
                <a:sym typeface="+mn-ea"/>
              </a:rPr>
              <a:t>                       	</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zh-CN" sz="2600" i="1" baseline="-25000" dirty="0">
                <a:solidFill>
                  <a:schemeClr val="tx1"/>
                </a:solidFill>
                <a:latin typeface="Times New Roman" panose="02020603050405020304" pitchFamily="18" charset="0"/>
                <a:ea typeface="仿宋_GB2312" pitchFamily="49" charset="-122"/>
                <a:sym typeface="+mn-ea"/>
              </a:rPr>
              <a:t> </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 </a:t>
            </a:r>
            <a:endParaRPr lang="en-US" altLang="zh-CN" sz="2600" dirty="0">
              <a:solidFill>
                <a:schemeClr val="tx1"/>
              </a:solidFill>
              <a:latin typeface="Times New Roman" panose="02020603050405020304" pitchFamily="18" charset="0"/>
              <a:ea typeface="仿宋_GB2312" pitchFamily="49" charset="-122"/>
            </a:endParaRPr>
          </a:p>
          <a:p>
            <a:pPr marL="0" indent="0" eaLnBrk="1" hangingPunct="1">
              <a:lnSpc>
                <a:spcPct val="110000"/>
              </a:lnSpc>
              <a:spcBef>
                <a:spcPct val="10000"/>
              </a:spcBef>
              <a:spcAft>
                <a:spcPct val="5000"/>
              </a:spcAft>
              <a:buNone/>
            </a:pPr>
            <a:r>
              <a:rPr lang="zh-CN" altLang="en-US" sz="2600" dirty="0">
                <a:latin typeface="Times New Roman" panose="02020603050405020304" pitchFamily="18" charset="0"/>
                <a:ea typeface="仿宋_GB2312" pitchFamily="49" charset="-122"/>
                <a:sym typeface="+mn-ea"/>
              </a:rPr>
              <a:t>则</a:t>
            </a:r>
            <a:r>
              <a:rPr lang="zh-CN" altLang="en-US" sz="2600" dirty="0">
                <a:solidFill>
                  <a:schemeClr val="tx1"/>
                </a:solidFill>
                <a:latin typeface="Times New Roman" panose="02020603050405020304" pitchFamily="18" charset="0"/>
                <a:ea typeface="仿宋_GB2312" pitchFamily="49" charset="-122"/>
                <a:sym typeface="+mn-ea"/>
              </a:rPr>
              <a:t>称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zh-CN" sz="2600" i="1" baseline="-25000" dirty="0">
                <a:solidFill>
                  <a:schemeClr val="tx1"/>
                </a:solidFill>
                <a:latin typeface="Times New Roman" panose="02020603050405020304" pitchFamily="18" charset="0"/>
                <a:ea typeface="仿宋_GB2312" pitchFamily="49" charset="-122"/>
                <a:sym typeface="+mn-ea"/>
              </a:rPr>
              <a:t>F</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a:t>
            </a:r>
            <a:r>
              <a:rPr lang="zh-CN" altLang="en-US" sz="2600" dirty="0">
                <a:solidFill>
                  <a:schemeClr val="tx1"/>
                </a:solidFill>
                <a:latin typeface="Times New Roman" panose="02020603050405020304" pitchFamily="18" charset="0"/>
                <a:ea typeface="仿宋_GB2312" pitchFamily="49" charset="-122"/>
                <a:sym typeface="+mn-ea"/>
              </a:rPr>
              <a:t>为定义在</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上的一个</a:t>
            </a:r>
            <a:r>
              <a:rPr lang="zh-CN" altLang="en-US" sz="2600" dirty="0">
                <a:solidFill>
                  <a:schemeClr val="accent2"/>
                </a:solidFill>
                <a:latin typeface="Times New Roman" panose="02020603050405020304" pitchFamily="18" charset="0"/>
                <a:sym typeface="+mn-ea"/>
              </a:rPr>
              <a:t>隶属函数</a:t>
            </a:r>
            <a:r>
              <a:rPr lang="zh-CN" altLang="en-US" sz="2600" dirty="0">
                <a:solidFill>
                  <a:schemeClr val="tx1"/>
                </a:solidFill>
                <a:latin typeface="Times New Roman" panose="02020603050405020304" pitchFamily="18" charset="0"/>
                <a:ea typeface="仿宋_GB2312" pitchFamily="49" charset="-122"/>
                <a:sym typeface="+mn-ea"/>
              </a:rPr>
              <a:t>，由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zh-CN" sz="2600" i="1" baseline="-25000" dirty="0">
                <a:solidFill>
                  <a:schemeClr val="tx1"/>
                </a:solidFill>
                <a:latin typeface="Times New Roman" panose="02020603050405020304" pitchFamily="18" charset="0"/>
                <a:ea typeface="仿宋_GB2312" pitchFamily="49" charset="-122"/>
                <a:sym typeface="+mn-ea"/>
              </a:rPr>
              <a:t>F</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 </a:t>
            </a:r>
            <a:r>
              <a:rPr lang="zh-CN" altLang="en-US" sz="2600" dirty="0">
                <a:solidFill>
                  <a:schemeClr val="tx1"/>
                </a:solidFill>
                <a:latin typeface="Times New Roman" panose="02020603050405020304" pitchFamily="18" charset="0"/>
                <a:ea typeface="仿宋_GB2312" pitchFamily="49" charset="-122"/>
                <a:sym typeface="+mn-ea"/>
              </a:rPr>
              <a:t>对所有 </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 </a:t>
            </a:r>
            <a:r>
              <a:rPr lang="zh-CN" altLang="en-US" sz="2600" dirty="0">
                <a:solidFill>
                  <a:schemeClr val="tx1"/>
                </a:solidFill>
                <a:latin typeface="Times New Roman" panose="02020603050405020304" pitchFamily="18" charset="0"/>
                <a:ea typeface="仿宋_GB2312" pitchFamily="49" charset="-122"/>
                <a:sym typeface="+mn-ea"/>
              </a:rPr>
              <a:t>所构成的集合</a:t>
            </a:r>
            <a:r>
              <a:rPr lang="zh-CN" altLang="en-US" sz="2600" i="1" dirty="0">
                <a:solidFill>
                  <a:schemeClr val="tx1"/>
                </a:solidFill>
                <a:latin typeface="Times New Roman" panose="02020603050405020304" pitchFamily="18" charset="0"/>
                <a:ea typeface="仿宋_GB2312" pitchFamily="49" charset="-122"/>
                <a:sym typeface="+mn-ea"/>
              </a:rPr>
              <a:t> </a:t>
            </a:r>
            <a:r>
              <a:rPr lang="en-US" altLang="zh-CN" sz="2600" i="1" dirty="0">
                <a:solidFill>
                  <a:schemeClr val="tx1"/>
                </a:solidFill>
                <a:latin typeface="Times New Roman" panose="02020603050405020304" pitchFamily="18" charset="0"/>
                <a:ea typeface="仿宋_GB2312" pitchFamily="49" charset="-122"/>
                <a:sym typeface="+mn-ea"/>
              </a:rPr>
              <a:t>F=</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zh-CN" sz="2600" i="1" baseline="-25000" dirty="0">
                <a:solidFill>
                  <a:schemeClr val="tx1"/>
                </a:solidFill>
                <a:latin typeface="Times New Roman" panose="02020603050405020304" pitchFamily="18" charset="0"/>
                <a:ea typeface="仿宋_GB2312" pitchFamily="49" charset="-122"/>
                <a:sym typeface="+mn-ea"/>
              </a:rPr>
              <a:t>F</a:t>
            </a:r>
            <a:r>
              <a:rPr lang="en-US" altLang="zh-CN" sz="2600" i="1" dirty="0">
                <a:solidFill>
                  <a:schemeClr val="tx1"/>
                </a:solidFill>
                <a:latin typeface="Times New Roman" panose="02020603050405020304" pitchFamily="18" charset="0"/>
                <a:ea typeface="仿宋_GB2312" pitchFamily="49" charset="-122"/>
                <a:sym typeface="+mn-ea"/>
              </a:rPr>
              <a:t>(u) | u </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 U</a:t>
            </a:r>
            <a:r>
              <a:rPr lang="en-US" altLang="zh-CN" sz="2600" dirty="0">
                <a:solidFill>
                  <a:schemeClr val="tx1"/>
                </a:solidFill>
                <a:latin typeface="Times New Roman" panose="02020603050405020304" pitchFamily="18" charset="0"/>
                <a:ea typeface="仿宋_GB2312" pitchFamily="49" charset="-122"/>
                <a:sym typeface="+mn-ea"/>
              </a:rPr>
              <a:t> }</a:t>
            </a:r>
            <a:r>
              <a:rPr lang="zh-CN" altLang="en-US" sz="2600" dirty="0">
                <a:solidFill>
                  <a:schemeClr val="tx1"/>
                </a:solidFill>
                <a:latin typeface="Times New Roman" panose="02020603050405020304" pitchFamily="18" charset="0"/>
                <a:ea typeface="仿宋_GB2312" pitchFamily="49" charset="-122"/>
                <a:sym typeface="+mn-ea"/>
              </a:rPr>
              <a:t>，则称为</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上的一个</a:t>
            </a:r>
            <a:r>
              <a:rPr lang="zh-CN" altLang="en-US" sz="2600" dirty="0">
                <a:solidFill>
                  <a:schemeClr val="accent2"/>
                </a:solidFill>
                <a:latin typeface="Times New Roman" panose="02020603050405020304" pitchFamily="18" charset="0"/>
                <a:sym typeface="+mn-ea"/>
              </a:rPr>
              <a:t>模糊集</a:t>
            </a:r>
            <a:r>
              <a:rPr lang="zh-CN" altLang="en-US" sz="2600" dirty="0">
                <a:solidFill>
                  <a:schemeClr val="tx1"/>
                </a:solidFill>
                <a:latin typeface="Times New Roman" panose="02020603050405020304" pitchFamily="18" charset="0"/>
                <a:ea typeface="仿宋_GB2312" pitchFamily="49" charset="-122"/>
                <a:sym typeface="+mn-ea"/>
              </a:rPr>
              <a:t>， </a:t>
            </a:r>
            <a:r>
              <a:rPr lang="el-GR" altLang="zh-CN" sz="2600" i="1" dirty="0">
                <a:solidFill>
                  <a:schemeClr val="tx1"/>
                </a:solidFill>
                <a:latin typeface="Times New Roman" panose="02020603050405020304" pitchFamily="18" charset="0"/>
                <a:ea typeface="仿宋_GB2312" pitchFamily="49" charset="-122"/>
                <a:sym typeface="+mn-ea"/>
              </a:rPr>
              <a:t>μ</a:t>
            </a:r>
            <a:r>
              <a:rPr lang="en-US" altLang="zh-CN" sz="2600" i="1" baseline="-25000" dirty="0">
                <a:solidFill>
                  <a:schemeClr val="tx1"/>
                </a:solidFill>
                <a:latin typeface="Times New Roman" panose="02020603050405020304" pitchFamily="18" charset="0"/>
                <a:ea typeface="仿宋_GB2312" pitchFamily="49" charset="-122"/>
                <a:sym typeface="+mn-ea"/>
              </a:rPr>
              <a:t>F</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称为</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对</a:t>
            </a:r>
            <a:r>
              <a:rPr lang="en-US" altLang="zh-CN" sz="2600" i="1" dirty="0">
                <a:solidFill>
                  <a:schemeClr val="tx1"/>
                </a:solidFill>
                <a:latin typeface="Times New Roman" panose="02020603050405020304" pitchFamily="18" charset="0"/>
                <a:ea typeface="仿宋_GB2312" pitchFamily="49" charset="-122"/>
                <a:sym typeface="+mn-ea"/>
              </a:rPr>
              <a:t>F</a:t>
            </a:r>
            <a:r>
              <a:rPr lang="zh-CN" altLang="en-US" sz="2600" dirty="0">
                <a:solidFill>
                  <a:schemeClr val="tx1"/>
                </a:solidFill>
                <a:latin typeface="Times New Roman" panose="02020603050405020304" pitchFamily="18" charset="0"/>
                <a:ea typeface="仿宋_GB2312" pitchFamily="49" charset="-122"/>
                <a:sym typeface="+mn-ea"/>
              </a:rPr>
              <a:t>的隶属度。</a:t>
            </a: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pic>
        <p:nvPicPr>
          <p:cNvPr id="21512" name="Picture 7"/>
          <p:cNvPicPr>
            <a:picLocks noChangeAspect="1"/>
          </p:cNvPicPr>
          <p:nvPr/>
        </p:nvPicPr>
        <p:blipFill>
          <a:blip r:embed="rId2"/>
          <a:stretch>
            <a:fillRect/>
          </a:stretch>
        </p:blipFill>
        <p:spPr>
          <a:xfrm>
            <a:off x="3152775" y="4333875"/>
            <a:ext cx="2981325" cy="2099945"/>
          </a:xfrm>
          <a:prstGeom prst="rect">
            <a:avLst/>
          </a:prstGeom>
          <a:noFill/>
          <a:ln w="9525">
            <a:noFill/>
          </a:ln>
        </p:spPr>
      </p:pic>
      <p:pic>
        <p:nvPicPr>
          <p:cNvPr id="21514" name="Picture 9"/>
          <p:cNvPicPr>
            <a:picLocks noChangeAspect="1"/>
          </p:cNvPicPr>
          <p:nvPr/>
        </p:nvPicPr>
        <p:blipFill>
          <a:blip r:embed="rId3"/>
          <a:stretch>
            <a:fillRect/>
          </a:stretch>
        </p:blipFill>
        <p:spPr>
          <a:xfrm>
            <a:off x="6648450" y="4333875"/>
            <a:ext cx="2829560" cy="2082800"/>
          </a:xfrm>
          <a:prstGeom prst="rect">
            <a:avLst/>
          </a:prstGeom>
          <a:noFill/>
          <a:ln w="9525">
            <a:noFill/>
          </a:ln>
        </p:spPr>
      </p:pic>
      <p:sp>
        <p:nvSpPr>
          <p:cNvPr id="21515" name="Text Box 11"/>
          <p:cNvSpPr txBox="1"/>
          <p:nvPr/>
        </p:nvSpPr>
        <p:spPr>
          <a:xfrm>
            <a:off x="6648450" y="6374765"/>
            <a:ext cx="2828925" cy="368300"/>
          </a:xfrm>
          <a:prstGeom prst="rect">
            <a:avLst/>
          </a:prstGeom>
          <a:noFill/>
          <a:ln w="9525">
            <a:noFill/>
          </a:ln>
        </p:spPr>
        <p:txBody>
          <a:bodyPr wrap="square">
            <a:spAutoFit/>
          </a:bodyPr>
          <a:lstStyle/>
          <a:p>
            <a:pPr algn="ctr">
              <a:spcBef>
                <a:spcPct val="50000"/>
              </a:spcBef>
            </a:pPr>
            <a:r>
              <a:rPr lang="en-US" altLang="zh-CN" b="1" dirty="0">
                <a:latin typeface="Times New Roman" panose="02020603050405020304" pitchFamily="18" charset="0"/>
              </a:rPr>
              <a:t>“</a:t>
            </a:r>
            <a:r>
              <a:rPr lang="zh-CN" altLang="en-US" b="1" dirty="0">
                <a:latin typeface="宋体" panose="02010600030101010101"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anose="02010600030101010101" pitchFamily="2" charset="-122"/>
              </a:rPr>
              <a:t>隶属度函数图</a:t>
            </a:r>
            <a:r>
              <a:rPr lang="zh-CN" altLang="en-US" b="1" dirty="0">
                <a:latin typeface="Arial" panose="020B0604020202020204" pitchFamily="34" charset="0"/>
              </a:rPr>
              <a:t> </a:t>
            </a:r>
          </a:p>
        </p:txBody>
      </p:sp>
      <p:sp>
        <p:nvSpPr>
          <p:cNvPr id="21516" name="Text Box 13"/>
          <p:cNvSpPr txBox="1"/>
          <p:nvPr/>
        </p:nvSpPr>
        <p:spPr>
          <a:xfrm>
            <a:off x="3152140" y="6374765"/>
            <a:ext cx="2981960" cy="368300"/>
          </a:xfrm>
          <a:prstGeom prst="rect">
            <a:avLst/>
          </a:prstGeom>
          <a:noFill/>
          <a:ln w="9525">
            <a:noFill/>
          </a:ln>
        </p:spPr>
        <p:txBody>
          <a:bodyPr wrap="square">
            <a:spAutoFit/>
          </a:bodyPr>
          <a:lstStyle/>
          <a:p>
            <a:pPr algn="ctr">
              <a:spcBef>
                <a:spcPct val="50000"/>
              </a:spcBef>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a:t>
            </a:r>
            <a:r>
              <a:rPr lang="zh-CN" altLang="en-US" b="1" dirty="0">
                <a:latin typeface="宋体" panose="02010600030101010101"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anose="02010600030101010101" pitchFamily="2" charset="-122"/>
              </a:rPr>
              <a:t>特征函数图</a:t>
            </a:r>
            <a:r>
              <a:rPr lang="zh-CN" altLang="en-US" b="1" dirty="0">
                <a:latin typeface="Arial" panose="020B0604020202020204" pitchFamily="34"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模糊集的表示方法</a:t>
            </a:r>
          </a:p>
        </p:txBody>
      </p:sp>
      <p:sp>
        <p:nvSpPr>
          <p:cNvPr id="162819" name="Rectangle 3"/>
          <p:cNvSpPr>
            <a:spLocks noGrp="1" noChangeArrowheads="1"/>
          </p:cNvSpPr>
          <p:nvPr/>
        </p:nvSpPr>
        <p:spPr>
          <a:xfrm>
            <a:off x="812799" y="1741805"/>
            <a:ext cx="11005127" cy="4927282"/>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b="1" dirty="0">
                <a:solidFill>
                  <a:schemeClr val="accent2"/>
                </a:solidFill>
                <a:latin typeface="Times New Roman" panose="02020603050405020304" pitchFamily="18" charset="0"/>
                <a:cs typeface="Times New Roman" panose="02020603050405020304" pitchFamily="18" charset="0"/>
                <a:sym typeface="+mn-ea"/>
              </a:rPr>
              <a:t>（</a:t>
            </a:r>
            <a:r>
              <a:rPr lang="en-US" altLang="zh-CN" sz="2600" b="1" dirty="0">
                <a:solidFill>
                  <a:schemeClr val="accent2"/>
                </a:solidFill>
                <a:latin typeface="Times New Roman" panose="02020603050405020304" pitchFamily="18" charset="0"/>
                <a:cs typeface="Times New Roman" panose="02020603050405020304" pitchFamily="18" charset="0"/>
                <a:sym typeface="+mn-ea"/>
              </a:rPr>
              <a:t>1</a:t>
            </a:r>
            <a:r>
              <a:rPr lang="zh-CN" altLang="en-US" sz="2600" b="1" dirty="0">
                <a:solidFill>
                  <a:schemeClr val="accent2"/>
                </a:solidFill>
                <a:latin typeface="Times New Roman" panose="02020603050405020304" pitchFamily="18" charset="0"/>
                <a:cs typeface="Times New Roman" panose="02020603050405020304" pitchFamily="18" charset="0"/>
                <a:sym typeface="+mn-ea"/>
              </a:rPr>
              <a:t>）</a:t>
            </a:r>
            <a:r>
              <a:rPr lang="en-US" altLang="zh-CN" sz="2600" b="1" dirty="0">
                <a:solidFill>
                  <a:schemeClr val="accent2"/>
                </a:solidFill>
                <a:latin typeface="Times New Roman" panose="02020603050405020304" pitchFamily="18" charset="0"/>
                <a:cs typeface="Times New Roman" panose="02020603050405020304" pitchFamily="18" charset="0"/>
                <a:sym typeface="+mn-ea"/>
              </a:rPr>
              <a:t>Zadeh</a:t>
            </a:r>
            <a:r>
              <a:rPr lang="zh-CN" altLang="en-US" sz="2600" b="1" dirty="0">
                <a:solidFill>
                  <a:schemeClr val="accent2"/>
                </a:solidFill>
                <a:latin typeface="Times New Roman" panose="02020603050405020304" pitchFamily="18" charset="0"/>
                <a:cs typeface="Times New Roman" panose="02020603050405020304" pitchFamily="18" charset="0"/>
                <a:sym typeface="+mn-ea"/>
              </a:rPr>
              <a:t>表示法</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marL="469900" indent="-469900" eaLnBrk="0" hangingPunct="0"/>
            <a:r>
              <a:rPr lang="zh-CN" altLang="en-US" sz="2600" b="1" dirty="0">
                <a:latin typeface="宋体" panose="02010600030101010101" pitchFamily="2" charset="-122"/>
                <a:sym typeface="+mn-ea"/>
              </a:rPr>
              <a:t>论域是离散且元素数目有限</a:t>
            </a:r>
            <a:r>
              <a:rPr lang="en-US" altLang="zh-CN" sz="2600" b="1" dirty="0">
                <a:latin typeface="宋体" panose="02010600030101010101" pitchFamily="2" charset="-122"/>
                <a:sym typeface="+mn-ea"/>
              </a:rPr>
              <a:t>:</a:t>
            </a:r>
            <a:endParaRPr lang="en-US" altLang="zh-CN" sz="2600" b="1" dirty="0">
              <a:latin typeface="宋体" panose="02010600030101010101" pitchFamily="2" charset="-122"/>
            </a:endParaRPr>
          </a:p>
          <a:p>
            <a:pPr marL="469900" indent="-469900" eaLnBrk="0" hangingPunct="0"/>
            <a:endParaRPr lang="en-US" altLang="zh-CN" sz="2600" b="1" dirty="0">
              <a:latin typeface="宋体" panose="02010600030101010101" pitchFamily="2" charset="-122"/>
            </a:endParaRPr>
          </a:p>
          <a:p>
            <a:pPr marL="0" indent="0" eaLnBrk="0" hangingPunct="0">
              <a:buNone/>
            </a:pPr>
            <a:r>
              <a:rPr lang="en-US" altLang="zh-CN" sz="2600" b="1" dirty="0">
                <a:latin typeface="宋体" panose="02010600030101010101" pitchFamily="2" charset="-122"/>
                <a:sym typeface="+mn-ea"/>
              </a:rPr>
              <a:t>   </a:t>
            </a:r>
            <a:r>
              <a:rPr lang="zh-CN" altLang="en-US" sz="2600" b="1" dirty="0">
                <a:latin typeface="宋体" panose="02010600030101010101" pitchFamily="2" charset="-122"/>
                <a:sym typeface="+mn-ea"/>
              </a:rPr>
              <a:t>或</a:t>
            </a:r>
          </a:p>
          <a:p>
            <a:pPr marL="469900" indent="-469900" eaLnBrk="0" hangingPunct="0"/>
            <a:endParaRPr lang="zh-CN" altLang="en-US" sz="2600" b="1" dirty="0">
              <a:solidFill>
                <a:schemeClr val="accent2"/>
              </a:solidFill>
              <a:latin typeface="宋体" panose="02010600030101010101" pitchFamily="2" charset="-122"/>
              <a:sym typeface="+mn-ea"/>
            </a:endParaRPr>
          </a:p>
          <a:p>
            <a:pPr marL="469900" indent="-469900" eaLnBrk="0" hangingPunct="0"/>
            <a:r>
              <a:rPr lang="zh-CN" altLang="en-US" sz="2600" b="1" dirty="0">
                <a:latin typeface="宋体" panose="02010600030101010101" pitchFamily="2" charset="-122"/>
                <a:sym typeface="+mn-ea"/>
              </a:rPr>
              <a:t>论域是连续的，或者元素数目无限：</a:t>
            </a:r>
            <a:endParaRPr lang="zh-CN" altLang="en-US" sz="2600" b="1" dirty="0">
              <a:solidFill>
                <a:schemeClr val="accent2"/>
              </a:solidFill>
              <a:latin typeface="Times New Roman" panose="02020603050405020304" pitchFamily="18" charset="0"/>
            </a:endParaRPr>
          </a:p>
          <a:p>
            <a:pPr marL="0" indent="0" algn="just"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 </a:t>
            </a: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23555" name="Object 21"/>
          <p:cNvGraphicFramePr/>
          <p:nvPr/>
        </p:nvGraphicFramePr>
        <p:xfrm>
          <a:off x="2057400" y="2857500"/>
          <a:ext cx="7315200" cy="846138"/>
        </p:xfrm>
        <a:graphic>
          <a:graphicData uri="http://schemas.openxmlformats.org/presentationml/2006/ole">
            <mc:AlternateContent xmlns:mc="http://schemas.openxmlformats.org/markup-compatibility/2006">
              <mc:Choice xmlns:v="urn:schemas-microsoft-com:vml" Requires="v">
                <p:oleObj spid="_x0000_s46183" r:id="rId3" imgW="3695700" imgH="431800" progId="Equation.DSMT4">
                  <p:embed/>
                </p:oleObj>
              </mc:Choice>
              <mc:Fallback>
                <p:oleObj r:id="rId3" imgW="3695700" imgH="431800" progId="Equation.DSMT4">
                  <p:embed/>
                  <p:pic>
                    <p:nvPicPr>
                      <p:cNvPr id="0" name="图片 3224"/>
                      <p:cNvPicPr/>
                      <p:nvPr/>
                    </p:nvPicPr>
                    <p:blipFill>
                      <a:blip r:embed="rId4"/>
                      <a:stretch>
                        <a:fillRect/>
                      </a:stretch>
                    </p:blipFill>
                    <p:spPr>
                      <a:xfrm>
                        <a:off x="2057400" y="2857500"/>
                        <a:ext cx="7315200" cy="846138"/>
                      </a:xfrm>
                      <a:prstGeom prst="rect">
                        <a:avLst/>
                      </a:prstGeom>
                      <a:noFill/>
                      <a:ln w="38100">
                        <a:noFill/>
                        <a:miter/>
                      </a:ln>
                    </p:spPr>
                  </p:pic>
                </p:oleObj>
              </mc:Fallback>
            </mc:AlternateContent>
          </a:graphicData>
        </a:graphic>
      </p:graphicFrame>
      <p:graphicFrame>
        <p:nvGraphicFramePr>
          <p:cNvPr id="23556" name="Object 23"/>
          <p:cNvGraphicFramePr/>
          <p:nvPr/>
        </p:nvGraphicFramePr>
        <p:xfrm>
          <a:off x="2057400" y="4021455"/>
          <a:ext cx="5334000" cy="441325"/>
        </p:xfrm>
        <a:graphic>
          <a:graphicData uri="http://schemas.openxmlformats.org/presentationml/2006/ole">
            <mc:AlternateContent xmlns:mc="http://schemas.openxmlformats.org/markup-compatibility/2006">
              <mc:Choice xmlns:v="urn:schemas-microsoft-com:vml" Requires="v">
                <p:oleObj spid="_x0000_s46184" r:id="rId5" imgW="2705100" imgH="228600" progId="Equation.DSMT4">
                  <p:embed/>
                </p:oleObj>
              </mc:Choice>
              <mc:Fallback>
                <p:oleObj r:id="rId5" imgW="2705100" imgH="228600" progId="Equation.DSMT4">
                  <p:embed/>
                  <p:pic>
                    <p:nvPicPr>
                      <p:cNvPr id="0" name="图片 3208"/>
                      <p:cNvPicPr/>
                      <p:nvPr/>
                    </p:nvPicPr>
                    <p:blipFill>
                      <a:blip r:embed="rId6"/>
                      <a:stretch>
                        <a:fillRect/>
                      </a:stretch>
                    </p:blipFill>
                    <p:spPr>
                      <a:xfrm>
                        <a:off x="2057400" y="4021455"/>
                        <a:ext cx="5334000" cy="441325"/>
                      </a:xfrm>
                      <a:prstGeom prst="rect">
                        <a:avLst/>
                      </a:prstGeom>
                      <a:noFill/>
                      <a:ln w="38100">
                        <a:noFill/>
                        <a:miter/>
                      </a:ln>
                    </p:spPr>
                  </p:pic>
                </p:oleObj>
              </mc:Fallback>
            </mc:AlternateContent>
          </a:graphicData>
        </a:graphic>
      </p:graphicFrame>
      <p:graphicFrame>
        <p:nvGraphicFramePr>
          <p:cNvPr id="23554" name="Object 28"/>
          <p:cNvGraphicFramePr/>
          <p:nvPr/>
        </p:nvGraphicFramePr>
        <p:xfrm>
          <a:off x="2057400" y="5419725"/>
          <a:ext cx="1752600" cy="708025"/>
        </p:xfrm>
        <a:graphic>
          <a:graphicData uri="http://schemas.openxmlformats.org/presentationml/2006/ole">
            <mc:AlternateContent xmlns:mc="http://schemas.openxmlformats.org/markup-compatibility/2006">
              <mc:Choice xmlns:v="urn:schemas-microsoft-com:vml" Requires="v">
                <p:oleObj spid="_x0000_s46185" r:id="rId7" imgW="951865" imgH="381000" progId="Equation.DSMT4">
                  <p:embed/>
                </p:oleObj>
              </mc:Choice>
              <mc:Fallback>
                <p:oleObj r:id="rId7" imgW="951865" imgH="381000" progId="Equation.DSMT4">
                  <p:embed/>
                  <p:pic>
                    <p:nvPicPr>
                      <p:cNvPr id="0" name="图片 3206"/>
                      <p:cNvPicPr/>
                      <p:nvPr/>
                    </p:nvPicPr>
                    <p:blipFill>
                      <a:blip r:embed="rId8"/>
                      <a:stretch>
                        <a:fillRect/>
                      </a:stretch>
                    </p:blipFill>
                    <p:spPr>
                      <a:xfrm>
                        <a:off x="2057400" y="5419725"/>
                        <a:ext cx="1752600" cy="708025"/>
                      </a:xfrm>
                      <a:prstGeom prst="rect">
                        <a:avLst/>
                      </a:prstGeom>
                      <a:noFill/>
                      <a:ln w="38100">
                        <a:noFill/>
                        <a:miter/>
                      </a:ln>
                    </p:spPr>
                  </p:pic>
                </p:oleObj>
              </mc:Fallback>
            </mc:AlternateContent>
          </a:graphicData>
        </a:graphic>
      </p:graphicFrame>
      <p:sp>
        <p:nvSpPr>
          <p:cNvPr id="3" name="文本框 2"/>
          <p:cNvSpPr txBox="1"/>
          <p:nvPr/>
        </p:nvSpPr>
        <p:spPr>
          <a:xfrm>
            <a:off x="7564582" y="4854575"/>
            <a:ext cx="4253344" cy="1631216"/>
          </a:xfrm>
          <a:prstGeom prst="rect">
            <a:avLst/>
          </a:prstGeom>
          <a:solidFill>
            <a:schemeClr val="accent4">
              <a:lumMod val="20000"/>
              <a:lumOff val="80000"/>
            </a:schemeClr>
          </a:solidFill>
        </p:spPr>
        <p:txBody>
          <a:bodyPr wrap="square" rtlCol="0" anchor="t">
            <a:spAutoFit/>
          </a:bodyPr>
          <a:lstStyle/>
          <a:p>
            <a:pPr algn="just"/>
            <a:r>
              <a:rPr lang="zh-CN" altLang="en-US" sz="2000" b="1" dirty="0">
                <a:solidFill>
                  <a:schemeClr val="tx1"/>
                </a:solidFill>
                <a:latin typeface="Times New Roman" panose="02020603050405020304" pitchFamily="18" charset="0"/>
                <a:cs typeface="Times New Roman" panose="02020603050405020304" pitchFamily="18" charset="0"/>
                <a:sym typeface="+mn-ea"/>
              </a:rPr>
              <a:t>“</a:t>
            </a:r>
            <a:r>
              <a:rPr lang="en-US" altLang="zh-CN" sz="2000" b="1" dirty="0">
                <a:solidFill>
                  <a:schemeClr val="tx1"/>
                </a:solidFill>
                <a:latin typeface="Times New Roman" panose="02020603050405020304" pitchFamily="18" charset="0"/>
                <a:cs typeface="Times New Roman" panose="02020603050405020304" pitchFamily="18" charset="0"/>
                <a:sym typeface="+mn-ea"/>
              </a:rPr>
              <a:t>µ</a:t>
            </a:r>
            <a:r>
              <a:rPr lang="en-US" altLang="zh-CN" sz="2000" b="1" baseline="-25000" dirty="0">
                <a:solidFill>
                  <a:schemeClr val="tx1"/>
                </a:solidFill>
                <a:latin typeface="Times New Roman" panose="02020603050405020304" pitchFamily="18" charset="0"/>
                <a:cs typeface="Times New Roman" panose="02020603050405020304" pitchFamily="18" charset="0"/>
                <a:sym typeface="+mn-ea"/>
              </a:rPr>
              <a:t>F</a:t>
            </a:r>
            <a:r>
              <a:rPr lang="en-US" altLang="zh-CN" sz="2000" b="1" dirty="0">
                <a:solidFill>
                  <a:schemeClr val="tx1"/>
                </a:solidFill>
                <a:latin typeface="Times New Roman" panose="02020603050405020304" pitchFamily="18" charset="0"/>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cs typeface="Times New Roman" panose="02020603050405020304" pitchFamily="18" charset="0"/>
                <a:sym typeface="+mn-ea"/>
              </a:rPr>
              <a:t>x</a:t>
            </a:r>
            <a:r>
              <a:rPr lang="en-US" altLang="zh-CN" sz="2000" b="1" baseline="-25000" dirty="0">
                <a:solidFill>
                  <a:schemeClr val="tx1"/>
                </a:solidFill>
                <a:latin typeface="Times New Roman" panose="02020603050405020304" pitchFamily="18" charset="0"/>
                <a:cs typeface="Times New Roman" panose="02020603050405020304" pitchFamily="18" charset="0"/>
                <a:sym typeface="+mn-ea"/>
              </a:rPr>
              <a:t>2</a:t>
            </a:r>
            <a:r>
              <a:rPr lang="en-US" altLang="zh-CN" sz="2000" b="1" dirty="0">
                <a:solidFill>
                  <a:schemeClr val="tx1"/>
                </a:solidFill>
                <a:latin typeface="Times New Roman" panose="02020603050405020304" pitchFamily="18" charset="0"/>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cs typeface="Times New Roman" panose="02020603050405020304" pitchFamily="18" charset="0"/>
                <a:sym typeface="+mn-ea"/>
              </a:rPr>
              <a:t>x</a:t>
            </a:r>
            <a:r>
              <a:rPr lang="en-US" altLang="zh-CN" sz="2000" b="1" baseline="-25000" dirty="0">
                <a:solidFill>
                  <a:schemeClr val="tx1"/>
                </a:solidFill>
                <a:latin typeface="Times New Roman" panose="02020603050405020304" pitchFamily="18" charset="0"/>
                <a:cs typeface="Times New Roman" panose="02020603050405020304" pitchFamily="18" charset="0"/>
                <a:sym typeface="+mn-ea"/>
              </a:rPr>
              <a:t>i</a:t>
            </a:r>
            <a:r>
              <a:rPr lang="en-US" altLang="zh-CN" sz="2000" b="1" dirty="0">
                <a:solidFill>
                  <a:schemeClr val="tx1"/>
                </a:solidFill>
                <a:latin typeface="Times New Roman" panose="02020603050405020304" pitchFamily="18" charset="0"/>
                <a:cs typeface="Times New Roman" panose="02020603050405020304" pitchFamily="18" charset="0"/>
                <a:sym typeface="+mn-ea"/>
              </a:rPr>
              <a:t> ”</a:t>
            </a:r>
            <a:r>
              <a:rPr lang="zh-CN" altLang="en-US" sz="2000" b="1" dirty="0">
                <a:solidFill>
                  <a:schemeClr val="tx1"/>
                </a:solidFill>
                <a:latin typeface="Times New Roman" panose="02020603050405020304" pitchFamily="18" charset="0"/>
                <a:cs typeface="Times New Roman" panose="02020603050405020304" pitchFamily="18" charset="0"/>
                <a:sym typeface="+mn-ea"/>
              </a:rPr>
              <a:t>不是相除关系，只是一个记号；“</a:t>
            </a:r>
            <a:r>
              <a:rPr lang="en-US" altLang="zh-CN" sz="2000" b="1" dirty="0">
                <a:solidFill>
                  <a:schemeClr val="tx1"/>
                </a:solidFill>
                <a:latin typeface="Times New Roman" panose="02020603050405020304" pitchFamily="18" charset="0"/>
                <a:cs typeface="Times New Roman" panose="02020603050405020304" pitchFamily="18" charset="0"/>
                <a:sym typeface="+mn-ea"/>
              </a:rPr>
              <a:t>+”</a:t>
            </a:r>
            <a:r>
              <a:rPr lang="zh-CN" altLang="en-US" sz="2000" b="1" dirty="0">
                <a:solidFill>
                  <a:schemeClr val="tx1"/>
                </a:solidFill>
                <a:latin typeface="Times New Roman" panose="02020603050405020304" pitchFamily="18" charset="0"/>
                <a:cs typeface="Times New Roman" panose="02020603050405020304" pitchFamily="18" charset="0"/>
                <a:sym typeface="+mn-ea"/>
              </a:rPr>
              <a:t>也不是算术意义上的加，只是一个连接符号。</a:t>
            </a:r>
            <a:r>
              <a:rPr lang="zh-CN" altLang="en-US" sz="20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不是积分符号，</a:t>
            </a:r>
            <a:r>
              <a:rPr lang="zh-CN" altLang="en-US" sz="2000" b="1" dirty="0">
                <a:solidFill>
                  <a:schemeClr val="tx1"/>
                </a:solidFill>
                <a:latin typeface="Times New Roman" panose="02020603050405020304" pitchFamily="18" charset="0"/>
                <a:cs typeface="Times New Roman" panose="02020603050405020304" pitchFamily="18" charset="0"/>
                <a:sym typeface="+mn-ea"/>
              </a:rPr>
              <a:t>只是表示论域中各元素与其隶属度对应关系的总括。</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模糊集的表示方法</a:t>
            </a:r>
          </a:p>
        </p:txBody>
      </p:sp>
      <p:sp>
        <p:nvSpPr>
          <p:cNvPr id="162819" name="Rectangle 3"/>
          <p:cNvSpPr>
            <a:spLocks noGrp="1" noChangeArrowheads="1"/>
          </p:cNvSpPr>
          <p:nvPr/>
        </p:nvSpPr>
        <p:spPr>
          <a:xfrm>
            <a:off x="812800" y="1741805"/>
            <a:ext cx="10541000" cy="365760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b="1" dirty="0">
                <a:solidFill>
                  <a:schemeClr val="accent2"/>
                </a:solidFill>
                <a:latin typeface="Times New Roman" panose="02020603050405020304" pitchFamily="18" charset="0"/>
                <a:cs typeface="Times New Roman" panose="02020603050405020304" pitchFamily="18" charset="0"/>
                <a:sym typeface="+mn-ea"/>
              </a:rPr>
              <a:t>（</a:t>
            </a:r>
            <a:r>
              <a:rPr lang="en-US" altLang="zh-CN" sz="2600" b="1" dirty="0">
                <a:solidFill>
                  <a:schemeClr val="accent2"/>
                </a:solidFill>
                <a:latin typeface="Times New Roman" panose="02020603050405020304" pitchFamily="18" charset="0"/>
                <a:sym typeface="+mn-ea"/>
              </a:rPr>
              <a:t>2</a:t>
            </a:r>
            <a:r>
              <a:rPr lang="zh-CN" altLang="en-US" sz="2600" b="1" dirty="0">
                <a:solidFill>
                  <a:schemeClr val="accent2"/>
                </a:solidFill>
                <a:latin typeface="Times New Roman" panose="02020603050405020304" pitchFamily="18" charset="0"/>
                <a:sym typeface="+mn-ea"/>
              </a:rPr>
              <a:t>）</a:t>
            </a:r>
            <a:r>
              <a:rPr lang="zh-CN" altLang="en-US" sz="2600" b="1" dirty="0">
                <a:solidFill>
                  <a:schemeClr val="accent2"/>
                </a:solidFill>
                <a:latin typeface="宋体" panose="02010600030101010101" pitchFamily="2" charset="-122"/>
                <a:sym typeface="+mn-ea"/>
              </a:rPr>
              <a:t>序偶表示法</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marL="0" indent="0" eaLnBrk="0" hangingPunct="0">
              <a:buNone/>
            </a:pPr>
            <a:r>
              <a:rPr lang="en-US" altLang="zh-CN" sz="2600" b="1" dirty="0">
                <a:latin typeface="宋体" panose="02010600030101010101" pitchFamily="2" charset="-122"/>
                <a:sym typeface="+mn-ea"/>
              </a:rPr>
              <a:t>	</a:t>
            </a:r>
            <a:r>
              <a:rPr lang="zh-CN" altLang="en-US" sz="2600" b="1" dirty="0">
                <a:latin typeface="宋体" panose="02010600030101010101" pitchFamily="2" charset="-122"/>
                <a:sym typeface="+mn-ea"/>
              </a:rPr>
              <a:t>论域是离散且元素数目有限</a:t>
            </a:r>
            <a:r>
              <a:rPr lang="en-US" altLang="zh-CN" sz="2600" b="1" dirty="0">
                <a:latin typeface="宋体" panose="02010600030101010101" pitchFamily="2" charset="-122"/>
                <a:sym typeface="+mn-ea"/>
              </a:rPr>
              <a:t>:</a:t>
            </a:r>
          </a:p>
          <a:p>
            <a:pPr marL="469900" indent="-469900" eaLnBrk="0" hangingPunct="0"/>
            <a:endParaRPr lang="en-US" altLang="zh-CN" sz="2600" b="1" dirty="0">
              <a:latin typeface="宋体" panose="02010600030101010101" pitchFamily="2" charset="-122"/>
              <a:sym typeface="+mn-ea"/>
            </a:endParaRPr>
          </a:p>
          <a:p>
            <a:pPr marL="0" indent="0" eaLnBrk="0" hangingPunct="0">
              <a:buNone/>
            </a:pPr>
            <a:r>
              <a:rPr lang="zh-CN" altLang="en-US" sz="2600" b="1" dirty="0">
                <a:solidFill>
                  <a:schemeClr val="accent2"/>
                </a:solidFill>
                <a:latin typeface="Times New Roman" panose="02020603050405020304" pitchFamily="18" charset="0"/>
                <a:sym typeface="+mn-ea"/>
              </a:rPr>
              <a:t>（</a:t>
            </a:r>
            <a:r>
              <a:rPr lang="en-US" altLang="zh-CN" sz="2600" b="1" dirty="0">
                <a:solidFill>
                  <a:schemeClr val="accent2"/>
                </a:solidFill>
                <a:latin typeface="Times New Roman" panose="02020603050405020304" pitchFamily="18" charset="0"/>
                <a:sym typeface="+mn-ea"/>
              </a:rPr>
              <a:t>3</a:t>
            </a:r>
            <a:r>
              <a:rPr lang="zh-CN" altLang="en-US" sz="2600" b="1" dirty="0">
                <a:solidFill>
                  <a:schemeClr val="accent2"/>
                </a:solidFill>
                <a:latin typeface="Times New Roman" panose="02020603050405020304" pitchFamily="18" charset="0"/>
                <a:sym typeface="+mn-ea"/>
              </a:rPr>
              <a:t>）</a:t>
            </a:r>
            <a:r>
              <a:rPr lang="zh-CN" altLang="en-US" sz="2600" b="1" dirty="0">
                <a:solidFill>
                  <a:schemeClr val="accent2"/>
                </a:solidFill>
                <a:latin typeface="宋体" panose="02010600030101010101" pitchFamily="2" charset="-122"/>
                <a:sym typeface="+mn-ea"/>
              </a:rPr>
              <a:t>向量表示法</a:t>
            </a:r>
            <a:endParaRPr lang="en-US" altLang="zh-CN" sz="2600" b="1" dirty="0">
              <a:latin typeface="宋体" panose="02010600030101010101" pitchFamily="2" charset="-122"/>
            </a:endParaRPr>
          </a:p>
          <a:p>
            <a:pPr marL="0" indent="0" eaLnBrk="0" hangingPunct="0">
              <a:buNone/>
            </a:pPr>
            <a:r>
              <a:rPr lang="en-US" altLang="zh-CN" sz="2600" b="1" dirty="0">
                <a:latin typeface="宋体" panose="02010600030101010101" pitchFamily="2" charset="-122"/>
                <a:sym typeface="+mn-ea"/>
              </a:rPr>
              <a:t>	</a:t>
            </a:r>
            <a:r>
              <a:rPr lang="zh-CN" altLang="en-US" sz="2600" b="1" dirty="0">
                <a:latin typeface="宋体" panose="02010600030101010101" pitchFamily="2" charset="-122"/>
                <a:sym typeface="+mn-ea"/>
              </a:rPr>
              <a:t>论域是离散且元素数目有限</a:t>
            </a:r>
            <a:r>
              <a:rPr lang="en-US" altLang="zh-CN" sz="2600" b="1" dirty="0">
                <a:latin typeface="宋体" panose="02010600030101010101" pitchFamily="2" charset="-122"/>
                <a:sym typeface="+mn-ea"/>
              </a:rPr>
              <a:t>:</a:t>
            </a:r>
            <a:endParaRPr lang="zh-CN" altLang="en-US" sz="2600" b="1" dirty="0">
              <a:solidFill>
                <a:schemeClr val="accent2"/>
              </a:solidFill>
              <a:latin typeface="Times New Roman" panose="02020603050405020304" pitchFamily="18" charset="0"/>
            </a:endParaRPr>
          </a:p>
          <a:p>
            <a:pPr marL="0" indent="0" algn="just"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 </a:t>
            </a: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370710" name="Object 22"/>
          <p:cNvGraphicFramePr/>
          <p:nvPr/>
        </p:nvGraphicFramePr>
        <p:xfrm>
          <a:off x="2600325" y="2943225"/>
          <a:ext cx="6572250" cy="495300"/>
        </p:xfrm>
        <a:graphic>
          <a:graphicData uri="http://schemas.openxmlformats.org/presentationml/2006/ole">
            <mc:AlternateContent xmlns:mc="http://schemas.openxmlformats.org/markup-compatibility/2006">
              <mc:Choice xmlns:v="urn:schemas-microsoft-com:vml" Requires="v">
                <p:oleObj spid="_x0000_s47173" r:id="rId3" imgW="2971800" imgH="228600" progId="Equation.DSMT4">
                  <p:embed/>
                </p:oleObj>
              </mc:Choice>
              <mc:Fallback>
                <p:oleObj r:id="rId3" imgW="2971800" imgH="228600" progId="Equation.DSMT4">
                  <p:embed/>
                  <p:pic>
                    <p:nvPicPr>
                      <p:cNvPr id="0" name="图片 3207"/>
                      <p:cNvPicPr/>
                      <p:nvPr/>
                    </p:nvPicPr>
                    <p:blipFill>
                      <a:blip r:embed="rId4"/>
                      <a:stretch>
                        <a:fillRect/>
                      </a:stretch>
                    </p:blipFill>
                    <p:spPr>
                      <a:xfrm>
                        <a:off x="2600325" y="2943225"/>
                        <a:ext cx="6572250" cy="495300"/>
                      </a:xfrm>
                      <a:prstGeom prst="rect">
                        <a:avLst/>
                      </a:prstGeom>
                      <a:noFill/>
                      <a:ln w="38100">
                        <a:noFill/>
                        <a:miter/>
                      </a:ln>
                    </p:spPr>
                  </p:pic>
                </p:oleObj>
              </mc:Fallback>
            </mc:AlternateContent>
          </a:graphicData>
        </a:graphic>
      </p:graphicFrame>
      <p:graphicFrame>
        <p:nvGraphicFramePr>
          <p:cNvPr id="370713" name="Object 25"/>
          <p:cNvGraphicFramePr/>
          <p:nvPr/>
        </p:nvGraphicFramePr>
        <p:xfrm>
          <a:off x="2600325" y="4752975"/>
          <a:ext cx="4953000" cy="542925"/>
        </p:xfrm>
        <a:graphic>
          <a:graphicData uri="http://schemas.openxmlformats.org/presentationml/2006/ole">
            <mc:AlternateContent xmlns:mc="http://schemas.openxmlformats.org/markup-compatibility/2006">
              <mc:Choice xmlns:v="urn:schemas-microsoft-com:vml" Requires="v">
                <p:oleObj spid="_x0000_s47174" r:id="rId5" imgW="2044700" imgH="228600" progId="Equation.DSMT4">
                  <p:embed/>
                </p:oleObj>
              </mc:Choice>
              <mc:Fallback>
                <p:oleObj r:id="rId5" imgW="2044700" imgH="228600" progId="Equation.DSMT4">
                  <p:embed/>
                  <p:pic>
                    <p:nvPicPr>
                      <p:cNvPr id="0" name="图片 3205"/>
                      <p:cNvPicPr/>
                      <p:nvPr/>
                    </p:nvPicPr>
                    <p:blipFill>
                      <a:blip r:embed="rId6"/>
                      <a:stretch>
                        <a:fillRect/>
                      </a:stretch>
                    </p:blipFill>
                    <p:spPr>
                      <a:xfrm>
                        <a:off x="2600325" y="4752975"/>
                        <a:ext cx="4953000" cy="542925"/>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隶属函数</a:t>
            </a:r>
          </a:p>
        </p:txBody>
      </p:sp>
      <p:sp>
        <p:nvSpPr>
          <p:cNvPr id="162819" name="Rectangle 3"/>
          <p:cNvSpPr>
            <a:spLocks noGrp="1" noChangeArrowheads="1"/>
          </p:cNvSpPr>
          <p:nvPr/>
        </p:nvSpPr>
        <p:spPr>
          <a:xfrm>
            <a:off x="812800" y="1741805"/>
            <a:ext cx="10541000" cy="159512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buFont typeface="Wingdings" panose="05000000000000000000" pitchFamily="2" charset="2"/>
              <a:buChar char="§"/>
            </a:pPr>
            <a:r>
              <a:rPr lang="zh-CN" altLang="en-US" sz="2600" b="1" dirty="0">
                <a:latin typeface="宋体" panose="02010600030101010101" pitchFamily="2" charset="-122"/>
                <a:sym typeface="+mn-ea"/>
              </a:rPr>
              <a:t>常见的隶属函数：</a:t>
            </a:r>
            <a:r>
              <a:rPr lang="zh-CN" altLang="en-US" sz="2600" dirty="0">
                <a:latin typeface="Times New Roman" panose="02020603050405020304" pitchFamily="18" charset="0"/>
                <a:sym typeface="+mn-ea"/>
              </a:rPr>
              <a:t>正态分布</a:t>
            </a:r>
            <a:r>
              <a:rPr lang="zh-CN" altLang="en-US" sz="2600" dirty="0">
                <a:latin typeface="宋体" panose="02010600030101010101" pitchFamily="2" charset="-122"/>
                <a:sym typeface="+mn-ea"/>
              </a:rPr>
              <a:t>、</a:t>
            </a:r>
            <a:r>
              <a:rPr lang="zh-CN" altLang="en-US" sz="2600" dirty="0">
                <a:latin typeface="Times New Roman" panose="02020603050405020304" pitchFamily="18" charset="0"/>
                <a:sym typeface="+mn-ea"/>
              </a:rPr>
              <a:t>三角分布、梯形分布</a:t>
            </a:r>
            <a:r>
              <a:rPr lang="zh-CN" altLang="en-US" sz="2600" dirty="0">
                <a:latin typeface="宋体" panose="02010600030101010101" pitchFamily="2" charset="-122"/>
                <a:sym typeface="+mn-ea"/>
              </a:rPr>
              <a:t>等。</a:t>
            </a:r>
            <a:r>
              <a:rPr lang="zh-CN" altLang="en-US" sz="2600" b="1" dirty="0">
                <a:latin typeface="Times New Roman" panose="02020603050405020304" pitchFamily="18" charset="0"/>
                <a:sym typeface="+mn-ea"/>
              </a:rPr>
              <a:t> </a:t>
            </a:r>
            <a:endParaRPr lang="zh-CN" altLang="en-US" sz="2600" b="1" dirty="0">
              <a:latin typeface="Times New Roman" panose="02020603050405020304" pitchFamily="18" charset="0"/>
            </a:endParaRPr>
          </a:p>
          <a:p>
            <a:pPr eaLnBrk="1" hangingPunct="1">
              <a:buFont typeface="Wingdings" panose="05000000000000000000" pitchFamily="2" charset="2"/>
              <a:buChar char="§"/>
            </a:pPr>
            <a:r>
              <a:rPr lang="zh-CN" altLang="en-US" sz="2600" b="1" dirty="0">
                <a:latin typeface="宋体" panose="02010600030101010101" pitchFamily="2" charset="-122"/>
                <a:sym typeface="+mn-ea"/>
              </a:rPr>
              <a:t>隶属函数确定方法：</a:t>
            </a:r>
            <a:r>
              <a:rPr lang="zh-CN" altLang="en-US" sz="2600" dirty="0">
                <a:latin typeface="Times New Roman" panose="02020603050405020304" pitchFamily="18" charset="0"/>
                <a:sym typeface="+mn-ea"/>
              </a:rPr>
              <a:t>模糊统计法、专家经验法、二元对比排序法、基本概念扩充法等。</a:t>
            </a:r>
          </a:p>
        </p:txBody>
      </p:sp>
      <p:grpSp>
        <p:nvGrpSpPr>
          <p:cNvPr id="5" name="Group 23"/>
          <p:cNvGrpSpPr/>
          <p:nvPr/>
        </p:nvGrpSpPr>
        <p:grpSpPr>
          <a:xfrm>
            <a:off x="812800" y="3429000"/>
            <a:ext cx="10540365" cy="3089184"/>
            <a:chOff x="192" y="1008"/>
            <a:chExt cx="5424" cy="2531"/>
          </a:xfrm>
        </p:grpSpPr>
        <p:grpSp>
          <p:nvGrpSpPr>
            <p:cNvPr id="6" name="Group 14"/>
            <p:cNvGrpSpPr/>
            <p:nvPr/>
          </p:nvGrpSpPr>
          <p:grpSpPr>
            <a:xfrm>
              <a:off x="192" y="1008"/>
              <a:ext cx="5424" cy="2531"/>
              <a:chOff x="192" y="1008"/>
              <a:chExt cx="5424" cy="2531"/>
            </a:xfrm>
          </p:grpSpPr>
          <p:sp>
            <p:nvSpPr>
              <p:cNvPr id="7" name="Text Box 4"/>
              <p:cNvSpPr txBox="1"/>
              <p:nvPr/>
            </p:nvSpPr>
            <p:spPr>
              <a:xfrm>
                <a:off x="192" y="1008"/>
                <a:ext cx="5424" cy="2531"/>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indent="0">
                  <a:lnSpc>
                    <a:spcPct val="120000"/>
                  </a:lnSpc>
                  <a:spcBef>
                    <a:spcPct val="50000"/>
                  </a:spcBef>
                  <a:buClr>
                    <a:schemeClr val="accent2"/>
                  </a:buClr>
                  <a:buFont typeface="Wingdings" panose="05000000000000000000" pitchFamily="2" charset="2"/>
                  <a:buNone/>
                </a:pPr>
                <a:r>
                  <a:rPr lang="zh-CN" altLang="en-US" sz="2600" b="1" dirty="0">
                    <a:latin typeface="Times New Roman" panose="02020603050405020304" pitchFamily="18" charset="0"/>
                  </a:rPr>
                  <a:t>以年龄作论域，取                   </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，扎德给出了“年老”</a:t>
                </a:r>
                <a:r>
                  <a:rPr lang="en-US" altLang="zh-CN" sz="2600" b="1" i="1" dirty="0">
                    <a:latin typeface="Times New Roman" panose="02020603050405020304" pitchFamily="18" charset="0"/>
                  </a:rPr>
                  <a:t>O </a:t>
                </a:r>
                <a:r>
                  <a:rPr lang="zh-CN" altLang="en-US" sz="2600" b="1" dirty="0">
                    <a:latin typeface="Times New Roman" panose="02020603050405020304" pitchFamily="18" charset="0"/>
                  </a:rPr>
                  <a:t>与“年青”</a:t>
                </a:r>
                <a:r>
                  <a:rPr lang="en-US" altLang="zh-CN" sz="2600" b="1" i="1" dirty="0">
                    <a:latin typeface="Times New Roman" panose="02020603050405020304" pitchFamily="18" charset="0"/>
                  </a:rPr>
                  <a:t>Y </a:t>
                </a:r>
                <a:r>
                  <a:rPr lang="zh-CN" altLang="en-US" sz="2600" b="1" dirty="0">
                    <a:latin typeface="Times New Roman" panose="02020603050405020304" pitchFamily="18" charset="0"/>
                  </a:rPr>
                  <a:t>两个模糊集合的隶属函数为</a:t>
                </a:r>
              </a:p>
              <a:p>
                <a:pPr indent="0">
                  <a:lnSpc>
                    <a:spcPct val="120000"/>
                  </a:lnSpc>
                  <a:spcBef>
                    <a:spcPct val="50000"/>
                  </a:spcBef>
                  <a:buClr>
                    <a:schemeClr val="accent2"/>
                  </a:buClr>
                  <a:buFont typeface="Wingdings" panose="05000000000000000000" pitchFamily="2" charset="2"/>
                  <a:buNone/>
                </a:pPr>
                <a:endParaRPr lang="zh-CN" altLang="en-US" sz="2600" b="1" dirty="0">
                  <a:latin typeface="Times New Roman" panose="02020603050405020304" pitchFamily="18" charset="0"/>
                </a:endParaRPr>
              </a:p>
              <a:p>
                <a:pPr indent="0">
                  <a:lnSpc>
                    <a:spcPct val="120000"/>
                  </a:lnSpc>
                  <a:spcBef>
                    <a:spcPct val="50000"/>
                  </a:spcBef>
                  <a:buClr>
                    <a:schemeClr val="accent2"/>
                  </a:buClr>
                  <a:buFont typeface="Wingdings" panose="05000000000000000000" pitchFamily="2" charset="2"/>
                  <a:buNone/>
                </a:pPr>
                <a:r>
                  <a:rPr lang="zh-CN" altLang="en-US" sz="2600" b="1" dirty="0">
                    <a:latin typeface="宋体" panose="02010600030101010101" pitchFamily="2" charset="-122"/>
                    <a:sym typeface="+mn-ea"/>
                  </a:rPr>
                  <a:t>采用</a:t>
                </a:r>
                <a:r>
                  <a:rPr lang="en-US" altLang="zh-CN" sz="2600" b="1" dirty="0">
                    <a:latin typeface="Times New Roman" panose="02020603050405020304" pitchFamily="18" charset="0"/>
                    <a:sym typeface="+mn-ea"/>
                  </a:rPr>
                  <a:t>Zadeh</a:t>
                </a:r>
                <a:r>
                  <a:rPr lang="zh-CN" altLang="en-US" sz="2600" b="1" dirty="0">
                    <a:latin typeface="宋体" panose="02010600030101010101" pitchFamily="2" charset="-122"/>
                    <a:sym typeface="+mn-ea"/>
                  </a:rPr>
                  <a:t>表示法</a:t>
                </a:r>
                <a:r>
                  <a:rPr lang="en-US" altLang="zh-CN" sz="2600" b="1" dirty="0">
                    <a:latin typeface="宋体" panose="02010600030101010101" pitchFamily="2" charset="-122"/>
                    <a:sym typeface="+mn-ea"/>
                  </a:rPr>
                  <a:t>:</a:t>
                </a:r>
                <a:endParaRPr lang="zh-CN" altLang="en-US" sz="2600" b="1" dirty="0">
                  <a:latin typeface="Times New Roman" panose="02020603050405020304" pitchFamily="18" charset="0"/>
                </a:endParaRPr>
              </a:p>
              <a:p>
                <a:pPr indent="0">
                  <a:lnSpc>
                    <a:spcPct val="120000"/>
                  </a:lnSpc>
                  <a:spcBef>
                    <a:spcPct val="50000"/>
                  </a:spcBef>
                  <a:buClr>
                    <a:schemeClr val="accent2"/>
                  </a:buClr>
                  <a:buFont typeface="Wingdings" panose="05000000000000000000" pitchFamily="2" charset="2"/>
                  <a:buNone/>
                </a:pPr>
                <a:endParaRPr lang="en-US" altLang="zh-CN" sz="2600" b="1" dirty="0">
                  <a:latin typeface="Arial" panose="020B0604020202020204" pitchFamily="34" charset="0"/>
                </a:endParaRPr>
              </a:p>
            </p:txBody>
          </p:sp>
          <p:graphicFrame>
            <p:nvGraphicFramePr>
              <p:cNvPr id="8" name="Object 8"/>
              <p:cNvGraphicFramePr/>
              <p:nvPr/>
            </p:nvGraphicFramePr>
            <p:xfrm>
              <a:off x="432" y="1835"/>
              <a:ext cx="2404" cy="721"/>
            </p:xfrm>
            <a:graphic>
              <a:graphicData uri="http://schemas.openxmlformats.org/presentationml/2006/ole">
                <mc:AlternateContent xmlns:mc="http://schemas.openxmlformats.org/markup-compatibility/2006">
                  <mc:Choice xmlns:v="urn:schemas-microsoft-com:vml" Requires="v">
                    <p:oleObj spid="_x0000_s48299" r:id="rId3" imgW="2641600" imgH="711200" progId="Equation.3">
                      <p:embed/>
                    </p:oleObj>
                  </mc:Choice>
                  <mc:Fallback>
                    <p:oleObj r:id="rId3" imgW="2641600" imgH="711200" progId="Equation.3">
                      <p:embed/>
                      <p:pic>
                        <p:nvPicPr>
                          <p:cNvPr id="0" name="图片 3209"/>
                          <p:cNvPicPr/>
                          <p:nvPr/>
                        </p:nvPicPr>
                        <p:blipFill>
                          <a:blip r:embed="rId4"/>
                          <a:stretch>
                            <a:fillRect/>
                          </a:stretch>
                        </p:blipFill>
                        <p:spPr>
                          <a:xfrm>
                            <a:off x="432" y="1835"/>
                            <a:ext cx="2404" cy="721"/>
                          </a:xfrm>
                          <a:prstGeom prst="rect">
                            <a:avLst/>
                          </a:prstGeom>
                          <a:noFill/>
                          <a:ln w="38100">
                            <a:noFill/>
                            <a:miter/>
                          </a:ln>
                        </p:spPr>
                      </p:pic>
                    </p:oleObj>
                  </mc:Fallback>
                </mc:AlternateContent>
              </a:graphicData>
            </a:graphic>
          </p:graphicFrame>
          <p:graphicFrame>
            <p:nvGraphicFramePr>
              <p:cNvPr id="10" name="Object 7"/>
              <p:cNvGraphicFramePr/>
              <p:nvPr/>
            </p:nvGraphicFramePr>
            <p:xfrm>
              <a:off x="2900" y="1835"/>
              <a:ext cx="2355" cy="721"/>
            </p:xfrm>
            <a:graphic>
              <a:graphicData uri="http://schemas.openxmlformats.org/presentationml/2006/ole">
                <mc:AlternateContent xmlns:mc="http://schemas.openxmlformats.org/markup-compatibility/2006">
                  <mc:Choice xmlns:v="urn:schemas-microsoft-com:vml" Requires="v">
                    <p:oleObj spid="_x0000_s48300" r:id="rId5" imgW="2641600" imgH="711200" progId="Equation.3">
                      <p:embed/>
                    </p:oleObj>
                  </mc:Choice>
                  <mc:Fallback>
                    <p:oleObj r:id="rId5" imgW="2641600" imgH="711200" progId="Equation.3">
                      <p:embed/>
                      <p:pic>
                        <p:nvPicPr>
                          <p:cNvPr id="0" name="图片 3210"/>
                          <p:cNvPicPr/>
                          <p:nvPr/>
                        </p:nvPicPr>
                        <p:blipFill>
                          <a:blip r:embed="rId6"/>
                          <a:stretch>
                            <a:fillRect/>
                          </a:stretch>
                        </p:blipFill>
                        <p:spPr>
                          <a:xfrm>
                            <a:off x="2900" y="1835"/>
                            <a:ext cx="2355" cy="721"/>
                          </a:xfrm>
                          <a:prstGeom prst="rect">
                            <a:avLst/>
                          </a:prstGeom>
                          <a:noFill/>
                          <a:ln w="38100">
                            <a:noFill/>
                            <a:miter/>
                          </a:ln>
                        </p:spPr>
                      </p:pic>
                    </p:oleObj>
                  </mc:Fallback>
                </mc:AlternateContent>
              </a:graphicData>
            </a:graphic>
          </p:graphicFrame>
        </p:grpSp>
        <p:graphicFrame>
          <p:nvGraphicFramePr>
            <p:cNvPr id="12" name="Object 5"/>
            <p:cNvGraphicFramePr/>
            <p:nvPr>
              <p:extLst>
                <p:ext uri="{D42A27DB-BD31-4B8C-83A1-F6EECF244321}">
                  <p14:modId xmlns:p14="http://schemas.microsoft.com/office/powerpoint/2010/main" val="601748208"/>
                </p:ext>
              </p:extLst>
            </p:nvPr>
          </p:nvGraphicFramePr>
          <p:xfrm>
            <a:off x="1705" y="1153"/>
            <a:ext cx="681" cy="269"/>
          </p:xfrm>
          <a:graphic>
            <a:graphicData uri="http://schemas.openxmlformats.org/presentationml/2006/ole">
              <mc:AlternateContent xmlns:mc="http://schemas.openxmlformats.org/markup-compatibility/2006">
                <mc:Choice xmlns:v="urn:schemas-microsoft-com:vml" Requires="v">
                  <p:oleObj spid="_x0000_s48301" r:id="rId7" imgW="621665" imgH="177800" progId="Equation.DSMT4">
                    <p:embed/>
                  </p:oleObj>
                </mc:Choice>
                <mc:Fallback>
                  <p:oleObj r:id="rId7" imgW="621665" imgH="177800" progId="Equation.DSMT4">
                    <p:embed/>
                    <p:pic>
                      <p:nvPicPr>
                        <p:cNvPr id="0" name="图片 3211"/>
                        <p:cNvPicPr/>
                        <p:nvPr/>
                      </p:nvPicPr>
                      <p:blipFill>
                        <a:blip r:embed="rId8"/>
                        <a:stretch>
                          <a:fillRect/>
                        </a:stretch>
                      </p:blipFill>
                      <p:spPr>
                        <a:xfrm>
                          <a:off x="1705" y="1153"/>
                          <a:ext cx="681" cy="269"/>
                        </a:xfrm>
                        <a:prstGeom prst="rect">
                          <a:avLst/>
                        </a:prstGeom>
                        <a:noFill/>
                        <a:ln w="38100">
                          <a:noFill/>
                          <a:miter/>
                        </a:ln>
                      </p:spPr>
                    </p:pic>
                  </p:oleObj>
                </mc:Fallback>
              </mc:AlternateContent>
            </a:graphicData>
          </a:graphic>
        </p:graphicFrame>
      </p:grpSp>
      <p:grpSp>
        <p:nvGrpSpPr>
          <p:cNvPr id="15" name="Group 15"/>
          <p:cNvGrpSpPr/>
          <p:nvPr/>
        </p:nvGrpSpPr>
        <p:grpSpPr>
          <a:xfrm>
            <a:off x="2085975" y="5736590"/>
            <a:ext cx="7581900" cy="700405"/>
            <a:chOff x="432" y="3203"/>
            <a:chExt cx="4992" cy="533"/>
          </a:xfrm>
        </p:grpSpPr>
        <p:graphicFrame>
          <p:nvGraphicFramePr>
            <p:cNvPr id="16" name="Object 11"/>
            <p:cNvGraphicFramePr/>
            <p:nvPr/>
          </p:nvGraphicFramePr>
          <p:xfrm>
            <a:off x="432" y="3264"/>
            <a:ext cx="1968" cy="472"/>
          </p:xfrm>
          <a:graphic>
            <a:graphicData uri="http://schemas.openxmlformats.org/presentationml/2006/ole">
              <mc:AlternateContent xmlns:mc="http://schemas.openxmlformats.org/markup-compatibility/2006">
                <mc:Choice xmlns:v="urn:schemas-microsoft-com:vml" Requires="v">
                  <p:oleObj spid="_x0000_s48302" r:id="rId9" imgW="1930400" imgH="457200" progId="Equation.3">
                    <p:embed/>
                  </p:oleObj>
                </mc:Choice>
                <mc:Fallback>
                  <p:oleObj r:id="rId9" imgW="1930400" imgH="457200" progId="Equation.3">
                    <p:embed/>
                    <p:pic>
                      <p:nvPicPr>
                        <p:cNvPr id="0" name="图片 3213"/>
                        <p:cNvPicPr/>
                        <p:nvPr/>
                      </p:nvPicPr>
                      <p:blipFill>
                        <a:blip r:embed="rId10"/>
                        <a:stretch>
                          <a:fillRect/>
                        </a:stretch>
                      </p:blipFill>
                      <p:spPr>
                        <a:xfrm>
                          <a:off x="432" y="3264"/>
                          <a:ext cx="1968" cy="472"/>
                        </a:xfrm>
                        <a:prstGeom prst="rect">
                          <a:avLst/>
                        </a:prstGeom>
                        <a:noFill/>
                        <a:ln w="38100">
                          <a:noFill/>
                          <a:miter/>
                        </a:ln>
                      </p:spPr>
                    </p:pic>
                  </p:oleObj>
                </mc:Fallback>
              </mc:AlternateContent>
            </a:graphicData>
          </a:graphic>
        </p:graphicFrame>
        <p:graphicFrame>
          <p:nvGraphicFramePr>
            <p:cNvPr id="18" name="Object 10"/>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spid="_x0000_s48303" r:id="rId11" imgW="2387600" imgH="457200" progId="Equation.3">
                    <p:embed/>
                  </p:oleObj>
                </mc:Choice>
                <mc:Fallback>
                  <p:oleObj r:id="rId11" imgW="2387600" imgH="457200" progId="Equation.3">
                    <p:embed/>
                    <p:pic>
                      <p:nvPicPr>
                        <p:cNvPr id="0" name="图片 3214"/>
                        <p:cNvPicPr/>
                        <p:nvPr/>
                      </p:nvPicPr>
                      <p:blipFill>
                        <a:blip r:embed="rId12"/>
                        <a:stretch>
                          <a:fillRect/>
                        </a:stretch>
                      </p:blipFill>
                      <p:spPr>
                        <a:xfrm>
                          <a:off x="2880" y="3203"/>
                          <a:ext cx="2544" cy="49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模糊集的运算</a:t>
            </a:r>
          </a:p>
        </p:txBody>
      </p:sp>
      <p:sp>
        <p:nvSpPr>
          <p:cNvPr id="3" name="Rectangle 3"/>
          <p:cNvSpPr>
            <a:spLocks noGrp="1"/>
          </p:cNvSpPr>
          <p:nvPr/>
        </p:nvSpPr>
        <p:spPr>
          <a:xfrm>
            <a:off x="781050" y="1546225"/>
            <a:ext cx="9991725" cy="663575"/>
          </a:xfrm>
          <a:prstGeom prst="rect">
            <a:avLst/>
          </a:prstGeom>
          <a:gradFill rotWithShape="0">
            <a:gsLst>
              <a:gs pos="0">
                <a:srgbClr val="CCFFFF">
                  <a:alpha val="100000"/>
                </a:srgbClr>
              </a:gs>
              <a:gs pos="100000">
                <a:schemeClr val="bg1">
                  <a:alpha val="100000"/>
                </a:schemeClr>
              </a:gs>
            </a:gsLst>
            <a:path path="rect">
              <a:fillToRect l="100000" b="100000"/>
            </a:path>
            <a:tileRect/>
          </a:gradFill>
          <a:ln w="9525">
            <a:solidFill>
              <a:srgbClr val="808080">
                <a:alpha val="100000"/>
              </a:srgbClr>
            </a:solidFill>
            <a:miter/>
          </a:ln>
        </p:spPr>
        <p:txBody>
          <a:bodyPr vert="horz" wrap="square" lIns="91440" tIns="45720" rIns="91440" bIns="45720" anchor="t" anchorCtr="0"/>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包含</a:t>
            </a:r>
            <a:r>
              <a:rPr lang="zh-CN" altLang="en-US" sz="2800" b="1" dirty="0">
                <a:latin typeface="Times New Roman" panose="02020603050405020304" pitchFamily="18" charset="0"/>
              </a:rPr>
              <a:t>关系：</a:t>
            </a:r>
            <a:r>
              <a:rPr lang="zh-CN" altLang="en-US" sz="2600" dirty="0">
                <a:latin typeface="Times New Roman" panose="02020603050405020304" pitchFamily="18" charset="0"/>
              </a:rPr>
              <a:t> </a:t>
            </a:r>
            <a:r>
              <a:rPr lang="zh-CN" altLang="en-US" sz="2600" b="1" dirty="0">
                <a:latin typeface="Times New Roman" panose="02020603050405020304" pitchFamily="18" charset="0"/>
              </a:rPr>
              <a:t>若                          ，则</a:t>
            </a:r>
            <a:endParaRPr lang="zh-CN" altLang="en-US" sz="2800" b="1" dirty="0">
              <a:latin typeface="Times New Roman" panose="02020603050405020304" pitchFamily="18" charset="0"/>
            </a:endParaRPr>
          </a:p>
        </p:txBody>
      </p:sp>
      <p:graphicFrame>
        <p:nvGraphicFramePr>
          <p:cNvPr id="26626" name="Object 4"/>
          <p:cNvGraphicFramePr/>
          <p:nvPr/>
        </p:nvGraphicFramePr>
        <p:xfrm>
          <a:off x="5791200" y="1626235"/>
          <a:ext cx="2038350" cy="500063"/>
        </p:xfrm>
        <a:graphic>
          <a:graphicData uri="http://schemas.openxmlformats.org/presentationml/2006/ole">
            <mc:AlternateContent xmlns:mc="http://schemas.openxmlformats.org/markup-compatibility/2006">
              <mc:Choice xmlns:v="urn:schemas-microsoft-com:vml" Requires="v">
                <p:oleObj spid="_x0000_s49561" r:id="rId3" imgW="684530" imgH="177800" progId="Equation.DSMT4">
                  <p:embed/>
                </p:oleObj>
              </mc:Choice>
              <mc:Fallback>
                <p:oleObj r:id="rId3" imgW="684530" imgH="177800" progId="Equation.DSMT4">
                  <p:embed/>
                  <p:pic>
                    <p:nvPicPr>
                      <p:cNvPr id="0" name="图片 3212"/>
                      <p:cNvPicPr/>
                      <p:nvPr/>
                    </p:nvPicPr>
                    <p:blipFill>
                      <a:blip r:embed="rId4"/>
                      <a:stretch>
                        <a:fillRect/>
                      </a:stretch>
                    </p:blipFill>
                    <p:spPr>
                      <a:xfrm>
                        <a:off x="5791200" y="1626235"/>
                        <a:ext cx="2038350" cy="500063"/>
                      </a:xfrm>
                      <a:prstGeom prst="rect">
                        <a:avLst/>
                      </a:prstGeom>
                      <a:noFill/>
                      <a:ln w="38100">
                        <a:noFill/>
                        <a:miter/>
                      </a:ln>
                    </p:spPr>
                  </p:pic>
                </p:oleObj>
              </mc:Fallback>
            </mc:AlternateContent>
          </a:graphicData>
        </a:graphic>
      </p:graphicFrame>
      <p:graphicFrame>
        <p:nvGraphicFramePr>
          <p:cNvPr id="26627" name="Object 6"/>
          <p:cNvGraphicFramePr/>
          <p:nvPr/>
        </p:nvGraphicFramePr>
        <p:xfrm>
          <a:off x="8631238" y="1687513"/>
          <a:ext cx="1008062" cy="388937"/>
        </p:xfrm>
        <a:graphic>
          <a:graphicData uri="http://schemas.openxmlformats.org/presentationml/2006/ole">
            <mc:AlternateContent xmlns:mc="http://schemas.openxmlformats.org/markup-compatibility/2006">
              <mc:Choice xmlns:v="urn:schemas-microsoft-com:vml" Requires="v">
                <p:oleObj spid="_x0000_s49562" r:id="rId5" imgW="405765" imgH="165100" progId="Equation.3">
                  <p:embed/>
                </p:oleObj>
              </mc:Choice>
              <mc:Fallback>
                <p:oleObj r:id="rId5" imgW="405765" imgH="165100" progId="Equation.3">
                  <p:embed/>
                  <p:pic>
                    <p:nvPicPr>
                      <p:cNvPr id="0" name="图片 3215"/>
                      <p:cNvPicPr/>
                      <p:nvPr/>
                    </p:nvPicPr>
                    <p:blipFill>
                      <a:blip r:embed="rId6"/>
                      <a:stretch>
                        <a:fillRect/>
                      </a:stretch>
                    </p:blipFill>
                    <p:spPr>
                      <a:xfrm>
                        <a:off x="8631238" y="1687513"/>
                        <a:ext cx="1008062" cy="388937"/>
                      </a:xfrm>
                      <a:prstGeom prst="rect">
                        <a:avLst/>
                      </a:prstGeom>
                      <a:noFill/>
                      <a:ln w="38100">
                        <a:noFill/>
                        <a:miter/>
                      </a:ln>
                    </p:spPr>
                  </p:pic>
                </p:oleObj>
              </mc:Fallback>
            </mc:AlternateContent>
          </a:graphicData>
        </a:graphic>
      </p:graphicFrame>
      <p:sp>
        <p:nvSpPr>
          <p:cNvPr id="4" name="Rectangle 24"/>
          <p:cNvSpPr/>
          <p:nvPr/>
        </p:nvSpPr>
        <p:spPr>
          <a:xfrm>
            <a:off x="781050" y="2364105"/>
            <a:ext cx="9991725" cy="60769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30000"/>
              </a:spcBef>
              <a:buClr>
                <a:schemeClr val="accent2"/>
              </a:buClr>
              <a:buFont typeface="Wingdings" panose="05000000000000000000" pitchFamily="2" charset="2"/>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相等</a:t>
            </a:r>
            <a:r>
              <a:rPr lang="zh-CN" altLang="en-US" sz="2800" b="1" dirty="0">
                <a:latin typeface="Times New Roman" panose="02020603050405020304" pitchFamily="18" charset="0"/>
              </a:rPr>
              <a:t>关系：</a:t>
            </a:r>
            <a:r>
              <a:rPr lang="zh-CN" altLang="en-US" sz="2800" dirty="0">
                <a:latin typeface="Times New Roman" panose="02020603050405020304" pitchFamily="18" charset="0"/>
              </a:rPr>
              <a:t>  </a:t>
            </a:r>
            <a:r>
              <a:rPr lang="zh-CN" altLang="en-US" sz="2600" b="1" dirty="0">
                <a:latin typeface="Times New Roman" panose="02020603050405020304" pitchFamily="18" charset="0"/>
              </a:rPr>
              <a:t>若                       ，则</a:t>
            </a:r>
          </a:p>
        </p:txBody>
      </p:sp>
      <p:graphicFrame>
        <p:nvGraphicFramePr>
          <p:cNvPr id="26628" name="Object 8"/>
          <p:cNvGraphicFramePr/>
          <p:nvPr/>
        </p:nvGraphicFramePr>
        <p:xfrm>
          <a:off x="5791200" y="2435225"/>
          <a:ext cx="1949450" cy="465138"/>
        </p:xfrm>
        <a:graphic>
          <a:graphicData uri="http://schemas.openxmlformats.org/presentationml/2006/ole">
            <mc:AlternateContent xmlns:mc="http://schemas.openxmlformats.org/markup-compatibility/2006">
              <mc:Choice xmlns:v="urn:schemas-microsoft-com:vml" Requires="v">
                <p:oleObj spid="_x0000_s49563" r:id="rId7" imgW="684530" imgH="177800" progId="Equation.DSMT4">
                  <p:embed/>
                </p:oleObj>
              </mc:Choice>
              <mc:Fallback>
                <p:oleObj r:id="rId7" imgW="684530" imgH="177800" progId="Equation.DSMT4">
                  <p:embed/>
                  <p:pic>
                    <p:nvPicPr>
                      <p:cNvPr id="0" name="图片 3216"/>
                      <p:cNvPicPr/>
                      <p:nvPr/>
                    </p:nvPicPr>
                    <p:blipFill>
                      <a:blip r:embed="rId8"/>
                      <a:stretch>
                        <a:fillRect/>
                      </a:stretch>
                    </p:blipFill>
                    <p:spPr>
                      <a:xfrm>
                        <a:off x="5791200" y="2435225"/>
                        <a:ext cx="1949450" cy="465138"/>
                      </a:xfrm>
                      <a:prstGeom prst="rect">
                        <a:avLst/>
                      </a:prstGeom>
                      <a:noFill/>
                      <a:ln w="38100">
                        <a:noFill/>
                        <a:miter/>
                      </a:ln>
                    </p:spPr>
                  </p:pic>
                </p:oleObj>
              </mc:Fallback>
            </mc:AlternateContent>
          </a:graphicData>
        </a:graphic>
      </p:graphicFrame>
      <p:graphicFrame>
        <p:nvGraphicFramePr>
          <p:cNvPr id="26629" name="Object 10"/>
          <p:cNvGraphicFramePr/>
          <p:nvPr/>
        </p:nvGraphicFramePr>
        <p:xfrm>
          <a:off x="8536305" y="2473008"/>
          <a:ext cx="885825" cy="388937"/>
        </p:xfrm>
        <a:graphic>
          <a:graphicData uri="http://schemas.openxmlformats.org/presentationml/2006/ole">
            <mc:AlternateContent xmlns:mc="http://schemas.openxmlformats.org/markup-compatibility/2006">
              <mc:Choice xmlns:v="urn:schemas-microsoft-com:vml" Requires="v">
                <p:oleObj spid="_x0000_s49564" r:id="rId9" imgW="367665" imgH="165100" progId="Equation.3">
                  <p:embed/>
                </p:oleObj>
              </mc:Choice>
              <mc:Fallback>
                <p:oleObj r:id="rId9" imgW="367665" imgH="165100" progId="Equation.3">
                  <p:embed/>
                  <p:pic>
                    <p:nvPicPr>
                      <p:cNvPr id="0" name="图片 3230"/>
                      <p:cNvPicPr/>
                      <p:nvPr/>
                    </p:nvPicPr>
                    <p:blipFill>
                      <a:blip r:embed="rId10"/>
                      <a:stretch>
                        <a:fillRect/>
                      </a:stretch>
                    </p:blipFill>
                    <p:spPr>
                      <a:xfrm>
                        <a:off x="8536305" y="2473008"/>
                        <a:ext cx="885825" cy="388937"/>
                      </a:xfrm>
                      <a:prstGeom prst="rect">
                        <a:avLst/>
                      </a:prstGeom>
                      <a:noFill/>
                      <a:ln w="38100">
                        <a:noFill/>
                        <a:miter/>
                      </a:ln>
                    </p:spPr>
                  </p:pic>
                </p:oleObj>
              </mc:Fallback>
            </mc:AlternateContent>
          </a:graphicData>
        </a:graphic>
      </p:graphicFrame>
      <p:sp>
        <p:nvSpPr>
          <p:cNvPr id="14" name="Rectangle 23"/>
          <p:cNvSpPr/>
          <p:nvPr/>
        </p:nvSpPr>
        <p:spPr>
          <a:xfrm>
            <a:off x="781050" y="3107055"/>
            <a:ext cx="9991725" cy="3575050"/>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交并补</a:t>
            </a:r>
            <a:r>
              <a:rPr lang="zh-CN" altLang="en-US" sz="2800" b="1" dirty="0">
                <a:latin typeface="Times New Roman" panose="02020603050405020304" pitchFamily="18" charset="0"/>
              </a:rPr>
              <a:t>运算</a:t>
            </a:r>
          </a:p>
          <a:p>
            <a:pPr>
              <a:lnSpc>
                <a:spcPct val="120000"/>
              </a:lnSpc>
              <a:spcBef>
                <a:spcPct val="30000"/>
              </a:spcBef>
              <a:buClr>
                <a:schemeClr val="accent2"/>
              </a:buClr>
              <a:buFont typeface="Wingdings" panose="05000000000000000000" pitchFamily="2" charset="2"/>
            </a:pPr>
            <a:r>
              <a:rPr lang="zh-CN" altLang="en-US" sz="2600" dirty="0">
                <a:latin typeface="Times New Roman" panose="02020603050405020304" pitchFamily="18" charset="0"/>
              </a:rPr>
              <a:t>   </a:t>
            </a:r>
            <a:r>
              <a:rPr lang="zh-CN" altLang="en-US" sz="2600" b="1" dirty="0">
                <a:latin typeface="Times New Roman" panose="02020603050405020304" pitchFamily="18" charset="0"/>
              </a:rPr>
              <a:t>①  交运算</a:t>
            </a:r>
            <a:r>
              <a:rPr lang="en-US" altLang="zh-CN" sz="2600" b="1" dirty="0">
                <a:latin typeface="Times New Roman" panose="02020603050405020304" pitchFamily="18" charset="0"/>
              </a:rPr>
              <a:t>(intersection)</a:t>
            </a:r>
          </a:p>
          <a:p>
            <a:pPr>
              <a:lnSpc>
                <a:spcPct val="190000"/>
              </a:lnSpc>
              <a:spcBef>
                <a:spcPct val="30000"/>
              </a:spcBef>
              <a:buClr>
                <a:schemeClr val="accent2"/>
              </a:buClr>
              <a:buFont typeface="Wingdings" panose="05000000000000000000" pitchFamily="2" charset="2"/>
            </a:pPr>
            <a:r>
              <a:rPr lang="en-US" altLang="zh-CN" sz="2800" b="1" dirty="0">
                <a:solidFill>
                  <a:schemeClr val="tx1"/>
                </a:solidFill>
                <a:latin typeface="Times New Roman" panose="02020603050405020304" pitchFamily="18" charset="0"/>
                <a:sym typeface="+mn-ea"/>
              </a:rPr>
              <a:t>   ②  </a:t>
            </a:r>
            <a:r>
              <a:rPr lang="zh-CN" altLang="en-US" sz="2600" b="1" dirty="0">
                <a:latin typeface="Times New Roman" panose="02020603050405020304" pitchFamily="18" charset="0"/>
                <a:sym typeface="+mn-ea"/>
              </a:rPr>
              <a:t>并运算</a:t>
            </a:r>
            <a:r>
              <a:rPr lang="en-US" altLang="zh-CN" sz="2600" b="1" dirty="0">
                <a:latin typeface="Times New Roman" panose="02020603050405020304" pitchFamily="18" charset="0"/>
                <a:sym typeface="+mn-ea"/>
              </a:rPr>
              <a:t>(union)</a:t>
            </a:r>
          </a:p>
          <a:p>
            <a:pPr>
              <a:lnSpc>
                <a:spcPct val="190000"/>
              </a:lnSpc>
              <a:spcBef>
                <a:spcPct val="30000"/>
              </a:spcBef>
              <a:buClr>
                <a:schemeClr val="accent2"/>
              </a:buClr>
              <a:buFont typeface="Wingdings" panose="05000000000000000000" pitchFamily="2" charset="2"/>
            </a:pPr>
            <a:r>
              <a:rPr lang="en-US" altLang="zh-CN" sz="2600" b="1" dirty="0">
                <a:latin typeface="Times New Roman" panose="02020603050405020304" pitchFamily="18" charset="0"/>
                <a:sym typeface="+mn-ea"/>
              </a:rPr>
              <a:t>   </a:t>
            </a:r>
            <a:r>
              <a:rPr lang="en-US" altLang="zh-CN" sz="2800" b="1" dirty="0">
                <a:latin typeface="Times New Roman" panose="02020603050405020304" pitchFamily="18" charset="0"/>
                <a:sym typeface="+mn-ea"/>
              </a:rPr>
              <a:t>③  </a:t>
            </a:r>
            <a:r>
              <a:rPr lang="zh-CN" altLang="en-US" sz="2800" b="1" dirty="0">
                <a:latin typeface="Times New Roman" panose="02020603050405020304" pitchFamily="18" charset="0"/>
                <a:sym typeface="+mn-ea"/>
              </a:rPr>
              <a:t>补运算</a:t>
            </a:r>
            <a:r>
              <a:rPr lang="en-US" altLang="zh-CN" sz="2800" b="1" dirty="0">
                <a:latin typeface="Times New Roman" panose="02020603050405020304" pitchFamily="18" charset="0"/>
                <a:sym typeface="+mn-ea"/>
              </a:rPr>
              <a:t>(complement)         </a:t>
            </a:r>
            <a:r>
              <a:rPr lang="zh-CN" altLang="en-US" sz="2800" b="1" dirty="0">
                <a:latin typeface="Times New Roman" panose="02020603050405020304" pitchFamily="18" charset="0"/>
                <a:sym typeface="+mn-ea"/>
              </a:rPr>
              <a:t>或者</a:t>
            </a:r>
          </a:p>
          <a:p>
            <a:pPr>
              <a:lnSpc>
                <a:spcPct val="80000"/>
              </a:lnSpc>
              <a:spcBef>
                <a:spcPct val="30000"/>
              </a:spcBef>
              <a:buClr>
                <a:schemeClr val="accent2"/>
              </a:buClr>
              <a:buFont typeface="Wingdings" panose="05000000000000000000" pitchFamily="2" charset="2"/>
            </a:pPr>
            <a:r>
              <a:rPr lang="zh-CN" altLang="en-US" sz="2800" b="1" dirty="0">
                <a:latin typeface="Times New Roman" panose="02020603050405020304" pitchFamily="18" charset="0"/>
                <a:sym typeface="+mn-ea"/>
              </a:rPr>
              <a:t> </a:t>
            </a:r>
            <a:endParaRPr lang="en-US" altLang="zh-CN" sz="2800" dirty="0">
              <a:latin typeface="Times New Roman" panose="02020603050405020304" pitchFamily="18" charset="0"/>
            </a:endParaRPr>
          </a:p>
        </p:txBody>
      </p:sp>
      <p:graphicFrame>
        <p:nvGraphicFramePr>
          <p:cNvPr id="26630" name="Object 18"/>
          <p:cNvGraphicFramePr/>
          <p:nvPr/>
        </p:nvGraphicFramePr>
        <p:xfrm>
          <a:off x="4567238" y="3869055"/>
          <a:ext cx="862012" cy="400050"/>
        </p:xfrm>
        <a:graphic>
          <a:graphicData uri="http://schemas.openxmlformats.org/presentationml/2006/ole">
            <mc:AlternateContent xmlns:mc="http://schemas.openxmlformats.org/markup-compatibility/2006">
              <mc:Choice xmlns:v="urn:schemas-microsoft-com:vml" Requires="v">
                <p:oleObj spid="_x0000_s49565" r:id="rId11" imgW="406400" imgH="190500" progId="Equation.3">
                  <p:embed/>
                </p:oleObj>
              </mc:Choice>
              <mc:Fallback>
                <p:oleObj r:id="rId11" imgW="406400" imgH="190500" progId="Equation.3">
                  <p:embed/>
                  <p:pic>
                    <p:nvPicPr>
                      <p:cNvPr id="0" name="图片 3226"/>
                      <p:cNvPicPr/>
                      <p:nvPr/>
                    </p:nvPicPr>
                    <p:blipFill>
                      <a:blip r:embed="rId12"/>
                      <a:stretch>
                        <a:fillRect/>
                      </a:stretch>
                    </p:blipFill>
                    <p:spPr>
                      <a:xfrm>
                        <a:off x="4567238" y="3869055"/>
                        <a:ext cx="862012" cy="400050"/>
                      </a:xfrm>
                      <a:prstGeom prst="rect">
                        <a:avLst/>
                      </a:prstGeom>
                      <a:noFill/>
                      <a:ln w="38100">
                        <a:noFill/>
                        <a:miter/>
                      </a:ln>
                    </p:spPr>
                  </p:pic>
                </p:oleObj>
              </mc:Fallback>
            </mc:AlternateContent>
          </a:graphicData>
        </a:graphic>
      </p:graphicFrame>
      <p:graphicFrame>
        <p:nvGraphicFramePr>
          <p:cNvPr id="26631" name="Object 20"/>
          <p:cNvGraphicFramePr/>
          <p:nvPr/>
        </p:nvGraphicFramePr>
        <p:xfrm>
          <a:off x="2853055" y="4254183"/>
          <a:ext cx="6029325" cy="504825"/>
        </p:xfrm>
        <a:graphic>
          <a:graphicData uri="http://schemas.openxmlformats.org/presentationml/2006/ole">
            <mc:AlternateContent xmlns:mc="http://schemas.openxmlformats.org/markup-compatibility/2006">
              <mc:Choice xmlns:v="urn:schemas-microsoft-com:vml" Requires="v">
                <p:oleObj spid="_x0000_s49566" r:id="rId13" imgW="2093595" imgH="203200" progId="Equation.DSMT4">
                  <p:embed/>
                </p:oleObj>
              </mc:Choice>
              <mc:Fallback>
                <p:oleObj r:id="rId13" imgW="2093595" imgH="203200" progId="Equation.DSMT4">
                  <p:embed/>
                  <p:pic>
                    <p:nvPicPr>
                      <p:cNvPr id="0" name="图片 3229"/>
                      <p:cNvPicPr/>
                      <p:nvPr/>
                    </p:nvPicPr>
                    <p:blipFill>
                      <a:blip r:embed="rId14"/>
                      <a:stretch>
                        <a:fillRect/>
                      </a:stretch>
                    </p:blipFill>
                    <p:spPr>
                      <a:xfrm>
                        <a:off x="2853055" y="4254183"/>
                        <a:ext cx="6029325" cy="504825"/>
                      </a:xfrm>
                      <a:prstGeom prst="rect">
                        <a:avLst/>
                      </a:prstGeom>
                      <a:noFill/>
                      <a:ln w="38100">
                        <a:noFill/>
                        <a:miter/>
                      </a:ln>
                    </p:spPr>
                  </p:pic>
                </p:oleObj>
              </mc:Fallback>
            </mc:AlternateContent>
          </a:graphicData>
        </a:graphic>
      </p:graphicFrame>
      <p:graphicFrame>
        <p:nvGraphicFramePr>
          <p:cNvPr id="27650" name="Object 4"/>
          <p:cNvGraphicFramePr/>
          <p:nvPr/>
        </p:nvGraphicFramePr>
        <p:xfrm>
          <a:off x="3883025" y="4759325"/>
          <a:ext cx="1008063" cy="369888"/>
        </p:xfrm>
        <a:graphic>
          <a:graphicData uri="http://schemas.openxmlformats.org/presentationml/2006/ole">
            <mc:AlternateContent xmlns:mc="http://schemas.openxmlformats.org/markup-compatibility/2006">
              <mc:Choice xmlns:v="urn:schemas-microsoft-com:vml" Requires="v">
                <p:oleObj spid="_x0000_s49567" r:id="rId15" imgW="406400" imgH="190500" progId="Equation.3">
                  <p:embed/>
                </p:oleObj>
              </mc:Choice>
              <mc:Fallback>
                <p:oleObj r:id="rId15" imgW="406400" imgH="190500" progId="Equation.3">
                  <p:embed/>
                  <p:pic>
                    <p:nvPicPr>
                      <p:cNvPr id="0" name="图片 3227"/>
                      <p:cNvPicPr/>
                      <p:nvPr/>
                    </p:nvPicPr>
                    <p:blipFill>
                      <a:blip r:embed="rId16"/>
                      <a:stretch>
                        <a:fillRect/>
                      </a:stretch>
                    </p:blipFill>
                    <p:spPr>
                      <a:xfrm>
                        <a:off x="3883025" y="4759325"/>
                        <a:ext cx="1008063" cy="369888"/>
                      </a:xfrm>
                      <a:prstGeom prst="rect">
                        <a:avLst/>
                      </a:prstGeom>
                      <a:noFill/>
                      <a:ln w="38100">
                        <a:noFill/>
                        <a:miter/>
                      </a:ln>
                    </p:spPr>
                  </p:pic>
                </p:oleObj>
              </mc:Fallback>
            </mc:AlternateContent>
          </a:graphicData>
        </a:graphic>
      </p:graphicFrame>
      <p:graphicFrame>
        <p:nvGraphicFramePr>
          <p:cNvPr id="27651" name="Object 6"/>
          <p:cNvGraphicFramePr/>
          <p:nvPr/>
        </p:nvGraphicFramePr>
        <p:xfrm>
          <a:off x="2799080" y="5095875"/>
          <a:ext cx="4343400" cy="508000"/>
        </p:xfrm>
        <a:graphic>
          <a:graphicData uri="http://schemas.openxmlformats.org/presentationml/2006/ole">
            <mc:AlternateContent xmlns:mc="http://schemas.openxmlformats.org/markup-compatibility/2006">
              <mc:Choice xmlns:v="urn:schemas-microsoft-com:vml" Requires="v">
                <p:oleObj spid="_x0000_s49568" r:id="rId17" imgW="1459230" imgH="203200" progId="Equation.DSMT4">
                  <p:embed/>
                </p:oleObj>
              </mc:Choice>
              <mc:Fallback>
                <p:oleObj r:id="rId17" imgW="1459230" imgH="203200" progId="Equation.DSMT4">
                  <p:embed/>
                  <p:pic>
                    <p:nvPicPr>
                      <p:cNvPr id="0" name="图片 3228"/>
                      <p:cNvPicPr/>
                      <p:nvPr/>
                    </p:nvPicPr>
                    <p:blipFill>
                      <a:blip r:embed="rId18"/>
                      <a:stretch>
                        <a:fillRect/>
                      </a:stretch>
                    </p:blipFill>
                    <p:spPr>
                      <a:xfrm>
                        <a:off x="2799080" y="5095875"/>
                        <a:ext cx="4343400" cy="508000"/>
                      </a:xfrm>
                      <a:prstGeom prst="rect">
                        <a:avLst/>
                      </a:prstGeom>
                      <a:noFill/>
                      <a:ln w="38100">
                        <a:noFill/>
                        <a:miter/>
                      </a:ln>
                    </p:spPr>
                  </p:pic>
                </p:oleObj>
              </mc:Fallback>
            </mc:AlternateContent>
          </a:graphicData>
        </a:graphic>
      </p:graphicFrame>
      <p:graphicFrame>
        <p:nvGraphicFramePr>
          <p:cNvPr id="27652" name="Object 8"/>
          <p:cNvGraphicFramePr/>
          <p:nvPr/>
        </p:nvGraphicFramePr>
        <p:xfrm>
          <a:off x="7053580" y="5091113"/>
          <a:ext cx="1828800" cy="485775"/>
        </p:xfrm>
        <a:graphic>
          <a:graphicData uri="http://schemas.openxmlformats.org/presentationml/2006/ole">
            <mc:AlternateContent xmlns:mc="http://schemas.openxmlformats.org/markup-compatibility/2006">
              <mc:Choice xmlns:v="urn:schemas-microsoft-com:vml" Requires="v">
                <p:oleObj spid="_x0000_s49569" r:id="rId19" imgW="684530" imgH="177800" progId="Equation.DSMT4">
                  <p:embed/>
                </p:oleObj>
              </mc:Choice>
              <mc:Fallback>
                <p:oleObj r:id="rId19" imgW="684530" imgH="177800" progId="Equation.DSMT4">
                  <p:embed/>
                  <p:pic>
                    <p:nvPicPr>
                      <p:cNvPr id="0" name="图片 3234"/>
                      <p:cNvPicPr/>
                      <p:nvPr/>
                    </p:nvPicPr>
                    <p:blipFill>
                      <a:blip r:embed="rId20"/>
                      <a:stretch>
                        <a:fillRect/>
                      </a:stretch>
                    </p:blipFill>
                    <p:spPr>
                      <a:xfrm>
                        <a:off x="7053580" y="5091113"/>
                        <a:ext cx="1828800" cy="485775"/>
                      </a:xfrm>
                      <a:prstGeom prst="rect">
                        <a:avLst/>
                      </a:prstGeom>
                      <a:noFill/>
                      <a:ln w="38100">
                        <a:noFill/>
                        <a:miter/>
                      </a:ln>
                    </p:spPr>
                  </p:pic>
                </p:oleObj>
              </mc:Fallback>
            </mc:AlternateContent>
          </a:graphicData>
        </a:graphic>
      </p:graphicFrame>
      <p:graphicFrame>
        <p:nvGraphicFramePr>
          <p:cNvPr id="27653" name="Object 10"/>
          <p:cNvGraphicFramePr/>
          <p:nvPr/>
        </p:nvGraphicFramePr>
        <p:xfrm>
          <a:off x="5000625" y="5603875"/>
          <a:ext cx="428625" cy="457200"/>
        </p:xfrm>
        <a:graphic>
          <a:graphicData uri="http://schemas.openxmlformats.org/presentationml/2006/ole">
            <mc:AlternateContent xmlns:mc="http://schemas.openxmlformats.org/markup-compatibility/2006">
              <mc:Choice xmlns:v="urn:schemas-microsoft-com:vml" Requires="v">
                <p:oleObj spid="_x0000_s49570" r:id="rId21" imgW="165100" imgH="190500" progId="Equation.3">
                  <p:embed/>
                </p:oleObj>
              </mc:Choice>
              <mc:Fallback>
                <p:oleObj r:id="rId21" imgW="165100" imgH="190500" progId="Equation.3">
                  <p:embed/>
                  <p:pic>
                    <p:nvPicPr>
                      <p:cNvPr id="0" name="图片 3235"/>
                      <p:cNvPicPr/>
                      <p:nvPr/>
                    </p:nvPicPr>
                    <p:blipFill>
                      <a:blip r:embed="rId22"/>
                      <a:stretch>
                        <a:fillRect/>
                      </a:stretch>
                    </p:blipFill>
                    <p:spPr>
                      <a:xfrm>
                        <a:off x="5000625" y="5603875"/>
                        <a:ext cx="428625" cy="457200"/>
                      </a:xfrm>
                      <a:prstGeom prst="rect">
                        <a:avLst/>
                      </a:prstGeom>
                      <a:noFill/>
                      <a:ln w="38100">
                        <a:noFill/>
                        <a:miter/>
                      </a:ln>
                    </p:spPr>
                  </p:pic>
                </p:oleObj>
              </mc:Fallback>
            </mc:AlternateContent>
          </a:graphicData>
        </a:graphic>
      </p:graphicFrame>
      <p:graphicFrame>
        <p:nvGraphicFramePr>
          <p:cNvPr id="27654" name="Object 13"/>
          <p:cNvGraphicFramePr/>
          <p:nvPr/>
        </p:nvGraphicFramePr>
        <p:xfrm>
          <a:off x="6499225" y="5620385"/>
          <a:ext cx="533400" cy="423863"/>
        </p:xfrm>
        <a:graphic>
          <a:graphicData uri="http://schemas.openxmlformats.org/presentationml/2006/ole">
            <mc:AlternateContent xmlns:mc="http://schemas.openxmlformats.org/markup-compatibility/2006">
              <mc:Choice xmlns:v="urn:schemas-microsoft-com:vml" Requires="v">
                <p:oleObj spid="_x0000_s49571" r:id="rId23" imgW="228600" imgH="190500" progId="Equation.3">
                  <p:embed/>
                </p:oleObj>
              </mc:Choice>
              <mc:Fallback>
                <p:oleObj r:id="rId23" imgW="228600" imgH="190500" progId="Equation.3">
                  <p:embed/>
                  <p:pic>
                    <p:nvPicPr>
                      <p:cNvPr id="0" name="图片 3231"/>
                      <p:cNvPicPr/>
                      <p:nvPr/>
                    </p:nvPicPr>
                    <p:blipFill>
                      <a:blip r:embed="rId24"/>
                      <a:stretch>
                        <a:fillRect/>
                      </a:stretch>
                    </p:blipFill>
                    <p:spPr>
                      <a:xfrm>
                        <a:off x="6499225" y="5620385"/>
                        <a:ext cx="533400" cy="423863"/>
                      </a:xfrm>
                      <a:prstGeom prst="rect">
                        <a:avLst/>
                      </a:prstGeom>
                      <a:noFill/>
                      <a:ln w="38100">
                        <a:noFill/>
                        <a:miter/>
                      </a:ln>
                    </p:spPr>
                  </p:pic>
                </p:oleObj>
              </mc:Fallback>
            </mc:AlternateContent>
          </a:graphicData>
        </a:graphic>
      </p:graphicFrame>
      <p:graphicFrame>
        <p:nvGraphicFramePr>
          <p:cNvPr id="27655" name="Object 15"/>
          <p:cNvGraphicFramePr/>
          <p:nvPr/>
        </p:nvGraphicFramePr>
        <p:xfrm>
          <a:off x="2853055" y="6176963"/>
          <a:ext cx="3124200" cy="444500"/>
        </p:xfrm>
        <a:graphic>
          <a:graphicData uri="http://schemas.openxmlformats.org/presentationml/2006/ole">
            <mc:AlternateContent xmlns:mc="http://schemas.openxmlformats.org/markup-compatibility/2006">
              <mc:Choice xmlns:v="urn:schemas-microsoft-com:vml" Requires="v">
                <p:oleObj spid="_x0000_s49572" r:id="rId25" imgW="1268730" imgH="254000" progId="Equation.DSMT4">
                  <p:embed/>
                </p:oleObj>
              </mc:Choice>
              <mc:Fallback>
                <p:oleObj r:id="rId25" imgW="1268730" imgH="254000" progId="Equation.DSMT4">
                  <p:embed/>
                  <p:pic>
                    <p:nvPicPr>
                      <p:cNvPr id="0" name="图片 3236"/>
                      <p:cNvPicPr/>
                      <p:nvPr/>
                    </p:nvPicPr>
                    <p:blipFill>
                      <a:blip r:embed="rId26"/>
                      <a:stretch>
                        <a:fillRect/>
                      </a:stretch>
                    </p:blipFill>
                    <p:spPr>
                      <a:xfrm>
                        <a:off x="2853055" y="6176963"/>
                        <a:ext cx="3124200" cy="444500"/>
                      </a:xfrm>
                      <a:prstGeom prst="rect">
                        <a:avLst/>
                      </a:prstGeom>
                      <a:noFill/>
                      <a:ln w="38100">
                        <a:noFill/>
                        <a:miter/>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模糊集的运算</a:t>
            </a:r>
          </a:p>
        </p:txBody>
      </p:sp>
      <p:sp>
        <p:nvSpPr>
          <p:cNvPr id="3" name="Rectangle 3"/>
          <p:cNvSpPr>
            <a:spLocks noGrp="1"/>
          </p:cNvSpPr>
          <p:nvPr/>
        </p:nvSpPr>
        <p:spPr>
          <a:xfrm>
            <a:off x="781050" y="1546225"/>
            <a:ext cx="9991725" cy="4844415"/>
          </a:xfrm>
          <a:prstGeom prst="rect">
            <a:avLst/>
          </a:prstGeom>
          <a:gradFill rotWithShape="0">
            <a:gsLst>
              <a:gs pos="0">
                <a:srgbClr val="CCFFFF">
                  <a:alpha val="100000"/>
                </a:srgbClr>
              </a:gs>
              <a:gs pos="100000">
                <a:schemeClr val="bg1">
                  <a:alpha val="100000"/>
                </a:schemeClr>
              </a:gs>
            </a:gsLst>
            <a:path path="rect">
              <a:fillToRect l="100000" b="100000"/>
            </a:path>
            <a:tileRect/>
          </a:gradFill>
          <a:ln w="9525">
            <a:solidFill>
              <a:srgbClr val="808080">
                <a:alpha val="100000"/>
              </a:srgbClr>
            </a:solidFill>
            <a:miter/>
          </a:ln>
        </p:spPr>
        <p:txBody>
          <a:bodyPr vert="horz" wrap="square" lIns="91440" tIns="45720" rIns="91440" bIns="45720" anchor="t" anchorCtr="0"/>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196850" indent="-196850" eaLnBrk="1" hangingPunct="1">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代数运算</a:t>
            </a:r>
            <a:r>
              <a:rPr lang="zh-CN" altLang="en-US" sz="2800" b="1" dirty="0">
                <a:latin typeface="Times New Roman" panose="02020603050405020304" pitchFamily="18" charset="0"/>
              </a:rPr>
              <a:t>：</a:t>
            </a:r>
          </a:p>
          <a:p>
            <a:pPr marL="0" indent="0">
              <a:lnSpc>
                <a:spcPct val="140000"/>
              </a:lnSpc>
              <a:spcBef>
                <a:spcPct val="40000"/>
              </a:spcBef>
              <a:buClr>
                <a:schemeClr val="accent2"/>
              </a:buClr>
              <a:buFont typeface="Wingdings" panose="05000000000000000000" pitchFamily="2" charset="2"/>
              <a:buNone/>
            </a:pPr>
            <a:r>
              <a:rPr lang="en-US" altLang="zh-CN" sz="2600" b="1" dirty="0">
                <a:latin typeface="Times New Roman" panose="02020603050405020304" pitchFamily="18" charset="0"/>
                <a:sym typeface="+mn-ea"/>
              </a:rPr>
              <a:t>①  </a:t>
            </a:r>
            <a:r>
              <a:rPr lang="zh-CN" altLang="en-US" sz="2600" b="1" dirty="0">
                <a:latin typeface="Times New Roman" panose="02020603050405020304" pitchFamily="18" charset="0"/>
                <a:sym typeface="+mn-ea"/>
              </a:rPr>
              <a:t>代数积：</a:t>
            </a:r>
            <a:endParaRPr lang="zh-CN" altLang="en-US" sz="2600" b="1" dirty="0">
              <a:latin typeface="Times New Roman" panose="02020603050405020304" pitchFamily="18" charset="0"/>
            </a:endParaRPr>
          </a:p>
          <a:p>
            <a:pPr marL="0" indent="0">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sym typeface="+mn-ea"/>
              </a:rPr>
              <a:t>②  代数和：</a:t>
            </a:r>
            <a:endParaRPr lang="zh-CN" altLang="en-US" sz="2600" b="1" dirty="0">
              <a:latin typeface="Times New Roman" panose="02020603050405020304" pitchFamily="18" charset="0"/>
            </a:endParaRPr>
          </a:p>
          <a:p>
            <a:pPr marL="0" indent="0">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sym typeface="+mn-ea"/>
              </a:rPr>
              <a:t>③  有界和：</a:t>
            </a:r>
            <a:endParaRPr lang="zh-CN" altLang="en-US" sz="2600" b="1" dirty="0">
              <a:latin typeface="Times New Roman" panose="02020603050405020304" pitchFamily="18" charset="0"/>
            </a:endParaRPr>
          </a:p>
          <a:p>
            <a:pPr>
              <a:lnSpc>
                <a:spcPct val="140000"/>
              </a:lnSpc>
              <a:spcBef>
                <a:spcPct val="40000"/>
              </a:spcBef>
              <a:buClr>
                <a:schemeClr val="accent2"/>
              </a:buClr>
              <a:buFont typeface="Wingdings" panose="05000000000000000000" pitchFamily="2" charset="2"/>
            </a:pPr>
            <a:endParaRPr lang="zh-CN" altLang="en-US" sz="2600" b="1" dirty="0">
              <a:latin typeface="Times New Roman" panose="02020603050405020304" pitchFamily="18" charset="0"/>
            </a:endParaRPr>
          </a:p>
          <a:p>
            <a:pPr marL="0" indent="0">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sym typeface="+mn-ea"/>
              </a:rPr>
              <a:t>④  有界积：</a:t>
            </a:r>
            <a:endParaRPr lang="zh-CN" altLang="en-US" sz="2600" b="1" dirty="0">
              <a:latin typeface="Times New Roman" panose="02020603050405020304" pitchFamily="18" charset="0"/>
            </a:endParaRPr>
          </a:p>
          <a:p>
            <a:pPr>
              <a:lnSpc>
                <a:spcPct val="140000"/>
              </a:lnSpc>
              <a:spcBef>
                <a:spcPct val="40000"/>
              </a:spcBef>
              <a:buClr>
                <a:schemeClr val="accent2"/>
              </a:buClr>
              <a:buFont typeface="Wingdings" panose="05000000000000000000" pitchFamily="2" charset="2"/>
            </a:pPr>
            <a:endParaRPr lang="en-US" altLang="zh-CN" sz="2600" b="1" dirty="0">
              <a:latin typeface="Times New Roman" panose="02020603050405020304" pitchFamily="18" charset="0"/>
            </a:endParaRPr>
          </a:p>
          <a:p>
            <a:pPr marL="196850" indent="-196850" eaLnBrk="1" hangingPunct="1">
              <a:buNone/>
            </a:pPr>
            <a:r>
              <a:rPr lang="zh-CN" altLang="en-US" sz="2600" dirty="0">
                <a:latin typeface="Times New Roman" panose="02020603050405020304" pitchFamily="18" charset="0"/>
              </a:rPr>
              <a:t> </a:t>
            </a:r>
            <a:endParaRPr lang="zh-CN" altLang="en-US" sz="2800" b="1" dirty="0">
              <a:latin typeface="Times New Roman" panose="02020603050405020304" pitchFamily="18" charset="0"/>
            </a:endParaRPr>
          </a:p>
        </p:txBody>
      </p:sp>
      <p:graphicFrame>
        <p:nvGraphicFramePr>
          <p:cNvPr id="29698" name="Object 10"/>
          <p:cNvGraphicFramePr/>
          <p:nvPr/>
        </p:nvGraphicFramePr>
        <p:xfrm>
          <a:off x="2835275" y="2390775"/>
          <a:ext cx="2743200" cy="431800"/>
        </p:xfrm>
        <a:graphic>
          <a:graphicData uri="http://schemas.openxmlformats.org/presentationml/2006/ole">
            <mc:AlternateContent xmlns:mc="http://schemas.openxmlformats.org/markup-compatibility/2006">
              <mc:Choice xmlns:v="urn:schemas-microsoft-com:vml" Requires="v">
                <p:oleObj spid="_x0000_s50313" r:id="rId3" imgW="975995" imgH="177800" progId="Equation.DSMT4">
                  <p:embed/>
                </p:oleObj>
              </mc:Choice>
              <mc:Fallback>
                <p:oleObj r:id="rId3" imgW="975995" imgH="177800" progId="Equation.DSMT4">
                  <p:embed/>
                  <p:pic>
                    <p:nvPicPr>
                      <p:cNvPr id="0" name="图片 3239"/>
                      <p:cNvPicPr/>
                      <p:nvPr/>
                    </p:nvPicPr>
                    <p:blipFill>
                      <a:blip r:embed="rId4"/>
                      <a:stretch>
                        <a:fillRect/>
                      </a:stretch>
                    </p:blipFill>
                    <p:spPr>
                      <a:xfrm>
                        <a:off x="2835275" y="2390775"/>
                        <a:ext cx="2743200" cy="431800"/>
                      </a:xfrm>
                      <a:prstGeom prst="rect">
                        <a:avLst/>
                      </a:prstGeom>
                      <a:noFill/>
                      <a:ln w="38100">
                        <a:noFill/>
                        <a:miter/>
                      </a:ln>
                    </p:spPr>
                  </p:pic>
                </p:oleObj>
              </mc:Fallback>
            </mc:AlternateContent>
          </a:graphicData>
        </a:graphic>
      </p:graphicFrame>
      <p:graphicFrame>
        <p:nvGraphicFramePr>
          <p:cNvPr id="29699" name="Object 12"/>
          <p:cNvGraphicFramePr/>
          <p:nvPr/>
        </p:nvGraphicFramePr>
        <p:xfrm>
          <a:off x="2835275" y="3094990"/>
          <a:ext cx="4648200" cy="433388"/>
        </p:xfrm>
        <a:graphic>
          <a:graphicData uri="http://schemas.openxmlformats.org/presentationml/2006/ole">
            <mc:AlternateContent xmlns:mc="http://schemas.openxmlformats.org/markup-compatibility/2006">
              <mc:Choice xmlns:v="urn:schemas-microsoft-com:vml" Requires="v">
                <p:oleObj spid="_x0000_s50314" r:id="rId5" imgW="2399030" imgH="241300" progId="Equation.DSMT4">
                  <p:embed/>
                </p:oleObj>
              </mc:Choice>
              <mc:Fallback>
                <p:oleObj r:id="rId5" imgW="2399030" imgH="241300" progId="Equation.DSMT4">
                  <p:embed/>
                  <p:pic>
                    <p:nvPicPr>
                      <p:cNvPr id="0" name="图片 3240"/>
                      <p:cNvPicPr/>
                      <p:nvPr/>
                    </p:nvPicPr>
                    <p:blipFill>
                      <a:blip r:embed="rId6"/>
                      <a:stretch>
                        <a:fillRect/>
                      </a:stretch>
                    </p:blipFill>
                    <p:spPr>
                      <a:xfrm>
                        <a:off x="2835275" y="3094990"/>
                        <a:ext cx="4648200" cy="433388"/>
                      </a:xfrm>
                      <a:prstGeom prst="rect">
                        <a:avLst/>
                      </a:prstGeom>
                      <a:noFill/>
                      <a:ln w="38100">
                        <a:noFill/>
                        <a:miter/>
                      </a:ln>
                    </p:spPr>
                  </p:pic>
                </p:oleObj>
              </mc:Fallback>
            </mc:AlternateContent>
          </a:graphicData>
        </a:graphic>
      </p:graphicFrame>
      <p:graphicFrame>
        <p:nvGraphicFramePr>
          <p:cNvPr id="29700" name="Object 14"/>
          <p:cNvGraphicFramePr/>
          <p:nvPr/>
        </p:nvGraphicFramePr>
        <p:xfrm>
          <a:off x="2336800" y="4445635"/>
          <a:ext cx="6689725" cy="511175"/>
        </p:xfrm>
        <a:graphic>
          <a:graphicData uri="http://schemas.openxmlformats.org/presentationml/2006/ole">
            <mc:AlternateContent xmlns:mc="http://schemas.openxmlformats.org/markup-compatibility/2006">
              <mc:Choice xmlns:v="urn:schemas-microsoft-com:vml" Requires="v">
                <p:oleObj spid="_x0000_s50315" r:id="rId7" imgW="2499995" imgH="203200" progId="Equation.DSMT4">
                  <p:embed/>
                </p:oleObj>
              </mc:Choice>
              <mc:Fallback>
                <p:oleObj r:id="rId7" imgW="2499995" imgH="203200" progId="Equation.DSMT4">
                  <p:embed/>
                  <p:pic>
                    <p:nvPicPr>
                      <p:cNvPr id="0" name="图片 3241"/>
                      <p:cNvPicPr/>
                      <p:nvPr/>
                    </p:nvPicPr>
                    <p:blipFill>
                      <a:blip r:embed="rId8"/>
                      <a:stretch>
                        <a:fillRect/>
                      </a:stretch>
                    </p:blipFill>
                    <p:spPr>
                      <a:xfrm>
                        <a:off x="2336800" y="4445635"/>
                        <a:ext cx="6689725" cy="511175"/>
                      </a:xfrm>
                      <a:prstGeom prst="rect">
                        <a:avLst/>
                      </a:prstGeom>
                      <a:noFill/>
                      <a:ln w="38100">
                        <a:noFill/>
                        <a:miter/>
                      </a:ln>
                    </p:spPr>
                  </p:pic>
                </p:oleObj>
              </mc:Fallback>
            </mc:AlternateContent>
          </a:graphicData>
        </a:graphic>
      </p:graphicFrame>
      <p:graphicFrame>
        <p:nvGraphicFramePr>
          <p:cNvPr id="29701" name="Object 16"/>
          <p:cNvGraphicFramePr/>
          <p:nvPr/>
        </p:nvGraphicFramePr>
        <p:xfrm>
          <a:off x="2397125" y="5721350"/>
          <a:ext cx="6629400" cy="407988"/>
        </p:xfrm>
        <a:graphic>
          <a:graphicData uri="http://schemas.openxmlformats.org/presentationml/2006/ole">
            <mc:AlternateContent xmlns:mc="http://schemas.openxmlformats.org/markup-compatibility/2006">
              <mc:Choice xmlns:v="urn:schemas-microsoft-com:vml" Requires="v">
                <p:oleObj spid="_x0000_s50316" r:id="rId9" imgW="2776220" imgH="177800" progId="Equation.DSMT4">
                  <p:embed/>
                </p:oleObj>
              </mc:Choice>
              <mc:Fallback>
                <p:oleObj r:id="rId9" imgW="2776220" imgH="177800" progId="Equation.DSMT4">
                  <p:embed/>
                  <p:pic>
                    <p:nvPicPr>
                      <p:cNvPr id="0" name="图片 3242"/>
                      <p:cNvPicPr/>
                      <p:nvPr/>
                    </p:nvPicPr>
                    <p:blipFill>
                      <a:blip r:embed="rId10"/>
                      <a:stretch>
                        <a:fillRect/>
                      </a:stretch>
                    </p:blipFill>
                    <p:spPr>
                      <a:xfrm>
                        <a:off x="2397125" y="5721350"/>
                        <a:ext cx="6629400" cy="407988"/>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模糊集及其运算</a:t>
            </a:r>
          </a:p>
        </p:txBody>
      </p:sp>
      <p:sp>
        <p:nvSpPr>
          <p:cNvPr id="5" name="Text Box 3"/>
          <p:cNvSpPr txBox="1">
            <a:spLocks noChangeArrowheads="1"/>
          </p:cNvSpPr>
          <p:nvPr/>
        </p:nvSpPr>
        <p:spPr bwMode="auto">
          <a:xfrm>
            <a:off x="239185" y="962025"/>
            <a:ext cx="11569700"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3.10  </a:t>
            </a:r>
            <a:r>
              <a:rPr lang="zh-CN" altLang="en-US" sz="2800" dirty="0">
                <a:solidFill>
                  <a:schemeClr val="tx1"/>
                </a:solidFill>
                <a:latin typeface="Times New Roman" panose="02020603050405020304" pitchFamily="18" charset="0"/>
                <a:ea typeface="仿宋_GB2312" pitchFamily="49" charset="-122"/>
                <a:sym typeface="+mn-ea"/>
              </a:rPr>
              <a:t>设</a:t>
            </a:r>
            <a:r>
              <a:rPr lang="en-US" altLang="zh-CN" sz="2800" i="1" dirty="0">
                <a:solidFill>
                  <a:schemeClr val="tx1"/>
                </a:solidFill>
                <a:latin typeface="Times New Roman" panose="02020603050405020304" pitchFamily="18" charset="0"/>
                <a:ea typeface="仿宋_GB2312" pitchFamily="49" charset="-122"/>
                <a:sym typeface="+mn-ea"/>
              </a:rPr>
              <a:t>U</a:t>
            </a:r>
            <a:r>
              <a:rPr lang="en-US" altLang="zh-CN" sz="2800" dirty="0">
                <a:solidFill>
                  <a:schemeClr val="tx1"/>
                </a:solidFill>
                <a:latin typeface="Times New Roman" panose="02020603050405020304" pitchFamily="18" charset="0"/>
                <a:ea typeface="仿宋_GB2312" pitchFamily="49" charset="-122"/>
                <a:sym typeface="+mn-ea"/>
              </a:rPr>
              <a:t>={1,2,3}</a:t>
            </a:r>
            <a:r>
              <a:rPr lang="zh-CN" altLang="en-US"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F</a:t>
            </a:r>
            <a:r>
              <a:rPr lang="zh-CN" altLang="en-US" sz="2800" dirty="0">
                <a:solidFill>
                  <a:schemeClr val="tx1"/>
                </a:solidFill>
                <a:latin typeface="Times New Roman" panose="02020603050405020304" pitchFamily="18" charset="0"/>
                <a:ea typeface="仿宋_GB2312" pitchFamily="49" charset="-122"/>
                <a:sym typeface="+mn-ea"/>
              </a:rPr>
              <a:t>和</a:t>
            </a:r>
            <a:r>
              <a:rPr lang="en-US" altLang="zh-CN" sz="2800" i="1" dirty="0">
                <a:solidFill>
                  <a:schemeClr val="tx1"/>
                </a:solidFill>
                <a:latin typeface="Times New Roman" panose="02020603050405020304" pitchFamily="18" charset="0"/>
                <a:ea typeface="仿宋_GB2312" pitchFamily="49" charset="-122"/>
                <a:sym typeface="+mn-ea"/>
              </a:rPr>
              <a:t>G</a:t>
            </a:r>
            <a:r>
              <a:rPr lang="zh-CN" altLang="en-US" sz="2800" dirty="0">
                <a:solidFill>
                  <a:schemeClr val="tx1"/>
                </a:solidFill>
                <a:latin typeface="Times New Roman" panose="02020603050405020304" pitchFamily="18" charset="0"/>
                <a:ea typeface="仿宋_GB2312" pitchFamily="49" charset="-122"/>
                <a:sym typeface="+mn-ea"/>
              </a:rPr>
              <a:t>分别是</a:t>
            </a:r>
            <a:r>
              <a:rPr lang="en-US" altLang="zh-CN" sz="2800" i="1" dirty="0">
                <a:solidFill>
                  <a:schemeClr val="tx1"/>
                </a:solidFill>
                <a:latin typeface="Times New Roman" panose="02020603050405020304" pitchFamily="18" charset="0"/>
                <a:ea typeface="仿宋_GB2312" pitchFamily="49" charset="-122"/>
                <a:sym typeface="+mn-ea"/>
              </a:rPr>
              <a:t>U</a:t>
            </a:r>
            <a:r>
              <a:rPr lang="zh-CN" altLang="en-US" sz="2800" dirty="0">
                <a:solidFill>
                  <a:schemeClr val="tx1"/>
                </a:solidFill>
                <a:latin typeface="Times New Roman" panose="02020603050405020304" pitchFamily="18" charset="0"/>
                <a:ea typeface="仿宋_GB2312" pitchFamily="49" charset="-122"/>
                <a:sym typeface="+mn-ea"/>
              </a:rPr>
              <a:t>上的两个模糊集，即</a:t>
            </a:r>
            <a:endParaRPr lang="zh-CN" altLang="en-US"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zh-CN" altLang="en-US" sz="2800" dirty="0">
                <a:solidFill>
                  <a:schemeClr val="tx1"/>
                </a:solidFill>
                <a:latin typeface="Times New Roman" panose="02020603050405020304" pitchFamily="18" charset="0"/>
                <a:ea typeface="仿宋_GB2312" pitchFamily="49" charset="-122"/>
                <a:sym typeface="+mn-ea"/>
              </a:rPr>
              <a:t>     </a:t>
            </a: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小</a:t>
            </a:r>
            <a:r>
              <a:rPr lang="en-US" altLang="zh-CN" sz="2800" dirty="0">
                <a:solidFill>
                  <a:schemeClr val="tx1"/>
                </a:solidFill>
                <a:latin typeface="Times New Roman" panose="02020603050405020304" pitchFamily="18" charset="0"/>
                <a:ea typeface="仿宋_GB2312" pitchFamily="49" charset="-122"/>
                <a:sym typeface="+mn-ea"/>
              </a:rPr>
              <a:t>=1/1+0.6/2+0.1/3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大</a:t>
            </a:r>
            <a:r>
              <a:rPr lang="en-US" altLang="zh-CN" sz="2800" dirty="0">
                <a:solidFill>
                  <a:schemeClr val="tx1"/>
                </a:solidFill>
                <a:latin typeface="Times New Roman" panose="02020603050405020304" pitchFamily="18" charset="0"/>
                <a:ea typeface="仿宋_GB2312" pitchFamily="49" charset="-122"/>
                <a:sym typeface="+mn-ea"/>
              </a:rPr>
              <a:t>=0.1/1+0.6/2+1/3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zh-CN" altLang="en-US" sz="2800" dirty="0">
                <a:solidFill>
                  <a:schemeClr val="tx1"/>
                </a:solidFill>
                <a:latin typeface="Times New Roman" panose="02020603050405020304" pitchFamily="18" charset="0"/>
                <a:ea typeface="楷体_GB2312" pitchFamily="49" charset="-122"/>
                <a:sym typeface="+mn-ea"/>
              </a:rPr>
              <a:t>则</a:t>
            </a:r>
            <a:r>
              <a:rPr lang="zh-CN" altLang="en-US" sz="2800" b="1" dirty="0">
                <a:solidFill>
                  <a:srgbClr val="0000CC"/>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=(1∨0.1)/1+(0.6∨0.6)/2+(0.1∨1)/3=1/1+0.6/2+1/3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=(1∧0.1)/1+(0.6∧0.6)/2+(0.1∧1)/3=0.1/1+0.6/2+0.1/3</a:t>
            </a:r>
            <a:endParaRPr lang="en-US" altLang="zh-CN" sz="2800" dirty="0">
              <a:solidFill>
                <a:schemeClr val="tx1"/>
              </a:solidFill>
              <a:latin typeface="Times New Roman" panose="02020603050405020304" pitchFamily="18" charset="0"/>
              <a:ea typeface="仿宋_GB2312" pitchFamily="49" charset="-122"/>
            </a:endParaRPr>
          </a:p>
          <a:p>
            <a:pPr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=(1-1)/1+(1-0.6)/2+(1-0.1)/3=0.4/2+0.9/3</a:t>
            </a:r>
          </a:p>
          <a:p>
            <a:pPr eaLnBrk="1" hangingPunct="1">
              <a:spcBef>
                <a:spcPct val="50000"/>
              </a:spcBef>
            </a:pPr>
            <a:r>
              <a:rPr lang="zh-CN" altLang="en-US" sz="2800" b="1" dirty="0">
                <a:solidFill>
                  <a:schemeClr val="tx1"/>
                </a:solidFill>
                <a:latin typeface="Times New Roman" panose="02020603050405020304" pitchFamily="18" charset="0"/>
                <a:ea typeface="楷体_GB2312" pitchFamily="49" charset="-122"/>
                <a:sym typeface="+mn-ea"/>
              </a:rPr>
              <a:t>小结：</a:t>
            </a:r>
            <a:r>
              <a:rPr lang="zh-CN" altLang="en-US" sz="2800" b="1" dirty="0">
                <a:solidFill>
                  <a:schemeClr val="tx1"/>
                </a:solidFill>
                <a:latin typeface="Times New Roman" panose="02020603050405020304" pitchFamily="18" charset="0"/>
                <a:ea typeface="仿宋_GB2312" pitchFamily="49" charset="-122"/>
                <a:sym typeface="+mn-ea"/>
              </a:rPr>
              <a:t>两个模糊集之间的运算实际上就是逐点对隶属函数作相应的运算。</a:t>
            </a:r>
            <a:r>
              <a:rPr lang="zh-CN" altLang="en-US" sz="2800" dirty="0">
                <a:latin typeface="Times New Roman" panose="02020603050405020304" pitchFamily="18" charset="0"/>
                <a:sym typeface="+mn-ea"/>
              </a:rPr>
              <a:t> </a:t>
            </a:r>
            <a:endParaRPr lang="zh-CN" altLang="en-US" sz="2800" dirty="0">
              <a:solidFill>
                <a:schemeClr val="tx1"/>
              </a:solidFill>
              <a:latin typeface="Times New Roman" panose="02020603050405020304" pitchFamily="18" charset="0"/>
              <a:ea typeface="楷体_GB2312"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8</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不确定性推理的基本问题</a:t>
            </a:r>
          </a:p>
        </p:txBody>
      </p:sp>
      <p:sp>
        <p:nvSpPr>
          <p:cNvPr id="590851" name="Text Box 3"/>
          <p:cNvSpPr txBox="1">
            <a:spLocks noChangeArrowheads="1"/>
          </p:cNvSpPr>
          <p:nvPr/>
        </p:nvSpPr>
        <p:spPr bwMode="auto">
          <a:xfrm>
            <a:off x="239185" y="962025"/>
            <a:ext cx="11569700" cy="523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20000"/>
              </a:spcBef>
              <a:buClr>
                <a:schemeClr val="folHlink"/>
              </a:buClr>
              <a:buSzPct val="60000"/>
              <a:buFont typeface="Wingdings" panose="05000000000000000000" pitchFamily="2" charset="2"/>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rPr>
              <a:t>2.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不确定性的匹配</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含义：</a:t>
            </a:r>
            <a:r>
              <a:rPr kumimoji="1" lang="zh-CN" altLang="en-US" sz="2200" b="1" dirty="0">
                <a:solidFill>
                  <a:srgbClr val="0000CC"/>
                </a:solidFill>
                <a:latin typeface="Times New Roman" panose="02020603050405020304" pitchFamily="18" charset="0"/>
                <a:ea typeface="楷体_GB2312" pitchFamily="49" charset="-122"/>
                <a:sym typeface="+mn-ea"/>
              </a:rPr>
              <a:t>不确定的前提条件与不确定的事实匹配</a:t>
            </a:r>
            <a:endParaRPr kumimoji="1" lang="zh-CN" altLang="en-US" sz="2200" b="1" dirty="0">
              <a:solidFill>
                <a:srgbClr val="0000CC"/>
              </a:solidFill>
              <a:latin typeface="Times New Roman" panose="02020603050405020304" pitchFamily="18" charset="0"/>
              <a:ea typeface="楷体_GB2312" pitchFamily="49" charset="-122"/>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问题：</a:t>
            </a:r>
            <a:r>
              <a:rPr kumimoji="1" lang="zh-CN" altLang="en-US" sz="2200" b="1" dirty="0">
                <a:solidFill>
                  <a:srgbClr val="0000CC"/>
                </a:solidFill>
                <a:latin typeface="Times New Roman" panose="02020603050405020304" pitchFamily="18" charset="0"/>
                <a:ea typeface="楷体_GB2312" pitchFamily="49" charset="-122"/>
                <a:sym typeface="+mn-ea"/>
              </a:rPr>
              <a:t>前提是不确定的，事实也是不确定的</a:t>
            </a:r>
            <a:endParaRPr kumimoji="1" lang="zh-CN" altLang="en-US" sz="2200" b="1" dirty="0">
              <a:solidFill>
                <a:srgbClr val="0000CC"/>
              </a:solidFill>
              <a:latin typeface="Times New Roman" panose="02020603050405020304" pitchFamily="18" charset="0"/>
              <a:ea typeface="楷体_GB2312" pitchFamily="49" charset="-122"/>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方法：</a:t>
            </a:r>
            <a:r>
              <a:rPr kumimoji="1" lang="zh-CN" altLang="en-US" sz="2200" b="1" dirty="0">
                <a:solidFill>
                  <a:srgbClr val="0000CC"/>
                </a:solidFill>
                <a:latin typeface="Times New Roman" panose="02020603050405020304" pitchFamily="18" charset="0"/>
                <a:ea typeface="楷体_GB2312" pitchFamily="49" charset="-122"/>
                <a:sym typeface="+mn-ea"/>
              </a:rPr>
              <a:t>设计一个计算相似程度的算法，给出相似的限度</a:t>
            </a:r>
            <a:endParaRPr kumimoji="1" lang="zh-CN" altLang="en-US" sz="2200" b="1" dirty="0">
              <a:solidFill>
                <a:srgbClr val="0000CC"/>
              </a:solidFill>
              <a:latin typeface="Times New Roman" panose="02020603050405020304" pitchFamily="18" charset="0"/>
              <a:ea typeface="楷体_GB2312" pitchFamily="49" charset="-122"/>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标志：</a:t>
            </a:r>
            <a:r>
              <a:rPr kumimoji="1" lang="zh-CN" altLang="en-US" sz="2200" b="1" dirty="0">
                <a:solidFill>
                  <a:srgbClr val="0000CC"/>
                </a:solidFill>
                <a:latin typeface="Times New Roman" panose="02020603050405020304" pitchFamily="18" charset="0"/>
                <a:ea typeface="楷体_GB2312" pitchFamily="49" charset="-122"/>
                <a:sym typeface="+mn-ea"/>
              </a:rPr>
              <a:t>相似度落在规定限度（阈值）内为匹配，否则为不匹配</a:t>
            </a:r>
          </a:p>
          <a:p>
            <a:pPr lvl="1">
              <a:lnSpc>
                <a:spcPct val="110000"/>
              </a:lnSpc>
              <a:spcBef>
                <a:spcPct val="30000"/>
              </a:spcBef>
              <a:buClr>
                <a:schemeClr val="hlink"/>
              </a:buClr>
              <a:buFont typeface="Wingdings" panose="05000000000000000000" pitchFamily="2" charset="2"/>
              <a:buNone/>
            </a:pPr>
            <a:endParaRPr kumimoji="1" lang="zh-CN" altLang="en-US" sz="2200" b="1" dirty="0">
              <a:solidFill>
                <a:srgbClr val="0000CC"/>
              </a:solidFill>
              <a:latin typeface="Times New Roman" panose="02020603050405020304" pitchFamily="18" charset="0"/>
              <a:ea typeface="楷体_GB2312" pitchFamily="49" charset="-122"/>
              <a:sym typeface="+mn-ea"/>
            </a:endParaRPr>
          </a:p>
          <a:p>
            <a:pPr algn="l">
              <a:lnSpc>
                <a:spcPct val="100000"/>
              </a:lnSpc>
              <a:spcBef>
                <a:spcPct val="20000"/>
              </a:spcBef>
              <a:buClr>
                <a:schemeClr val="folHlink"/>
              </a:buClr>
              <a:buSzPct val="60000"/>
              <a:buFont typeface="Wingdings" panose="05000000000000000000" pitchFamily="2" charset="2"/>
            </a:pP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 组合证据不确定性的计算</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当知识的前提条件是多个不确定性证据组合时，如何计算复合证据的不确定性？</a:t>
            </a:r>
            <a:endParaRPr kumimoji="1" lang="zh-CN" altLang="en-US" sz="2200" b="1" dirty="0">
              <a:solidFill>
                <a:srgbClr val="A50021"/>
              </a:solidFill>
              <a:latin typeface="Times New Roman" panose="02020603050405020304" pitchFamily="18" charset="0"/>
              <a:ea typeface="楷体_GB2312" pitchFamily="49" charset="-122"/>
            </a:endParaRPr>
          </a:p>
          <a:p>
            <a:pPr>
              <a:lnSpc>
                <a:spcPct val="110000"/>
              </a:lnSpc>
              <a:spcBef>
                <a:spcPct val="10000"/>
              </a:spcBef>
              <a:spcAft>
                <a:spcPct val="10000"/>
              </a:spcAft>
            </a:pPr>
            <a:r>
              <a:rPr kumimoji="1" lang="en-US" altLang="zh-CN" sz="2200" b="1" dirty="0">
                <a:solidFill>
                  <a:srgbClr val="006600"/>
                </a:solidFill>
                <a:latin typeface="Times New Roman" panose="02020603050405020304" pitchFamily="18" charset="0"/>
                <a:ea typeface="仿宋_GB2312" pitchFamily="49" charset="-122"/>
                <a:sym typeface="+mn-ea"/>
              </a:rPr>
              <a:t>	</a:t>
            </a:r>
            <a:r>
              <a:rPr kumimoji="1" lang="zh-CN" altLang="en-US" sz="2200" b="1" dirty="0">
                <a:solidFill>
                  <a:srgbClr val="006600"/>
                </a:solidFill>
                <a:latin typeface="Times New Roman" panose="02020603050405020304" pitchFamily="18" charset="0"/>
                <a:ea typeface="仿宋_GB2312" pitchFamily="49" charset="-122"/>
                <a:sym typeface="+mn-ea"/>
              </a:rPr>
              <a:t>证据的组合方式：</a:t>
            </a:r>
            <a:r>
              <a:rPr kumimoji="1" lang="zh-CN" altLang="en-US" sz="2200" b="1" dirty="0">
                <a:solidFill>
                  <a:srgbClr val="0000CC"/>
                </a:solidFill>
                <a:latin typeface="Times New Roman" panose="02020603050405020304" pitchFamily="18" charset="0"/>
                <a:ea typeface="仿宋_GB2312" pitchFamily="49" charset="-122"/>
                <a:sym typeface="+mn-ea"/>
              </a:rPr>
              <a:t>析取的关系，合取的关系。</a:t>
            </a:r>
          </a:p>
          <a:p>
            <a:pPr>
              <a:lnSpc>
                <a:spcPct val="110000"/>
              </a:lnSpc>
              <a:spcBef>
                <a:spcPct val="10000"/>
              </a:spcBef>
              <a:spcAft>
                <a:spcPct val="10000"/>
              </a:spcAft>
            </a:pPr>
            <a:r>
              <a:rPr kumimoji="1" lang="en-US" altLang="zh-CN" sz="2200" b="1" dirty="0">
                <a:solidFill>
                  <a:srgbClr val="0000CC"/>
                </a:solidFill>
                <a:latin typeface="Times New Roman" panose="02020603050405020304" pitchFamily="18" charset="0"/>
                <a:ea typeface="仿宋_GB2312" pitchFamily="49" charset="-122"/>
                <a:sym typeface="+mn-ea"/>
              </a:rPr>
              <a:t>	</a:t>
            </a:r>
            <a:r>
              <a:rPr kumimoji="1" lang="zh-CN" altLang="en-US" sz="2200" b="1" dirty="0">
                <a:solidFill>
                  <a:srgbClr val="006600"/>
                </a:solidFill>
                <a:latin typeface="Times New Roman" panose="02020603050405020304" pitchFamily="18" charset="0"/>
                <a:ea typeface="仿宋_GB2312" pitchFamily="49" charset="-122"/>
                <a:sym typeface="+mn-ea"/>
              </a:rPr>
              <a:t>证据的不确定性计算方法：</a:t>
            </a:r>
            <a:r>
              <a:rPr kumimoji="1" lang="zh-CN" altLang="en-US" sz="2200" b="1" dirty="0">
                <a:solidFill>
                  <a:srgbClr val="0000CC"/>
                </a:solidFill>
                <a:latin typeface="Times New Roman" panose="02020603050405020304" pitchFamily="18" charset="0"/>
                <a:ea typeface="仿宋_GB2312" pitchFamily="49" charset="-122"/>
                <a:sym typeface="+mn-ea"/>
              </a:rPr>
              <a:t>基于基本证据的最大</a:t>
            </a:r>
            <a:r>
              <a:rPr kumimoji="1" lang="en-US" altLang="zh-CN" sz="2200" b="1" dirty="0">
                <a:solidFill>
                  <a:srgbClr val="0000CC"/>
                </a:solidFill>
                <a:latin typeface="Times New Roman" panose="02020603050405020304" pitchFamily="18" charset="0"/>
                <a:ea typeface="仿宋_GB2312" pitchFamily="49" charset="-122"/>
                <a:sym typeface="+mn-ea"/>
              </a:rPr>
              <a:t>/</a:t>
            </a:r>
            <a:r>
              <a:rPr kumimoji="1" lang="zh-CN" altLang="en-US" sz="2200" b="1" dirty="0">
                <a:solidFill>
                  <a:srgbClr val="0000CC"/>
                </a:solidFill>
                <a:latin typeface="Times New Roman" panose="02020603050405020304" pitchFamily="18" charset="0"/>
                <a:ea typeface="仿宋_GB2312" pitchFamily="49" charset="-122"/>
                <a:sym typeface="+mn-ea"/>
              </a:rPr>
              <a:t>最小方法、概率方法和有界方法等。</a:t>
            </a:r>
            <a:endParaRPr lang="zh-CN" altLang="en-US" sz="2200" dirty="0">
              <a:latin typeface="Times New Roman" panose="02020603050405020304" pitchFamily="18" charset="0"/>
              <a:ea typeface="仿宋_GB2312" pitchFamily="49" charset="-122"/>
            </a:endParaRPr>
          </a:p>
          <a:p>
            <a:pPr lvl="1">
              <a:lnSpc>
                <a:spcPct val="110000"/>
              </a:lnSpc>
              <a:spcBef>
                <a:spcPct val="30000"/>
              </a:spcBef>
              <a:buClr>
                <a:schemeClr val="hlink"/>
              </a:buClr>
              <a:buFont typeface="Wingdings" panose="05000000000000000000" pitchFamily="2" charset="2"/>
              <a:buNone/>
            </a:pPr>
            <a:endParaRPr lang="zh-CN" altLang="en-US" sz="2200" dirty="0">
              <a:latin typeface="Times New Roman" panose="02020603050405020304" pitchFamily="18" charset="0"/>
              <a:ea typeface="仿宋_GB2312"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模糊关系及其运算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模糊关系的定义</a:t>
            </a:r>
            <a:endParaRPr lang="en-US" altLang="zh-CN" sz="2800" i="1" dirty="0">
              <a:latin typeface="Times New Roman" panose="02020603050405020304" pitchFamily="18" charset="0"/>
              <a:ea typeface="楷体_GB2312" pitchFamily="49" charset="-122"/>
            </a:endParaRPr>
          </a:p>
        </p:txBody>
      </p:sp>
      <p:sp>
        <p:nvSpPr>
          <p:cNvPr id="162819" name="Rectangle 3"/>
          <p:cNvSpPr>
            <a:spLocks noGrp="1" noChangeArrowheads="1"/>
          </p:cNvSpPr>
          <p:nvPr/>
        </p:nvSpPr>
        <p:spPr>
          <a:xfrm>
            <a:off x="812800" y="1741805"/>
            <a:ext cx="10541000" cy="244157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设</a:t>
            </a:r>
            <a:r>
              <a:rPr lang="en-US" altLang="zh-CN" sz="2600" i="1" dirty="0">
                <a:solidFill>
                  <a:schemeClr val="tx1"/>
                </a:solidFill>
                <a:latin typeface="Times New Roman" panose="02020603050405020304" pitchFamily="18" charset="0"/>
                <a:ea typeface="仿宋_GB2312" pitchFamily="49" charset="-122"/>
                <a:sym typeface="+mn-ea"/>
              </a:rPr>
              <a:t>F</a:t>
            </a:r>
            <a:r>
              <a:rPr lang="en-US" altLang="zh-CN" sz="2600" i="1" baseline="-25000" dirty="0">
                <a:solidFill>
                  <a:schemeClr val="tx1"/>
                </a:solidFill>
                <a:latin typeface="Times New Roman" panose="02020603050405020304" pitchFamily="18" charset="0"/>
                <a:ea typeface="仿宋_GB2312" pitchFamily="49" charset="-122"/>
                <a:sym typeface="+mn-ea"/>
              </a:rPr>
              <a:t>i</a:t>
            </a:r>
            <a:r>
              <a:rPr lang="zh-CN" altLang="en-US" sz="2600" dirty="0">
                <a:solidFill>
                  <a:schemeClr val="tx1"/>
                </a:solidFill>
                <a:latin typeface="Times New Roman" panose="02020603050405020304" pitchFamily="18" charset="0"/>
                <a:ea typeface="仿宋_GB2312" pitchFamily="49" charset="-122"/>
                <a:sym typeface="+mn-ea"/>
              </a:rPr>
              <a:t>是</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i="1" baseline="-25000" dirty="0">
                <a:solidFill>
                  <a:schemeClr val="tx1"/>
                </a:solidFill>
                <a:latin typeface="Times New Roman" panose="02020603050405020304" pitchFamily="18" charset="0"/>
                <a:ea typeface="仿宋_GB2312" pitchFamily="49" charset="-122"/>
                <a:sym typeface="+mn-ea"/>
              </a:rPr>
              <a:t>i</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i</a:t>
            </a:r>
            <a:r>
              <a:rPr lang="en-US" altLang="zh-CN" sz="2600" dirty="0">
                <a:solidFill>
                  <a:schemeClr val="tx1"/>
                </a:solidFill>
                <a:latin typeface="Times New Roman" panose="02020603050405020304" pitchFamily="18" charset="0"/>
                <a:ea typeface="仿宋_GB2312" pitchFamily="49" charset="-122"/>
                <a:sym typeface="+mn-ea"/>
              </a:rPr>
              <a:t>=1,2,…,</a:t>
            </a:r>
            <a:r>
              <a:rPr lang="en-US" altLang="zh-CN" sz="2600" i="1" dirty="0">
                <a:solidFill>
                  <a:schemeClr val="tx1"/>
                </a:solidFill>
                <a:latin typeface="Times New Roman" panose="02020603050405020304" pitchFamily="18" charset="0"/>
                <a:ea typeface="仿宋_GB2312" pitchFamily="49" charset="-122"/>
                <a:sym typeface="+mn-ea"/>
              </a:rPr>
              <a:t>n</a:t>
            </a:r>
            <a:r>
              <a:rPr lang="en-US" altLang="zh-CN" sz="2600" dirty="0">
                <a:solidFill>
                  <a:schemeClr val="tx1"/>
                </a:solidFill>
                <a:latin typeface="Times New Roman" panose="02020603050405020304" pitchFamily="18" charset="0"/>
                <a:ea typeface="仿宋_GB2312" pitchFamily="49" charset="-122"/>
                <a:sym typeface="+mn-ea"/>
              </a:rPr>
              <a:t>)</a:t>
            </a:r>
            <a:r>
              <a:rPr lang="zh-CN" altLang="en-US" sz="2600" dirty="0">
                <a:solidFill>
                  <a:schemeClr val="tx1"/>
                </a:solidFill>
                <a:latin typeface="Times New Roman" panose="02020603050405020304" pitchFamily="18" charset="0"/>
                <a:ea typeface="仿宋_GB2312" pitchFamily="49" charset="-122"/>
                <a:sym typeface="+mn-ea"/>
              </a:rPr>
              <a:t>上的模糊集，则称</a:t>
            </a:r>
            <a:r>
              <a:rPr lang="zh-CN" altLang="en-US" sz="2600" dirty="0">
                <a:solidFill>
                  <a:schemeClr val="hlink"/>
                </a:solidFill>
                <a:latin typeface="Times New Roman" panose="02020603050405020304" pitchFamily="18" charset="0"/>
                <a:ea typeface="仿宋_GB2312" pitchFamily="49" charset="-122"/>
                <a:sym typeface="+mn-ea"/>
              </a:rPr>
              <a:t> </a:t>
            </a:r>
          </a:p>
          <a:p>
            <a:pPr marL="0" indent="0" algn="just" eaLnBrk="1" hangingPunct="1">
              <a:lnSpc>
                <a:spcPct val="110000"/>
              </a:lnSpc>
              <a:spcBef>
                <a:spcPct val="10000"/>
              </a:spcBef>
              <a:spcAft>
                <a:spcPct val="5000"/>
              </a:spcAft>
              <a:buNone/>
            </a:pPr>
            <a:endParaRPr lang="zh-CN" altLang="en-US" sz="2600" dirty="0">
              <a:solidFill>
                <a:schemeClr val="hlink"/>
              </a:solidFill>
              <a:latin typeface="Times New Roman" panose="02020603050405020304" pitchFamily="18" charset="0"/>
              <a:ea typeface="仿宋_GB2312" pitchFamily="49" charset="-122"/>
            </a:endParaRPr>
          </a:p>
          <a:p>
            <a:pPr marL="0" indent="0" eaLnBrk="1" hangingPunct="1">
              <a:lnSpc>
                <a:spcPct val="110000"/>
              </a:lnSpc>
              <a:spcBef>
                <a:spcPct val="10000"/>
              </a:spcBef>
              <a:spcAft>
                <a:spcPct val="5000"/>
              </a:spcAft>
              <a:buNone/>
            </a:pPr>
            <a:endParaRPr lang="zh-CN" altLang="en-US" sz="2600" dirty="0">
              <a:solidFill>
                <a:schemeClr val="tx1"/>
              </a:solidFill>
              <a:latin typeface="Times New Roman" panose="02020603050405020304" pitchFamily="18" charset="0"/>
              <a:ea typeface="仿宋_GB2312" pitchFamily="49" charset="-122"/>
              <a:sym typeface="+mn-ea"/>
            </a:endParaRPr>
          </a:p>
          <a:p>
            <a:pPr marL="0" indent="0"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为</a:t>
            </a:r>
            <a:r>
              <a:rPr lang="en-US" altLang="zh-CN" sz="2600" i="1" dirty="0">
                <a:solidFill>
                  <a:schemeClr val="tx1"/>
                </a:solidFill>
                <a:latin typeface="Times New Roman" panose="02020603050405020304" pitchFamily="18" charset="0"/>
                <a:ea typeface="仿宋_GB2312" pitchFamily="49" charset="-122"/>
                <a:sym typeface="+mn-ea"/>
              </a:rPr>
              <a:t>F</a:t>
            </a:r>
            <a:r>
              <a:rPr lang="en-US" altLang="zh-CN" sz="2600" baseline="-25000" dirty="0">
                <a:solidFill>
                  <a:schemeClr val="tx1"/>
                </a:solidFill>
                <a:latin typeface="Times New Roman" panose="02020603050405020304" pitchFamily="18" charset="0"/>
                <a:ea typeface="仿宋_GB2312" pitchFamily="49" charset="-122"/>
                <a:sym typeface="+mn-ea"/>
              </a:rPr>
              <a:t>1</a:t>
            </a:r>
            <a:r>
              <a:rPr lang="en-US" altLang="zh-CN" sz="2600" dirty="0">
                <a:solidFill>
                  <a:schemeClr val="tx1"/>
                </a:solidFill>
                <a:latin typeface="Times New Roman" panose="02020603050405020304" pitchFamily="18" charset="0"/>
                <a:ea typeface="仿宋_GB2312" pitchFamily="49" charset="-122"/>
                <a:sym typeface="+mn-ea"/>
              </a:rPr>
              <a:t>, </a:t>
            </a:r>
            <a:r>
              <a:rPr lang="en-US" altLang="zh-CN" sz="2600" i="1" dirty="0">
                <a:solidFill>
                  <a:schemeClr val="tx1"/>
                </a:solidFill>
                <a:latin typeface="Times New Roman" panose="02020603050405020304" pitchFamily="18" charset="0"/>
                <a:ea typeface="仿宋_GB2312" pitchFamily="49" charset="-122"/>
                <a:sym typeface="+mn-ea"/>
              </a:rPr>
              <a:t>F</a:t>
            </a:r>
            <a:r>
              <a:rPr lang="en-US" altLang="zh-CN" sz="2600" baseline="-25000" dirty="0">
                <a:solidFill>
                  <a:schemeClr val="tx1"/>
                </a:solidFill>
                <a:latin typeface="Times New Roman" panose="02020603050405020304" pitchFamily="18" charset="0"/>
                <a:ea typeface="仿宋_GB2312" pitchFamily="49" charset="-122"/>
                <a:sym typeface="+mn-ea"/>
              </a:rPr>
              <a:t>2</a:t>
            </a:r>
            <a:r>
              <a:rPr lang="en-US" altLang="zh-CN" sz="2600" dirty="0">
                <a:solidFill>
                  <a:schemeClr val="tx1"/>
                </a:solidFill>
                <a:latin typeface="Times New Roman" panose="02020603050405020304" pitchFamily="18" charset="0"/>
                <a:ea typeface="仿宋_GB2312" pitchFamily="49" charset="-122"/>
                <a:sym typeface="+mn-ea"/>
              </a:rPr>
              <a:t>, …, </a:t>
            </a:r>
            <a:r>
              <a:rPr lang="en-US" altLang="zh-CN" sz="2600" i="1" dirty="0">
                <a:solidFill>
                  <a:schemeClr val="tx1"/>
                </a:solidFill>
                <a:latin typeface="Times New Roman" panose="02020603050405020304" pitchFamily="18" charset="0"/>
                <a:ea typeface="仿宋_GB2312" pitchFamily="49" charset="-122"/>
                <a:sym typeface="+mn-ea"/>
              </a:rPr>
              <a:t>F</a:t>
            </a:r>
            <a:r>
              <a:rPr lang="en-US" altLang="zh-CN" sz="2600" i="1" baseline="-25000" dirty="0">
                <a:solidFill>
                  <a:schemeClr val="tx1"/>
                </a:solidFill>
                <a:latin typeface="Times New Roman" panose="02020603050405020304" pitchFamily="18" charset="0"/>
                <a:ea typeface="仿宋_GB2312" pitchFamily="49" charset="-122"/>
                <a:sym typeface="+mn-ea"/>
              </a:rPr>
              <a:t>n</a:t>
            </a:r>
            <a:r>
              <a:rPr lang="zh-CN" altLang="en-US" sz="2600" dirty="0">
                <a:solidFill>
                  <a:schemeClr val="tx1"/>
                </a:solidFill>
                <a:latin typeface="Times New Roman" panose="02020603050405020304" pitchFamily="18" charset="0"/>
                <a:ea typeface="仿宋_GB2312" pitchFamily="49" charset="-122"/>
                <a:sym typeface="+mn-ea"/>
              </a:rPr>
              <a:t>的笛卡尔乘积，它是</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baseline="-25000" dirty="0">
                <a:solidFill>
                  <a:schemeClr val="tx1"/>
                </a:solidFill>
                <a:latin typeface="Times New Roman" panose="02020603050405020304" pitchFamily="18" charset="0"/>
                <a:ea typeface="仿宋_GB2312" pitchFamily="49" charset="-122"/>
                <a:sym typeface="+mn-ea"/>
              </a:rPr>
              <a:t>1</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baseline="-25000" dirty="0">
                <a:solidFill>
                  <a:schemeClr val="tx1"/>
                </a:solidFill>
                <a:latin typeface="Times New Roman" panose="02020603050405020304" pitchFamily="18" charset="0"/>
                <a:ea typeface="仿宋_GB2312" pitchFamily="49" charset="-122"/>
                <a:sym typeface="+mn-ea"/>
              </a:rPr>
              <a:t>2</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i="1" baseline="-25000" dirty="0">
                <a:solidFill>
                  <a:schemeClr val="tx1"/>
                </a:solidFill>
                <a:latin typeface="Times New Roman" panose="02020603050405020304" pitchFamily="18" charset="0"/>
                <a:ea typeface="仿宋_GB2312" pitchFamily="49" charset="-122"/>
                <a:sym typeface="+mn-ea"/>
              </a:rPr>
              <a:t>n</a:t>
            </a:r>
            <a:r>
              <a:rPr lang="zh-CN" altLang="en-US" sz="2600" dirty="0">
                <a:solidFill>
                  <a:schemeClr val="tx1"/>
                </a:solidFill>
                <a:latin typeface="Times New Roman" panose="02020603050405020304" pitchFamily="18" charset="0"/>
                <a:ea typeface="仿宋_GB2312" pitchFamily="49" charset="-122"/>
                <a:sym typeface="+mn-ea"/>
              </a:rPr>
              <a:t>上的一个</a:t>
            </a:r>
            <a:r>
              <a:rPr lang="zh-CN" altLang="en-US" sz="2600" dirty="0">
                <a:solidFill>
                  <a:schemeClr val="accent2"/>
                </a:solidFill>
                <a:latin typeface="Times New Roman" panose="02020603050405020304" pitchFamily="18" charset="0"/>
                <a:sym typeface="+mn-ea"/>
              </a:rPr>
              <a:t>模糊关系</a:t>
            </a:r>
            <a:r>
              <a:rPr lang="zh-CN" altLang="en-US" sz="2600" dirty="0">
                <a:solidFill>
                  <a:schemeClr val="tx1"/>
                </a:solidFill>
                <a:latin typeface="Times New Roman" panose="02020603050405020304" pitchFamily="18" charset="0"/>
                <a:sym typeface="+mn-ea"/>
              </a:rPr>
              <a:t>（</a:t>
            </a:r>
            <a:r>
              <a:rPr lang="en-US" altLang="zh-CN" sz="2600" i="1" dirty="0">
                <a:solidFill>
                  <a:schemeClr val="tx1"/>
                </a:solidFill>
                <a:latin typeface="Times New Roman" panose="02020603050405020304" pitchFamily="18" charset="0"/>
                <a:ea typeface="楷体_GB2312" pitchFamily="49" charset="-122"/>
                <a:sym typeface="+mn-ea"/>
              </a:rPr>
              <a:t>R</a:t>
            </a:r>
            <a:r>
              <a:rPr lang="en-US" altLang="zh-CN" sz="2600" i="1" baseline="-25000" dirty="0">
                <a:solidFill>
                  <a:schemeClr val="tx1"/>
                </a:solidFill>
                <a:latin typeface="Times New Roman" panose="02020603050405020304" pitchFamily="18" charset="0"/>
                <a:ea typeface="楷体_GB2312" pitchFamily="49" charset="-122"/>
                <a:sym typeface="+mn-ea"/>
              </a:rPr>
              <a:t>c</a:t>
            </a:r>
            <a:r>
              <a:rPr lang="zh-CN" altLang="en-US" sz="2600" dirty="0">
                <a:solidFill>
                  <a:schemeClr val="tx1"/>
                </a:solidFill>
                <a:latin typeface="Times New Roman" panose="02020603050405020304" pitchFamily="18" charset="0"/>
                <a:ea typeface="楷体_GB2312" pitchFamily="49" charset="-122"/>
                <a:sym typeface="+mn-ea"/>
              </a:rPr>
              <a:t>，由麦姆德尼</a:t>
            </a:r>
            <a:r>
              <a:rPr lang="en-US" altLang="zh-CN" sz="2600" dirty="0">
                <a:solidFill>
                  <a:schemeClr val="tx1"/>
                </a:solidFill>
                <a:latin typeface="Times New Roman" panose="02020603050405020304" pitchFamily="18" charset="0"/>
                <a:ea typeface="楷体_GB2312" pitchFamily="49" charset="-122"/>
                <a:sym typeface="+mn-ea"/>
              </a:rPr>
              <a:t>(Mamdani)</a:t>
            </a:r>
            <a:r>
              <a:rPr lang="zh-CN" altLang="en-US" sz="2600" dirty="0">
                <a:solidFill>
                  <a:schemeClr val="tx1"/>
                </a:solidFill>
                <a:latin typeface="Times New Roman" panose="02020603050405020304" pitchFamily="18" charset="0"/>
                <a:ea typeface="楷体_GB2312" pitchFamily="49" charset="-122"/>
                <a:sym typeface="+mn-ea"/>
              </a:rPr>
              <a:t>提出</a:t>
            </a:r>
            <a:r>
              <a:rPr lang="zh-CN" altLang="en-US" sz="2600" dirty="0">
                <a:solidFill>
                  <a:schemeClr val="tx1"/>
                </a:solidFill>
                <a:latin typeface="Times New Roman" panose="02020603050405020304" pitchFamily="18" charset="0"/>
                <a:sym typeface="+mn-ea"/>
              </a:rPr>
              <a:t>）</a:t>
            </a:r>
            <a:r>
              <a:rPr lang="zh-CN" altLang="en-US" sz="2600" dirty="0">
                <a:solidFill>
                  <a:schemeClr val="tx1"/>
                </a:solidFill>
                <a:latin typeface="Times New Roman" panose="02020603050405020304" pitchFamily="18" charset="0"/>
                <a:ea typeface="仿宋_GB2312" pitchFamily="49" charset="-122"/>
                <a:sym typeface="+mn-ea"/>
              </a:rPr>
              <a:t>。</a:t>
            </a:r>
          </a:p>
          <a:p>
            <a:pPr marL="0" indent="0" eaLnBrk="1" hangingPunct="1">
              <a:lnSpc>
                <a:spcPct val="110000"/>
              </a:lnSpc>
              <a:spcBef>
                <a:spcPct val="10000"/>
              </a:spcBef>
              <a:spcAft>
                <a:spcPct val="5000"/>
              </a:spcAft>
              <a:buNone/>
            </a:pP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77828" name="Object 3"/>
          <p:cNvGraphicFramePr>
            <a:graphicFrameLocks noChangeAspect="1"/>
          </p:cNvGraphicFramePr>
          <p:nvPr/>
        </p:nvGraphicFramePr>
        <p:xfrm>
          <a:off x="2277428" y="2355850"/>
          <a:ext cx="7938135" cy="767715"/>
        </p:xfrm>
        <a:graphic>
          <a:graphicData uri="http://schemas.openxmlformats.org/presentationml/2006/ole">
            <mc:AlternateContent xmlns:mc="http://schemas.openxmlformats.org/markup-compatibility/2006">
              <mc:Choice xmlns:v="urn:schemas-microsoft-com:vml" Requires="v">
                <p:oleObj spid="_x0000_s51337" r:id="rId3" imgW="4533900" imgH="393700" progId="Equation.3">
                  <p:embed/>
                </p:oleObj>
              </mc:Choice>
              <mc:Fallback>
                <p:oleObj r:id="rId3" imgW="4533900" imgH="393700" progId="Equation.3">
                  <p:embed/>
                  <p:pic>
                    <p:nvPicPr>
                      <p:cNvPr id="0" name="图片 3136"/>
                      <p:cNvPicPr/>
                      <p:nvPr/>
                    </p:nvPicPr>
                    <p:blipFill>
                      <a:blip r:embed="rId4"/>
                      <a:stretch>
                        <a:fillRect/>
                      </a:stretch>
                    </p:blipFill>
                    <p:spPr>
                      <a:xfrm>
                        <a:off x="2277428" y="2355850"/>
                        <a:ext cx="7938135" cy="767715"/>
                      </a:xfrm>
                      <a:prstGeom prst="rect">
                        <a:avLst/>
                      </a:prstGeom>
                      <a:noFill/>
                      <a:ln w="38100">
                        <a:noFill/>
                        <a:miter/>
                      </a:ln>
                    </p:spPr>
                  </p:pic>
                </p:oleObj>
              </mc:Fallback>
            </mc:AlternateContent>
          </a:graphicData>
        </a:graphic>
      </p:graphicFrame>
      <p:sp>
        <p:nvSpPr>
          <p:cNvPr id="3" name="Rectangle 3"/>
          <p:cNvSpPr>
            <a:spLocks noGrp="1" noChangeArrowheads="1"/>
          </p:cNvSpPr>
          <p:nvPr/>
        </p:nvSpPr>
        <p:spPr>
          <a:xfrm>
            <a:off x="812800" y="4258310"/>
            <a:ext cx="10541000" cy="117538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dirty="0">
                <a:latin typeface="Times New Roman" panose="02020603050405020304" pitchFamily="18" charset="0"/>
                <a:ea typeface="仿宋_GB2312" pitchFamily="49" charset="-122"/>
              </a:rPr>
              <a:t>由</a:t>
            </a:r>
            <a:r>
              <a:rPr lang="zh-CN" altLang="en-US" sz="2600" dirty="0">
                <a:latin typeface="Times New Roman" panose="02020603050405020304" pitchFamily="18" charset="0"/>
                <a:ea typeface="仿宋_GB2312" pitchFamily="49" charset="-122"/>
                <a:sym typeface="+mn-ea"/>
              </a:rPr>
              <a:t>扎德</a:t>
            </a:r>
            <a:r>
              <a:rPr lang="en-US" altLang="zh-CN" sz="2600" dirty="0">
                <a:latin typeface="Times New Roman" panose="02020603050405020304" pitchFamily="18" charset="0"/>
                <a:ea typeface="仿宋_GB2312" pitchFamily="49" charset="-122"/>
                <a:sym typeface="+mn-ea"/>
              </a:rPr>
              <a:t>(</a:t>
            </a:r>
            <a:r>
              <a:rPr lang="en-US" altLang="zh-CN" sz="2600" dirty="0">
                <a:solidFill>
                  <a:schemeClr val="tx1"/>
                </a:solidFill>
                <a:latin typeface="Times New Roman" panose="02020603050405020304" pitchFamily="18" charset="0"/>
                <a:cs typeface="Times New Roman" panose="02020603050405020304" pitchFamily="18" charset="0"/>
                <a:sym typeface="+mn-ea"/>
              </a:rPr>
              <a:t>Zadeh</a:t>
            </a:r>
            <a:r>
              <a:rPr lang="en-US" altLang="zh-CN" sz="2600" dirty="0">
                <a:latin typeface="Times New Roman" panose="02020603050405020304" pitchFamily="18" charset="0"/>
                <a:ea typeface="仿宋_GB2312" pitchFamily="49" charset="-122"/>
                <a:sym typeface="+mn-ea"/>
              </a:rPr>
              <a:t>)</a:t>
            </a:r>
            <a:r>
              <a:rPr lang="zh-CN" altLang="en-US" sz="2600" dirty="0">
                <a:latin typeface="Times New Roman" panose="02020603050405020304" pitchFamily="18" charset="0"/>
                <a:ea typeface="仿宋_GB2312" pitchFamily="49" charset="-122"/>
                <a:sym typeface="+mn-ea"/>
              </a:rPr>
              <a:t>提出的一种模糊关系</a:t>
            </a:r>
            <a:endParaRPr lang="zh-CN" altLang="en-US" sz="2600" dirty="0">
              <a:latin typeface="Times New Roman" panose="02020603050405020304" pitchFamily="18" charset="0"/>
              <a:ea typeface="仿宋_GB2312" pitchFamily="49" charset="-122"/>
            </a:endParaRPr>
          </a:p>
          <a:p>
            <a:pPr marL="0" indent="0" eaLnBrk="1" hangingPunct="1">
              <a:lnSpc>
                <a:spcPct val="110000"/>
              </a:lnSpc>
              <a:spcBef>
                <a:spcPct val="10000"/>
              </a:spcBef>
              <a:spcAft>
                <a:spcPct val="5000"/>
              </a:spcAft>
              <a:buNone/>
            </a:pPr>
            <a:endParaRPr lang="zh-CN" altLang="en-US" sz="2600" dirty="0">
              <a:solidFill>
                <a:schemeClr val="tx1"/>
              </a:solidFill>
              <a:latin typeface="Times New Roman" panose="02020603050405020304" pitchFamily="18" charset="0"/>
              <a:ea typeface="仿宋_GB2312" pitchFamily="49" charset="-122"/>
              <a:sym typeface="+mn-ea"/>
            </a:endParaRPr>
          </a:p>
          <a:p>
            <a:pPr marL="0" indent="0" eaLnBrk="1" hangingPunct="1">
              <a:lnSpc>
                <a:spcPct val="110000"/>
              </a:lnSpc>
              <a:spcBef>
                <a:spcPct val="10000"/>
              </a:spcBef>
              <a:spcAft>
                <a:spcPct val="5000"/>
              </a:spcAft>
              <a:buNone/>
            </a:pPr>
            <a:endParaRPr lang="zh-CN" altLang="en-US" sz="2600" dirty="0">
              <a:solidFill>
                <a:schemeClr val="tx1"/>
              </a:solidFill>
              <a:latin typeface="Times New Roman" panose="02020603050405020304" pitchFamily="18" charset="0"/>
              <a:ea typeface="仿宋_GB2312" pitchFamily="49" charset="-122"/>
              <a:sym typeface="+mn-ea"/>
            </a:endParaRPr>
          </a:p>
          <a:p>
            <a:pPr marL="0" indent="0" eaLnBrk="1" hangingPunct="1">
              <a:lnSpc>
                <a:spcPct val="110000"/>
              </a:lnSpc>
              <a:spcBef>
                <a:spcPct val="10000"/>
              </a:spcBef>
              <a:spcAft>
                <a:spcPct val="5000"/>
              </a:spcAft>
              <a:buNone/>
            </a:pP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6" name="Object 4"/>
          <p:cNvGraphicFramePr>
            <a:graphicFrameLocks noChangeAspect="1"/>
          </p:cNvGraphicFramePr>
          <p:nvPr/>
        </p:nvGraphicFramePr>
        <p:xfrm>
          <a:off x="2277428" y="4771708"/>
          <a:ext cx="4284662" cy="661987"/>
        </p:xfrm>
        <a:graphic>
          <a:graphicData uri="http://schemas.openxmlformats.org/presentationml/2006/ole">
            <mc:AlternateContent xmlns:mc="http://schemas.openxmlformats.org/markup-compatibility/2006">
              <mc:Choice xmlns:v="urn:schemas-microsoft-com:vml" Requires="v">
                <p:oleObj spid="_x0000_s51338" r:id="rId5" imgW="2654300" imgH="381000" progId="Equation.3">
                  <p:embed/>
                </p:oleObj>
              </mc:Choice>
              <mc:Fallback>
                <p:oleObj r:id="rId5" imgW="2654300" imgH="381000" progId="Equation.3">
                  <p:embed/>
                  <p:pic>
                    <p:nvPicPr>
                      <p:cNvPr id="0" name="图片 3209"/>
                      <p:cNvPicPr/>
                      <p:nvPr/>
                    </p:nvPicPr>
                    <p:blipFill>
                      <a:blip r:embed="rId6"/>
                      <a:stretch>
                        <a:fillRect/>
                      </a:stretch>
                    </p:blipFill>
                    <p:spPr>
                      <a:xfrm>
                        <a:off x="2277428" y="4771708"/>
                        <a:ext cx="4284662" cy="661987"/>
                      </a:xfrm>
                      <a:prstGeom prst="rect">
                        <a:avLst/>
                      </a:prstGeom>
                      <a:noFill/>
                      <a:ln w="38100">
                        <a:noFill/>
                        <a:miter/>
                      </a:ln>
                    </p:spPr>
                  </p:pic>
                </p:oleObj>
              </mc:Fallback>
            </mc:AlternateContent>
          </a:graphicData>
        </a:graphic>
      </p:graphicFrame>
      <p:sp>
        <p:nvSpPr>
          <p:cNvPr id="11" name="Rectangle 3"/>
          <p:cNvSpPr>
            <a:spLocks noGrp="1" noChangeArrowheads="1"/>
          </p:cNvSpPr>
          <p:nvPr/>
        </p:nvSpPr>
        <p:spPr>
          <a:xfrm>
            <a:off x="812800" y="5509260"/>
            <a:ext cx="10541000" cy="117538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dirty="0">
                <a:latin typeface="Times New Roman" panose="02020603050405020304" pitchFamily="18" charset="0"/>
                <a:ea typeface="仿宋_GB2312" pitchFamily="49" charset="-122"/>
              </a:rPr>
              <a:t>由</a:t>
            </a:r>
            <a:r>
              <a:rPr lang="zh-CN" altLang="en-US" sz="2600" dirty="0">
                <a:solidFill>
                  <a:schemeClr val="tx1"/>
                </a:solidFill>
                <a:latin typeface="Times New Roman" panose="02020603050405020304" pitchFamily="18" charset="0"/>
                <a:ea typeface="楷体_GB2312" pitchFamily="49" charset="-122"/>
                <a:sym typeface="+mn-ea"/>
              </a:rPr>
              <a:t>米祖莫托</a:t>
            </a:r>
            <a:r>
              <a:rPr lang="en-US" altLang="zh-CN" sz="2600" dirty="0">
                <a:solidFill>
                  <a:schemeClr val="tx1"/>
                </a:solidFill>
                <a:latin typeface="Times New Roman" panose="02020603050405020304" pitchFamily="18" charset="0"/>
                <a:ea typeface="楷体_GB2312" pitchFamily="49" charset="-122"/>
                <a:sym typeface="+mn-ea"/>
              </a:rPr>
              <a:t>(Mizumoto)</a:t>
            </a:r>
            <a:r>
              <a:rPr lang="zh-CN" altLang="en-US" sz="2600" dirty="0">
                <a:latin typeface="Times New Roman" panose="02020603050405020304" pitchFamily="18" charset="0"/>
                <a:ea typeface="仿宋_GB2312" pitchFamily="49" charset="-122"/>
                <a:sym typeface="+mn-ea"/>
              </a:rPr>
              <a:t>提出的一种模糊关系</a:t>
            </a:r>
            <a:endParaRPr lang="zh-CN" altLang="en-US" sz="2600" dirty="0">
              <a:latin typeface="Times New Roman" panose="02020603050405020304" pitchFamily="18" charset="0"/>
              <a:ea typeface="仿宋_GB2312" pitchFamily="49" charset="-122"/>
            </a:endParaRPr>
          </a:p>
          <a:p>
            <a:pPr marL="0" indent="0" eaLnBrk="1" hangingPunct="1">
              <a:lnSpc>
                <a:spcPct val="110000"/>
              </a:lnSpc>
              <a:spcBef>
                <a:spcPct val="10000"/>
              </a:spcBef>
              <a:spcAft>
                <a:spcPct val="5000"/>
              </a:spcAft>
              <a:buNone/>
            </a:pP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91139" name="Object 4"/>
          <p:cNvGraphicFramePr>
            <a:graphicFrameLocks noChangeAspect="1"/>
          </p:cNvGraphicFramePr>
          <p:nvPr/>
        </p:nvGraphicFramePr>
        <p:xfrm>
          <a:off x="2277745" y="6069965"/>
          <a:ext cx="3565525" cy="608013"/>
        </p:xfrm>
        <a:graphic>
          <a:graphicData uri="http://schemas.openxmlformats.org/presentationml/2006/ole">
            <mc:AlternateContent xmlns:mc="http://schemas.openxmlformats.org/markup-compatibility/2006">
              <mc:Choice xmlns:v="urn:schemas-microsoft-com:vml" Requires="v">
                <p:oleObj spid="_x0000_s51339" r:id="rId7" imgW="1931035" imgH="381000" progId="Equation.3">
                  <p:embed/>
                </p:oleObj>
              </mc:Choice>
              <mc:Fallback>
                <p:oleObj r:id="rId7" imgW="1931035" imgH="381000" progId="Equation.3">
                  <p:embed/>
                  <p:pic>
                    <p:nvPicPr>
                      <p:cNvPr id="0" name="图片 3114"/>
                      <p:cNvPicPr/>
                      <p:nvPr/>
                    </p:nvPicPr>
                    <p:blipFill>
                      <a:blip r:embed="rId8"/>
                      <a:stretch>
                        <a:fillRect/>
                      </a:stretch>
                    </p:blipFill>
                    <p:spPr>
                      <a:xfrm>
                        <a:off x="2277745" y="6069965"/>
                        <a:ext cx="3565525" cy="608013"/>
                      </a:xfrm>
                      <a:prstGeom prst="rect">
                        <a:avLst/>
                      </a:prstGeom>
                      <a:noFill/>
                      <a:ln w="38100">
                        <a:noFill/>
                        <a:miter/>
                      </a:ln>
                    </p:spPr>
                  </p:pic>
                </p:oleObj>
              </mc:Fallback>
            </mc:AlternateContent>
          </a:graphicData>
        </a:graphic>
      </p:graphicFrame>
      <p:graphicFrame>
        <p:nvGraphicFramePr>
          <p:cNvPr id="91141" name="Object 6"/>
          <p:cNvGraphicFramePr>
            <a:graphicFrameLocks noChangeAspect="1"/>
          </p:cNvGraphicFramePr>
          <p:nvPr/>
        </p:nvGraphicFramePr>
        <p:xfrm>
          <a:off x="6361748" y="5995353"/>
          <a:ext cx="4373562" cy="682625"/>
        </p:xfrm>
        <a:graphic>
          <a:graphicData uri="http://schemas.openxmlformats.org/presentationml/2006/ole">
            <mc:AlternateContent xmlns:mc="http://schemas.openxmlformats.org/markup-compatibility/2006">
              <mc:Choice xmlns:v="urn:schemas-microsoft-com:vml" Requires="v">
                <p:oleObj spid="_x0000_s51340" r:id="rId9" imgW="3048000" imgH="482600" progId="Equation.DSMT4">
                  <p:embed/>
                </p:oleObj>
              </mc:Choice>
              <mc:Fallback>
                <p:oleObj r:id="rId9" imgW="3048000" imgH="482600" progId="Equation.DSMT4">
                  <p:embed/>
                  <p:pic>
                    <p:nvPicPr>
                      <p:cNvPr id="0" name="图片 3113"/>
                      <p:cNvPicPr/>
                      <p:nvPr/>
                    </p:nvPicPr>
                    <p:blipFill>
                      <a:blip r:embed="rId10"/>
                      <a:stretch>
                        <a:fillRect/>
                      </a:stretch>
                    </p:blipFill>
                    <p:spPr>
                      <a:xfrm>
                        <a:off x="6361748" y="5995353"/>
                        <a:ext cx="4373562" cy="682625"/>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13435" y="1742440"/>
            <a:ext cx="10541000" cy="4569460"/>
            <a:chOff x="1281" y="2744"/>
            <a:chExt cx="16600" cy="7196"/>
          </a:xfrm>
        </p:grpSpPr>
        <p:sp>
          <p:nvSpPr>
            <p:cNvPr id="33798" name="Text Box 2"/>
            <p:cNvSpPr txBox="1"/>
            <p:nvPr/>
          </p:nvSpPr>
          <p:spPr>
            <a:xfrm>
              <a:off x="1281" y="2744"/>
              <a:ext cx="16599" cy="7196"/>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wrap="square">
              <a:spAutoFit/>
            </a:bodyPr>
            <a:lstStyle/>
            <a:p>
              <a:pPr indent="0" algn="just">
                <a:lnSpc>
                  <a:spcPct val="140000"/>
                </a:lnSpc>
                <a:buClr>
                  <a:schemeClr val="accent2"/>
                </a:buClr>
                <a:buFont typeface="Wingdings" panose="05000000000000000000" pitchFamily="2" charset="2"/>
                <a:buNone/>
              </a:pPr>
              <a:r>
                <a:rPr lang="zh-CN" altLang="en-US" sz="2600" b="1" dirty="0">
                  <a:latin typeface="宋体" panose="02010600030101010101" pitchFamily="2" charset="-122"/>
                </a:rPr>
                <a:t>已知输入的模糊集合</a:t>
              </a:r>
              <a:r>
                <a:rPr lang="en-US" altLang="zh-CN" sz="2600" b="1" i="1" dirty="0">
                  <a:latin typeface="Times New Roman" panose="02020603050405020304" pitchFamily="18" charset="0"/>
                </a:rPr>
                <a:t>A</a:t>
              </a:r>
              <a:r>
                <a:rPr lang="zh-CN" altLang="en-US" sz="2600" b="1" dirty="0">
                  <a:latin typeface="宋体" panose="02010600030101010101" pitchFamily="2" charset="-122"/>
                </a:rPr>
                <a:t>和输出的模糊集合</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a:t>
              </a: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33794" name="Object 3"/>
            <p:cNvGraphicFramePr/>
            <p:nvPr/>
          </p:nvGraphicFramePr>
          <p:xfrm>
            <a:off x="4345" y="3944"/>
            <a:ext cx="10413" cy="720"/>
          </p:xfrm>
          <a:graphic>
            <a:graphicData uri="http://schemas.openxmlformats.org/presentationml/2006/ole">
              <mc:AlternateContent xmlns:mc="http://schemas.openxmlformats.org/markup-compatibility/2006">
                <mc:Choice xmlns:v="urn:schemas-microsoft-com:vml" Requires="v">
                  <p:oleObj spid="_x0000_s52395" r:id="rId3" imgW="2984500" imgH="203200" progId="Equation.DSMT4">
                    <p:embed/>
                  </p:oleObj>
                </mc:Choice>
                <mc:Fallback>
                  <p:oleObj r:id="rId3" imgW="2984500" imgH="203200" progId="Equation.DSMT4">
                    <p:embed/>
                    <p:pic>
                      <p:nvPicPr>
                        <p:cNvPr id="0" name="图片 3258"/>
                        <p:cNvPicPr/>
                        <p:nvPr/>
                      </p:nvPicPr>
                      <p:blipFill>
                        <a:blip r:embed="rId4"/>
                        <a:stretch>
                          <a:fillRect/>
                        </a:stretch>
                      </p:blipFill>
                      <p:spPr>
                        <a:xfrm>
                          <a:off x="4345" y="3944"/>
                          <a:ext cx="10413" cy="720"/>
                        </a:xfrm>
                        <a:prstGeom prst="rect">
                          <a:avLst/>
                        </a:prstGeom>
                        <a:noFill/>
                        <a:ln w="38100">
                          <a:noFill/>
                          <a:miter/>
                        </a:ln>
                      </p:spPr>
                    </p:pic>
                  </p:oleObj>
                </mc:Fallback>
              </mc:AlternateContent>
            </a:graphicData>
          </a:graphic>
        </p:graphicFrame>
        <p:graphicFrame>
          <p:nvGraphicFramePr>
            <p:cNvPr id="33795" name="Object 4"/>
            <p:cNvGraphicFramePr/>
            <p:nvPr/>
          </p:nvGraphicFramePr>
          <p:xfrm>
            <a:off x="4360" y="4784"/>
            <a:ext cx="8248" cy="720"/>
          </p:xfrm>
          <a:graphic>
            <a:graphicData uri="http://schemas.openxmlformats.org/presentationml/2006/ole">
              <mc:AlternateContent xmlns:mc="http://schemas.openxmlformats.org/markup-compatibility/2006">
                <mc:Choice xmlns:v="urn:schemas-microsoft-com:vml" Requires="v">
                  <p:oleObj spid="_x0000_s52396" r:id="rId5" imgW="2362200" imgH="203200" progId="Equation.DSMT4">
                    <p:embed/>
                  </p:oleObj>
                </mc:Choice>
                <mc:Fallback>
                  <p:oleObj r:id="rId5" imgW="2362200" imgH="203200" progId="Equation.DSMT4">
                    <p:embed/>
                    <p:pic>
                      <p:nvPicPr>
                        <p:cNvPr id="0" name="图片 3257"/>
                        <p:cNvPicPr/>
                        <p:nvPr/>
                      </p:nvPicPr>
                      <p:blipFill>
                        <a:blip r:embed="rId6"/>
                        <a:stretch>
                          <a:fillRect/>
                        </a:stretch>
                      </p:blipFill>
                      <p:spPr>
                        <a:xfrm>
                          <a:off x="4360" y="4784"/>
                          <a:ext cx="8248" cy="720"/>
                        </a:xfrm>
                        <a:prstGeom prst="rect">
                          <a:avLst/>
                        </a:prstGeom>
                        <a:noFill/>
                        <a:ln w="38100">
                          <a:noFill/>
                          <a:miter/>
                        </a:ln>
                      </p:spPr>
                    </p:pic>
                  </p:oleObj>
                </mc:Fallback>
              </mc:AlternateContent>
            </a:graphicData>
          </a:graphic>
        </p:graphicFrame>
        <p:sp>
          <p:nvSpPr>
            <p:cNvPr id="33799" name="Rectangle 6"/>
            <p:cNvSpPr/>
            <p:nvPr/>
          </p:nvSpPr>
          <p:spPr>
            <a:xfrm>
              <a:off x="1281" y="5504"/>
              <a:ext cx="16601" cy="1769"/>
            </a:xfrm>
            <a:prstGeom prst="rect">
              <a:avLst/>
            </a:prstGeom>
            <a:noFill/>
            <a:ln w="9525">
              <a:noFill/>
            </a:ln>
          </p:spPr>
          <p:txBody>
            <a:bodyPr wrap="square">
              <a:spAutoFit/>
            </a:bodyPr>
            <a:lstStyle/>
            <a:p>
              <a:pPr indent="0">
                <a:spcAft>
                  <a:spcPct val="50000"/>
                </a:spcAft>
                <a:buClr>
                  <a:srgbClr val="0000FF"/>
                </a:buClr>
                <a:buFont typeface="Wingdings" panose="05000000000000000000" pitchFamily="2" charset="2"/>
                <a:buNone/>
              </a:pPr>
              <a:r>
                <a:rPr lang="zh-CN" altLang="en-US" sz="2600" b="1" dirty="0">
                  <a:latin typeface="Times New Roman" panose="02020603050405020304" pitchFamily="18" charset="0"/>
                </a:rPr>
                <a:t>求</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到</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的模糊关系</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a:t>
              </a:r>
            </a:p>
            <a:p>
              <a:pPr indent="0">
                <a:buClr>
                  <a:srgbClr val="0000FF"/>
                </a:buClr>
                <a:buFont typeface="Wingdings" panose="05000000000000000000" pitchFamily="2" charset="2"/>
                <a:buNone/>
              </a:pPr>
              <a:endParaRPr lang="zh-CN" altLang="en-US" sz="2600" b="1" dirty="0">
                <a:latin typeface="Times New Roman" panose="02020603050405020304" pitchFamily="18" charset="0"/>
              </a:endParaRPr>
            </a:p>
          </p:txBody>
        </p:sp>
        <p:grpSp>
          <p:nvGrpSpPr>
            <p:cNvPr id="3" name="Group 72"/>
            <p:cNvGrpSpPr/>
            <p:nvPr/>
          </p:nvGrpSpPr>
          <p:grpSpPr>
            <a:xfrm>
              <a:off x="4503" y="6184"/>
              <a:ext cx="9752" cy="3600"/>
              <a:chOff x="975" y="2432"/>
              <a:chExt cx="3901" cy="1440"/>
            </a:xfrm>
          </p:grpSpPr>
          <p:sp>
            <p:nvSpPr>
              <p:cNvPr id="33803" name="AutoShape 9"/>
              <p:cNvSpPr>
                <a:spLocks noChangeAspect="1" noTextEdit="1"/>
              </p:cNvSpPr>
              <p:nvPr/>
            </p:nvSpPr>
            <p:spPr>
              <a:xfrm>
                <a:off x="975" y="2432"/>
                <a:ext cx="3672" cy="1440"/>
              </a:xfrm>
              <a:prstGeom prst="rect">
                <a:avLst/>
              </a:prstGeom>
              <a:noFill/>
              <a:ln w="9525">
                <a:noFill/>
              </a:ln>
            </p:spPr>
            <p:txBody>
              <a:bodyPr/>
              <a:lstStyle/>
              <a:p>
                <a:endParaRPr lang="zh-CN" altLang="en-US"/>
              </a:p>
            </p:txBody>
          </p:sp>
          <p:sp>
            <p:nvSpPr>
              <p:cNvPr id="33804" name="Rectangle 25"/>
              <p:cNvSpPr/>
              <p:nvPr/>
            </p:nvSpPr>
            <p:spPr>
              <a:xfrm>
                <a:off x="2858" y="3608"/>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05" name="Rectangle 26"/>
              <p:cNvSpPr/>
              <p:nvPr/>
            </p:nvSpPr>
            <p:spPr>
              <a:xfrm>
                <a:off x="2813" y="3608"/>
                <a:ext cx="48"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06" name="Rectangle 27"/>
              <p:cNvSpPr/>
              <p:nvPr/>
            </p:nvSpPr>
            <p:spPr>
              <a:xfrm>
                <a:off x="2724" y="3608"/>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07" name="Rectangle 28"/>
              <p:cNvSpPr/>
              <p:nvPr/>
            </p:nvSpPr>
            <p:spPr>
              <a:xfrm>
                <a:off x="2858" y="3320"/>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3808" name="Rectangle 29"/>
              <p:cNvSpPr/>
              <p:nvPr/>
            </p:nvSpPr>
            <p:spPr>
              <a:xfrm>
                <a:off x="2813" y="3320"/>
                <a:ext cx="48"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09" name="Rectangle 30"/>
              <p:cNvSpPr/>
              <p:nvPr/>
            </p:nvSpPr>
            <p:spPr>
              <a:xfrm>
                <a:off x="2724" y="3320"/>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0" name="Rectangle 31"/>
              <p:cNvSpPr/>
              <p:nvPr/>
            </p:nvSpPr>
            <p:spPr>
              <a:xfrm>
                <a:off x="2859" y="3032"/>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3811" name="Rectangle 32"/>
              <p:cNvSpPr/>
              <p:nvPr/>
            </p:nvSpPr>
            <p:spPr>
              <a:xfrm>
                <a:off x="2815" y="3032"/>
                <a:ext cx="48"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2" name="Rectangle 33"/>
              <p:cNvSpPr/>
              <p:nvPr/>
            </p:nvSpPr>
            <p:spPr>
              <a:xfrm>
                <a:off x="2726" y="3032"/>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3" name="Rectangle 34"/>
              <p:cNvSpPr/>
              <p:nvPr/>
            </p:nvSpPr>
            <p:spPr>
              <a:xfrm>
                <a:off x="2859" y="2744"/>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3814" name="Rectangle 35"/>
              <p:cNvSpPr/>
              <p:nvPr/>
            </p:nvSpPr>
            <p:spPr>
              <a:xfrm>
                <a:off x="2815" y="2744"/>
                <a:ext cx="48"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5" name="Rectangle 36"/>
              <p:cNvSpPr/>
              <p:nvPr/>
            </p:nvSpPr>
            <p:spPr>
              <a:xfrm>
                <a:off x="2726" y="2744"/>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6" name="Rectangle 37"/>
              <p:cNvSpPr/>
              <p:nvPr/>
            </p:nvSpPr>
            <p:spPr>
              <a:xfrm>
                <a:off x="2850" y="2456"/>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7" name="Rectangle 38"/>
              <p:cNvSpPr/>
              <p:nvPr/>
            </p:nvSpPr>
            <p:spPr>
              <a:xfrm>
                <a:off x="2805" y="2456"/>
                <a:ext cx="48"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8" name="Rectangle 39"/>
              <p:cNvSpPr/>
              <p:nvPr/>
            </p:nvSpPr>
            <p:spPr>
              <a:xfrm>
                <a:off x="2716" y="2456"/>
                <a:ext cx="96" cy="230"/>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3819" name="Rectangle 40"/>
              <p:cNvSpPr/>
              <p:nvPr/>
            </p:nvSpPr>
            <p:spPr>
              <a:xfrm>
                <a:off x="3053" y="3047"/>
                <a:ext cx="77" cy="230"/>
              </a:xfrm>
              <a:prstGeom prst="rect">
                <a:avLst/>
              </a:prstGeom>
              <a:noFill/>
              <a:ln w="9525">
                <a:noFill/>
              </a:ln>
            </p:spPr>
            <p:txBody>
              <a:bodyPr wrap="none" lIns="0" tIns="0" rIns="0" bIns="0">
                <a:spAutoFit/>
              </a:bodyPr>
              <a:lstStyle/>
              <a:p>
                <a:r>
                  <a:rPr lang="en-US" altLang="zh-CN" sz="24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33820" name="Rectangle 41"/>
              <p:cNvSpPr/>
              <p:nvPr/>
            </p:nvSpPr>
            <p:spPr>
              <a:xfrm>
                <a:off x="2142" y="3047"/>
                <a:ext cx="77" cy="230"/>
              </a:xfrm>
              <a:prstGeom prst="rect">
                <a:avLst/>
              </a:prstGeom>
              <a:noFill/>
              <a:ln w="9525">
                <a:noFill/>
              </a:ln>
            </p:spPr>
            <p:txBody>
              <a:bodyPr wrap="none" lIns="0" tIns="0" rIns="0" bIns="0">
                <a:spAutoFit/>
              </a:bodyPr>
              <a:lstStyle/>
              <a:p>
                <a:r>
                  <a:rPr lang="en-US" altLang="zh-CN" sz="24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33821" name="Rectangle 42"/>
              <p:cNvSpPr/>
              <p:nvPr/>
            </p:nvSpPr>
            <p:spPr>
              <a:xfrm>
                <a:off x="2950" y="355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2" name="Rectangle 43"/>
              <p:cNvSpPr/>
              <p:nvPr/>
            </p:nvSpPr>
            <p:spPr>
              <a:xfrm>
                <a:off x="2950" y="3368"/>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3" name="Rectangle 44"/>
              <p:cNvSpPr/>
              <p:nvPr/>
            </p:nvSpPr>
            <p:spPr>
              <a:xfrm>
                <a:off x="2950" y="3184"/>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4" name="Rectangle 45"/>
              <p:cNvSpPr/>
              <p:nvPr/>
            </p:nvSpPr>
            <p:spPr>
              <a:xfrm>
                <a:off x="2950" y="3000"/>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5" name="Rectangle 46"/>
              <p:cNvSpPr/>
              <p:nvPr/>
            </p:nvSpPr>
            <p:spPr>
              <a:xfrm>
                <a:off x="2950" y="2816"/>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6" name="Rectangle 47"/>
              <p:cNvSpPr/>
              <p:nvPr/>
            </p:nvSpPr>
            <p:spPr>
              <a:xfrm>
                <a:off x="2950" y="263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7" name="Rectangle 48"/>
              <p:cNvSpPr/>
              <p:nvPr/>
            </p:nvSpPr>
            <p:spPr>
              <a:xfrm>
                <a:off x="2950" y="363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û</a:t>
                </a:r>
                <a:endParaRPr lang="en-US" altLang="zh-CN" dirty="0">
                  <a:latin typeface="Arial" panose="020B0604020202020204" pitchFamily="34" charset="0"/>
                </a:endParaRPr>
              </a:p>
            </p:txBody>
          </p:sp>
          <p:sp>
            <p:nvSpPr>
              <p:cNvPr id="33828" name="Rectangle 49"/>
              <p:cNvSpPr/>
              <p:nvPr/>
            </p:nvSpPr>
            <p:spPr>
              <a:xfrm>
                <a:off x="2950" y="2448"/>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ù</a:t>
                </a:r>
                <a:endParaRPr lang="en-US" altLang="zh-CN" dirty="0">
                  <a:latin typeface="Arial" panose="020B0604020202020204" pitchFamily="34" charset="0"/>
                </a:endParaRPr>
              </a:p>
            </p:txBody>
          </p:sp>
          <p:sp>
            <p:nvSpPr>
              <p:cNvPr id="33829" name="Rectangle 50"/>
              <p:cNvSpPr/>
              <p:nvPr/>
            </p:nvSpPr>
            <p:spPr>
              <a:xfrm>
                <a:off x="2654" y="355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0" name="Rectangle 51"/>
              <p:cNvSpPr/>
              <p:nvPr/>
            </p:nvSpPr>
            <p:spPr>
              <a:xfrm>
                <a:off x="2654" y="3368"/>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1" name="Rectangle 52"/>
              <p:cNvSpPr/>
              <p:nvPr/>
            </p:nvSpPr>
            <p:spPr>
              <a:xfrm>
                <a:off x="2654" y="3184"/>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2" name="Rectangle 53"/>
              <p:cNvSpPr/>
              <p:nvPr/>
            </p:nvSpPr>
            <p:spPr>
              <a:xfrm>
                <a:off x="2654" y="3000"/>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3" name="Rectangle 54"/>
              <p:cNvSpPr/>
              <p:nvPr/>
            </p:nvSpPr>
            <p:spPr>
              <a:xfrm>
                <a:off x="2654" y="2816"/>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4" name="Rectangle 55"/>
              <p:cNvSpPr/>
              <p:nvPr/>
            </p:nvSpPr>
            <p:spPr>
              <a:xfrm>
                <a:off x="2654" y="263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5" name="Rectangle 56"/>
              <p:cNvSpPr/>
              <p:nvPr/>
            </p:nvSpPr>
            <p:spPr>
              <a:xfrm>
                <a:off x="2654" y="3632"/>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ë</a:t>
                </a:r>
                <a:endParaRPr lang="en-US" altLang="zh-CN" dirty="0">
                  <a:latin typeface="Arial" panose="020B0604020202020204" pitchFamily="34" charset="0"/>
                </a:endParaRPr>
              </a:p>
            </p:txBody>
          </p:sp>
          <p:sp>
            <p:nvSpPr>
              <p:cNvPr id="33836" name="Rectangle 57"/>
              <p:cNvSpPr/>
              <p:nvPr/>
            </p:nvSpPr>
            <p:spPr>
              <a:xfrm>
                <a:off x="2654" y="2448"/>
                <a:ext cx="74"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é</a:t>
                </a:r>
                <a:endParaRPr lang="en-US" altLang="zh-CN" dirty="0">
                  <a:latin typeface="Arial" panose="020B0604020202020204" pitchFamily="34" charset="0"/>
                </a:endParaRPr>
              </a:p>
            </p:txBody>
          </p:sp>
          <p:sp>
            <p:nvSpPr>
              <p:cNvPr id="33837" name="Rectangle 58"/>
              <p:cNvSpPr/>
              <p:nvPr/>
            </p:nvSpPr>
            <p:spPr>
              <a:xfrm>
                <a:off x="2507" y="3007"/>
                <a:ext cx="105"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38" name="Rectangle 59"/>
              <p:cNvSpPr/>
              <p:nvPr/>
            </p:nvSpPr>
            <p:spPr>
              <a:xfrm>
                <a:off x="1746" y="3007"/>
                <a:ext cx="105"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40" name="Rectangle 61"/>
              <p:cNvSpPr/>
              <p:nvPr/>
            </p:nvSpPr>
            <p:spPr>
              <a:xfrm>
                <a:off x="1166" y="3007"/>
                <a:ext cx="105" cy="230"/>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41" name="Rectangle 62"/>
              <p:cNvSpPr/>
              <p:nvPr/>
            </p:nvSpPr>
            <p:spPr>
              <a:xfrm>
                <a:off x="2370" y="3148"/>
                <a:ext cx="68" cy="134"/>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33842" name="Rectangle 63"/>
              <p:cNvSpPr/>
              <p:nvPr/>
            </p:nvSpPr>
            <p:spPr>
              <a:xfrm>
                <a:off x="2017" y="3014"/>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T</a:t>
                </a:r>
                <a:endParaRPr lang="en-US" altLang="zh-CN" dirty="0">
                  <a:latin typeface="Arial" panose="020B0604020202020204" pitchFamily="34" charset="0"/>
                </a:endParaRPr>
              </a:p>
            </p:txBody>
          </p:sp>
          <p:sp>
            <p:nvSpPr>
              <p:cNvPr id="33843" name="Rectangle 64"/>
              <p:cNvSpPr/>
              <p:nvPr/>
            </p:nvSpPr>
            <p:spPr>
              <a:xfrm>
                <a:off x="2018" y="3148"/>
                <a:ext cx="68" cy="134"/>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33844" name="Rectangle 65"/>
              <p:cNvSpPr/>
              <p:nvPr/>
            </p:nvSpPr>
            <p:spPr>
              <a:xfrm>
                <a:off x="1587" y="3029"/>
                <a:ext cx="117" cy="230"/>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33845" name="Rectangle 66"/>
              <p:cNvSpPr/>
              <p:nvPr/>
            </p:nvSpPr>
            <p:spPr>
              <a:xfrm>
                <a:off x="1325" y="3029"/>
                <a:ext cx="117" cy="230"/>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33846" name="Rectangle 67"/>
              <p:cNvSpPr/>
              <p:nvPr/>
            </p:nvSpPr>
            <p:spPr>
              <a:xfrm>
                <a:off x="1008" y="3029"/>
                <a:ext cx="117" cy="230"/>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R</a:t>
                </a:r>
                <a:endParaRPr lang="en-US" altLang="zh-CN" dirty="0">
                  <a:latin typeface="Arial" panose="020B0604020202020204" pitchFamily="34" charset="0"/>
                </a:endParaRPr>
              </a:p>
            </p:txBody>
          </p:sp>
          <p:sp>
            <p:nvSpPr>
              <p:cNvPr id="33847" name="Rectangle 68"/>
              <p:cNvSpPr/>
              <p:nvPr/>
            </p:nvSpPr>
            <p:spPr>
              <a:xfrm>
                <a:off x="2251" y="3007"/>
                <a:ext cx="111" cy="230"/>
              </a:xfrm>
              <a:prstGeom prst="rect">
                <a:avLst/>
              </a:prstGeom>
              <a:noFill/>
              <a:ln w="9525">
                <a:noFill/>
              </a:ln>
            </p:spPr>
            <p:txBody>
              <a:bodyPr wrap="none" lIns="0" tIns="0" rIns="0" bIns="0">
                <a:spAutoFit/>
              </a:bodyPr>
              <a:lstStyle/>
              <a:p>
                <a:r>
                  <a:rPr lang="en-US" altLang="zh-CN" sz="2400" i="1" dirty="0">
                    <a:solidFill>
                      <a:srgbClr val="000000"/>
                    </a:solidFill>
                    <a:latin typeface="Symbol" panose="05050102010706020507" pitchFamily="18" charset="2"/>
                  </a:rPr>
                  <a:t>m</a:t>
                </a:r>
                <a:endParaRPr lang="en-US" altLang="zh-CN" dirty="0">
                  <a:latin typeface="Arial" panose="020B0604020202020204" pitchFamily="34" charset="0"/>
                </a:endParaRPr>
              </a:p>
            </p:txBody>
          </p:sp>
          <p:sp>
            <p:nvSpPr>
              <p:cNvPr id="33848" name="Rectangle 69"/>
              <p:cNvSpPr/>
              <p:nvPr/>
            </p:nvSpPr>
            <p:spPr>
              <a:xfrm>
                <a:off x="1894" y="3007"/>
                <a:ext cx="111" cy="230"/>
              </a:xfrm>
              <a:prstGeom prst="rect">
                <a:avLst/>
              </a:prstGeom>
              <a:noFill/>
              <a:ln w="9525">
                <a:noFill/>
              </a:ln>
            </p:spPr>
            <p:txBody>
              <a:bodyPr wrap="none" lIns="0" tIns="0" rIns="0" bIns="0">
                <a:spAutoFit/>
              </a:bodyPr>
              <a:lstStyle/>
              <a:p>
                <a:r>
                  <a:rPr lang="en-US" altLang="zh-CN" sz="2400" i="1" dirty="0">
                    <a:solidFill>
                      <a:srgbClr val="000000"/>
                    </a:solidFill>
                    <a:latin typeface="Symbol" panose="05050102010706020507" pitchFamily="18" charset="2"/>
                  </a:rPr>
                  <a:t>m</a:t>
                </a:r>
                <a:endParaRPr lang="en-US" altLang="zh-CN" dirty="0">
                  <a:latin typeface="Arial" panose="020B0604020202020204" pitchFamily="34" charset="0"/>
                </a:endParaRPr>
              </a:p>
            </p:txBody>
          </p:sp>
          <p:graphicFrame>
            <p:nvGraphicFramePr>
              <p:cNvPr id="33796" name="Object 70"/>
              <p:cNvGraphicFramePr/>
              <p:nvPr/>
            </p:nvGraphicFramePr>
            <p:xfrm>
              <a:off x="3107" y="3041"/>
              <a:ext cx="1769" cy="253"/>
            </p:xfrm>
            <a:graphic>
              <a:graphicData uri="http://schemas.openxmlformats.org/presentationml/2006/ole">
                <mc:AlternateContent xmlns:mc="http://schemas.openxmlformats.org/markup-compatibility/2006">
                  <mc:Choice xmlns:v="urn:schemas-microsoft-com:vml" Requires="v">
                    <p:oleObj spid="_x0000_s52397" r:id="rId7" imgW="1421130" imgH="203200" progId="Equation.3">
                      <p:embed/>
                    </p:oleObj>
                  </mc:Choice>
                  <mc:Fallback>
                    <p:oleObj r:id="rId7" imgW="1421130" imgH="203200" progId="Equation.3">
                      <p:embed/>
                      <p:pic>
                        <p:nvPicPr>
                          <p:cNvPr id="0" name="图片 3261"/>
                          <p:cNvPicPr/>
                          <p:nvPr/>
                        </p:nvPicPr>
                        <p:blipFill>
                          <a:blip r:embed="rId8"/>
                          <a:stretch>
                            <a:fillRect/>
                          </a:stretch>
                        </p:blipFill>
                        <p:spPr>
                          <a:xfrm>
                            <a:off x="3107" y="3041"/>
                            <a:ext cx="1769" cy="253"/>
                          </a:xfrm>
                          <a:prstGeom prst="rect">
                            <a:avLst/>
                          </a:prstGeom>
                          <a:noFill/>
                          <a:ln w="38100">
                            <a:noFill/>
                            <a:miter/>
                          </a:ln>
                        </p:spPr>
                      </p:pic>
                    </p:oleObj>
                  </mc:Fallback>
                </mc:AlternateContent>
              </a:graphicData>
            </a:graphic>
          </p:graphicFrame>
        </p:grpSp>
        <p:sp>
          <p:nvSpPr>
            <p:cNvPr id="6" name="文本框 5"/>
            <p:cNvSpPr txBox="1"/>
            <p:nvPr/>
          </p:nvSpPr>
          <p:spPr>
            <a:xfrm>
              <a:off x="5535" y="7699"/>
              <a:ext cx="555" cy="58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gr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模糊关系及其运算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模糊关系的定义</a:t>
            </a:r>
            <a:endParaRPr lang="en-US" altLang="zh-CN" sz="2800" i="1" dirty="0">
              <a:latin typeface="Times New Roman" panose="02020603050405020304" pitchFamily="18" charset="0"/>
              <a:ea typeface="楷体_GB2312" pitchFamily="49" charset="-122"/>
            </a:endParaRPr>
          </a:p>
        </p:txBody>
      </p:sp>
      <p:sp>
        <p:nvSpPr>
          <p:cNvPr id="448514" name="Text Box 2"/>
          <p:cNvSpPr txBox="1"/>
          <p:nvPr/>
        </p:nvSpPr>
        <p:spPr>
          <a:xfrm>
            <a:off x="1861820" y="2358390"/>
            <a:ext cx="8458200" cy="3435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448515" name="Object 3"/>
          <p:cNvGraphicFramePr/>
          <p:nvPr/>
        </p:nvGraphicFramePr>
        <p:xfrm>
          <a:off x="2394585" y="2875280"/>
          <a:ext cx="5029200" cy="2308225"/>
        </p:xfrm>
        <a:graphic>
          <a:graphicData uri="http://schemas.openxmlformats.org/presentationml/2006/ole">
            <mc:AlternateContent xmlns:mc="http://schemas.openxmlformats.org/markup-compatibility/2006">
              <mc:Choice xmlns:v="urn:schemas-microsoft-com:vml" Requires="v">
                <p:oleObj spid="_x0000_s52398" r:id="rId9" imgW="2247900" imgH="876300" progId="Equation.DSMT4">
                  <p:embed/>
                </p:oleObj>
              </mc:Choice>
              <mc:Fallback>
                <p:oleObj r:id="rId9" imgW="2247900" imgH="876300" progId="Equation.DSMT4">
                  <p:embed/>
                  <p:pic>
                    <p:nvPicPr>
                      <p:cNvPr id="0" name="图片 3259"/>
                      <p:cNvPicPr/>
                      <p:nvPr/>
                    </p:nvPicPr>
                    <p:blipFill>
                      <a:blip r:embed="rId10"/>
                      <a:stretch>
                        <a:fillRect/>
                      </a:stretch>
                    </p:blipFill>
                    <p:spPr>
                      <a:xfrm>
                        <a:off x="2394585" y="2875280"/>
                        <a:ext cx="5029200" cy="2308225"/>
                      </a:xfrm>
                      <a:prstGeom prst="rect">
                        <a:avLst/>
                      </a:prstGeom>
                      <a:noFill/>
                      <a:ln w="38100">
                        <a:noFill/>
                        <a:miter/>
                      </a:ln>
                    </p:spPr>
                  </p:pic>
                </p:oleObj>
              </mc:Fallback>
            </mc:AlternateContent>
          </a:graphicData>
        </a:graphic>
      </p:graphicFrame>
      <p:graphicFrame>
        <p:nvGraphicFramePr>
          <p:cNvPr id="448516" name="Object 4"/>
          <p:cNvGraphicFramePr/>
          <p:nvPr/>
        </p:nvGraphicFramePr>
        <p:xfrm>
          <a:off x="7499985" y="2875280"/>
          <a:ext cx="2362200" cy="2362200"/>
        </p:xfrm>
        <a:graphic>
          <a:graphicData uri="http://schemas.openxmlformats.org/presentationml/2006/ole">
            <mc:AlternateContent xmlns:mc="http://schemas.openxmlformats.org/markup-compatibility/2006">
              <mc:Choice xmlns:v="urn:schemas-microsoft-com:vml" Requires="v">
                <p:oleObj spid="_x0000_s52399" r:id="rId11" imgW="1435100" imgH="1155700" progId="Equation.DSMT4">
                  <p:embed/>
                </p:oleObj>
              </mc:Choice>
              <mc:Fallback>
                <p:oleObj r:id="rId11" imgW="1435100" imgH="1155700" progId="Equation.DSMT4">
                  <p:embed/>
                  <p:pic>
                    <p:nvPicPr>
                      <p:cNvPr id="0" name="图片 3260"/>
                      <p:cNvPicPr/>
                      <p:nvPr/>
                    </p:nvPicPr>
                    <p:blipFill>
                      <a:blip r:embed="rId12"/>
                      <a:stretch>
                        <a:fillRect/>
                      </a:stretch>
                    </p:blipFill>
                    <p:spPr>
                      <a:xfrm>
                        <a:off x="7499985" y="2875280"/>
                        <a:ext cx="2362200" cy="2362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4"/>
                                        </p:tgtEl>
                                        <p:attrNameLst>
                                          <p:attrName>style.visibility</p:attrName>
                                        </p:attrNameLst>
                                      </p:cBhvr>
                                      <p:to>
                                        <p:strVal val="visible"/>
                                      </p:to>
                                    </p:set>
                                    <p:animEffect transition="in" filter="blinds(horizontal)">
                                      <p:cBhvr>
                                        <p:cTn id="7" dur="500"/>
                                        <p:tgtEl>
                                          <p:spTgt spid="4485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8515"/>
                                        </p:tgtEl>
                                        <p:attrNameLst>
                                          <p:attrName>style.visibility</p:attrName>
                                        </p:attrNameLst>
                                      </p:cBhvr>
                                      <p:to>
                                        <p:strVal val="visible"/>
                                      </p:to>
                                    </p:set>
                                    <p:anim calcmode="lin" valueType="num">
                                      <p:cBhvr additive="base">
                                        <p:cTn id="12" dur="500" fill="hold"/>
                                        <p:tgtEl>
                                          <p:spTgt spid="448515"/>
                                        </p:tgtEl>
                                        <p:attrNameLst>
                                          <p:attrName>ppt_x</p:attrName>
                                        </p:attrNameLst>
                                      </p:cBhvr>
                                      <p:tavLst>
                                        <p:tav tm="0">
                                          <p:val>
                                            <p:strVal val="0-#ppt_w/2"/>
                                          </p:val>
                                        </p:tav>
                                        <p:tav tm="100000">
                                          <p:val>
                                            <p:strVal val="#ppt_x"/>
                                          </p:val>
                                        </p:tav>
                                      </p:tavLst>
                                    </p:anim>
                                    <p:anim calcmode="lin" valueType="num">
                                      <p:cBhvr additive="base">
                                        <p:cTn id="13" dur="500" fill="hold"/>
                                        <p:tgtEl>
                                          <p:spTgt spid="4485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448516"/>
                                        </p:tgtEl>
                                        <p:attrNameLst>
                                          <p:attrName>style.visibility</p:attrName>
                                        </p:attrNameLst>
                                      </p:cBhvr>
                                      <p:to>
                                        <p:strVal val="visible"/>
                                      </p:to>
                                    </p:set>
                                    <p:anim calcmode="lin" valueType="num">
                                      <p:cBhvr additive="base">
                                        <p:cTn id="17" dur="500" fill="hold"/>
                                        <p:tgtEl>
                                          <p:spTgt spid="448516"/>
                                        </p:tgtEl>
                                        <p:attrNameLst>
                                          <p:attrName>ppt_x</p:attrName>
                                        </p:attrNameLst>
                                      </p:cBhvr>
                                      <p:tavLst>
                                        <p:tav tm="0">
                                          <p:val>
                                            <p:strVal val="1+#ppt_w/2"/>
                                          </p:val>
                                        </p:tav>
                                        <p:tav tm="100000">
                                          <p:val>
                                            <p:strVal val="#ppt_x"/>
                                          </p:val>
                                        </p:tav>
                                      </p:tavLst>
                                    </p:anim>
                                    <p:anim calcmode="lin" valueType="num">
                                      <p:cBhvr additive="base">
                                        <p:cTn id="18" dur="500" fill="hold"/>
                                        <p:tgtEl>
                                          <p:spTgt spid="448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模糊关系及其运算</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模糊关系的合成</a:t>
            </a:r>
          </a:p>
        </p:txBody>
      </p:sp>
      <p:sp>
        <p:nvSpPr>
          <p:cNvPr id="162819" name="Rectangle 3"/>
          <p:cNvSpPr>
            <a:spLocks noGrp="1" noChangeArrowheads="1"/>
          </p:cNvSpPr>
          <p:nvPr/>
        </p:nvSpPr>
        <p:spPr>
          <a:xfrm>
            <a:off x="812800" y="1741805"/>
            <a:ext cx="10541000" cy="211137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gn="just"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设</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1</a:t>
            </a:r>
            <a:r>
              <a:rPr lang="zh-CN" altLang="en-US" sz="2600" dirty="0">
                <a:solidFill>
                  <a:schemeClr val="tx1"/>
                </a:solidFill>
                <a:latin typeface="Times New Roman" panose="02020603050405020304" pitchFamily="18" charset="0"/>
                <a:ea typeface="仿宋_GB2312" pitchFamily="49" charset="-122"/>
                <a:sym typeface="+mn-ea"/>
              </a:rPr>
              <a:t>与</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2</a:t>
            </a:r>
            <a:r>
              <a:rPr lang="zh-CN" altLang="en-US" sz="2600" dirty="0">
                <a:solidFill>
                  <a:schemeClr val="tx1"/>
                </a:solidFill>
                <a:latin typeface="Times New Roman" panose="02020603050405020304" pitchFamily="18" charset="0"/>
                <a:ea typeface="仿宋_GB2312" pitchFamily="49" charset="-122"/>
                <a:sym typeface="+mn-ea"/>
              </a:rPr>
              <a:t>分别是</a:t>
            </a:r>
            <a:r>
              <a:rPr lang="en-US" altLang="zh-CN" sz="2600" i="1" dirty="0">
                <a:solidFill>
                  <a:schemeClr val="tx1"/>
                </a:solidFill>
                <a:latin typeface="Times New Roman" panose="02020603050405020304" pitchFamily="18" charset="0"/>
                <a:ea typeface="仿宋_GB2312" pitchFamily="49" charset="-122"/>
                <a:sym typeface="+mn-ea"/>
              </a:rPr>
              <a:t>U</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V</a:t>
            </a:r>
            <a:r>
              <a:rPr lang="zh-CN" altLang="en-US" sz="2600" dirty="0">
                <a:solidFill>
                  <a:schemeClr val="tx1"/>
                </a:solidFill>
                <a:latin typeface="Times New Roman" panose="02020603050405020304" pitchFamily="18" charset="0"/>
                <a:ea typeface="仿宋_GB2312" pitchFamily="49" charset="-122"/>
                <a:sym typeface="+mn-ea"/>
              </a:rPr>
              <a:t>与</a:t>
            </a:r>
            <a:r>
              <a:rPr lang="en-US" altLang="zh-CN" sz="2600" i="1" dirty="0">
                <a:solidFill>
                  <a:schemeClr val="tx1"/>
                </a:solidFill>
                <a:latin typeface="Times New Roman" panose="02020603050405020304" pitchFamily="18" charset="0"/>
                <a:ea typeface="仿宋_GB2312" pitchFamily="49" charset="-122"/>
                <a:sym typeface="+mn-ea"/>
              </a:rPr>
              <a:t>V</a:t>
            </a:r>
            <a:r>
              <a:rPr lang="en-US" altLang="zh-CN" sz="2600" dirty="0">
                <a:solidFill>
                  <a:schemeClr val="tx1"/>
                </a:solidFill>
                <a:latin typeface="Times New Roman" panose="02020603050405020304" pitchFamily="18" charset="0"/>
                <a:ea typeface="仿宋_GB2312" pitchFamily="49" charset="-122"/>
                <a:sym typeface="+mn-ea"/>
              </a:rPr>
              <a:t>×</a:t>
            </a:r>
            <a:r>
              <a:rPr lang="en-US" altLang="zh-CN" sz="2600" i="1" dirty="0">
                <a:solidFill>
                  <a:schemeClr val="tx1"/>
                </a:solidFill>
                <a:latin typeface="Times New Roman" panose="02020603050405020304" pitchFamily="18" charset="0"/>
                <a:ea typeface="仿宋_GB2312" pitchFamily="49" charset="-122"/>
                <a:sym typeface="+mn-ea"/>
              </a:rPr>
              <a:t>W</a:t>
            </a:r>
            <a:r>
              <a:rPr lang="zh-CN" altLang="en-US" sz="2600" dirty="0">
                <a:solidFill>
                  <a:schemeClr val="tx1"/>
                </a:solidFill>
                <a:latin typeface="Times New Roman" panose="02020603050405020304" pitchFamily="18" charset="0"/>
                <a:ea typeface="仿宋_GB2312" pitchFamily="49" charset="-122"/>
                <a:sym typeface="+mn-ea"/>
              </a:rPr>
              <a:t>上的两个模糊关系，则</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1</a:t>
            </a:r>
            <a:r>
              <a:rPr lang="zh-CN" altLang="en-US" sz="2600" dirty="0">
                <a:solidFill>
                  <a:schemeClr val="tx1"/>
                </a:solidFill>
                <a:latin typeface="Times New Roman" panose="02020603050405020304" pitchFamily="18" charset="0"/>
                <a:ea typeface="仿宋_GB2312" pitchFamily="49" charset="-122"/>
                <a:sym typeface="+mn-ea"/>
              </a:rPr>
              <a:t>与</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2</a:t>
            </a:r>
            <a:r>
              <a:rPr lang="zh-CN" altLang="en-US" sz="2600" dirty="0">
                <a:solidFill>
                  <a:schemeClr val="tx1"/>
                </a:solidFill>
                <a:latin typeface="Times New Roman" panose="02020603050405020304" pitchFamily="18" charset="0"/>
                <a:ea typeface="仿宋_GB2312" pitchFamily="49" charset="-122"/>
                <a:sym typeface="+mn-ea"/>
              </a:rPr>
              <a:t>的合成是从</a:t>
            </a:r>
            <a:r>
              <a:rPr lang="en-US" altLang="zh-CN" sz="2600" i="1" dirty="0">
                <a:solidFill>
                  <a:schemeClr val="tx1"/>
                </a:solidFill>
                <a:latin typeface="Times New Roman" panose="02020603050405020304" pitchFamily="18" charset="0"/>
                <a:ea typeface="仿宋_GB2312" pitchFamily="49" charset="-122"/>
                <a:sym typeface="+mn-ea"/>
              </a:rPr>
              <a:t>U</a:t>
            </a:r>
            <a:r>
              <a:rPr lang="zh-CN" altLang="en-US" sz="2600" dirty="0">
                <a:solidFill>
                  <a:schemeClr val="tx1"/>
                </a:solidFill>
                <a:latin typeface="Times New Roman" panose="02020603050405020304" pitchFamily="18" charset="0"/>
                <a:ea typeface="仿宋_GB2312" pitchFamily="49" charset="-122"/>
                <a:sym typeface="+mn-ea"/>
              </a:rPr>
              <a:t>到</a:t>
            </a:r>
            <a:r>
              <a:rPr lang="en-US" altLang="zh-CN" sz="2600" i="1" dirty="0">
                <a:solidFill>
                  <a:schemeClr val="tx1"/>
                </a:solidFill>
                <a:latin typeface="Times New Roman" panose="02020603050405020304" pitchFamily="18" charset="0"/>
                <a:ea typeface="仿宋_GB2312" pitchFamily="49" charset="-122"/>
                <a:sym typeface="+mn-ea"/>
              </a:rPr>
              <a:t>W</a:t>
            </a:r>
            <a:r>
              <a:rPr lang="zh-CN" altLang="en-US" sz="2600" dirty="0">
                <a:solidFill>
                  <a:schemeClr val="tx1"/>
                </a:solidFill>
                <a:latin typeface="Times New Roman" panose="02020603050405020304" pitchFamily="18" charset="0"/>
                <a:ea typeface="仿宋_GB2312" pitchFamily="49" charset="-122"/>
                <a:sym typeface="+mn-ea"/>
              </a:rPr>
              <a:t>的一个模糊关系，记为  </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1</a:t>
            </a:r>
            <a:r>
              <a:rPr lang="en-US" altLang="zh-CN" sz="2600" dirty="0">
                <a:solidFill>
                  <a:schemeClr val="tx1"/>
                </a:solidFill>
                <a:latin typeface="Times New Roman" panose="02020603050405020304" pitchFamily="18" charset="0"/>
                <a:ea typeface="仿宋_GB2312" pitchFamily="49" charset="-122"/>
                <a:sym typeface="+mn-ea"/>
              </a:rPr>
              <a:t>ο</a:t>
            </a:r>
            <a:r>
              <a:rPr lang="en-US" altLang="zh-CN" sz="2600" i="1" dirty="0">
                <a:solidFill>
                  <a:schemeClr val="tx1"/>
                </a:solidFill>
                <a:latin typeface="Times New Roman" panose="02020603050405020304" pitchFamily="18" charset="0"/>
                <a:ea typeface="仿宋_GB2312" pitchFamily="49" charset="-122"/>
                <a:sym typeface="+mn-ea"/>
              </a:rPr>
              <a:t>R</a:t>
            </a:r>
            <a:r>
              <a:rPr lang="en-US" altLang="zh-CN" sz="2600" baseline="-25000" dirty="0">
                <a:solidFill>
                  <a:schemeClr val="tx1"/>
                </a:solidFill>
                <a:latin typeface="Times New Roman" panose="02020603050405020304" pitchFamily="18" charset="0"/>
                <a:ea typeface="仿宋_GB2312" pitchFamily="49" charset="-122"/>
                <a:sym typeface="+mn-ea"/>
              </a:rPr>
              <a:t>2</a:t>
            </a:r>
            <a:r>
              <a:rPr lang="en-US" altLang="zh-CN" sz="2600" dirty="0">
                <a:solidFill>
                  <a:schemeClr val="tx1"/>
                </a:solidFill>
                <a:latin typeface="Times New Roman" panose="02020603050405020304" pitchFamily="18" charset="0"/>
                <a:ea typeface="仿宋_GB2312" pitchFamily="49" charset="-122"/>
                <a:sym typeface="+mn-ea"/>
              </a:rPr>
              <a:t> </a:t>
            </a:r>
            <a:r>
              <a:rPr lang="zh-CN" altLang="en-US" sz="2600" dirty="0">
                <a:solidFill>
                  <a:schemeClr val="tx1"/>
                </a:solidFill>
                <a:latin typeface="Times New Roman" panose="02020603050405020304" pitchFamily="18" charset="0"/>
                <a:ea typeface="仿宋_GB2312" pitchFamily="49" charset="-122"/>
                <a:sym typeface="+mn-ea"/>
              </a:rPr>
              <a:t>。其隶属函数为</a:t>
            </a:r>
            <a:endParaRPr lang="zh-CN" altLang="en-US" sz="2600" dirty="0">
              <a:solidFill>
                <a:schemeClr val="hlink"/>
              </a:solidFill>
              <a:latin typeface="Times New Roman" panose="02020603050405020304" pitchFamily="18" charset="0"/>
              <a:ea typeface="仿宋_GB2312" pitchFamily="49" charset="-122"/>
            </a:endParaRPr>
          </a:p>
          <a:p>
            <a:pPr marL="0" indent="0" eaLnBrk="1" hangingPunct="1">
              <a:lnSpc>
                <a:spcPct val="110000"/>
              </a:lnSpc>
              <a:spcBef>
                <a:spcPct val="10000"/>
              </a:spcBef>
              <a:spcAft>
                <a:spcPct val="5000"/>
              </a:spcAft>
              <a:buNone/>
            </a:pPr>
            <a:endParaRPr lang="zh-CN" altLang="en-US" sz="2600" dirty="0">
              <a:solidFill>
                <a:schemeClr val="tx1"/>
              </a:solidFill>
              <a:latin typeface="Times New Roman" panose="02020603050405020304" pitchFamily="18" charset="0"/>
              <a:ea typeface="仿宋_GB2312" pitchFamily="49" charset="-122"/>
              <a:sym typeface="+mn-ea"/>
            </a:endParaRPr>
          </a:p>
          <a:p>
            <a:pPr marL="0" indent="0" eaLnBrk="1" hangingPunct="1">
              <a:lnSpc>
                <a:spcPct val="110000"/>
              </a:lnSpc>
              <a:spcBef>
                <a:spcPct val="10000"/>
              </a:spcBef>
              <a:spcAft>
                <a:spcPct val="5000"/>
              </a:spcAft>
              <a:buNone/>
            </a:pPr>
            <a:r>
              <a:rPr lang="zh-CN" altLang="en-US" sz="2600" dirty="0">
                <a:solidFill>
                  <a:schemeClr val="tx1"/>
                </a:solidFill>
                <a:latin typeface="Times New Roman" panose="02020603050405020304" pitchFamily="18" charset="0"/>
                <a:ea typeface="仿宋_GB2312" pitchFamily="49" charset="-122"/>
                <a:sym typeface="+mn-ea"/>
              </a:rPr>
              <a:t>其中，∧和∨分别表示取最小和取最大。</a:t>
            </a:r>
            <a:endParaRPr kumimoji="0" lang="zh-CN" altLang="en-US" sz="2600" i="0" u="none" strike="noStrike" cap="none" spc="0" normalizeH="0" baseline="0" dirty="0">
              <a:solidFill>
                <a:schemeClr val="tx1"/>
              </a:solidFill>
              <a:latin typeface="Times New Roman" panose="02020603050405020304" pitchFamily="18" charset="0"/>
              <a:ea typeface="仿宋_GB2312" pitchFamily="49" charset="-122"/>
              <a:cs typeface="+mn-cs"/>
              <a:sym typeface="+mn-ea"/>
            </a:endParaRPr>
          </a:p>
        </p:txBody>
      </p:sp>
      <p:graphicFrame>
        <p:nvGraphicFramePr>
          <p:cNvPr id="79883" name="Object 10"/>
          <p:cNvGraphicFramePr>
            <a:graphicFrameLocks noChangeAspect="1"/>
          </p:cNvGraphicFramePr>
          <p:nvPr/>
        </p:nvGraphicFramePr>
        <p:xfrm>
          <a:off x="3858895" y="2716530"/>
          <a:ext cx="4448810" cy="455930"/>
        </p:xfrm>
        <a:graphic>
          <a:graphicData uri="http://schemas.openxmlformats.org/presentationml/2006/ole">
            <mc:AlternateContent xmlns:mc="http://schemas.openxmlformats.org/markup-compatibility/2006">
              <mc:Choice xmlns:v="urn:schemas-microsoft-com:vml" Requires="v">
                <p:oleObj spid="_x0000_s53351" r:id="rId3" imgW="2298700" imgH="241300" progId="Equation.3">
                  <p:embed/>
                </p:oleObj>
              </mc:Choice>
              <mc:Fallback>
                <p:oleObj r:id="rId3" imgW="2298700" imgH="241300" progId="Equation.3">
                  <p:embed/>
                  <p:pic>
                    <p:nvPicPr>
                      <p:cNvPr id="0" name="图片 3218"/>
                      <p:cNvPicPr/>
                      <p:nvPr/>
                    </p:nvPicPr>
                    <p:blipFill>
                      <a:blip r:embed="rId4"/>
                      <a:stretch>
                        <a:fillRect/>
                      </a:stretch>
                    </p:blipFill>
                    <p:spPr>
                      <a:xfrm>
                        <a:off x="3858895" y="2716530"/>
                        <a:ext cx="4448810" cy="455930"/>
                      </a:xfrm>
                      <a:prstGeom prst="rect">
                        <a:avLst/>
                      </a:prstGeom>
                      <a:noFill/>
                      <a:ln w="38100">
                        <a:noFill/>
                        <a:miter/>
                      </a:ln>
                    </p:spPr>
                  </p:pic>
                </p:oleObj>
              </mc:Fallback>
            </mc:AlternateContent>
          </a:graphicData>
        </a:graphic>
      </p:graphicFrame>
      <p:grpSp>
        <p:nvGrpSpPr>
          <p:cNvPr id="16" name="组合 15"/>
          <p:cNvGrpSpPr/>
          <p:nvPr/>
        </p:nvGrpSpPr>
        <p:grpSpPr>
          <a:xfrm>
            <a:off x="812800" y="3971290"/>
            <a:ext cx="10539730" cy="2609850"/>
            <a:chOff x="1280" y="6254"/>
            <a:chExt cx="16598" cy="4110"/>
          </a:xfrm>
        </p:grpSpPr>
        <p:sp>
          <p:nvSpPr>
            <p:cNvPr id="8" name="Text Box 4"/>
            <p:cNvSpPr txBox="1"/>
            <p:nvPr/>
          </p:nvSpPr>
          <p:spPr>
            <a:xfrm>
              <a:off x="1280" y="6254"/>
              <a:ext cx="16599" cy="411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indent="0">
                <a:lnSpc>
                  <a:spcPct val="120000"/>
                </a:lnSpc>
                <a:spcBef>
                  <a:spcPct val="50000"/>
                </a:spcBef>
                <a:buClr>
                  <a:schemeClr val="accent2"/>
                </a:buClr>
                <a:buFont typeface="Wingdings" panose="05000000000000000000" pitchFamily="2" charset="2"/>
                <a:buNone/>
              </a:pPr>
              <a:r>
                <a:rPr lang="zh-CN" altLang="en-US" sz="2600" b="1" dirty="0">
                  <a:latin typeface="宋体" panose="02010600030101010101" pitchFamily="2" charset="-122"/>
                  <a:sym typeface="+mn-ea"/>
                </a:rPr>
                <a:t>设有以下两个模糊关系</a:t>
              </a:r>
            </a:p>
            <a:p>
              <a:pPr indent="0">
                <a:lnSpc>
                  <a:spcPct val="120000"/>
                </a:lnSpc>
                <a:spcBef>
                  <a:spcPct val="50000"/>
                </a:spcBef>
                <a:buClr>
                  <a:schemeClr val="accent2"/>
                </a:buClr>
                <a:buFont typeface="Wingdings" panose="05000000000000000000" pitchFamily="2" charset="2"/>
                <a:buNone/>
              </a:pPr>
              <a:endParaRPr lang="zh-CN" altLang="en-US" sz="2600" b="1" dirty="0">
                <a:latin typeface="宋体" panose="02010600030101010101" pitchFamily="2" charset="-122"/>
                <a:sym typeface="+mn-ea"/>
              </a:endParaRPr>
            </a:p>
            <a:p>
              <a:pPr indent="0">
                <a:lnSpc>
                  <a:spcPct val="120000"/>
                </a:lnSpc>
                <a:spcBef>
                  <a:spcPct val="50000"/>
                </a:spcBef>
                <a:buClr>
                  <a:schemeClr val="accent2"/>
                </a:buClr>
                <a:buFont typeface="Wingdings" panose="05000000000000000000" pitchFamily="2" charset="2"/>
                <a:buNone/>
              </a:pPr>
              <a:r>
                <a:rPr lang="zh-CN" altLang="en-US" sz="2600" b="1" dirty="0">
                  <a:latin typeface="宋体" panose="02010600030101010101" pitchFamily="2" charset="-122"/>
                  <a:sym typeface="+mn-ea"/>
                </a:rPr>
                <a:t>则</a:t>
              </a:r>
              <a:r>
                <a:rPr lang="en-US" altLang="zh-CN" sz="2600" b="1" i="1" dirty="0">
                  <a:solidFill>
                    <a:schemeClr val="tx1"/>
                  </a:solidFill>
                  <a:latin typeface="Times New Roman" panose="02020603050405020304" pitchFamily="18" charset="0"/>
                  <a:ea typeface="仿宋_GB2312" pitchFamily="49" charset="-122"/>
                  <a:sym typeface="+mn-ea"/>
                </a:rPr>
                <a:t>R</a:t>
              </a:r>
              <a:r>
                <a:rPr lang="en-US" altLang="zh-CN" sz="2600" b="1" baseline="-25000" dirty="0">
                  <a:solidFill>
                    <a:schemeClr val="tx1"/>
                  </a:solidFill>
                  <a:latin typeface="Times New Roman" panose="02020603050405020304" pitchFamily="18" charset="0"/>
                  <a:ea typeface="仿宋_GB2312" pitchFamily="49" charset="-122"/>
                  <a:sym typeface="+mn-ea"/>
                </a:rPr>
                <a:t>1</a:t>
              </a:r>
              <a:r>
                <a:rPr lang="zh-CN" altLang="en-US" sz="2600" b="1" dirty="0">
                  <a:solidFill>
                    <a:schemeClr val="tx1"/>
                  </a:solidFill>
                  <a:latin typeface="Times New Roman" panose="02020603050405020304" pitchFamily="18" charset="0"/>
                  <a:ea typeface="仿宋_GB2312" pitchFamily="49" charset="-122"/>
                  <a:sym typeface="+mn-ea"/>
                </a:rPr>
                <a:t>与</a:t>
              </a:r>
              <a:r>
                <a:rPr lang="en-US" altLang="zh-CN" sz="2600" b="1" i="1" dirty="0">
                  <a:solidFill>
                    <a:schemeClr val="tx1"/>
                  </a:solidFill>
                  <a:latin typeface="Times New Roman" panose="02020603050405020304" pitchFamily="18" charset="0"/>
                  <a:ea typeface="仿宋_GB2312" pitchFamily="49" charset="-122"/>
                  <a:sym typeface="+mn-ea"/>
                </a:rPr>
                <a:t>R</a:t>
              </a:r>
              <a:r>
                <a:rPr lang="en-US" altLang="zh-CN" sz="2600" b="1" baseline="-25000" dirty="0">
                  <a:solidFill>
                    <a:schemeClr val="tx1"/>
                  </a:solidFill>
                  <a:latin typeface="Times New Roman" panose="02020603050405020304" pitchFamily="18" charset="0"/>
                  <a:ea typeface="仿宋_GB2312" pitchFamily="49" charset="-122"/>
                  <a:sym typeface="+mn-ea"/>
                </a:rPr>
                <a:t>2</a:t>
              </a:r>
              <a:r>
                <a:rPr lang="zh-CN" altLang="en-US" sz="2600" b="1" dirty="0">
                  <a:solidFill>
                    <a:schemeClr val="tx1"/>
                  </a:solidFill>
                  <a:latin typeface="Times New Roman" panose="02020603050405020304" pitchFamily="18" charset="0"/>
                  <a:ea typeface="仿宋_GB2312" pitchFamily="49" charset="-122"/>
                  <a:sym typeface="+mn-ea"/>
                </a:rPr>
                <a:t>的合成是</a:t>
              </a:r>
              <a:endParaRPr lang="zh-CN" altLang="en-US" sz="2600" b="1" dirty="0">
                <a:latin typeface="Times New Roman" panose="02020603050405020304" pitchFamily="18" charset="0"/>
              </a:endParaRPr>
            </a:p>
            <a:p>
              <a:pPr indent="0">
                <a:lnSpc>
                  <a:spcPct val="120000"/>
                </a:lnSpc>
                <a:spcBef>
                  <a:spcPct val="50000"/>
                </a:spcBef>
                <a:buClr>
                  <a:schemeClr val="accent2"/>
                </a:buClr>
                <a:buFont typeface="Wingdings" panose="05000000000000000000" pitchFamily="2" charset="2"/>
                <a:buNone/>
              </a:pPr>
              <a:endParaRPr lang="en-US" altLang="zh-CN" sz="2600" b="1" dirty="0">
                <a:latin typeface="Arial" panose="020B0604020202020204" pitchFamily="34" charset="0"/>
              </a:endParaRPr>
            </a:p>
          </p:txBody>
        </p:sp>
        <p:graphicFrame>
          <p:nvGraphicFramePr>
            <p:cNvPr id="79876" name="Object 3"/>
            <p:cNvGraphicFramePr>
              <a:graphicFrameLocks noChangeAspect="1"/>
            </p:cNvGraphicFramePr>
            <p:nvPr/>
          </p:nvGraphicFramePr>
          <p:xfrm>
            <a:off x="6311" y="6988"/>
            <a:ext cx="6577" cy="1705"/>
          </p:xfrm>
          <a:graphic>
            <a:graphicData uri="http://schemas.openxmlformats.org/presentationml/2006/ole">
              <mc:AlternateContent xmlns:mc="http://schemas.openxmlformats.org/markup-compatibility/2006">
                <mc:Choice xmlns:v="urn:schemas-microsoft-com:vml" Requires="v">
                  <p:oleObj spid="_x0000_s53352" r:id="rId5" imgW="2717800" imgH="711200" progId="Equation.3">
                    <p:embed/>
                  </p:oleObj>
                </mc:Choice>
                <mc:Fallback>
                  <p:oleObj r:id="rId5" imgW="2717800" imgH="711200" progId="Equation.3">
                    <p:embed/>
                    <p:pic>
                      <p:nvPicPr>
                        <p:cNvPr id="0" name="图片 3219"/>
                        <p:cNvPicPr/>
                        <p:nvPr/>
                      </p:nvPicPr>
                      <p:blipFill>
                        <a:blip r:embed="rId6"/>
                        <a:stretch>
                          <a:fillRect/>
                        </a:stretch>
                      </p:blipFill>
                      <p:spPr>
                        <a:xfrm>
                          <a:off x="6311" y="6988"/>
                          <a:ext cx="6577" cy="1705"/>
                        </a:xfrm>
                        <a:prstGeom prst="rect">
                          <a:avLst/>
                        </a:prstGeom>
                        <a:noFill/>
                        <a:ln w="38100">
                          <a:noFill/>
                          <a:miter/>
                        </a:ln>
                      </p:spPr>
                    </p:pic>
                  </p:oleObj>
                </mc:Fallback>
              </mc:AlternateContent>
            </a:graphicData>
          </a:graphic>
        </p:graphicFrame>
        <p:graphicFrame>
          <p:nvGraphicFramePr>
            <p:cNvPr id="79878" name="Object 5"/>
            <p:cNvGraphicFramePr>
              <a:graphicFrameLocks noChangeAspect="1"/>
            </p:cNvGraphicFramePr>
            <p:nvPr/>
          </p:nvGraphicFramePr>
          <p:xfrm>
            <a:off x="6311" y="9021"/>
            <a:ext cx="3687" cy="1087"/>
          </p:xfrm>
          <a:graphic>
            <a:graphicData uri="http://schemas.openxmlformats.org/presentationml/2006/ole">
              <mc:AlternateContent xmlns:mc="http://schemas.openxmlformats.org/markup-compatibility/2006">
                <mc:Choice xmlns:v="urn:schemas-microsoft-com:vml" Requires="v">
                  <p:oleObj spid="_x0000_s53353" r:id="rId7" imgW="1511300" imgH="457200" progId="Equation.3">
                    <p:embed/>
                  </p:oleObj>
                </mc:Choice>
                <mc:Fallback>
                  <p:oleObj r:id="rId7" imgW="1511300" imgH="457200" progId="Equation.3">
                    <p:embed/>
                    <p:pic>
                      <p:nvPicPr>
                        <p:cNvPr id="0" name="图片 3216"/>
                        <p:cNvPicPr/>
                        <p:nvPr/>
                      </p:nvPicPr>
                      <p:blipFill>
                        <a:blip r:embed="rId8"/>
                        <a:stretch>
                          <a:fillRect/>
                        </a:stretch>
                      </p:blipFill>
                      <p:spPr>
                        <a:xfrm>
                          <a:off x="6311" y="9021"/>
                          <a:ext cx="3687" cy="1087"/>
                        </a:xfrm>
                        <a:prstGeom prst="rect">
                          <a:avLst/>
                        </a:prstGeom>
                        <a:noFill/>
                        <a:ln w="38100">
                          <a:noFill/>
                          <a:miter/>
                        </a:ln>
                      </p:spPr>
                    </p:pic>
                  </p:oleObj>
                </mc:Fallback>
              </mc:AlternateContent>
            </a:graphicData>
          </a:graphic>
        </p:graphicFrame>
        <p:sp>
          <p:nvSpPr>
            <p:cNvPr id="15" name="文本框 14"/>
            <p:cNvSpPr txBox="1"/>
            <p:nvPr/>
          </p:nvSpPr>
          <p:spPr>
            <a:xfrm>
              <a:off x="10171" y="9274"/>
              <a:ext cx="7470" cy="580"/>
            </a:xfrm>
            <a:prstGeom prst="rect">
              <a:avLst/>
            </a:prstGeom>
            <a:solidFill>
              <a:schemeClr val="accent4">
                <a:lumMod val="20000"/>
                <a:lumOff val="80000"/>
              </a:schemeClr>
            </a:solidFill>
          </p:spPr>
          <p:txBody>
            <a:bodyPr wrap="square" rtlCol="0" anchor="t">
              <a:spAutoFit/>
            </a:bodyPr>
            <a:lstStyle/>
            <a:p>
              <a:r>
                <a:rPr lang="en-US" altLang="zh-CN" b="1" i="1" dirty="0">
                  <a:solidFill>
                    <a:schemeClr val="tx1"/>
                  </a:solidFill>
                  <a:latin typeface="Times New Roman" panose="02020603050405020304" pitchFamily="18" charset="0"/>
                  <a:cs typeface="Times New Roman" panose="02020603050405020304" pitchFamily="18" charset="0"/>
                  <a:sym typeface="+mn-ea"/>
                </a:rPr>
                <a:t>R</a:t>
              </a:r>
              <a:r>
                <a:rPr lang="en-US" altLang="zh-CN" b="1" dirty="0">
                  <a:solidFill>
                    <a:schemeClr val="tx1"/>
                  </a:solidFill>
                  <a:latin typeface="Times New Roman" panose="02020603050405020304" pitchFamily="18" charset="0"/>
                  <a:cs typeface="Times New Roman" panose="02020603050405020304" pitchFamily="18" charset="0"/>
                  <a:sym typeface="+mn-ea"/>
                </a:rPr>
                <a:t>(1,1)=(0.4</a:t>
              </a:r>
              <a:r>
                <a:rPr lang="zh-CN" altLang="en-US" dirty="0">
                  <a:latin typeface="Times New Roman" panose="02020603050405020304" pitchFamily="18" charset="0"/>
                  <a:ea typeface="仿宋_GB2312" pitchFamily="49" charset="-122"/>
                  <a:sym typeface="+mn-ea"/>
                </a:rPr>
                <a:t>∧</a:t>
              </a:r>
              <a:r>
                <a:rPr lang="en-US" altLang="zh-CN" b="1" dirty="0">
                  <a:solidFill>
                    <a:schemeClr val="tx1"/>
                  </a:solidFill>
                  <a:latin typeface="Times New Roman" panose="02020603050405020304" pitchFamily="18" charset="0"/>
                  <a:cs typeface="Times New Roman" panose="02020603050405020304" pitchFamily="18" charset="0"/>
                  <a:sym typeface="+mn-ea"/>
                </a:rPr>
                <a:t>0.7)</a:t>
              </a:r>
              <a:r>
                <a:rPr lang="zh-CN" altLang="en-US" dirty="0">
                  <a:latin typeface="Times New Roman" panose="02020603050405020304" pitchFamily="18" charset="0"/>
                  <a:ea typeface="仿宋_GB2312" pitchFamily="49" charset="-122"/>
                  <a:sym typeface="+mn-ea"/>
                </a:rPr>
                <a:t>∨</a:t>
              </a:r>
              <a:r>
                <a:rPr lang="en-US" altLang="zh-CN" b="1" dirty="0">
                  <a:latin typeface="Times New Roman" panose="02020603050405020304" pitchFamily="18" charset="0"/>
                  <a:cs typeface="Times New Roman" panose="02020603050405020304" pitchFamily="18" charset="0"/>
                  <a:sym typeface="+mn-ea"/>
                </a:rPr>
                <a:t>(0.5</a:t>
              </a:r>
              <a:r>
                <a:rPr lang="zh-CN" altLang="en-US" dirty="0">
                  <a:latin typeface="Times New Roman" panose="02020603050405020304" pitchFamily="18" charset="0"/>
                  <a:ea typeface="仿宋_GB2312" pitchFamily="49" charset="-122"/>
                  <a:sym typeface="+mn-ea"/>
                </a:rPr>
                <a:t>∧</a:t>
              </a:r>
              <a:r>
                <a:rPr lang="en-US" altLang="zh-CN" b="1" dirty="0">
                  <a:latin typeface="Times New Roman" panose="02020603050405020304" pitchFamily="18" charset="0"/>
                  <a:cs typeface="Times New Roman" panose="02020603050405020304" pitchFamily="18" charset="0"/>
                  <a:sym typeface="+mn-ea"/>
                </a:rPr>
                <a:t>0.2)</a:t>
              </a:r>
              <a:r>
                <a:rPr lang="zh-CN" altLang="en-US" dirty="0">
                  <a:latin typeface="Times New Roman" panose="02020603050405020304" pitchFamily="18" charset="0"/>
                  <a:ea typeface="仿宋_GB2312" pitchFamily="49" charset="-122"/>
                  <a:sym typeface="+mn-ea"/>
                </a:rPr>
                <a:t>∨</a:t>
              </a:r>
              <a:r>
                <a:rPr lang="en-US" altLang="zh-CN" b="1" dirty="0">
                  <a:latin typeface="Times New Roman" panose="02020603050405020304" pitchFamily="18" charset="0"/>
                  <a:cs typeface="Times New Roman" panose="02020603050405020304" pitchFamily="18" charset="0"/>
                  <a:sym typeface="+mn-ea"/>
                </a:rPr>
                <a:t>(0.6</a:t>
              </a:r>
              <a:r>
                <a:rPr lang="zh-CN" altLang="en-US" dirty="0">
                  <a:latin typeface="Times New Roman" panose="02020603050405020304" pitchFamily="18" charset="0"/>
                  <a:ea typeface="仿宋_GB2312" pitchFamily="49" charset="-122"/>
                  <a:sym typeface="+mn-ea"/>
                </a:rPr>
                <a:t>∧</a:t>
              </a:r>
              <a:r>
                <a:rPr lang="en-US" altLang="zh-CN" b="1" dirty="0">
                  <a:latin typeface="Times New Roman" panose="02020603050405020304" pitchFamily="18" charset="0"/>
                  <a:cs typeface="Times New Roman" panose="02020603050405020304" pitchFamily="18" charset="0"/>
                  <a:sym typeface="+mn-ea"/>
                </a:rPr>
                <a:t>0.5)=0.5</a:t>
              </a:r>
              <a:endParaRPr lang="en-US" altLang="zh-CN" b="1" dirty="0">
                <a:solidFill>
                  <a:schemeClr val="tx1"/>
                </a:solidFill>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模糊知识表示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模糊命题的描述</a:t>
            </a:r>
          </a:p>
        </p:txBody>
      </p:sp>
      <p:sp>
        <p:nvSpPr>
          <p:cNvPr id="162819" name="Rectangle 3"/>
          <p:cNvSpPr>
            <a:spLocks noGrp="1" noChangeArrowheads="1"/>
          </p:cNvSpPr>
          <p:nvPr/>
        </p:nvSpPr>
        <p:spPr>
          <a:xfrm>
            <a:off x="812800" y="1741805"/>
            <a:ext cx="10541000" cy="135382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设</a:t>
            </a:r>
            <a:r>
              <a:rPr lang="en-US" altLang="zh-CN" sz="2600" i="1" dirty="0">
                <a:solidFill>
                  <a:schemeClr val="tx1"/>
                </a:solidFill>
                <a:latin typeface="Times New Roman" panose="02020603050405020304" pitchFamily="18" charset="0"/>
                <a:ea typeface="楷体_GB2312" pitchFamily="49" charset="-122"/>
                <a:sym typeface="+mn-ea"/>
              </a:rPr>
              <a:t>x</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U</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F</a:t>
            </a:r>
            <a:r>
              <a:rPr lang="zh-CN" altLang="en-US" sz="2600" dirty="0">
                <a:solidFill>
                  <a:schemeClr val="tx1"/>
                </a:solidFill>
                <a:latin typeface="Times New Roman" panose="02020603050405020304" pitchFamily="18" charset="0"/>
                <a:ea typeface="楷体_GB2312" pitchFamily="49" charset="-122"/>
                <a:sym typeface="+mn-ea"/>
              </a:rPr>
              <a:t>为模糊谓词，则模糊命题可表示为</a:t>
            </a:r>
            <a:endParaRPr lang="zh-CN" altLang="en-US" sz="2600" dirty="0">
              <a:solidFill>
                <a:schemeClr val="tx1"/>
              </a:solidFill>
              <a:latin typeface="Times New Roman" panose="02020603050405020304" pitchFamily="18" charset="0"/>
              <a:ea typeface="楷体_GB2312" pitchFamily="49" charset="-122"/>
            </a:endParaRPr>
          </a:p>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 </a:t>
            </a:r>
            <a:r>
              <a:rPr lang="en-US" altLang="zh-CN" sz="2600" dirty="0">
                <a:solidFill>
                  <a:schemeClr val="tx1"/>
                </a:solidFill>
                <a:latin typeface="Times New Roman" panose="02020603050405020304" pitchFamily="18" charset="0"/>
                <a:ea typeface="楷体_GB2312" pitchFamily="49" charset="-122"/>
                <a:sym typeface="+mn-ea"/>
              </a:rPr>
              <a:t>				</a:t>
            </a:r>
            <a:r>
              <a:rPr lang="en-US" altLang="zh-CN" sz="2600" i="1" dirty="0">
                <a:solidFill>
                  <a:schemeClr val="tx1"/>
                </a:solidFill>
                <a:latin typeface="Times New Roman" panose="02020603050405020304" pitchFamily="18" charset="0"/>
                <a:ea typeface="楷体_GB2312" pitchFamily="49" charset="-122"/>
                <a:sym typeface="+mn-ea"/>
              </a:rPr>
              <a:t>x</a:t>
            </a:r>
            <a:r>
              <a:rPr lang="en-US" altLang="zh-CN" sz="2600" dirty="0">
                <a:solidFill>
                  <a:schemeClr val="tx1"/>
                </a:solidFill>
                <a:latin typeface="Times New Roman" panose="02020603050405020304" pitchFamily="18" charset="0"/>
                <a:ea typeface="楷体_GB2312" pitchFamily="49" charset="-122"/>
                <a:sym typeface="+mn-ea"/>
              </a:rPr>
              <a:t>  is  </a:t>
            </a:r>
            <a:r>
              <a:rPr lang="en-US" altLang="zh-CN" sz="2600" i="1" dirty="0">
                <a:solidFill>
                  <a:schemeClr val="tx1"/>
                </a:solidFill>
                <a:latin typeface="Times New Roman" panose="02020603050405020304" pitchFamily="18" charset="0"/>
                <a:ea typeface="楷体_GB2312" pitchFamily="49" charset="-122"/>
                <a:sym typeface="+mn-ea"/>
              </a:rPr>
              <a:t>F</a:t>
            </a:r>
          </a:p>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其中，模糊谓词可以是大、小、年轻、年老、冷、暖、长、短等。</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sp>
        <p:nvSpPr>
          <p:cNvPr id="3" name="Rectangle 3"/>
          <p:cNvSpPr>
            <a:spLocks noGrp="1" noChangeArrowheads="1"/>
          </p:cNvSpPr>
          <p:nvPr/>
        </p:nvSpPr>
        <p:spPr>
          <a:xfrm>
            <a:off x="812800" y="3228975"/>
            <a:ext cx="10541000" cy="166243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设</a:t>
            </a:r>
            <a:r>
              <a:rPr lang="en-US" altLang="zh-CN" sz="2600" i="1" dirty="0">
                <a:solidFill>
                  <a:schemeClr val="tx1"/>
                </a:solidFill>
                <a:latin typeface="Times New Roman" panose="02020603050405020304" pitchFamily="18" charset="0"/>
                <a:ea typeface="楷体_GB2312" pitchFamily="49" charset="-122"/>
                <a:sym typeface="+mn-ea"/>
              </a:rPr>
              <a:t>x</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U</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m</a:t>
            </a:r>
            <a:r>
              <a:rPr lang="zh-CN" altLang="en-US" sz="2600" dirty="0">
                <a:solidFill>
                  <a:schemeClr val="tx1"/>
                </a:solidFill>
                <a:latin typeface="Times New Roman" panose="02020603050405020304" pitchFamily="18" charset="0"/>
                <a:ea typeface="楷体_GB2312" pitchFamily="49" charset="-122"/>
                <a:sym typeface="+mn-ea"/>
              </a:rPr>
              <a:t>为模糊修饰语，</a:t>
            </a:r>
            <a:r>
              <a:rPr lang="en-US" altLang="zh-CN" sz="2600" i="1" dirty="0">
                <a:solidFill>
                  <a:schemeClr val="tx1"/>
                </a:solidFill>
                <a:latin typeface="Times New Roman" panose="02020603050405020304" pitchFamily="18" charset="0"/>
                <a:ea typeface="楷体_GB2312" pitchFamily="49" charset="-122"/>
                <a:sym typeface="+mn-ea"/>
              </a:rPr>
              <a:t>F</a:t>
            </a:r>
            <a:r>
              <a:rPr lang="zh-CN" altLang="en-US" sz="2600" dirty="0">
                <a:solidFill>
                  <a:schemeClr val="tx1"/>
                </a:solidFill>
                <a:latin typeface="Times New Roman" panose="02020603050405020304" pitchFamily="18" charset="0"/>
                <a:ea typeface="楷体_GB2312" pitchFamily="49" charset="-122"/>
                <a:sym typeface="+mn-ea"/>
              </a:rPr>
              <a:t>为模糊谓词，则模糊命题可表示为</a:t>
            </a:r>
            <a:endParaRPr lang="zh-CN" altLang="en-US" sz="2600" dirty="0">
              <a:solidFill>
                <a:schemeClr val="tx1"/>
              </a:solidFill>
              <a:latin typeface="Times New Roman" panose="02020603050405020304" pitchFamily="18" charset="0"/>
              <a:ea typeface="楷体_GB2312" pitchFamily="49" charset="-122"/>
            </a:endParaRPr>
          </a:p>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 </a:t>
            </a:r>
            <a:r>
              <a:rPr lang="en-US" altLang="zh-CN" sz="2600" dirty="0">
                <a:solidFill>
                  <a:schemeClr val="tx1"/>
                </a:solidFill>
                <a:latin typeface="Times New Roman" panose="02020603050405020304" pitchFamily="18" charset="0"/>
                <a:ea typeface="楷体_GB2312" pitchFamily="49" charset="-122"/>
                <a:sym typeface="+mn-ea"/>
              </a:rPr>
              <a:t>				</a:t>
            </a:r>
            <a:r>
              <a:rPr lang="en-US" altLang="zh-CN" sz="2600" i="1" dirty="0">
                <a:solidFill>
                  <a:schemeClr val="tx1"/>
                </a:solidFill>
                <a:latin typeface="Times New Roman" panose="02020603050405020304" pitchFamily="18" charset="0"/>
                <a:ea typeface="楷体_GB2312" pitchFamily="49" charset="-122"/>
                <a:sym typeface="+mn-ea"/>
              </a:rPr>
              <a:t>x</a:t>
            </a:r>
            <a:r>
              <a:rPr lang="en-US" altLang="zh-CN" sz="2600" dirty="0">
                <a:solidFill>
                  <a:schemeClr val="tx1"/>
                </a:solidFill>
                <a:latin typeface="Times New Roman" panose="02020603050405020304" pitchFamily="18" charset="0"/>
                <a:ea typeface="楷体_GB2312" pitchFamily="49" charset="-122"/>
                <a:sym typeface="+mn-ea"/>
              </a:rPr>
              <a:t>  is  </a:t>
            </a:r>
            <a:r>
              <a:rPr lang="en-US" altLang="zh-CN" sz="2600" i="1" dirty="0">
                <a:solidFill>
                  <a:schemeClr val="tx1"/>
                </a:solidFill>
                <a:latin typeface="Times New Roman" panose="02020603050405020304" pitchFamily="18" charset="0"/>
                <a:ea typeface="楷体_GB2312" pitchFamily="49" charset="-122"/>
                <a:sym typeface="+mn-ea"/>
              </a:rPr>
              <a:t>mF</a:t>
            </a:r>
          </a:p>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其中，模糊修饰语也称为程度词，常用的程度词有“很”、“非常”、“有些”、“绝对”等，可以进行求补、集中、扩展、加强对比运算。</a:t>
            </a:r>
          </a:p>
        </p:txBody>
      </p:sp>
      <p:sp>
        <p:nvSpPr>
          <p:cNvPr id="4" name="Rectangle 3"/>
          <p:cNvSpPr>
            <a:spLocks noGrp="1" noChangeArrowheads="1"/>
          </p:cNvSpPr>
          <p:nvPr/>
        </p:nvSpPr>
        <p:spPr>
          <a:xfrm>
            <a:off x="812800" y="5024755"/>
            <a:ext cx="10541000" cy="129349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更一般的模糊命题描述：</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u="sng" dirty="0">
                <a:solidFill>
                  <a:schemeClr val="tx1"/>
                </a:solidFill>
                <a:latin typeface="Times New Roman" panose="02020603050405020304" pitchFamily="18" charset="0"/>
                <a:ea typeface="楷体_GB2312" pitchFamily="49" charset="-122"/>
                <a:sym typeface="+mn-ea"/>
              </a:rPr>
              <a:t>大多数</a:t>
            </a:r>
            <a:r>
              <a:rPr lang="zh-CN" altLang="en-US" sz="2600" dirty="0">
                <a:solidFill>
                  <a:schemeClr val="tx1"/>
                </a:solidFill>
                <a:latin typeface="Times New Roman" panose="02020603050405020304" pitchFamily="18" charset="0"/>
                <a:ea typeface="楷体_GB2312" pitchFamily="49" charset="-122"/>
                <a:sym typeface="+mn-ea"/>
              </a:rPr>
              <a:t>成绩</a:t>
            </a:r>
            <a:r>
              <a:rPr lang="zh-CN" altLang="en-US" sz="2600" u="sng" dirty="0">
                <a:solidFill>
                  <a:schemeClr val="tx1"/>
                </a:solidFill>
                <a:latin typeface="Times New Roman" panose="02020603050405020304" pitchFamily="18" charset="0"/>
                <a:ea typeface="楷体_GB2312" pitchFamily="49" charset="-122"/>
                <a:sym typeface="+mn-ea"/>
              </a:rPr>
              <a:t>非常</a:t>
            </a:r>
            <a:r>
              <a:rPr lang="zh-CN" altLang="en-US" sz="2600" dirty="0">
                <a:solidFill>
                  <a:schemeClr val="tx1"/>
                </a:solidFill>
                <a:latin typeface="Times New Roman" panose="02020603050405020304" pitchFamily="18" charset="0"/>
                <a:ea typeface="楷体_GB2312" pitchFamily="49" charset="-122"/>
                <a:sym typeface="+mn-ea"/>
              </a:rPr>
              <a:t>好的学生</a:t>
            </a:r>
            <a:r>
              <a:rPr lang="en-US" altLang="zh-CN" sz="2600" dirty="0">
                <a:solidFill>
                  <a:schemeClr val="tx1"/>
                </a:solidFill>
                <a:latin typeface="Times New Roman" panose="02020603050405020304" pitchFamily="18" charset="0"/>
                <a:ea typeface="楷体_GB2312" pitchFamily="49" charset="-122"/>
                <a:sym typeface="+mn-ea"/>
              </a:rPr>
              <a:t>”</a:t>
            </a:r>
          </a:p>
          <a:p>
            <a:pPr marL="0" indent="0">
              <a:lnSpc>
                <a:spcPts val="3000"/>
              </a:lnSpc>
              <a:spcBef>
                <a:spcPct val="10000"/>
              </a:spcBef>
              <a:buNone/>
            </a:pPr>
            <a:r>
              <a:rPr lang="zh-CN" altLang="en-US" sz="2600" dirty="0">
                <a:solidFill>
                  <a:schemeClr val="tx1"/>
                </a:solidFill>
                <a:latin typeface="Times New Roman" panose="02020603050405020304" pitchFamily="18" charset="0"/>
                <a:ea typeface="楷体_GB2312" pitchFamily="49" charset="-122"/>
                <a:sym typeface="+mn-ea"/>
              </a:rPr>
              <a:t>其中，</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大多数</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是模糊量词，</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非常</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是模糊修饰词，</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成绩好</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是模糊谓词。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3.5.3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模糊知识表示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模糊知识的表示方式</a:t>
            </a:r>
          </a:p>
        </p:txBody>
      </p:sp>
      <p:sp>
        <p:nvSpPr>
          <p:cNvPr id="162819" name="Rectangle 3"/>
          <p:cNvSpPr>
            <a:spLocks noGrp="1" noChangeArrowheads="1"/>
          </p:cNvSpPr>
          <p:nvPr/>
        </p:nvSpPr>
        <p:spPr>
          <a:xfrm>
            <a:off x="812800" y="1741805"/>
            <a:ext cx="10541000" cy="338201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在扎德的推理模型中，产生式规则的表示形式是</a:t>
            </a:r>
            <a:endParaRPr kumimoji="0" lang="en-US" altLang="zh-CN" sz="2600" u="none" strike="noStrike" kern="1200" cap="none" spc="0" normalizeH="0" baseline="0" dirty="0">
              <a:solidFill>
                <a:schemeClr val="tx1"/>
              </a:solidFill>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i="1" dirty="0">
                <a:solidFill>
                  <a:schemeClr val="tx1"/>
                </a:solidFill>
                <a:latin typeface="Times New Roman" panose="02020603050405020304" pitchFamily="18" charset="0"/>
                <a:ea typeface="楷体_GB2312" pitchFamily="49" charset="-122"/>
                <a:sym typeface="+mn-ea"/>
              </a:rPr>
              <a:t>          IF  x  is  F  THEN  y  is  G</a:t>
            </a:r>
            <a:endParaRPr kumimoji="0" lang="en-US" altLang="zh-CN" sz="2600" i="1" u="none" strike="noStrike" kern="1200" cap="none" spc="0" normalizeH="0" baseline="0" dirty="0">
              <a:solidFill>
                <a:schemeClr val="tx1"/>
              </a:solidFill>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其中</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x</a:t>
            </a:r>
            <a:r>
              <a:rPr lang="en-US" altLang="zh-CN" sz="2600" dirty="0">
                <a:solidFill>
                  <a:schemeClr val="tx1"/>
                </a:solidFill>
                <a:latin typeface="Times New Roman" panose="02020603050405020304" pitchFamily="18" charset="0"/>
                <a:ea typeface="楷体_GB2312" pitchFamily="49" charset="-122"/>
                <a:sym typeface="+mn-ea"/>
              </a:rPr>
              <a:t>和</a:t>
            </a:r>
            <a:r>
              <a:rPr lang="en-US" altLang="zh-CN" sz="2600" i="1" dirty="0">
                <a:solidFill>
                  <a:schemeClr val="tx1"/>
                </a:solidFill>
                <a:latin typeface="Times New Roman" panose="02020603050405020304" pitchFamily="18" charset="0"/>
                <a:ea typeface="楷体_GB2312" pitchFamily="49" charset="-122"/>
                <a:sym typeface="+mn-ea"/>
              </a:rPr>
              <a:t>y</a:t>
            </a:r>
            <a:r>
              <a:rPr lang="en-US" altLang="zh-CN" sz="2600" dirty="0">
                <a:solidFill>
                  <a:schemeClr val="tx1"/>
                </a:solidFill>
                <a:latin typeface="Times New Roman" panose="02020603050405020304" pitchFamily="18" charset="0"/>
                <a:ea typeface="楷体_GB2312" pitchFamily="49" charset="-122"/>
                <a:sym typeface="+mn-ea"/>
              </a:rPr>
              <a:t>是变量</a:t>
            </a:r>
            <a:r>
              <a:rPr lang="zh-CN" altLang="en-US" sz="2600" dirty="0">
                <a:solidFill>
                  <a:schemeClr val="tx1"/>
                </a:solidFill>
                <a:latin typeface="Times New Roman" panose="02020603050405020304" pitchFamily="18" charset="0"/>
                <a:ea typeface="楷体_GB2312" pitchFamily="49" charset="-122"/>
                <a:sym typeface="+mn-ea"/>
              </a:rPr>
              <a:t>（对象）</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F</a:t>
            </a:r>
            <a:r>
              <a:rPr lang="en-US" altLang="zh-CN" sz="2600" dirty="0">
                <a:solidFill>
                  <a:schemeClr val="tx1"/>
                </a:solidFill>
                <a:latin typeface="Times New Roman" panose="02020603050405020304" pitchFamily="18" charset="0"/>
                <a:ea typeface="楷体_GB2312" pitchFamily="49" charset="-122"/>
                <a:sym typeface="+mn-ea"/>
              </a:rPr>
              <a:t>和</a:t>
            </a:r>
            <a:r>
              <a:rPr lang="en-US" altLang="zh-CN" sz="2600" i="1" dirty="0">
                <a:solidFill>
                  <a:schemeClr val="tx1"/>
                </a:solidFill>
                <a:latin typeface="Times New Roman" panose="02020603050405020304" pitchFamily="18" charset="0"/>
                <a:ea typeface="楷体_GB2312" pitchFamily="49" charset="-122"/>
                <a:sym typeface="+mn-ea"/>
              </a:rPr>
              <a:t>G</a:t>
            </a:r>
            <a:r>
              <a:rPr lang="en-US" altLang="zh-CN" sz="2600" dirty="0">
                <a:solidFill>
                  <a:schemeClr val="tx1"/>
                </a:solidFill>
                <a:latin typeface="Times New Roman" panose="02020603050405020304" pitchFamily="18" charset="0"/>
                <a:ea typeface="楷体_GB2312" pitchFamily="49" charset="-122"/>
                <a:sym typeface="+mn-ea"/>
              </a:rPr>
              <a:t>分别是论域</a:t>
            </a:r>
            <a:r>
              <a:rPr lang="en-US" altLang="zh-CN" sz="2600" i="1" dirty="0">
                <a:solidFill>
                  <a:schemeClr val="tx1"/>
                </a:solidFill>
                <a:latin typeface="Times New Roman" panose="02020603050405020304" pitchFamily="18" charset="0"/>
                <a:ea typeface="楷体_GB2312" pitchFamily="49" charset="-122"/>
                <a:sym typeface="+mn-ea"/>
              </a:rPr>
              <a:t>U</a:t>
            </a:r>
            <a:r>
              <a:rPr lang="en-US" altLang="zh-CN" sz="2600" dirty="0">
                <a:solidFill>
                  <a:schemeClr val="tx1"/>
                </a:solidFill>
                <a:latin typeface="Times New Roman" panose="02020603050405020304" pitchFamily="18" charset="0"/>
                <a:ea typeface="楷体_GB2312" pitchFamily="49" charset="-122"/>
                <a:sym typeface="+mn-ea"/>
              </a:rPr>
              <a:t>和</a:t>
            </a:r>
            <a:r>
              <a:rPr lang="en-US" altLang="zh-CN" sz="2600" i="1" dirty="0">
                <a:solidFill>
                  <a:schemeClr val="tx1"/>
                </a:solidFill>
                <a:latin typeface="Times New Roman" panose="02020603050405020304" pitchFamily="18" charset="0"/>
                <a:ea typeface="楷体_GB2312" pitchFamily="49" charset="-122"/>
                <a:sym typeface="+mn-ea"/>
              </a:rPr>
              <a:t>V</a:t>
            </a:r>
            <a:r>
              <a:rPr lang="en-US" altLang="zh-CN" sz="2600" dirty="0">
                <a:solidFill>
                  <a:schemeClr val="tx1"/>
                </a:solidFill>
                <a:latin typeface="Times New Roman" panose="02020603050405020304" pitchFamily="18" charset="0"/>
                <a:ea typeface="楷体_GB2312" pitchFamily="49" charset="-122"/>
                <a:sym typeface="+mn-ea"/>
              </a:rPr>
              <a:t>上的模糊集</a:t>
            </a:r>
            <a:r>
              <a:rPr lang="zh-CN" altLang="en-US" sz="2600" dirty="0">
                <a:solidFill>
                  <a:schemeClr val="tx1"/>
                </a:solidFill>
                <a:latin typeface="Times New Roman" panose="02020603050405020304" pitchFamily="18" charset="0"/>
                <a:ea typeface="楷体_GB2312" pitchFamily="49" charset="-122"/>
                <a:sym typeface="+mn-ea"/>
              </a:rPr>
              <a:t>（概念）</a:t>
            </a:r>
            <a:r>
              <a:rPr lang="en-US" altLang="zh-CN" sz="2600" dirty="0">
                <a:solidFill>
                  <a:schemeClr val="tx1"/>
                </a:solidFill>
                <a:latin typeface="Times New Roman" panose="02020603050405020304" pitchFamily="18" charset="0"/>
                <a:ea typeface="楷体_GB2312" pitchFamily="49" charset="-122"/>
                <a:sym typeface="+mn-ea"/>
              </a:rPr>
              <a:t>。</a:t>
            </a: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dirty="0">
                <a:solidFill>
                  <a:srgbClr val="FF0000"/>
                </a:solidFill>
                <a:latin typeface="Times New Roman" panose="02020603050405020304" pitchFamily="18" charset="0"/>
                <a:ea typeface="楷体_GB2312" pitchFamily="49" charset="-122"/>
                <a:sym typeface="+mn-ea"/>
              </a:rPr>
              <a:t>说明</a:t>
            </a:r>
            <a:r>
              <a:rPr lang="zh-CN" altLang="en-US" sz="2600" dirty="0">
                <a:solidFill>
                  <a:schemeClr val="tx1"/>
                </a:solidFill>
                <a:latin typeface="Times New Roman" panose="02020603050405020304" pitchFamily="18" charset="0"/>
                <a:ea typeface="楷体_GB2312" pitchFamily="49" charset="-122"/>
                <a:sym typeface="+mn-ea"/>
              </a:rPr>
              <a:t>：</a:t>
            </a: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dirty="0">
                <a:solidFill>
                  <a:schemeClr val="tx1"/>
                </a:solidFill>
                <a:latin typeface="Times New Roman" panose="02020603050405020304" pitchFamily="18" charset="0"/>
                <a:ea typeface="楷体_GB2312" pitchFamily="49" charset="-122"/>
                <a:sym typeface="+mn-ea"/>
              </a:rPr>
              <a:t>1</a:t>
            </a:r>
            <a:r>
              <a:rPr lang="zh-CN" altLang="en-US" sz="2600" dirty="0">
                <a:solidFill>
                  <a:schemeClr val="tx1"/>
                </a:solidFill>
                <a:latin typeface="Times New Roman" panose="02020603050405020304" pitchFamily="18" charset="0"/>
                <a:ea typeface="楷体_GB2312" pitchFamily="49" charset="-122"/>
                <a:sym typeface="+mn-ea"/>
              </a:rPr>
              <a:t>）</a:t>
            </a:r>
            <a:r>
              <a:rPr lang="en-US" altLang="zh-CN" sz="2600" dirty="0">
                <a:latin typeface="Times New Roman" panose="02020603050405020304" pitchFamily="18" charset="0"/>
                <a:ea typeface="楷体_GB2312" pitchFamily="49" charset="-122"/>
                <a:sym typeface="+mn-ea"/>
              </a:rPr>
              <a:t>条件部分可以是多个“</a:t>
            </a:r>
            <a:r>
              <a:rPr lang="en-US" altLang="zh-CN" sz="2600" i="1" dirty="0">
                <a:latin typeface="Times New Roman" panose="02020603050405020304" pitchFamily="18" charset="0"/>
                <a:ea typeface="楷体_GB2312" pitchFamily="49" charset="-122"/>
                <a:sym typeface="+mn-ea"/>
              </a:rPr>
              <a:t>x</a:t>
            </a:r>
            <a:r>
              <a:rPr lang="en-US" altLang="zh-CN" sz="2600" i="1" baseline="-25000" dirty="0">
                <a:latin typeface="Times New Roman" panose="02020603050405020304" pitchFamily="18" charset="0"/>
                <a:ea typeface="楷体_GB2312" pitchFamily="49" charset="-122"/>
                <a:sym typeface="+mn-ea"/>
              </a:rPr>
              <a:t>i</a:t>
            </a:r>
            <a:r>
              <a:rPr lang="en-US" altLang="zh-CN" sz="2600" dirty="0">
                <a:latin typeface="Times New Roman" panose="02020603050405020304" pitchFamily="18" charset="0"/>
                <a:ea typeface="楷体_GB2312" pitchFamily="49" charset="-122"/>
                <a:sym typeface="+mn-ea"/>
              </a:rPr>
              <a:t> is </a:t>
            </a:r>
            <a:r>
              <a:rPr lang="en-US" altLang="zh-CN" sz="2600" i="1" dirty="0">
                <a:latin typeface="Times New Roman" panose="02020603050405020304" pitchFamily="18" charset="0"/>
                <a:ea typeface="楷体_GB2312" pitchFamily="49" charset="-122"/>
                <a:sym typeface="+mn-ea"/>
              </a:rPr>
              <a:t>A</a:t>
            </a:r>
            <a:r>
              <a:rPr lang="en-US" altLang="zh-CN" sz="2600" i="1" baseline="-25000" dirty="0">
                <a:latin typeface="Times New Roman" panose="02020603050405020304" pitchFamily="18" charset="0"/>
                <a:ea typeface="楷体_GB2312" pitchFamily="49" charset="-122"/>
                <a:sym typeface="+mn-ea"/>
              </a:rPr>
              <a:t>i</a:t>
            </a:r>
            <a:r>
              <a:rPr lang="en-US" altLang="zh-CN" sz="2600" dirty="0">
                <a:latin typeface="Times New Roman" panose="02020603050405020304" pitchFamily="18" charset="0"/>
                <a:ea typeface="楷体_GB2312" pitchFamily="49" charset="-122"/>
                <a:sym typeface="+mn-ea"/>
              </a:rPr>
              <a:t>”的逻辑组合，此时，隶属函数间的运算按模糊集的模糊逻辑运算进行。</a:t>
            </a:r>
          </a:p>
          <a:p>
            <a:pPr marL="0" marR="0" lvl="0" indent="0" algn="l" defTabSz="914400" rtl="0" eaLnBrk="1" fontAlgn="base" latinLnBrk="0" hangingPunct="1">
              <a:lnSpc>
                <a:spcPts val="3200"/>
              </a:lnSpc>
              <a:spcBef>
                <a:spcPts val="0"/>
              </a:spcBef>
              <a:spcAft>
                <a:spcPct val="0"/>
              </a:spcAft>
              <a:buClrTx/>
              <a:buSzTx/>
              <a:buFontTx/>
              <a:buNone/>
              <a:defRPr/>
            </a:pPr>
            <a:r>
              <a:rPr kumimoji="0" lang="zh-CN" altLang="en-US" sz="2600" i="0" u="none" strike="noStrike" kern="1200" cap="none" spc="0" normalizeH="0" baseline="0" dirty="0">
                <a:solidFill>
                  <a:schemeClr val="tx1"/>
                </a:solidFill>
                <a:latin typeface="Times New Roman" panose="02020603050405020304" pitchFamily="18" charset="0"/>
                <a:ea typeface="楷体_GB2312" pitchFamily="49" charset="-122"/>
              </a:rPr>
              <a:t>（</a:t>
            </a:r>
            <a:r>
              <a:rPr kumimoji="0" lang="en-US" altLang="zh-CN" sz="2600" i="0" u="none" strike="noStrike" kern="1200" cap="none" spc="0" normalizeH="0" baseline="0" dirty="0">
                <a:solidFill>
                  <a:schemeClr val="tx1"/>
                </a:solidFill>
                <a:latin typeface="Times New Roman" panose="02020603050405020304" pitchFamily="18" charset="0"/>
                <a:ea typeface="楷体_GB2312" pitchFamily="49" charset="-122"/>
              </a:rPr>
              <a:t>2</a:t>
            </a:r>
            <a:r>
              <a:rPr kumimoji="0" lang="zh-CN" altLang="en-US" sz="2600" i="0" u="none" strike="noStrike" kern="1200" cap="none" spc="0" normalizeH="0" baseline="0" dirty="0">
                <a:solidFill>
                  <a:schemeClr val="tx1"/>
                </a:solidFill>
                <a:latin typeface="Times New Roman" panose="02020603050405020304" pitchFamily="18" charset="0"/>
                <a:ea typeface="楷体_GB2312" pitchFamily="49" charset="-122"/>
              </a:rPr>
              <a:t>）</a:t>
            </a:r>
            <a:r>
              <a:rPr kumimoji="0" lang="en-US" altLang="zh-CN" sz="2600" i="0" u="none" strike="noStrike" kern="1200" cap="none" spc="0" normalizeH="0" baseline="0" dirty="0">
                <a:solidFill>
                  <a:schemeClr val="tx1"/>
                </a:solidFill>
                <a:latin typeface="Times New Roman" panose="02020603050405020304" pitchFamily="18" charset="0"/>
                <a:ea typeface="楷体_GB2312" pitchFamily="49" charset="-122"/>
              </a:rPr>
              <a:t>模糊推理中所用证据是用模糊命题表示的。</a:t>
            </a: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noProof="0" dirty="0">
                <a:ln>
                  <a:noFill/>
                </a:ln>
                <a:solidFill>
                  <a:srgbClr val="0000CC"/>
                </a:solidFill>
                <a:effectLst/>
                <a:uLnTx/>
                <a:uFillTx/>
                <a:latin typeface="+mn-ea"/>
                <a:sym typeface="+mn-ea"/>
              </a:rPr>
              <a:t> </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sp>
        <p:nvSpPr>
          <p:cNvPr id="4" name="Rectangle 3"/>
          <p:cNvSpPr>
            <a:spLocks noGrp="1" noChangeArrowheads="1"/>
          </p:cNvSpPr>
          <p:nvPr/>
        </p:nvSpPr>
        <p:spPr>
          <a:xfrm>
            <a:off x="812800" y="5310505"/>
            <a:ext cx="10541000" cy="974090"/>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a:lnSpc>
                <a:spcPts val="3000"/>
              </a:lnSpc>
              <a:spcBef>
                <a:spcPct val="10000"/>
              </a:spcBef>
              <a:buNone/>
            </a:pP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成绩好的学生都很刻苦</a:t>
            </a:r>
            <a:r>
              <a:rPr lang="en-US" altLang="zh-CN" sz="2600" dirty="0">
                <a:solidFill>
                  <a:schemeClr val="tx1"/>
                </a:solidFill>
                <a:latin typeface="Times New Roman" panose="02020603050405020304" pitchFamily="18" charset="0"/>
                <a:ea typeface="楷体_GB2312" pitchFamily="49" charset="-122"/>
                <a:sym typeface="+mn-ea"/>
              </a:rPr>
              <a:t>”</a:t>
            </a:r>
          </a:p>
          <a:p>
            <a:pPr marL="0" indent="0">
              <a:lnSpc>
                <a:spcPts val="3000"/>
              </a:lnSpc>
              <a:spcBef>
                <a:spcPct val="10000"/>
              </a:spcBef>
              <a:buNone/>
            </a:pPr>
            <a:r>
              <a:rPr lang="en-US" altLang="zh-CN" sz="2600" dirty="0">
                <a:solidFill>
                  <a:schemeClr val="tx1"/>
                </a:solidFill>
                <a:latin typeface="Times New Roman" panose="02020603050405020304" pitchFamily="18" charset="0"/>
                <a:ea typeface="楷体_GB2312" pitchFamily="49" charset="-122"/>
                <a:sym typeface="+mn-ea"/>
              </a:rPr>
              <a:t>IF “</a:t>
            </a:r>
            <a:r>
              <a:rPr lang="zh-CN" altLang="en-US" sz="2600" dirty="0">
                <a:solidFill>
                  <a:schemeClr val="tx1"/>
                </a:solidFill>
                <a:latin typeface="Times New Roman" panose="02020603050405020304" pitchFamily="18" charset="0"/>
                <a:ea typeface="楷体_GB2312" pitchFamily="49" charset="-122"/>
                <a:sym typeface="+mn-ea"/>
              </a:rPr>
              <a:t>成绩好的学生</a:t>
            </a:r>
            <a:r>
              <a:rPr lang="en-US" altLang="zh-CN" sz="2600" dirty="0">
                <a:solidFill>
                  <a:schemeClr val="tx1"/>
                </a:solidFill>
                <a:latin typeface="Times New Roman" panose="02020603050405020304" pitchFamily="18" charset="0"/>
                <a:ea typeface="楷体_GB2312" pitchFamily="49" charset="-122"/>
                <a:sym typeface="+mn-ea"/>
              </a:rPr>
              <a:t>” THEN “</a:t>
            </a:r>
            <a:r>
              <a:rPr lang="zh-CN" altLang="en-US" sz="2600" dirty="0">
                <a:solidFill>
                  <a:schemeClr val="tx1"/>
                </a:solidFill>
                <a:latin typeface="Times New Roman" panose="02020603050405020304" pitchFamily="18" charset="0"/>
                <a:ea typeface="楷体_GB2312" pitchFamily="49" charset="-122"/>
                <a:sym typeface="+mn-ea"/>
              </a:rPr>
              <a:t>学生很刻苦</a:t>
            </a:r>
            <a:r>
              <a:rPr lang="en-US" altLang="zh-CN" sz="2600" dirty="0">
                <a:solidFill>
                  <a:schemeClr val="tx1"/>
                </a:solidFill>
                <a:latin typeface="Times New Roman" panose="02020603050405020304" pitchFamily="18" charset="0"/>
                <a:ea typeface="楷体_GB2312" pitchFamily="49" charset="-122"/>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3.5.4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模糊概念匹配</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语义距离</a:t>
            </a:r>
          </a:p>
        </p:txBody>
      </p:sp>
      <p:sp>
        <p:nvSpPr>
          <p:cNvPr id="162819" name="Rectangle 3"/>
          <p:cNvSpPr>
            <a:spLocks noGrp="1" noChangeArrowheads="1"/>
          </p:cNvSpPr>
          <p:nvPr/>
        </p:nvSpPr>
        <p:spPr>
          <a:xfrm>
            <a:off x="812800" y="1741805"/>
            <a:ext cx="10541000" cy="490156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b="1" dirty="0">
                <a:solidFill>
                  <a:srgbClr val="FF0000"/>
                </a:solidFill>
                <a:latin typeface="Times New Roman" panose="02020603050405020304" pitchFamily="18" charset="0"/>
                <a:cs typeface="Times New Roman" panose="02020603050405020304" pitchFamily="18" charset="0"/>
                <a:sym typeface="+mn-ea"/>
              </a:rPr>
              <a:t>语义距离用于刻划两个模糊概念之间的差异</a:t>
            </a: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设</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与</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分别是论域</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上的表示两个模糊概念的模糊集，则它们之间的海明距离定义为：</a:t>
            </a:r>
          </a:p>
          <a:p>
            <a:pPr marL="0" marR="0" lvl="0" indent="0" algn="l" defTabSz="914400" rtl="0" eaLnBrk="1" fontAlgn="base" latinLnBrk="0" hangingPunct="1">
              <a:lnSpc>
                <a:spcPts val="3200"/>
              </a:lnSpc>
              <a:spcBef>
                <a:spcPts val="0"/>
              </a:spcBef>
              <a:spcAft>
                <a:spcPct val="0"/>
              </a:spcAft>
              <a:buClrTx/>
              <a:buSzTx/>
              <a:buFontTx/>
              <a:buNone/>
              <a:defRPr/>
            </a:pPr>
            <a:endParaRPr lang="zh-CN" altLang="en-US" sz="2600" noProof="0" dirty="0">
              <a:ln>
                <a:noFill/>
              </a:ln>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1" fontAlgn="base" latinLnBrk="0" hangingPunct="1">
              <a:lnSpc>
                <a:spcPct val="150000"/>
              </a:lnSpc>
              <a:spcBef>
                <a:spcPts val="0"/>
              </a:spcBef>
              <a:spcAft>
                <a:spcPct val="0"/>
              </a:spcAft>
              <a:buClrTx/>
              <a:buSzTx/>
              <a:buFontTx/>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欧几里德距离定义为：</a:t>
            </a:r>
            <a:endParaRPr kumimoji="0" lang="zh-CN" altLang="en-US" sz="26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endParaRPr kumimoji="0" lang="zh-CN" altLang="en-US" sz="26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50000"/>
              </a:lnSpc>
              <a:spcBef>
                <a:spcPct val="15000"/>
              </a:spcBef>
              <a:spcAft>
                <a:spcPct val="0"/>
              </a:spcAft>
              <a:buClr>
                <a:srgbClr val="0000CC"/>
              </a:buClr>
              <a:buSzPct val="70000"/>
              <a:buFont typeface="Wingdings" panose="05000000000000000000" pitchFamily="2" charset="2"/>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明可夫斯基距离定义为(q≥1)：</a:t>
            </a:r>
            <a:endParaRPr kumimoji="0" lang="zh-CN" altLang="en-US" sz="26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                                                                                             </a:t>
            </a:r>
            <a:endParaRPr kumimoji="0" lang="zh-CN" altLang="en-US" sz="26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切比雪夫距离定义为：</a:t>
            </a:r>
            <a:endParaRPr kumimoji="0" lang="zh-CN" altLang="en-US" sz="260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ts val="3200"/>
              </a:lnSpc>
              <a:spcBef>
                <a:spcPts val="0"/>
              </a:spcBef>
              <a:spcAft>
                <a:spcPct val="0"/>
              </a:spcAft>
              <a:buClrTx/>
              <a:buSzTx/>
              <a:buFontTx/>
              <a:buNone/>
              <a:defRPr/>
            </a:pPr>
            <a:endParaRPr lang="zh-CN" altLang="en-US" sz="2600" noProof="0" dirty="0">
              <a:ln>
                <a:noFill/>
              </a:ln>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1" fontAlgn="base" latinLnBrk="0" hangingPunct="1">
              <a:lnSpc>
                <a:spcPts val="3200"/>
              </a:lnSpc>
              <a:spcBef>
                <a:spcPts val="0"/>
              </a:spcBef>
              <a:spcAft>
                <a:spcPct val="0"/>
              </a:spcAft>
              <a:buClrTx/>
              <a:buSzTx/>
              <a:buFontTx/>
              <a:buNone/>
              <a:defRPr/>
            </a:pP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graphicFrame>
        <p:nvGraphicFramePr>
          <p:cNvPr id="87042" name="Object 5"/>
          <p:cNvGraphicFramePr/>
          <p:nvPr/>
        </p:nvGraphicFramePr>
        <p:xfrm>
          <a:off x="3763645" y="2222818"/>
          <a:ext cx="1846263" cy="366712"/>
        </p:xfrm>
        <a:graphic>
          <a:graphicData uri="http://schemas.openxmlformats.org/presentationml/2006/ole">
            <mc:AlternateContent xmlns:mc="http://schemas.openxmlformats.org/markup-compatibility/2006">
              <mc:Choice xmlns:v="urn:schemas-microsoft-com:vml" Requires="v">
                <p:oleObj spid="_x0000_s54443" r:id="rId3" imgW="1155700" imgH="228600" progId="Equation.3">
                  <p:embed/>
                </p:oleObj>
              </mc:Choice>
              <mc:Fallback>
                <p:oleObj r:id="rId3" imgW="1155700" imgH="228600" progId="Equation.3">
                  <p:embed/>
                  <p:pic>
                    <p:nvPicPr>
                      <p:cNvPr id="0" name="图片 3413"/>
                      <p:cNvPicPr/>
                      <p:nvPr/>
                    </p:nvPicPr>
                    <p:blipFill>
                      <a:blip r:embed="rId4"/>
                      <a:stretch>
                        <a:fillRect/>
                      </a:stretch>
                    </p:blipFill>
                    <p:spPr>
                      <a:xfrm>
                        <a:off x="3763645" y="2222818"/>
                        <a:ext cx="1846263" cy="366712"/>
                      </a:xfrm>
                      <a:prstGeom prst="rect">
                        <a:avLst/>
                      </a:prstGeom>
                      <a:noFill/>
                      <a:ln w="38100">
                        <a:noFill/>
                        <a:miter/>
                      </a:ln>
                    </p:spPr>
                  </p:pic>
                </p:oleObj>
              </mc:Fallback>
            </mc:AlternateContent>
          </a:graphicData>
        </a:graphic>
      </p:graphicFrame>
      <p:graphicFrame>
        <p:nvGraphicFramePr>
          <p:cNvPr id="87043" name="Object 7"/>
          <p:cNvGraphicFramePr/>
          <p:nvPr/>
        </p:nvGraphicFramePr>
        <p:xfrm>
          <a:off x="3572510" y="3006090"/>
          <a:ext cx="3475038" cy="685800"/>
        </p:xfrm>
        <a:graphic>
          <a:graphicData uri="http://schemas.openxmlformats.org/presentationml/2006/ole">
            <mc:AlternateContent xmlns:mc="http://schemas.openxmlformats.org/markup-compatibility/2006">
              <mc:Choice xmlns:v="urn:schemas-microsoft-com:vml" Requires="v">
                <p:oleObj spid="_x0000_s54444" r:id="rId5" imgW="2171700" imgH="431800" progId="Equation.3">
                  <p:embed/>
                </p:oleObj>
              </mc:Choice>
              <mc:Fallback>
                <p:oleObj r:id="rId5" imgW="2171700" imgH="431800" progId="Equation.3">
                  <p:embed/>
                  <p:pic>
                    <p:nvPicPr>
                      <p:cNvPr id="0" name="图片 3414"/>
                      <p:cNvPicPr/>
                      <p:nvPr/>
                    </p:nvPicPr>
                    <p:blipFill>
                      <a:blip r:embed="rId6"/>
                      <a:stretch>
                        <a:fillRect/>
                      </a:stretch>
                    </p:blipFill>
                    <p:spPr>
                      <a:xfrm>
                        <a:off x="3572510" y="3006090"/>
                        <a:ext cx="3475038" cy="685800"/>
                      </a:xfrm>
                      <a:prstGeom prst="rect">
                        <a:avLst/>
                      </a:prstGeom>
                      <a:noFill/>
                      <a:ln w="38100">
                        <a:noFill/>
                        <a:miter/>
                      </a:ln>
                    </p:spPr>
                  </p:pic>
                </p:oleObj>
              </mc:Fallback>
            </mc:AlternateContent>
          </a:graphicData>
        </a:graphic>
      </p:graphicFrame>
      <p:graphicFrame>
        <p:nvGraphicFramePr>
          <p:cNvPr id="87044" name="Object 9"/>
          <p:cNvGraphicFramePr/>
          <p:nvPr/>
        </p:nvGraphicFramePr>
        <p:xfrm>
          <a:off x="3572510" y="3978275"/>
          <a:ext cx="3590925" cy="685800"/>
        </p:xfrm>
        <a:graphic>
          <a:graphicData uri="http://schemas.openxmlformats.org/presentationml/2006/ole">
            <mc:AlternateContent xmlns:mc="http://schemas.openxmlformats.org/markup-compatibility/2006">
              <mc:Choice xmlns:v="urn:schemas-microsoft-com:vml" Requires="v">
                <p:oleObj spid="_x0000_s54445" r:id="rId7" imgW="2540000" imgH="482600" progId="Equation.3">
                  <p:embed/>
                </p:oleObj>
              </mc:Choice>
              <mc:Fallback>
                <p:oleObj r:id="rId7" imgW="2540000" imgH="482600" progId="Equation.3">
                  <p:embed/>
                  <p:pic>
                    <p:nvPicPr>
                      <p:cNvPr id="0" name="图片 3416"/>
                      <p:cNvPicPr/>
                      <p:nvPr/>
                    </p:nvPicPr>
                    <p:blipFill>
                      <a:blip r:embed="rId8"/>
                      <a:stretch>
                        <a:fillRect/>
                      </a:stretch>
                    </p:blipFill>
                    <p:spPr>
                      <a:xfrm>
                        <a:off x="3572510" y="3978275"/>
                        <a:ext cx="3590925" cy="685800"/>
                      </a:xfrm>
                      <a:prstGeom prst="rect">
                        <a:avLst/>
                      </a:prstGeom>
                      <a:noFill/>
                      <a:ln w="38100">
                        <a:noFill/>
                        <a:miter/>
                      </a:ln>
                    </p:spPr>
                  </p:pic>
                </p:oleObj>
              </mc:Fallback>
            </mc:AlternateContent>
          </a:graphicData>
        </a:graphic>
      </p:graphicFrame>
      <p:graphicFrame>
        <p:nvGraphicFramePr>
          <p:cNvPr id="87045" name="Object 11"/>
          <p:cNvGraphicFramePr/>
          <p:nvPr/>
        </p:nvGraphicFramePr>
        <p:xfrm>
          <a:off x="3572510" y="5110480"/>
          <a:ext cx="4419600" cy="731838"/>
        </p:xfrm>
        <a:graphic>
          <a:graphicData uri="http://schemas.openxmlformats.org/presentationml/2006/ole">
            <mc:AlternateContent xmlns:mc="http://schemas.openxmlformats.org/markup-compatibility/2006">
              <mc:Choice xmlns:v="urn:schemas-microsoft-com:vml" Requires="v">
                <p:oleObj spid="_x0000_s54446" r:id="rId9" imgW="2590800" imgH="431800" progId="Equation.3">
                  <p:embed/>
                </p:oleObj>
              </mc:Choice>
              <mc:Fallback>
                <p:oleObj r:id="rId9" imgW="2590800" imgH="431800" progId="Equation.3">
                  <p:embed/>
                  <p:pic>
                    <p:nvPicPr>
                      <p:cNvPr id="0" name="图片 3417"/>
                      <p:cNvPicPr/>
                      <p:nvPr/>
                    </p:nvPicPr>
                    <p:blipFill>
                      <a:blip r:embed="rId10"/>
                      <a:stretch>
                        <a:fillRect/>
                      </a:stretch>
                    </p:blipFill>
                    <p:spPr>
                      <a:xfrm>
                        <a:off x="3572510" y="5110480"/>
                        <a:ext cx="4419600" cy="731838"/>
                      </a:xfrm>
                      <a:prstGeom prst="rect">
                        <a:avLst/>
                      </a:prstGeom>
                      <a:noFill/>
                      <a:ln w="38100">
                        <a:noFill/>
                        <a:miter/>
                      </a:ln>
                    </p:spPr>
                  </p:pic>
                </p:oleObj>
              </mc:Fallback>
            </mc:AlternateContent>
          </a:graphicData>
        </a:graphic>
      </p:graphicFrame>
      <p:graphicFrame>
        <p:nvGraphicFramePr>
          <p:cNvPr id="87046" name="Object 13"/>
          <p:cNvGraphicFramePr/>
          <p:nvPr/>
        </p:nvGraphicFramePr>
        <p:xfrm>
          <a:off x="3572510" y="6109970"/>
          <a:ext cx="4102100" cy="533400"/>
        </p:xfrm>
        <a:graphic>
          <a:graphicData uri="http://schemas.openxmlformats.org/presentationml/2006/ole">
            <mc:AlternateContent xmlns:mc="http://schemas.openxmlformats.org/markup-compatibility/2006">
              <mc:Choice xmlns:v="urn:schemas-microsoft-com:vml" Requires="v">
                <p:oleObj spid="_x0000_s54447" r:id="rId11" imgW="2120900" imgH="279400" progId="Equation.3">
                  <p:embed/>
                </p:oleObj>
              </mc:Choice>
              <mc:Fallback>
                <p:oleObj r:id="rId11" imgW="2120900" imgH="279400" progId="Equation.3">
                  <p:embed/>
                  <p:pic>
                    <p:nvPicPr>
                      <p:cNvPr id="0" name="图片 3415"/>
                      <p:cNvPicPr/>
                      <p:nvPr/>
                    </p:nvPicPr>
                    <p:blipFill>
                      <a:blip r:embed="rId12"/>
                      <a:stretch>
                        <a:fillRect/>
                      </a:stretch>
                    </p:blipFill>
                    <p:spPr>
                      <a:xfrm>
                        <a:off x="3572510" y="6109970"/>
                        <a:ext cx="4102100" cy="533400"/>
                      </a:xfrm>
                      <a:prstGeom prst="rect">
                        <a:avLst/>
                      </a:prstGeom>
                      <a:noFill/>
                      <a:ln w="38100">
                        <a:noFill/>
                        <a:miter/>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3.5.4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模糊概念匹配</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贴近度</a:t>
            </a:r>
          </a:p>
        </p:txBody>
      </p:sp>
      <p:sp>
        <p:nvSpPr>
          <p:cNvPr id="162819" name="Rectangle 3"/>
          <p:cNvSpPr>
            <a:spLocks noGrp="1" noChangeArrowheads="1"/>
          </p:cNvSpPr>
          <p:nvPr/>
        </p:nvSpPr>
        <p:spPr>
          <a:xfrm>
            <a:off x="812800" y="1741805"/>
            <a:ext cx="10541000" cy="417258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dirty="0">
                <a:solidFill>
                  <a:srgbClr val="FF0000"/>
                </a:solidFill>
                <a:latin typeface="Times New Roman" panose="02020603050405020304" pitchFamily="18" charset="0"/>
                <a:cs typeface="Times New Roman" panose="02020603050405020304" pitchFamily="18" charset="0"/>
                <a:sym typeface="+mn-ea"/>
              </a:rPr>
              <a:t>贴近度是指两个概念的接近程度，可以直接用于模糊概念的匹配</a:t>
            </a: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设</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与</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分别是论域</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上的表示两个模糊概念的模糊集，则它们之间的贴近度定义为：</a:t>
            </a: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b="1" noProof="0" dirty="0">
                <a:ln>
                  <a:noFill/>
                </a:ln>
                <a:effectLst/>
                <a:uLnTx/>
                <a:uFillTx/>
                <a:latin typeface="Times New Roman" panose="02020603050405020304" pitchFamily="18" charset="0"/>
                <a:cs typeface="Times New Roman" panose="02020603050405020304" pitchFamily="18" charset="0"/>
                <a:sym typeface="+mn-ea"/>
              </a:rPr>
              <a:t>			</a:t>
            </a:r>
            <a:r>
              <a:rPr lang="en-US" altLang="zh-CN"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 [</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 (1</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a:t>
            </a:r>
            <a:endParaRPr lang="zh-CN" altLang="en-US" sz="2600" noProof="0" dirty="0">
              <a:ln>
                <a:noFill/>
              </a:ln>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其中，</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称为</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与</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的内积，</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称为</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A</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与</a:t>
            </a:r>
            <a:r>
              <a:rPr lang="en-US" altLang="en-US" sz="2600" i="1" noProof="0" dirty="0">
                <a:ln>
                  <a:noFill/>
                </a:ln>
                <a:effectLst/>
                <a:uLnTx/>
                <a:uFillTx/>
                <a:latin typeface="Times New Roman" panose="02020603050405020304" pitchFamily="18" charset="0"/>
                <a:cs typeface="Times New Roman" panose="02020603050405020304" pitchFamily="18" charset="0"/>
                <a:sym typeface="+mn-ea"/>
              </a:rPr>
              <a:t>B</a:t>
            </a: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的外积，分别为：</a:t>
            </a:r>
            <a:endParaRPr kumimoji="0" lang="en-US" alt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a:t>
            </a:r>
            <a:endParaRPr kumimoji="0" lang="en-US" alt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en-US" altLang="en-US" sz="2600" noProof="0" dirty="0">
                <a:ln>
                  <a:noFill/>
                </a:ln>
                <a:effectLst/>
                <a:uLnTx/>
                <a:uFillTx/>
                <a:latin typeface="Times New Roman" panose="02020603050405020304" pitchFamily="18" charset="0"/>
                <a:cs typeface="Times New Roman" panose="02020603050405020304" pitchFamily="18" charset="0"/>
                <a:sym typeface="+mn-ea"/>
              </a:rPr>
              <a:t>            </a:t>
            </a:r>
            <a:endParaRPr kumimoji="0" lang="en-US" alt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10000"/>
              </a:lnSpc>
              <a:spcBef>
                <a:spcPct val="15000"/>
              </a:spcBef>
              <a:spcAft>
                <a:spcPct val="0"/>
              </a:spcAft>
              <a:buClr>
                <a:srgbClr val="0000CC"/>
              </a:buClr>
              <a:buSzPct val="70000"/>
              <a:buFont typeface="Wingdings" panose="05000000000000000000" pitchFamily="2" charset="2"/>
              <a:buNone/>
              <a:defRPr/>
            </a:pPr>
            <a:r>
              <a:rPr lang="zh-CN" altLang="en-US" sz="2600" noProof="0" dirty="0">
                <a:ln>
                  <a:noFill/>
                </a:ln>
                <a:effectLst/>
                <a:uLnTx/>
                <a:uFillTx/>
                <a:latin typeface="Times New Roman" panose="02020603050405020304" pitchFamily="18" charset="0"/>
                <a:cs typeface="Times New Roman" panose="02020603050405020304" pitchFamily="18" charset="0"/>
                <a:sym typeface="+mn-ea"/>
              </a:rPr>
              <a:t>若贴近度大于等于规则指定的阈值时，就认为规则的模糊条件与证据匹配。</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graphicFrame>
        <p:nvGraphicFramePr>
          <p:cNvPr id="87042" name="Object 5"/>
          <p:cNvGraphicFramePr/>
          <p:nvPr/>
        </p:nvGraphicFramePr>
        <p:xfrm>
          <a:off x="3763645" y="2222818"/>
          <a:ext cx="1846263" cy="366712"/>
        </p:xfrm>
        <a:graphic>
          <a:graphicData uri="http://schemas.openxmlformats.org/presentationml/2006/ole">
            <mc:AlternateContent xmlns:mc="http://schemas.openxmlformats.org/markup-compatibility/2006">
              <mc:Choice xmlns:v="urn:schemas-microsoft-com:vml" Requires="v">
                <p:oleObj spid="_x0000_s55399" r:id="rId3" imgW="1155700" imgH="228600" progId="Equation.3">
                  <p:embed/>
                </p:oleObj>
              </mc:Choice>
              <mc:Fallback>
                <p:oleObj r:id="rId3" imgW="1155700" imgH="228600" progId="Equation.3">
                  <p:embed/>
                  <p:pic>
                    <p:nvPicPr>
                      <p:cNvPr id="0" name="图片 3413"/>
                      <p:cNvPicPr/>
                      <p:nvPr/>
                    </p:nvPicPr>
                    <p:blipFill>
                      <a:blip r:embed="rId4"/>
                      <a:stretch>
                        <a:fillRect/>
                      </a:stretch>
                    </p:blipFill>
                    <p:spPr>
                      <a:xfrm>
                        <a:off x="3763645" y="2222818"/>
                        <a:ext cx="1846263" cy="366712"/>
                      </a:xfrm>
                      <a:prstGeom prst="rect">
                        <a:avLst/>
                      </a:prstGeom>
                      <a:noFill/>
                      <a:ln w="38100">
                        <a:noFill/>
                        <a:miter/>
                      </a:ln>
                    </p:spPr>
                  </p:pic>
                </p:oleObj>
              </mc:Fallback>
            </mc:AlternateContent>
          </a:graphicData>
        </a:graphic>
      </p:graphicFrame>
      <p:graphicFrame>
        <p:nvGraphicFramePr>
          <p:cNvPr id="84995" name="Object 7"/>
          <p:cNvGraphicFramePr/>
          <p:nvPr/>
        </p:nvGraphicFramePr>
        <p:xfrm>
          <a:off x="3660140" y="4035266"/>
          <a:ext cx="2369185" cy="366395"/>
        </p:xfrm>
        <a:graphic>
          <a:graphicData uri="http://schemas.openxmlformats.org/presentationml/2006/ole">
            <mc:AlternateContent xmlns:mc="http://schemas.openxmlformats.org/markup-compatibility/2006">
              <mc:Choice xmlns:v="urn:schemas-microsoft-com:vml" Requires="v">
                <p:oleObj spid="_x0000_s55400" r:id="rId5" imgW="1473200" imgH="228600" progId="Equation.3">
                  <p:embed/>
                </p:oleObj>
              </mc:Choice>
              <mc:Fallback>
                <p:oleObj r:id="rId5" imgW="1473200" imgH="228600" progId="Equation.3">
                  <p:embed/>
                  <p:pic>
                    <p:nvPicPr>
                      <p:cNvPr id="0" name="图片 3407"/>
                      <p:cNvPicPr/>
                      <p:nvPr/>
                    </p:nvPicPr>
                    <p:blipFill>
                      <a:blip r:embed="rId6"/>
                      <a:stretch>
                        <a:fillRect/>
                      </a:stretch>
                    </p:blipFill>
                    <p:spPr>
                      <a:xfrm>
                        <a:off x="3660140" y="4035266"/>
                        <a:ext cx="2369185" cy="366395"/>
                      </a:xfrm>
                      <a:prstGeom prst="rect">
                        <a:avLst/>
                      </a:prstGeom>
                      <a:noFill/>
                      <a:ln w="38100">
                        <a:noFill/>
                        <a:miter/>
                      </a:ln>
                    </p:spPr>
                  </p:pic>
                </p:oleObj>
              </mc:Fallback>
            </mc:AlternateContent>
          </a:graphicData>
        </a:graphic>
      </p:graphicFrame>
      <p:graphicFrame>
        <p:nvGraphicFramePr>
          <p:cNvPr id="84996" name="Object 9"/>
          <p:cNvGraphicFramePr/>
          <p:nvPr/>
        </p:nvGraphicFramePr>
        <p:xfrm>
          <a:off x="3659823" y="4475957"/>
          <a:ext cx="2713990" cy="366395"/>
        </p:xfrm>
        <a:graphic>
          <a:graphicData uri="http://schemas.openxmlformats.org/presentationml/2006/ole">
            <mc:AlternateContent xmlns:mc="http://schemas.openxmlformats.org/markup-compatibility/2006">
              <mc:Choice xmlns:v="urn:schemas-microsoft-com:vml" Requires="v">
                <p:oleObj spid="_x0000_s55401" r:id="rId7" imgW="1688465" imgH="228600" progId="Equation.3">
                  <p:embed/>
                </p:oleObj>
              </mc:Choice>
              <mc:Fallback>
                <p:oleObj r:id="rId7" imgW="1688465" imgH="228600" progId="Equation.3">
                  <p:embed/>
                  <p:pic>
                    <p:nvPicPr>
                      <p:cNvPr id="0" name="图片 3405"/>
                      <p:cNvPicPr/>
                      <p:nvPr/>
                    </p:nvPicPr>
                    <p:blipFill>
                      <a:blip r:embed="rId8"/>
                      <a:stretch>
                        <a:fillRect/>
                      </a:stretch>
                    </p:blipFill>
                    <p:spPr>
                      <a:xfrm>
                        <a:off x="3659823" y="4475957"/>
                        <a:ext cx="2713990" cy="366395"/>
                      </a:xfrm>
                      <a:prstGeom prst="rect">
                        <a:avLst/>
                      </a:prstGeom>
                      <a:noFill/>
                      <a:ln w="38100">
                        <a:noFill/>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模糊推理方法</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模糊假言推理</a:t>
            </a:r>
          </a:p>
        </p:txBody>
      </p:sp>
      <p:graphicFrame>
        <p:nvGraphicFramePr>
          <p:cNvPr id="93186" name="Object 73"/>
          <p:cNvGraphicFramePr/>
          <p:nvPr/>
        </p:nvGraphicFramePr>
        <p:xfrm>
          <a:off x="2488089" y="3506470"/>
          <a:ext cx="4911090" cy="1094105"/>
        </p:xfrm>
        <a:graphic>
          <a:graphicData uri="http://schemas.openxmlformats.org/presentationml/2006/ole">
            <mc:AlternateContent xmlns:mc="http://schemas.openxmlformats.org/markup-compatibility/2006">
              <mc:Choice xmlns:v="urn:schemas-microsoft-com:vml" Requires="v">
                <p:oleObj spid="_x0000_s56423" r:id="rId3" imgW="2762250" imgH="619125" progId="Word.Picture.8">
                  <p:embed/>
                </p:oleObj>
              </mc:Choice>
              <mc:Fallback>
                <p:oleObj r:id="rId3" imgW="2762250" imgH="619125" progId="Word.Picture.8">
                  <p:embed/>
                  <p:pic>
                    <p:nvPicPr>
                      <p:cNvPr id="0" name="图片 3438"/>
                      <p:cNvPicPr/>
                      <p:nvPr/>
                    </p:nvPicPr>
                    <p:blipFill>
                      <a:blip r:embed="rId4"/>
                      <a:stretch>
                        <a:fillRect/>
                      </a:stretch>
                    </p:blipFill>
                    <p:spPr>
                      <a:xfrm>
                        <a:off x="2488089" y="3506470"/>
                        <a:ext cx="4911090" cy="1094105"/>
                      </a:xfrm>
                      <a:prstGeom prst="rect">
                        <a:avLst/>
                      </a:prstGeom>
                      <a:noFill/>
                      <a:ln w="38100">
                        <a:noFill/>
                        <a:miter/>
                      </a:ln>
                    </p:spPr>
                  </p:pic>
                </p:oleObj>
              </mc:Fallback>
            </mc:AlternateContent>
          </a:graphicData>
        </a:graphic>
      </p:graphicFrame>
      <p:graphicFrame>
        <p:nvGraphicFramePr>
          <p:cNvPr id="92162" name="Object 2"/>
          <p:cNvGraphicFramePr/>
          <p:nvPr/>
        </p:nvGraphicFramePr>
        <p:xfrm>
          <a:off x="2488089" y="1633855"/>
          <a:ext cx="4911725" cy="1094105"/>
        </p:xfrm>
        <a:graphic>
          <a:graphicData uri="http://schemas.openxmlformats.org/presentationml/2006/ole">
            <mc:AlternateContent xmlns:mc="http://schemas.openxmlformats.org/markup-compatibility/2006">
              <mc:Choice xmlns:v="urn:schemas-microsoft-com:vml" Requires="v">
                <p:oleObj spid="_x0000_s56424" r:id="rId5" imgW="2762250" imgH="619125" progId="Word.Picture.8">
                  <p:embed/>
                </p:oleObj>
              </mc:Choice>
              <mc:Fallback>
                <p:oleObj r:id="rId5" imgW="2762250" imgH="619125" progId="Word.Picture.8">
                  <p:embed/>
                  <p:pic>
                    <p:nvPicPr>
                      <p:cNvPr id="0" name="图片 3437"/>
                      <p:cNvPicPr/>
                      <p:nvPr/>
                    </p:nvPicPr>
                    <p:blipFill>
                      <a:blip r:embed="rId6"/>
                      <a:stretch>
                        <a:fillRect/>
                      </a:stretch>
                    </p:blipFill>
                    <p:spPr>
                      <a:xfrm>
                        <a:off x="2488089" y="1633855"/>
                        <a:ext cx="4911725" cy="1094105"/>
                      </a:xfrm>
                      <a:prstGeom prst="rect">
                        <a:avLst/>
                      </a:prstGeom>
                      <a:noFill/>
                      <a:ln w="38100">
                        <a:noFill/>
                        <a:miter/>
                      </a:ln>
                    </p:spPr>
                  </p:pic>
                </p:oleObj>
              </mc:Fallback>
            </mc:AlternateContent>
          </a:graphicData>
        </a:graphic>
      </p:graphicFrame>
      <p:sp>
        <p:nvSpPr>
          <p:cNvPr id="3" name="Text Box 3"/>
          <p:cNvSpPr txBox="1">
            <a:spLocks noChangeArrowheads="1"/>
          </p:cNvSpPr>
          <p:nvPr/>
        </p:nvSpPr>
        <p:spPr bwMode="auto">
          <a:xfrm>
            <a:off x="239395" y="2834640"/>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模糊拒取式推理</a:t>
            </a:r>
            <a:endPar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endParaRPr>
          </a:p>
        </p:txBody>
      </p:sp>
      <p:graphicFrame>
        <p:nvGraphicFramePr>
          <p:cNvPr id="93187" name="Object 75"/>
          <p:cNvGraphicFramePr/>
          <p:nvPr/>
        </p:nvGraphicFramePr>
        <p:xfrm>
          <a:off x="2488089" y="5379085"/>
          <a:ext cx="5148580" cy="984250"/>
        </p:xfrm>
        <a:graphic>
          <a:graphicData uri="http://schemas.openxmlformats.org/presentationml/2006/ole">
            <mc:AlternateContent xmlns:mc="http://schemas.openxmlformats.org/markup-compatibility/2006">
              <mc:Choice xmlns:v="urn:schemas-microsoft-com:vml" Requires="v">
                <p:oleObj spid="_x0000_s56425" r:id="rId7" imgW="3219450" imgH="619125" progId="Word.Picture.8">
                  <p:embed/>
                </p:oleObj>
              </mc:Choice>
              <mc:Fallback>
                <p:oleObj r:id="rId7" imgW="3219450" imgH="619125" progId="Word.Picture.8">
                  <p:embed/>
                  <p:pic>
                    <p:nvPicPr>
                      <p:cNvPr id="0" name="图片 3439"/>
                      <p:cNvPicPr/>
                      <p:nvPr/>
                    </p:nvPicPr>
                    <p:blipFill>
                      <a:blip r:embed="rId8"/>
                      <a:stretch>
                        <a:fillRect/>
                      </a:stretch>
                    </p:blipFill>
                    <p:spPr>
                      <a:xfrm>
                        <a:off x="2488089" y="5379085"/>
                        <a:ext cx="5148580" cy="984250"/>
                      </a:xfrm>
                      <a:prstGeom prst="rect">
                        <a:avLst/>
                      </a:prstGeom>
                      <a:noFill/>
                      <a:ln w="38100">
                        <a:noFill/>
                        <a:miter/>
                      </a:ln>
                    </p:spPr>
                  </p:pic>
                </p:oleObj>
              </mc:Fallback>
            </mc:AlternateContent>
          </a:graphicData>
        </a:graphic>
      </p:graphicFrame>
      <p:sp>
        <p:nvSpPr>
          <p:cNvPr id="5" name="Text Box 3"/>
          <p:cNvSpPr txBox="1">
            <a:spLocks noChangeArrowheads="1"/>
          </p:cNvSpPr>
          <p:nvPr/>
        </p:nvSpPr>
        <p:spPr bwMode="auto">
          <a:xfrm>
            <a:off x="239395" y="4707255"/>
            <a:ext cx="11275060" cy="53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模糊假言三段式</a:t>
            </a:r>
            <a:endPar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endParaRPr>
          </a:p>
        </p:txBody>
      </p:sp>
      <p:sp>
        <p:nvSpPr>
          <p:cNvPr id="6" name="文本框 5"/>
          <p:cNvSpPr txBox="1"/>
          <p:nvPr/>
        </p:nvSpPr>
        <p:spPr>
          <a:xfrm>
            <a:off x="8437880" y="2954655"/>
            <a:ext cx="2527300" cy="1198880"/>
          </a:xfrm>
          <a:prstGeom prst="rect">
            <a:avLst/>
          </a:prstGeom>
          <a:solidFill>
            <a:schemeClr val="accent4">
              <a:lumMod val="20000"/>
              <a:lumOff val="80000"/>
            </a:schemeClr>
          </a:solidFill>
        </p:spPr>
        <p:txBody>
          <a:bodyPr wrap="square" rtlCol="0" anchor="t">
            <a:spAutoFit/>
          </a:bodyPr>
          <a:lstStyle/>
          <a:p>
            <a:r>
              <a:rPr lang="zh-CN" altLang="en-US" b="1" dirty="0">
                <a:solidFill>
                  <a:srgbClr val="FF0000"/>
                </a:solidFill>
                <a:latin typeface="Times New Roman" panose="02020603050405020304" pitchFamily="18" charset="0"/>
                <a:ea typeface="楷体_GB2312" pitchFamily="49" charset="-122"/>
                <a:sym typeface="+mn-ea"/>
              </a:rPr>
              <a:t>模糊推理实际上是按照给定的推理模式，通过模糊集合与模糊关系的合成来实现的。</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模糊推理方法</a:t>
            </a:r>
          </a:p>
        </p:txBody>
      </p:sp>
      <p:sp>
        <p:nvSpPr>
          <p:cNvPr id="5" name="Text Box 3"/>
          <p:cNvSpPr txBox="1">
            <a:spLocks noChangeArrowheads="1"/>
          </p:cNvSpPr>
          <p:nvPr/>
        </p:nvSpPr>
        <p:spPr bwMode="auto">
          <a:xfrm>
            <a:off x="239185" y="962025"/>
            <a:ext cx="11569700" cy="289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3.18  </a:t>
            </a:r>
            <a:r>
              <a:rPr lang="zh-CN" altLang="en-US" sz="2800" dirty="0">
                <a:solidFill>
                  <a:schemeClr val="tx1"/>
                </a:solidFill>
                <a:latin typeface="Times New Roman" panose="02020603050405020304" pitchFamily="18" charset="0"/>
                <a:ea typeface="仿宋_GB2312" pitchFamily="49" charset="-122"/>
                <a:sym typeface="+mn-ea"/>
              </a:rPr>
              <a:t>设</a:t>
            </a:r>
            <a:r>
              <a:rPr lang="en-US" altLang="zh-CN" sz="2800" i="1" dirty="0">
                <a:solidFill>
                  <a:schemeClr val="tx1"/>
                </a:solidFill>
                <a:latin typeface="Times New Roman" panose="02020603050405020304" pitchFamily="18" charset="0"/>
                <a:ea typeface="仿宋_GB2312" pitchFamily="49" charset="-122"/>
                <a:sym typeface="+mn-ea"/>
              </a:rPr>
              <a:t>U</a:t>
            </a:r>
            <a:r>
              <a:rPr lang="en-US" altLang="zh-CN" sz="2800" dirty="0">
                <a:solidFill>
                  <a:schemeClr val="tx1"/>
                </a:solidFill>
                <a:latin typeface="Times New Roman" panose="02020603050405020304" pitchFamily="18" charset="0"/>
                <a:ea typeface="仿宋_GB2312" pitchFamily="49" charset="-122"/>
                <a:sym typeface="+mn-ea"/>
              </a:rPr>
              <a:t>={1,2,3}</a:t>
            </a:r>
            <a:r>
              <a:rPr lang="zh-CN" altLang="en-US"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F</a:t>
            </a:r>
            <a:r>
              <a:rPr lang="zh-CN" altLang="en-US" sz="2800" dirty="0">
                <a:solidFill>
                  <a:schemeClr val="tx1"/>
                </a:solidFill>
                <a:latin typeface="Times New Roman" panose="02020603050405020304" pitchFamily="18" charset="0"/>
                <a:ea typeface="仿宋_GB2312" pitchFamily="49" charset="-122"/>
                <a:sym typeface="+mn-ea"/>
              </a:rPr>
              <a:t>和</a:t>
            </a:r>
            <a:r>
              <a:rPr lang="en-US" altLang="zh-CN" sz="2800" i="1" dirty="0">
                <a:solidFill>
                  <a:schemeClr val="tx1"/>
                </a:solidFill>
                <a:latin typeface="Times New Roman" panose="02020603050405020304" pitchFamily="18" charset="0"/>
                <a:ea typeface="仿宋_GB2312" pitchFamily="49" charset="-122"/>
                <a:sym typeface="+mn-ea"/>
              </a:rPr>
              <a:t>G</a:t>
            </a:r>
            <a:r>
              <a:rPr lang="zh-CN" altLang="en-US" sz="2800" dirty="0">
                <a:solidFill>
                  <a:schemeClr val="tx1"/>
                </a:solidFill>
                <a:latin typeface="Times New Roman" panose="02020603050405020304" pitchFamily="18" charset="0"/>
                <a:ea typeface="仿宋_GB2312" pitchFamily="49" charset="-122"/>
                <a:sym typeface="+mn-ea"/>
              </a:rPr>
              <a:t>分别是</a:t>
            </a:r>
            <a:r>
              <a:rPr lang="en-US" altLang="zh-CN" sz="2800" i="1" dirty="0">
                <a:solidFill>
                  <a:schemeClr val="tx1"/>
                </a:solidFill>
                <a:latin typeface="Times New Roman" panose="02020603050405020304" pitchFamily="18" charset="0"/>
                <a:ea typeface="仿宋_GB2312" pitchFamily="49" charset="-122"/>
                <a:sym typeface="+mn-ea"/>
              </a:rPr>
              <a:t>U</a:t>
            </a:r>
            <a:r>
              <a:rPr lang="zh-CN" altLang="en-US" sz="2800" dirty="0">
                <a:solidFill>
                  <a:schemeClr val="tx1"/>
                </a:solidFill>
                <a:latin typeface="Times New Roman" panose="02020603050405020304" pitchFamily="18" charset="0"/>
                <a:ea typeface="仿宋_GB2312" pitchFamily="49" charset="-122"/>
                <a:sym typeface="+mn-ea"/>
              </a:rPr>
              <a:t>上的两个模糊集，即</a:t>
            </a:r>
            <a:endParaRPr lang="zh-CN" altLang="en-US"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zh-CN" altLang="en-US" sz="2800" dirty="0">
                <a:solidFill>
                  <a:schemeClr val="tx1"/>
                </a:solidFill>
                <a:latin typeface="Times New Roman" panose="02020603050405020304" pitchFamily="18" charset="0"/>
                <a:ea typeface="仿宋_GB2312" pitchFamily="49" charset="-122"/>
                <a:sym typeface="+mn-ea"/>
              </a:rPr>
              <a:t>     </a:t>
            </a: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小</a:t>
            </a:r>
            <a:r>
              <a:rPr lang="en-US" altLang="zh-CN" sz="2800" dirty="0">
                <a:solidFill>
                  <a:schemeClr val="tx1"/>
                </a:solidFill>
                <a:latin typeface="Times New Roman" panose="02020603050405020304" pitchFamily="18" charset="0"/>
                <a:ea typeface="仿宋_GB2312" pitchFamily="49" charset="-122"/>
                <a:sym typeface="+mn-ea"/>
              </a:rPr>
              <a:t>=1/1+0.6/2+0.1/3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大</a:t>
            </a:r>
            <a:r>
              <a:rPr lang="en-US" altLang="zh-CN" sz="2800" dirty="0">
                <a:solidFill>
                  <a:schemeClr val="tx1"/>
                </a:solidFill>
                <a:latin typeface="Times New Roman" panose="02020603050405020304" pitchFamily="18" charset="0"/>
                <a:ea typeface="仿宋_GB2312" pitchFamily="49" charset="-122"/>
                <a:sym typeface="+mn-ea"/>
              </a:rPr>
              <a:t>=0.1/1+0.6/2+1/3</a:t>
            </a:r>
            <a:endParaRPr lang="en-US" altLang="zh-CN" sz="2800" dirty="0">
              <a:solidFill>
                <a:schemeClr val="tx1"/>
              </a:solidFill>
              <a:latin typeface="Times New Roman" panose="02020603050405020304" pitchFamily="18" charset="0"/>
              <a:ea typeface="仿宋_GB2312" pitchFamily="49" charset="-122"/>
            </a:endParaRPr>
          </a:p>
          <a:p>
            <a:pPr eaLnBrk="1" hangingPunct="1">
              <a:spcBef>
                <a:spcPct val="50000"/>
              </a:spcBef>
            </a:pPr>
            <a:r>
              <a:rPr lang="zh-CN" altLang="en-US" sz="2800" dirty="0">
                <a:solidFill>
                  <a:schemeClr val="tx1"/>
                </a:solidFill>
                <a:latin typeface="Times New Roman" panose="02020603050405020304" pitchFamily="18" charset="0"/>
                <a:ea typeface="楷体_GB2312" pitchFamily="49" charset="-122"/>
                <a:sym typeface="+mn-ea"/>
              </a:rPr>
              <a:t>并设“较小”的模糊集为：</a:t>
            </a:r>
            <a:r>
              <a:rPr lang="en-US" altLang="zh-CN" sz="2800" i="1" dirty="0">
                <a:latin typeface="Times New Roman" panose="02020603050405020304" pitchFamily="18" charset="0"/>
                <a:ea typeface="仿宋_GB2312" pitchFamily="49" charset="-122"/>
                <a:sym typeface="+mn-ea"/>
              </a:rPr>
              <a:t>F</a:t>
            </a:r>
            <a:r>
              <a:rPr lang="en-US" altLang="zh-CN" sz="2800" i="1" baseline="30000" dirty="0">
                <a:latin typeface="Times New Roman" panose="02020603050405020304" pitchFamily="18" charset="0"/>
                <a:ea typeface="仿宋_GB2312" pitchFamily="49" charset="-122"/>
                <a:sym typeface="+mn-ea"/>
              </a:rPr>
              <a:t>’</a:t>
            </a:r>
            <a:r>
              <a:rPr lang="en-US" altLang="zh-CN" sz="2800" i="1" dirty="0">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楷体_GB2312" pitchFamily="49" charset="-122"/>
                <a:sym typeface="+mn-ea"/>
              </a:rPr>
              <a:t>较小</a:t>
            </a:r>
            <a:r>
              <a:rPr lang="en-US" altLang="zh-CN" sz="2800" dirty="0">
                <a:solidFill>
                  <a:schemeClr val="tx1"/>
                </a:solidFill>
                <a:latin typeface="Times New Roman" panose="02020603050405020304" pitchFamily="18" charset="0"/>
                <a:ea typeface="楷体_GB2312" pitchFamily="49" charset="-122"/>
                <a:sym typeface="+mn-ea"/>
              </a:rPr>
              <a:t>=1/1+0.7/2+0.2/3</a:t>
            </a:r>
            <a:r>
              <a:rPr lang="zh-CN" altLang="en-US" sz="2800" dirty="0">
                <a:solidFill>
                  <a:schemeClr val="tx1"/>
                </a:solidFill>
                <a:latin typeface="Times New Roman" panose="02020603050405020304" pitchFamily="18" charset="0"/>
                <a:ea typeface="楷体_GB2312" pitchFamily="49" charset="-122"/>
                <a:sym typeface="+mn-ea"/>
              </a:rPr>
              <a:t>，求在此证据下的模糊结论</a:t>
            </a:r>
          </a:p>
        </p:txBody>
      </p:sp>
      <p:graphicFrame>
        <p:nvGraphicFramePr>
          <p:cNvPr id="90117" name="Object 6"/>
          <p:cNvGraphicFramePr>
            <a:graphicFrameLocks noChangeAspect="1"/>
          </p:cNvGraphicFramePr>
          <p:nvPr/>
        </p:nvGraphicFramePr>
        <p:xfrm>
          <a:off x="2106772" y="5049996"/>
          <a:ext cx="4364355" cy="1052830"/>
        </p:xfrm>
        <a:graphic>
          <a:graphicData uri="http://schemas.openxmlformats.org/presentationml/2006/ole">
            <mc:AlternateContent xmlns:mc="http://schemas.openxmlformats.org/markup-compatibility/2006">
              <mc:Choice xmlns:v="urn:schemas-microsoft-com:vml" Requires="v">
                <p:oleObj spid="_x0000_s57447" r:id="rId3" imgW="2667000" imgH="711200" progId="Equation.3">
                  <p:embed/>
                </p:oleObj>
              </mc:Choice>
              <mc:Fallback>
                <p:oleObj r:id="rId3" imgW="2667000" imgH="711200" progId="Equation.3">
                  <p:embed/>
                  <p:pic>
                    <p:nvPicPr>
                      <p:cNvPr id="0" name="图片 3111"/>
                      <p:cNvPicPr/>
                      <p:nvPr/>
                    </p:nvPicPr>
                    <p:blipFill>
                      <a:blip r:embed="rId4"/>
                      <a:stretch>
                        <a:fillRect/>
                      </a:stretch>
                    </p:blipFill>
                    <p:spPr>
                      <a:xfrm>
                        <a:off x="2106772" y="5049996"/>
                        <a:ext cx="4364355" cy="1052830"/>
                      </a:xfrm>
                      <a:prstGeom prst="rect">
                        <a:avLst/>
                      </a:prstGeom>
                      <a:noFill/>
                      <a:ln w="38100">
                        <a:noFill/>
                        <a:miter/>
                      </a:ln>
                    </p:spPr>
                  </p:pic>
                </p:oleObj>
              </mc:Fallback>
            </mc:AlternateContent>
          </a:graphicData>
        </a:graphic>
      </p:graphicFrame>
      <p:graphicFrame>
        <p:nvGraphicFramePr>
          <p:cNvPr id="95235" name="Object 4"/>
          <p:cNvGraphicFramePr>
            <a:graphicFrameLocks noChangeAspect="1"/>
          </p:cNvGraphicFramePr>
          <p:nvPr/>
        </p:nvGraphicFramePr>
        <p:xfrm>
          <a:off x="2106931" y="3849212"/>
          <a:ext cx="7184390" cy="1205230"/>
        </p:xfrm>
        <a:graphic>
          <a:graphicData uri="http://schemas.openxmlformats.org/presentationml/2006/ole">
            <mc:AlternateContent xmlns:mc="http://schemas.openxmlformats.org/markup-compatibility/2006">
              <mc:Choice xmlns:v="urn:schemas-microsoft-com:vml" Requires="v">
                <p:oleObj spid="_x0000_s57448" r:id="rId5" imgW="3683000" imgH="711200" progId="Equation.3">
                  <p:embed/>
                </p:oleObj>
              </mc:Choice>
              <mc:Fallback>
                <p:oleObj r:id="rId5" imgW="3683000" imgH="711200" progId="Equation.3">
                  <p:embed/>
                  <p:pic>
                    <p:nvPicPr>
                      <p:cNvPr id="0" name="图片 3109"/>
                      <p:cNvPicPr/>
                      <p:nvPr/>
                    </p:nvPicPr>
                    <p:blipFill>
                      <a:blip r:embed="rId6"/>
                      <a:stretch>
                        <a:fillRect/>
                      </a:stretch>
                    </p:blipFill>
                    <p:spPr>
                      <a:xfrm>
                        <a:off x="2106931" y="3849212"/>
                        <a:ext cx="7184390" cy="1205230"/>
                      </a:xfrm>
                      <a:prstGeom prst="rect">
                        <a:avLst/>
                      </a:prstGeom>
                      <a:noFill/>
                      <a:ln w="38100">
                        <a:noFill/>
                        <a:miter/>
                      </a:ln>
                    </p:spPr>
                  </p:pic>
                </p:oleObj>
              </mc:Fallback>
            </mc:AlternateContent>
          </a:graphicData>
        </a:graphic>
      </p:graphicFrame>
      <p:graphicFrame>
        <p:nvGraphicFramePr>
          <p:cNvPr id="77828" name="Object 3"/>
          <p:cNvGraphicFramePr>
            <a:graphicFrameLocks noChangeAspect="1"/>
          </p:cNvGraphicFramePr>
          <p:nvPr/>
        </p:nvGraphicFramePr>
        <p:xfrm>
          <a:off x="4253548" y="6090285"/>
          <a:ext cx="7938135" cy="767715"/>
        </p:xfrm>
        <a:graphic>
          <a:graphicData uri="http://schemas.openxmlformats.org/presentationml/2006/ole">
            <mc:AlternateContent xmlns:mc="http://schemas.openxmlformats.org/markup-compatibility/2006">
              <mc:Choice xmlns:v="urn:schemas-microsoft-com:vml" Requires="v">
                <p:oleObj spid="_x0000_s57449" r:id="rId7" imgW="4533900" imgH="393700" progId="Equation.3">
                  <p:embed/>
                </p:oleObj>
              </mc:Choice>
              <mc:Fallback>
                <p:oleObj r:id="rId7" imgW="4533900" imgH="393700" progId="Equation.3">
                  <p:embed/>
                  <p:pic>
                    <p:nvPicPr>
                      <p:cNvPr id="0" name="图片 3136"/>
                      <p:cNvPicPr/>
                      <p:nvPr/>
                    </p:nvPicPr>
                    <p:blipFill>
                      <a:blip r:embed="rId8"/>
                      <a:stretch>
                        <a:fillRect/>
                      </a:stretch>
                    </p:blipFill>
                    <p:spPr>
                      <a:xfrm>
                        <a:off x="4253548" y="6090285"/>
                        <a:ext cx="7938135" cy="767715"/>
                      </a:xfrm>
                      <a:prstGeom prst="rect">
                        <a:avLst/>
                      </a:prstGeom>
                      <a:solidFill>
                        <a:schemeClr val="accent4">
                          <a:lumMod val="20000"/>
                          <a:lumOff val="80000"/>
                        </a:schemeClr>
                      </a:solid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模糊推理方法</a:t>
            </a:r>
          </a:p>
        </p:txBody>
      </p:sp>
      <p:sp>
        <p:nvSpPr>
          <p:cNvPr id="5" name="Text Box 3"/>
          <p:cNvSpPr txBox="1">
            <a:spLocks noChangeArrowheads="1"/>
          </p:cNvSpPr>
          <p:nvPr/>
        </p:nvSpPr>
        <p:spPr bwMode="auto">
          <a:xfrm>
            <a:off x="239185" y="962025"/>
            <a:ext cx="11569700" cy="289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3.19  </a:t>
            </a:r>
            <a:r>
              <a:rPr lang="zh-CN" altLang="en-US" sz="2800" dirty="0">
                <a:solidFill>
                  <a:schemeClr val="tx1"/>
                </a:solidFill>
                <a:latin typeface="Times New Roman" panose="02020603050405020304" pitchFamily="18" charset="0"/>
                <a:ea typeface="仿宋_GB2312" pitchFamily="49" charset="-122"/>
                <a:sym typeface="+mn-ea"/>
              </a:rPr>
              <a:t>设</a:t>
            </a:r>
            <a:r>
              <a:rPr lang="en-US" altLang="zh-CN" sz="2800" i="1" dirty="0">
                <a:solidFill>
                  <a:schemeClr val="tx1"/>
                </a:solidFill>
                <a:latin typeface="Times New Roman" panose="02020603050405020304" pitchFamily="18" charset="0"/>
                <a:ea typeface="仿宋_GB2312" pitchFamily="49" charset="-122"/>
                <a:sym typeface="+mn-ea"/>
              </a:rPr>
              <a:t>U</a:t>
            </a:r>
            <a:r>
              <a:rPr lang="en-US" altLang="zh-CN" sz="2800" dirty="0">
                <a:solidFill>
                  <a:schemeClr val="tx1"/>
                </a:solidFill>
                <a:latin typeface="Times New Roman" panose="02020603050405020304" pitchFamily="18" charset="0"/>
                <a:ea typeface="仿宋_GB2312" pitchFamily="49" charset="-122"/>
                <a:sym typeface="+mn-ea"/>
              </a:rPr>
              <a:t>={1,2,3}</a:t>
            </a:r>
            <a:r>
              <a:rPr lang="zh-CN" altLang="en-US"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F</a:t>
            </a:r>
            <a:r>
              <a:rPr lang="zh-CN" altLang="en-US" sz="2800" dirty="0">
                <a:solidFill>
                  <a:schemeClr val="tx1"/>
                </a:solidFill>
                <a:latin typeface="Times New Roman" panose="02020603050405020304" pitchFamily="18" charset="0"/>
                <a:ea typeface="仿宋_GB2312" pitchFamily="49" charset="-122"/>
                <a:sym typeface="+mn-ea"/>
              </a:rPr>
              <a:t>和</a:t>
            </a:r>
            <a:r>
              <a:rPr lang="en-US" altLang="zh-CN" sz="2800" i="1" dirty="0">
                <a:solidFill>
                  <a:schemeClr val="tx1"/>
                </a:solidFill>
                <a:latin typeface="Times New Roman" panose="02020603050405020304" pitchFamily="18" charset="0"/>
                <a:ea typeface="仿宋_GB2312" pitchFamily="49" charset="-122"/>
                <a:sym typeface="+mn-ea"/>
              </a:rPr>
              <a:t>G</a:t>
            </a:r>
            <a:r>
              <a:rPr lang="zh-CN" altLang="en-US" sz="2800" dirty="0">
                <a:solidFill>
                  <a:schemeClr val="tx1"/>
                </a:solidFill>
                <a:latin typeface="Times New Roman" panose="02020603050405020304" pitchFamily="18" charset="0"/>
                <a:ea typeface="仿宋_GB2312" pitchFamily="49" charset="-122"/>
                <a:sym typeface="+mn-ea"/>
              </a:rPr>
              <a:t>分别是</a:t>
            </a:r>
            <a:r>
              <a:rPr lang="en-US" altLang="zh-CN" sz="2800" i="1" dirty="0">
                <a:solidFill>
                  <a:schemeClr val="tx1"/>
                </a:solidFill>
                <a:latin typeface="Times New Roman" panose="02020603050405020304" pitchFamily="18" charset="0"/>
                <a:ea typeface="仿宋_GB2312" pitchFamily="49" charset="-122"/>
                <a:sym typeface="+mn-ea"/>
              </a:rPr>
              <a:t>U</a:t>
            </a:r>
            <a:r>
              <a:rPr lang="zh-CN" altLang="en-US" sz="2800" dirty="0">
                <a:solidFill>
                  <a:schemeClr val="tx1"/>
                </a:solidFill>
                <a:latin typeface="Times New Roman" panose="02020603050405020304" pitchFamily="18" charset="0"/>
                <a:ea typeface="仿宋_GB2312" pitchFamily="49" charset="-122"/>
                <a:sym typeface="+mn-ea"/>
              </a:rPr>
              <a:t>上的两个模糊集，即</a:t>
            </a:r>
            <a:endParaRPr lang="zh-CN" altLang="en-US"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zh-CN" altLang="en-US" sz="2800" dirty="0">
                <a:solidFill>
                  <a:schemeClr val="tx1"/>
                </a:solidFill>
                <a:latin typeface="Times New Roman" panose="02020603050405020304" pitchFamily="18" charset="0"/>
                <a:ea typeface="仿宋_GB2312" pitchFamily="49" charset="-122"/>
                <a:sym typeface="+mn-ea"/>
              </a:rPr>
              <a:t>     </a:t>
            </a: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F</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小</a:t>
            </a:r>
            <a:r>
              <a:rPr lang="en-US" altLang="zh-CN" sz="2800" dirty="0">
                <a:solidFill>
                  <a:schemeClr val="tx1"/>
                </a:solidFill>
                <a:latin typeface="Times New Roman" panose="02020603050405020304" pitchFamily="18" charset="0"/>
                <a:ea typeface="仿宋_GB2312" pitchFamily="49" charset="-122"/>
                <a:sym typeface="+mn-ea"/>
              </a:rPr>
              <a:t>=1/1+0.6/2+0.1/3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仿宋_GB2312" pitchFamily="49" charset="-122"/>
                <a:sym typeface="+mn-ea"/>
              </a:rPr>
              <a:t>大</a:t>
            </a:r>
            <a:r>
              <a:rPr lang="en-US" altLang="zh-CN" sz="2800" dirty="0">
                <a:solidFill>
                  <a:schemeClr val="tx1"/>
                </a:solidFill>
                <a:latin typeface="Times New Roman" panose="02020603050405020304" pitchFamily="18" charset="0"/>
                <a:ea typeface="仿宋_GB2312" pitchFamily="49" charset="-122"/>
                <a:sym typeface="+mn-ea"/>
              </a:rPr>
              <a:t>=0.1/1+0.6/2+1/3</a:t>
            </a:r>
            <a:endParaRPr lang="en-US" altLang="zh-CN" sz="2800" dirty="0">
              <a:solidFill>
                <a:schemeClr val="tx1"/>
              </a:solidFill>
              <a:latin typeface="Times New Roman" panose="02020603050405020304" pitchFamily="18" charset="0"/>
              <a:ea typeface="仿宋_GB2312" pitchFamily="49" charset="-122"/>
            </a:endParaRPr>
          </a:p>
          <a:p>
            <a:pPr eaLnBrk="1" hangingPunct="1">
              <a:spcBef>
                <a:spcPct val="50000"/>
              </a:spcBef>
            </a:pPr>
            <a:r>
              <a:rPr lang="zh-CN" altLang="en-US" sz="2800" dirty="0">
                <a:solidFill>
                  <a:schemeClr val="tx1"/>
                </a:solidFill>
                <a:latin typeface="Times New Roman" panose="02020603050405020304" pitchFamily="18" charset="0"/>
                <a:ea typeface="楷体_GB2312" pitchFamily="49" charset="-122"/>
                <a:sym typeface="+mn-ea"/>
              </a:rPr>
              <a:t>并设“较大”的模糊集为：</a:t>
            </a:r>
            <a:r>
              <a:rPr lang="en-US" altLang="zh-CN" sz="2800" i="1" dirty="0">
                <a:latin typeface="Times New Roman" panose="02020603050405020304" pitchFamily="18" charset="0"/>
                <a:ea typeface="仿宋_GB2312" pitchFamily="49" charset="-122"/>
                <a:sym typeface="+mn-ea"/>
              </a:rPr>
              <a:t>F</a:t>
            </a:r>
            <a:r>
              <a:rPr lang="en-US" altLang="zh-CN" sz="2800" i="1" baseline="30000" dirty="0">
                <a:latin typeface="Times New Roman" panose="02020603050405020304" pitchFamily="18" charset="0"/>
                <a:ea typeface="仿宋_GB2312" pitchFamily="49" charset="-122"/>
                <a:sym typeface="+mn-ea"/>
              </a:rPr>
              <a:t>’</a:t>
            </a:r>
            <a:r>
              <a:rPr lang="en-US" altLang="zh-CN" sz="2800" i="1" dirty="0">
                <a:latin typeface="Times New Roman" panose="02020603050405020304" pitchFamily="18" charset="0"/>
                <a:ea typeface="仿宋_GB2312" pitchFamily="49" charset="-122"/>
                <a:sym typeface="+mn-ea"/>
              </a:rPr>
              <a:t>=</a:t>
            </a:r>
            <a:r>
              <a:rPr lang="zh-CN" altLang="en-US" sz="2800" dirty="0">
                <a:solidFill>
                  <a:schemeClr val="tx1"/>
                </a:solidFill>
                <a:latin typeface="Times New Roman" panose="02020603050405020304" pitchFamily="18" charset="0"/>
                <a:ea typeface="楷体_GB2312" pitchFamily="49" charset="-122"/>
                <a:sym typeface="+mn-ea"/>
              </a:rPr>
              <a:t>较小</a:t>
            </a:r>
            <a:r>
              <a:rPr lang="en-US" altLang="zh-CN" sz="2800" dirty="0">
                <a:solidFill>
                  <a:schemeClr val="tx1"/>
                </a:solidFill>
                <a:latin typeface="Times New Roman" panose="02020603050405020304" pitchFamily="18" charset="0"/>
                <a:ea typeface="楷体_GB2312" pitchFamily="49" charset="-122"/>
                <a:sym typeface="+mn-ea"/>
              </a:rPr>
              <a:t>=0.2/1+0.7/2+1/3</a:t>
            </a:r>
            <a:r>
              <a:rPr lang="zh-CN" altLang="en-US" sz="2800" dirty="0">
                <a:solidFill>
                  <a:schemeClr val="tx1"/>
                </a:solidFill>
                <a:latin typeface="Times New Roman" panose="02020603050405020304" pitchFamily="18" charset="0"/>
                <a:ea typeface="楷体_GB2312" pitchFamily="49" charset="-122"/>
                <a:sym typeface="+mn-ea"/>
              </a:rPr>
              <a:t>，求事实与</a:t>
            </a:r>
            <a:r>
              <a:rPr lang="en-US" altLang="zh-CN" sz="2800" i="1" dirty="0">
                <a:solidFill>
                  <a:schemeClr val="tx1"/>
                </a:solidFill>
                <a:latin typeface="Times New Roman" panose="02020603050405020304" pitchFamily="18" charset="0"/>
                <a:ea typeface="楷体_GB2312" pitchFamily="49" charset="-122"/>
                <a:sym typeface="+mn-ea"/>
              </a:rPr>
              <a:t>G</a:t>
            </a:r>
            <a:r>
              <a:rPr lang="zh-CN" altLang="en-US" sz="2800" dirty="0">
                <a:solidFill>
                  <a:schemeClr val="tx1"/>
                </a:solidFill>
                <a:latin typeface="Times New Roman" panose="02020603050405020304" pitchFamily="18" charset="0"/>
                <a:ea typeface="楷体_GB2312" pitchFamily="49" charset="-122"/>
                <a:sym typeface="+mn-ea"/>
              </a:rPr>
              <a:t>匹配的模糊证据</a:t>
            </a:r>
          </a:p>
        </p:txBody>
      </p:sp>
      <p:graphicFrame>
        <p:nvGraphicFramePr>
          <p:cNvPr id="90117" name="Object 6"/>
          <p:cNvGraphicFramePr>
            <a:graphicFrameLocks noChangeAspect="1"/>
          </p:cNvGraphicFramePr>
          <p:nvPr/>
        </p:nvGraphicFramePr>
        <p:xfrm>
          <a:off x="2106772" y="4973796"/>
          <a:ext cx="4364355" cy="1052830"/>
        </p:xfrm>
        <a:graphic>
          <a:graphicData uri="http://schemas.openxmlformats.org/presentationml/2006/ole">
            <mc:AlternateContent xmlns:mc="http://schemas.openxmlformats.org/markup-compatibility/2006">
              <mc:Choice xmlns:v="urn:schemas-microsoft-com:vml" Requires="v">
                <p:oleObj spid="_x0000_s58471" r:id="rId3" imgW="2667000" imgH="711200" progId="Equation.3">
                  <p:embed/>
                </p:oleObj>
              </mc:Choice>
              <mc:Fallback>
                <p:oleObj r:id="rId3" imgW="2667000" imgH="711200" progId="Equation.3">
                  <p:embed/>
                  <p:pic>
                    <p:nvPicPr>
                      <p:cNvPr id="0" name="图片 3111"/>
                      <p:cNvPicPr/>
                      <p:nvPr/>
                    </p:nvPicPr>
                    <p:blipFill>
                      <a:blip r:embed="rId4"/>
                      <a:stretch>
                        <a:fillRect/>
                      </a:stretch>
                    </p:blipFill>
                    <p:spPr>
                      <a:xfrm>
                        <a:off x="2106772" y="4973796"/>
                        <a:ext cx="4364355" cy="1052830"/>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2106613" y="3763487"/>
          <a:ext cx="5400675" cy="1205230"/>
        </p:xfrm>
        <a:graphic>
          <a:graphicData uri="http://schemas.openxmlformats.org/presentationml/2006/ole">
            <mc:AlternateContent xmlns:mc="http://schemas.openxmlformats.org/markup-compatibility/2006">
              <mc:Choice xmlns:v="urn:schemas-microsoft-com:vml" Requires="v">
                <p:oleObj spid="_x0000_s58472" r:id="rId5" imgW="2768600" imgH="711200" progId="Equation.3">
                  <p:embed/>
                </p:oleObj>
              </mc:Choice>
              <mc:Fallback>
                <p:oleObj r:id="rId5" imgW="2768600" imgH="711200" progId="Equation.3">
                  <p:embed/>
                  <p:pic>
                    <p:nvPicPr>
                      <p:cNvPr id="0" name="图片 3109"/>
                      <p:cNvPicPr/>
                      <p:nvPr/>
                    </p:nvPicPr>
                    <p:blipFill>
                      <a:blip r:embed="rId6"/>
                      <a:stretch>
                        <a:fillRect/>
                      </a:stretch>
                    </p:blipFill>
                    <p:spPr>
                      <a:xfrm>
                        <a:off x="2106613" y="3763487"/>
                        <a:ext cx="5400675" cy="1205230"/>
                      </a:xfrm>
                      <a:prstGeom prst="rect">
                        <a:avLst/>
                      </a:prstGeom>
                      <a:noFill/>
                      <a:ln w="38100">
                        <a:noFill/>
                        <a:miter/>
                      </a:ln>
                    </p:spPr>
                  </p:pic>
                </p:oleObj>
              </mc:Fallback>
            </mc:AlternateContent>
          </a:graphicData>
        </a:graphic>
      </p:graphicFrame>
      <p:graphicFrame>
        <p:nvGraphicFramePr>
          <p:cNvPr id="77828" name="Object 3"/>
          <p:cNvGraphicFramePr>
            <a:graphicFrameLocks noChangeAspect="1"/>
          </p:cNvGraphicFramePr>
          <p:nvPr/>
        </p:nvGraphicFramePr>
        <p:xfrm>
          <a:off x="4253548" y="6090285"/>
          <a:ext cx="7938135" cy="767715"/>
        </p:xfrm>
        <a:graphic>
          <a:graphicData uri="http://schemas.openxmlformats.org/presentationml/2006/ole">
            <mc:AlternateContent xmlns:mc="http://schemas.openxmlformats.org/markup-compatibility/2006">
              <mc:Choice xmlns:v="urn:schemas-microsoft-com:vml" Requires="v">
                <p:oleObj spid="_x0000_s58473" r:id="rId7" imgW="4533900" imgH="393700" progId="Equation.3">
                  <p:embed/>
                </p:oleObj>
              </mc:Choice>
              <mc:Fallback>
                <p:oleObj r:id="rId7" imgW="4533900" imgH="393700" progId="Equation.3">
                  <p:embed/>
                  <p:pic>
                    <p:nvPicPr>
                      <p:cNvPr id="0" name="图片 3136"/>
                      <p:cNvPicPr/>
                      <p:nvPr/>
                    </p:nvPicPr>
                    <p:blipFill>
                      <a:blip r:embed="rId8"/>
                      <a:stretch>
                        <a:fillRect/>
                      </a:stretch>
                    </p:blipFill>
                    <p:spPr>
                      <a:xfrm>
                        <a:off x="4253548" y="6090285"/>
                        <a:ext cx="7938135" cy="767715"/>
                      </a:xfrm>
                      <a:prstGeom prst="rect">
                        <a:avLst/>
                      </a:prstGeom>
                      <a:solidFill>
                        <a:schemeClr val="accent4">
                          <a:lumMod val="20000"/>
                          <a:lumOff val="80000"/>
                        </a:schemeClr>
                      </a:solid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438A6D-B88C-4DE2-BFDB-F578CA5DA36C}" type="slidenum">
              <a:rPr lang="en-US" altLang="zh-CN"/>
              <a:t>9</a:t>
            </a:fld>
            <a:endParaRPr lang="en-US" altLang="zh-CN"/>
          </a:p>
        </p:txBody>
      </p:sp>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3.1.2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rPr>
              <a:t>不确定性推理的基本问题</a:t>
            </a:r>
          </a:p>
        </p:txBody>
      </p:sp>
      <p:sp>
        <p:nvSpPr>
          <p:cNvPr id="590851" name="Text Box 3"/>
          <p:cNvSpPr txBox="1">
            <a:spLocks noChangeArrowheads="1"/>
          </p:cNvSpPr>
          <p:nvPr/>
        </p:nvSpPr>
        <p:spPr bwMode="auto">
          <a:xfrm>
            <a:off x="239185" y="962025"/>
            <a:ext cx="11569700" cy="533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20000"/>
              </a:spcBef>
              <a:buClr>
                <a:schemeClr val="folHlink"/>
              </a:buClr>
              <a:buSzPct val="60000"/>
              <a:buFont typeface="Wingdings" panose="05000000000000000000" pitchFamily="2" charset="2"/>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rPr>
              <a:t>4</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不确定性的更新</a:t>
            </a:r>
            <a:endPar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endParaRPr>
          </a:p>
          <a:p>
            <a:pPr lvl="1">
              <a:lnSpc>
                <a:spcPct val="110000"/>
              </a:lnSpc>
              <a:spcBef>
                <a:spcPct val="30000"/>
              </a:spcBef>
              <a:buClr>
                <a:schemeClr val="hlink"/>
              </a:buClr>
              <a:buFont typeface="Wingdings" panose="05000000000000000000" pitchFamily="2" charset="2"/>
              <a:buNone/>
            </a:pPr>
            <a:r>
              <a:rPr kumimoji="1" lang="zh-CN" altLang="en-US" sz="2200" b="1" dirty="0">
                <a:solidFill>
                  <a:srgbClr val="A50021"/>
                </a:solidFill>
                <a:latin typeface="Times New Roman" panose="02020603050405020304" pitchFamily="18" charset="0"/>
                <a:ea typeface="楷体_GB2312" pitchFamily="49" charset="-122"/>
                <a:sym typeface="+mn-ea"/>
              </a:rPr>
              <a:t>主要问题</a:t>
            </a:r>
            <a:endParaRPr kumimoji="1" lang="zh-CN" altLang="en-US" sz="2200" b="1" dirty="0">
              <a:solidFill>
                <a:srgbClr val="A50021"/>
              </a:solidFill>
              <a:latin typeface="Times New Roman" panose="02020603050405020304" pitchFamily="18" charset="0"/>
              <a:ea typeface="楷体_GB2312" pitchFamily="49" charset="-122"/>
            </a:endParaRPr>
          </a:p>
          <a:p>
            <a:pPr lvl="1" eaLnBrk="1" hangingPunct="1">
              <a:lnSpc>
                <a:spcPct val="105000"/>
              </a:lnSpc>
              <a:spcBef>
                <a:spcPct val="20000"/>
              </a:spcBef>
              <a:buClr>
                <a:schemeClr val="hlink"/>
              </a:buClr>
              <a:buFont typeface="Wingdings" panose="05000000000000000000" pitchFamily="2" charset="2"/>
            </a:pPr>
            <a:r>
              <a:rPr lang="zh-CN" altLang="en-US" sz="2200" b="1" dirty="0">
                <a:solidFill>
                  <a:srgbClr val="0000CC"/>
                </a:solidFill>
                <a:latin typeface="Times New Roman" panose="02020603050405020304" pitchFamily="18" charset="0"/>
                <a:ea typeface="楷体_GB2312" pitchFamily="49" charset="-122"/>
                <a:sym typeface="+mn-ea"/>
              </a:rPr>
              <a:t>    ① 如何用证据的不确定性去更新结论的不确定性</a:t>
            </a:r>
            <a:endParaRPr lang="zh-CN" altLang="en-US" sz="2200" b="1" dirty="0">
              <a:solidFill>
                <a:srgbClr val="0000CC"/>
              </a:solidFill>
              <a:latin typeface="Times New Roman" panose="02020603050405020304" pitchFamily="18" charset="0"/>
              <a:ea typeface="楷体_GB2312" pitchFamily="49" charset="-122"/>
            </a:endParaRPr>
          </a:p>
          <a:p>
            <a:pPr lvl="1" eaLnBrk="1" hangingPunct="1">
              <a:lnSpc>
                <a:spcPct val="105000"/>
              </a:lnSpc>
              <a:spcBef>
                <a:spcPct val="20000"/>
              </a:spcBef>
              <a:buClr>
                <a:schemeClr val="hlink"/>
              </a:buClr>
              <a:buFont typeface="Wingdings" panose="05000000000000000000" pitchFamily="2" charset="2"/>
            </a:pPr>
            <a:r>
              <a:rPr lang="zh-CN" altLang="en-US" sz="2200" b="1" dirty="0">
                <a:solidFill>
                  <a:srgbClr val="0000CC"/>
                </a:solidFill>
                <a:latin typeface="Times New Roman" panose="02020603050405020304" pitchFamily="18" charset="0"/>
                <a:ea typeface="楷体_GB2312" pitchFamily="49" charset="-122"/>
                <a:sym typeface="+mn-ea"/>
              </a:rPr>
              <a:t>    ② 如何在推理中把初始证据的不确定性传递给最终结论</a:t>
            </a:r>
          </a:p>
          <a:p>
            <a:pPr lvl="1" algn="l" eaLnBrk="1" hangingPunct="1">
              <a:lnSpc>
                <a:spcPct val="110000"/>
              </a:lnSpc>
              <a:spcBef>
                <a:spcPct val="30000"/>
              </a:spcBef>
              <a:buClr>
                <a:schemeClr val="hlink"/>
              </a:buClr>
              <a:buSzTx/>
              <a:buFont typeface="Wingdings" panose="05000000000000000000" pitchFamily="2" charset="2"/>
            </a:pPr>
            <a:r>
              <a:rPr kumimoji="1" lang="zh-CN" altLang="en-US" sz="2200" b="1" dirty="0">
                <a:solidFill>
                  <a:srgbClr val="A50021"/>
                </a:solidFill>
                <a:latin typeface="Times New Roman" panose="02020603050405020304" pitchFamily="18" charset="0"/>
                <a:ea typeface="楷体_GB2312" pitchFamily="49" charset="-122"/>
                <a:sym typeface="+mn-ea"/>
              </a:rPr>
              <a:t>解决方法</a:t>
            </a:r>
            <a:endParaRPr kumimoji="1" lang="zh-CN" altLang="en-US" sz="2200" b="1" dirty="0">
              <a:solidFill>
                <a:srgbClr val="A50021"/>
              </a:solidFill>
              <a:latin typeface="Times New Roman" panose="02020603050405020304" pitchFamily="18" charset="0"/>
              <a:ea typeface="楷体_GB2312" pitchFamily="49" charset="-122"/>
            </a:endParaRPr>
          </a:p>
          <a:p>
            <a:pPr lvl="1" eaLnBrk="1" hangingPunct="1">
              <a:lnSpc>
                <a:spcPct val="105000"/>
              </a:lnSpc>
              <a:spcBef>
                <a:spcPct val="20000"/>
              </a:spcBef>
              <a:buClr>
                <a:schemeClr val="hlink"/>
              </a:buClr>
              <a:buFont typeface="Wingdings" panose="05000000000000000000" pitchFamily="2" charset="2"/>
            </a:pPr>
            <a:r>
              <a:rPr lang="zh-CN" altLang="en-US" sz="2200" b="1" dirty="0">
                <a:solidFill>
                  <a:srgbClr val="0000CC"/>
                </a:solidFill>
                <a:latin typeface="Times New Roman" panose="02020603050405020304" pitchFamily="18" charset="0"/>
                <a:ea typeface="楷体_GB2312" pitchFamily="49" charset="-122"/>
                <a:sym typeface="+mn-ea"/>
              </a:rPr>
              <a:t>    对①，不同推理方法的解决方法不同</a:t>
            </a:r>
            <a:endParaRPr lang="zh-CN" altLang="en-US" sz="2200" b="1" dirty="0">
              <a:solidFill>
                <a:srgbClr val="0000CC"/>
              </a:solidFill>
              <a:latin typeface="Times New Roman" panose="02020603050405020304" pitchFamily="18" charset="0"/>
              <a:ea typeface="楷体_GB2312" pitchFamily="49" charset="-122"/>
            </a:endParaRPr>
          </a:p>
          <a:p>
            <a:pPr lvl="1" eaLnBrk="1" hangingPunct="1">
              <a:lnSpc>
                <a:spcPct val="105000"/>
              </a:lnSpc>
              <a:spcBef>
                <a:spcPct val="20000"/>
              </a:spcBef>
              <a:buClr>
                <a:schemeClr val="hlink"/>
              </a:buClr>
              <a:buFont typeface="Wingdings" panose="05000000000000000000" pitchFamily="2" charset="2"/>
            </a:pPr>
            <a:r>
              <a:rPr lang="zh-CN" altLang="en-US" sz="2200" b="1" dirty="0">
                <a:solidFill>
                  <a:srgbClr val="0000CC"/>
                </a:solidFill>
                <a:latin typeface="Times New Roman" panose="02020603050405020304" pitchFamily="18" charset="0"/>
                <a:ea typeface="楷体_GB2312" pitchFamily="49" charset="-122"/>
                <a:sym typeface="+mn-ea"/>
              </a:rPr>
              <a:t>    对②，不同推理方法的解决方法基本相同，即把当前结论及其不确定性作为新的结论放入综合数据库，依次传递，直到得出最终结论</a:t>
            </a:r>
            <a:endParaRPr lang="zh-CN" altLang="en-US" sz="2200" b="1" dirty="0">
              <a:solidFill>
                <a:srgbClr val="0000CC"/>
              </a:solidFill>
              <a:latin typeface="Times New Roman" panose="02020603050405020304" pitchFamily="18" charset="0"/>
              <a:ea typeface="楷体_GB2312" pitchFamily="49" charset="-122"/>
            </a:endParaRPr>
          </a:p>
          <a:p>
            <a:pPr lvl="1">
              <a:lnSpc>
                <a:spcPct val="110000"/>
              </a:lnSpc>
              <a:spcBef>
                <a:spcPct val="30000"/>
              </a:spcBef>
              <a:buClr>
                <a:schemeClr val="hlink"/>
              </a:buClr>
              <a:buFont typeface="Wingdings" panose="05000000000000000000" pitchFamily="2" charset="2"/>
              <a:buNone/>
            </a:pPr>
            <a:endParaRPr kumimoji="1" lang="zh-CN" altLang="en-US" sz="2200" b="1" dirty="0">
              <a:solidFill>
                <a:srgbClr val="0000CC"/>
              </a:solidFill>
              <a:latin typeface="Times New Roman" panose="02020603050405020304" pitchFamily="18" charset="0"/>
              <a:ea typeface="楷体_GB2312" pitchFamily="49" charset="-122"/>
              <a:sym typeface="+mn-ea"/>
            </a:endParaRPr>
          </a:p>
          <a:p>
            <a:pPr algn="l">
              <a:lnSpc>
                <a:spcPct val="100000"/>
              </a:lnSpc>
              <a:spcBef>
                <a:spcPct val="20000"/>
              </a:spcBef>
              <a:buClr>
                <a:schemeClr val="folHlink"/>
              </a:buClr>
              <a:buSzPct val="60000"/>
              <a:buFont typeface="Wingdings" panose="05000000000000000000" pitchFamily="2" charset="2"/>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5</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不确定性结论的合成</a:t>
            </a:r>
          </a:p>
          <a:p>
            <a:pPr algn="l">
              <a:lnSpc>
                <a:spcPct val="100000"/>
              </a:lnSpc>
              <a:spcBef>
                <a:spcPct val="20000"/>
              </a:spcBef>
              <a:buClr>
                <a:schemeClr val="folHlink"/>
              </a:buClr>
              <a:buSzPct val="60000"/>
              <a:buFont typeface="Wingdings" panose="05000000000000000000" pitchFamily="2" charset="2"/>
            </a:pPr>
            <a:r>
              <a:rPr kumimoji="1" lang="en-US" altLang="zh-CN" sz="2200" b="1" dirty="0">
                <a:solidFill>
                  <a:srgbClr val="A50021"/>
                </a:solidFill>
                <a:latin typeface="Times New Roman" panose="02020603050405020304" pitchFamily="18" charset="0"/>
                <a:ea typeface="楷体_GB2312" pitchFamily="49" charset="-122"/>
                <a:sym typeface="+mn-ea"/>
              </a:rPr>
              <a:t>    </a:t>
            </a:r>
            <a:r>
              <a:rPr kumimoji="1" lang="zh-CN" altLang="en-US" sz="2200" b="1" dirty="0">
                <a:solidFill>
                  <a:srgbClr val="A50021"/>
                </a:solidFill>
                <a:latin typeface="Times New Roman" panose="02020603050405020304" pitchFamily="18" charset="0"/>
                <a:ea typeface="楷体_GB2312" pitchFamily="49" charset="-122"/>
                <a:sym typeface="+mn-ea"/>
              </a:rPr>
              <a:t>含义：</a:t>
            </a:r>
            <a:r>
              <a:rPr lang="zh-CN" altLang="en-US" sz="2200" b="1" dirty="0">
                <a:solidFill>
                  <a:srgbClr val="0000CC"/>
                </a:solidFill>
                <a:latin typeface="Times New Roman" panose="02020603050405020304" pitchFamily="18" charset="0"/>
                <a:ea typeface="楷体_GB2312" pitchFamily="49" charset="-122"/>
                <a:sym typeface="+mn-ea"/>
              </a:rPr>
              <a:t>多个不同知识推出同一结论，且不确定性程度不同</a:t>
            </a:r>
            <a:endParaRPr lang="zh-CN" altLang="en-US" sz="2200" b="1" dirty="0">
              <a:solidFill>
                <a:srgbClr val="0000CC"/>
              </a:solidFill>
              <a:latin typeface="Times New Roman" panose="02020603050405020304" pitchFamily="18" charset="0"/>
              <a:ea typeface="楷体_GB2312" pitchFamily="49" charset="-122"/>
            </a:endParaRPr>
          </a:p>
          <a:p>
            <a:pPr eaLnBrk="1" hangingPunct="1">
              <a:lnSpc>
                <a:spcPct val="105000"/>
              </a:lnSpc>
              <a:spcBef>
                <a:spcPct val="20000"/>
              </a:spcBef>
              <a:buClr>
                <a:schemeClr val="hlink"/>
              </a:buClr>
              <a:buFont typeface="Wingdings" panose="05000000000000000000" pitchFamily="2" charset="2"/>
            </a:pPr>
            <a:r>
              <a:rPr lang="zh-CN" altLang="en-US" sz="2200" b="1" dirty="0">
                <a:solidFill>
                  <a:srgbClr val="008000"/>
                </a:solidFill>
                <a:latin typeface="Times New Roman" panose="02020603050405020304" pitchFamily="18" charset="0"/>
                <a:ea typeface="楷体_GB2312" pitchFamily="49" charset="-122"/>
                <a:sym typeface="+mn-ea"/>
              </a:rPr>
              <a:t>    </a:t>
            </a:r>
            <a:r>
              <a:rPr kumimoji="1" lang="zh-CN" altLang="en-US" sz="2200" b="1" dirty="0">
                <a:solidFill>
                  <a:srgbClr val="A50021"/>
                </a:solidFill>
                <a:latin typeface="Times New Roman" panose="02020603050405020304" pitchFamily="18" charset="0"/>
                <a:ea typeface="楷体_GB2312" pitchFamily="49" charset="-122"/>
                <a:sym typeface="+mn-ea"/>
              </a:rPr>
              <a:t>方法：</a:t>
            </a:r>
            <a:r>
              <a:rPr lang="zh-CN" altLang="en-US" sz="2200" b="1" dirty="0">
                <a:solidFill>
                  <a:srgbClr val="0000CC"/>
                </a:solidFill>
                <a:latin typeface="Times New Roman" panose="02020603050405020304" pitchFamily="18" charset="0"/>
                <a:ea typeface="楷体_GB2312" pitchFamily="49" charset="-122"/>
                <a:sym typeface="+mn-ea"/>
              </a:rPr>
              <a:t>视不同推理方法而定</a:t>
            </a:r>
            <a:endParaRPr lang="zh-CN" altLang="en-US" sz="2200" dirty="0">
              <a:latin typeface="Times New Roman" panose="02020603050405020304" pitchFamily="18" charset="0"/>
              <a:ea typeface="仿宋_GB2312"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3.5.5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模糊推理方法</a:t>
            </a:r>
          </a:p>
        </p:txBody>
      </p:sp>
      <p:sp>
        <p:nvSpPr>
          <p:cNvPr id="5" name="Text Box 3"/>
          <p:cNvSpPr txBox="1">
            <a:spLocks noChangeArrowheads="1"/>
          </p:cNvSpPr>
          <p:nvPr/>
        </p:nvSpPr>
        <p:spPr bwMode="auto">
          <a:xfrm>
            <a:off x="239185" y="962025"/>
            <a:ext cx="11569700"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zh-CN" altLang="en-US" sz="2800" b="1" dirty="0">
                <a:latin typeface="Times New Roman" panose="02020603050405020304" pitchFamily="18" charset="0"/>
                <a:ea typeface="仿宋_GB2312" pitchFamily="49" charset="-122"/>
              </a:rPr>
              <a:t>例</a:t>
            </a:r>
            <a:r>
              <a:rPr lang="en-US" altLang="zh-CN" sz="2800" b="1" dirty="0">
                <a:latin typeface="Times New Roman" panose="02020603050405020304" pitchFamily="18" charset="0"/>
                <a:ea typeface="仿宋_GB2312" pitchFamily="49" charset="-122"/>
              </a:rPr>
              <a:t>3.20  </a:t>
            </a:r>
            <a:r>
              <a:rPr lang="zh-CN" altLang="en-US" sz="2800" dirty="0">
                <a:solidFill>
                  <a:schemeClr val="tx1"/>
                </a:solidFill>
                <a:latin typeface="Times New Roman" panose="02020603050405020304" pitchFamily="18" charset="0"/>
                <a:ea typeface="仿宋_GB2312" pitchFamily="49" charset="-122"/>
                <a:sym typeface="+mn-ea"/>
              </a:rPr>
              <a:t>设</a:t>
            </a:r>
            <a:r>
              <a:rPr lang="en-US" altLang="zh-CN" sz="2800" i="1" dirty="0">
                <a:solidFill>
                  <a:schemeClr val="tx1"/>
                </a:solidFill>
                <a:latin typeface="Times New Roman" panose="02020603050405020304" pitchFamily="18" charset="0"/>
                <a:ea typeface="仿宋_GB2312" pitchFamily="49" charset="-122"/>
                <a:sym typeface="+mn-ea"/>
              </a:rPr>
              <a:t>U</a:t>
            </a:r>
            <a:r>
              <a:rPr lang="en-US" altLang="zh-CN" sz="2800" dirty="0">
                <a:solidFill>
                  <a:schemeClr val="tx1"/>
                </a:solidFill>
                <a:latin typeface="Times New Roman" panose="02020603050405020304" pitchFamily="18" charset="0"/>
                <a:ea typeface="仿宋_GB2312" pitchFamily="49" charset="-122"/>
                <a:sym typeface="+mn-ea"/>
              </a:rPr>
              <a:t>={1,2,3}</a:t>
            </a:r>
            <a:r>
              <a:rPr lang="zh-CN" altLang="en-US"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E</a:t>
            </a:r>
            <a:r>
              <a:rPr lang="zh-CN" altLang="en-US" sz="2800" dirty="0">
                <a:solidFill>
                  <a:schemeClr val="tx1"/>
                </a:solidFill>
                <a:latin typeface="Times New Roman" panose="02020603050405020304" pitchFamily="18" charset="0"/>
                <a:ea typeface="仿宋_GB2312" pitchFamily="49" charset="-122"/>
                <a:sym typeface="+mn-ea"/>
              </a:rPr>
              <a:t>、</a:t>
            </a:r>
            <a:r>
              <a:rPr lang="en-US" altLang="zh-CN" sz="2800" i="1" dirty="0">
                <a:solidFill>
                  <a:schemeClr val="tx1"/>
                </a:solidFill>
                <a:latin typeface="Times New Roman" panose="02020603050405020304" pitchFamily="18" charset="0"/>
                <a:ea typeface="仿宋_GB2312" pitchFamily="49" charset="-122"/>
                <a:sym typeface="+mn-ea"/>
              </a:rPr>
              <a:t>F</a:t>
            </a:r>
            <a:r>
              <a:rPr lang="zh-CN" altLang="en-US" sz="2800" dirty="0">
                <a:solidFill>
                  <a:schemeClr val="tx1"/>
                </a:solidFill>
                <a:latin typeface="Times New Roman" panose="02020603050405020304" pitchFamily="18" charset="0"/>
                <a:ea typeface="仿宋_GB2312" pitchFamily="49" charset="-122"/>
                <a:sym typeface="+mn-ea"/>
              </a:rPr>
              <a:t>和</a:t>
            </a:r>
            <a:r>
              <a:rPr lang="en-US" altLang="zh-CN" sz="2800" i="1" dirty="0">
                <a:solidFill>
                  <a:schemeClr val="tx1"/>
                </a:solidFill>
                <a:latin typeface="Times New Roman" panose="02020603050405020304" pitchFamily="18" charset="0"/>
                <a:ea typeface="仿宋_GB2312" pitchFamily="49" charset="-122"/>
                <a:sym typeface="+mn-ea"/>
              </a:rPr>
              <a:t>G</a:t>
            </a:r>
            <a:r>
              <a:rPr lang="zh-CN" altLang="en-US" sz="2800" dirty="0">
                <a:solidFill>
                  <a:schemeClr val="tx1"/>
                </a:solidFill>
                <a:latin typeface="Times New Roman" panose="02020603050405020304" pitchFamily="18" charset="0"/>
                <a:ea typeface="仿宋_GB2312" pitchFamily="49" charset="-122"/>
                <a:sym typeface="+mn-ea"/>
              </a:rPr>
              <a:t>分别是</a:t>
            </a:r>
            <a:r>
              <a:rPr lang="en-US" altLang="zh-CN" sz="2800" i="1" dirty="0">
                <a:solidFill>
                  <a:schemeClr val="tx1"/>
                </a:solidFill>
                <a:latin typeface="Times New Roman" panose="02020603050405020304" pitchFamily="18" charset="0"/>
                <a:ea typeface="仿宋_GB2312" pitchFamily="49" charset="-122"/>
                <a:sym typeface="+mn-ea"/>
              </a:rPr>
              <a:t>U</a:t>
            </a:r>
            <a:r>
              <a:rPr lang="zh-CN" altLang="en-US" sz="2800" dirty="0">
                <a:solidFill>
                  <a:schemeClr val="tx1"/>
                </a:solidFill>
                <a:latin typeface="Times New Roman" panose="02020603050405020304" pitchFamily="18" charset="0"/>
                <a:ea typeface="仿宋_GB2312" pitchFamily="49" charset="-122"/>
                <a:sym typeface="+mn-ea"/>
              </a:rPr>
              <a:t>上的三个模糊集，即</a:t>
            </a:r>
            <a:endParaRPr lang="zh-CN" altLang="en-US"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zh-CN" altLang="en-US" sz="2800" dirty="0">
                <a:solidFill>
                  <a:schemeClr val="tx1"/>
                </a:solidFill>
                <a:latin typeface="Times New Roman" panose="02020603050405020304" pitchFamily="18" charset="0"/>
                <a:ea typeface="仿宋_GB2312" pitchFamily="49" charset="-122"/>
                <a:sym typeface="+mn-ea"/>
              </a:rPr>
              <a:t>     </a:t>
            </a: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dirty="0">
                <a:solidFill>
                  <a:schemeClr val="tx1"/>
                </a:solidFill>
                <a:latin typeface="Times New Roman" panose="02020603050405020304" pitchFamily="18" charset="0"/>
                <a:ea typeface="楷体_GB2312" pitchFamily="49" charset="-122"/>
                <a:sym typeface="+mn-ea"/>
              </a:rPr>
              <a:t>=1/1+0.6/2+0.2/3</a:t>
            </a:r>
            <a:r>
              <a:rPr lang="zh-CN" altLang="en-US"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F</a:t>
            </a:r>
            <a:r>
              <a:rPr lang="en-US" altLang="zh-CN" sz="2800" dirty="0">
                <a:solidFill>
                  <a:schemeClr val="tx1"/>
                </a:solidFill>
                <a:latin typeface="Times New Roman" panose="02020603050405020304" pitchFamily="18" charset="0"/>
                <a:ea typeface="楷体_GB2312" pitchFamily="49" charset="-122"/>
                <a:sym typeface="+mn-ea"/>
              </a:rPr>
              <a:t>=0.8/1+0.5+0.1/3</a:t>
            </a:r>
            <a:endParaRPr lang="en-US" altLang="zh-CN" sz="2800" dirty="0">
              <a:solidFill>
                <a:schemeClr val="tx1"/>
              </a:solidFill>
              <a:latin typeface="Times New Roman" panose="02020603050405020304" pitchFamily="18" charset="0"/>
              <a:ea typeface="仿宋_GB2312" pitchFamily="49" charset="-122"/>
            </a:endParaRPr>
          </a:p>
          <a:p>
            <a:pPr algn="just" eaLnBrk="1" hangingPunct="1">
              <a:spcBef>
                <a:spcPct val="50000"/>
              </a:spcBef>
            </a:pPr>
            <a:r>
              <a:rPr lang="en-US" altLang="zh-CN" sz="2800" dirty="0">
                <a:solidFill>
                  <a:schemeClr val="tx1"/>
                </a:solidFill>
                <a:latin typeface="Times New Roman" panose="02020603050405020304" pitchFamily="18" charset="0"/>
                <a:ea typeface="仿宋_GB2312" pitchFamily="49" charset="-122"/>
                <a:sym typeface="+mn-ea"/>
              </a:rPr>
              <a:t>     		</a:t>
            </a:r>
            <a:r>
              <a:rPr lang="en-US" altLang="zh-CN" sz="2800" i="1" dirty="0">
                <a:solidFill>
                  <a:schemeClr val="tx1"/>
                </a:solidFill>
                <a:latin typeface="Times New Roman" panose="02020603050405020304" pitchFamily="18" charset="0"/>
                <a:ea typeface="仿宋_GB2312" pitchFamily="49" charset="-122"/>
                <a:sym typeface="+mn-ea"/>
              </a:rPr>
              <a:t>G</a:t>
            </a:r>
            <a:r>
              <a:rPr lang="en-US" altLang="zh-CN" sz="2800" dirty="0">
                <a:solidFill>
                  <a:schemeClr val="tx1"/>
                </a:solidFill>
                <a:latin typeface="Times New Roman" panose="02020603050405020304" pitchFamily="18" charset="0"/>
                <a:ea typeface="仿宋_GB2312" pitchFamily="49" charset="-122"/>
                <a:sym typeface="+mn-ea"/>
              </a:rPr>
              <a:t>=</a:t>
            </a:r>
            <a:r>
              <a:rPr lang="en-US" altLang="zh-CN" sz="2800" dirty="0">
                <a:solidFill>
                  <a:schemeClr val="tx1"/>
                </a:solidFill>
                <a:latin typeface="Times New Roman" panose="02020603050405020304" pitchFamily="18" charset="0"/>
                <a:ea typeface="楷体_GB2312" pitchFamily="49" charset="-122"/>
                <a:sym typeface="+mn-ea"/>
              </a:rPr>
              <a:t>0.2/1+0.6+1/3</a:t>
            </a:r>
            <a:endParaRPr lang="en-US" altLang="zh-CN" sz="2800" dirty="0">
              <a:solidFill>
                <a:schemeClr val="tx1"/>
              </a:solidFill>
              <a:latin typeface="Times New Roman" panose="02020603050405020304" pitchFamily="18" charset="0"/>
              <a:ea typeface="仿宋_GB2312" pitchFamily="49" charset="-122"/>
            </a:endParaRPr>
          </a:p>
          <a:p>
            <a:pPr eaLnBrk="1" hangingPunct="1">
              <a:spcBef>
                <a:spcPct val="50000"/>
              </a:spcBef>
            </a:pPr>
            <a:r>
              <a:rPr lang="zh-CN" altLang="en-US" sz="2800" dirty="0">
                <a:solidFill>
                  <a:schemeClr val="tx1"/>
                </a:solidFill>
                <a:latin typeface="Times New Roman" panose="02020603050405020304" pitchFamily="18" charset="0"/>
                <a:ea typeface="楷体_GB2312" pitchFamily="49" charset="-122"/>
                <a:sym typeface="+mn-ea"/>
              </a:rPr>
              <a:t>按</a:t>
            </a:r>
            <a:r>
              <a:rPr lang="en-US" altLang="zh-CN" sz="2800" i="1" dirty="0">
                <a:solidFill>
                  <a:schemeClr val="tx1"/>
                </a:solidFill>
                <a:latin typeface="Times New Roman" panose="02020603050405020304" pitchFamily="18" charset="0"/>
                <a:ea typeface="楷体_GB2312" pitchFamily="49" charset="-122"/>
                <a:sym typeface="+mn-ea"/>
              </a:rPr>
              <a:t>R</a:t>
            </a:r>
            <a:r>
              <a:rPr lang="en-US" altLang="zh-CN" sz="2800" i="1" baseline="-25000" dirty="0">
                <a:solidFill>
                  <a:schemeClr val="tx1"/>
                </a:solidFill>
                <a:latin typeface="Times New Roman" panose="02020603050405020304" pitchFamily="18" charset="0"/>
                <a:ea typeface="楷体_GB2312" pitchFamily="49" charset="-122"/>
                <a:sym typeface="+mn-ea"/>
              </a:rPr>
              <a:t>g</a:t>
            </a:r>
            <a:r>
              <a:rPr lang="zh-CN" altLang="en-US" sz="2800" dirty="0">
                <a:solidFill>
                  <a:schemeClr val="tx1"/>
                </a:solidFill>
                <a:latin typeface="Times New Roman" panose="02020603050405020304" pitchFamily="18" charset="0"/>
                <a:ea typeface="楷体_GB2312" pitchFamily="49" charset="-122"/>
                <a:sym typeface="+mn-ea"/>
              </a:rPr>
              <a:t>求</a:t>
            </a:r>
            <a:r>
              <a:rPr lang="en-US" altLang="zh-CN" sz="2800" i="1" dirty="0">
                <a:solidFill>
                  <a:schemeClr val="tx1"/>
                </a:solidFill>
                <a:latin typeface="Times New Roman" panose="02020603050405020304" pitchFamily="18" charset="0"/>
                <a:ea typeface="楷体_GB2312" pitchFamily="49" charset="-122"/>
                <a:sym typeface="+mn-ea"/>
              </a:rPr>
              <a:t>E</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F</a:t>
            </a:r>
            <a:r>
              <a:rPr lang="en-US" altLang="zh-CN" sz="2800" dirty="0">
                <a:solidFill>
                  <a:schemeClr val="tx1"/>
                </a:solidFill>
                <a:latin typeface="Times New Roman" panose="02020603050405020304" pitchFamily="18" charset="0"/>
                <a:ea typeface="楷体_GB2312" pitchFamily="49" charset="-122"/>
                <a:sym typeface="+mn-ea"/>
              </a:rPr>
              <a:t>×</a:t>
            </a:r>
            <a:r>
              <a:rPr lang="en-US" altLang="zh-CN" sz="2800" i="1" dirty="0">
                <a:solidFill>
                  <a:schemeClr val="tx1"/>
                </a:solidFill>
                <a:latin typeface="Times New Roman" panose="02020603050405020304" pitchFamily="18" charset="0"/>
                <a:ea typeface="楷体_GB2312" pitchFamily="49" charset="-122"/>
                <a:sym typeface="+mn-ea"/>
              </a:rPr>
              <a:t>G</a:t>
            </a:r>
            <a:r>
              <a:rPr lang="zh-CN" altLang="en-US" sz="2800" dirty="0">
                <a:solidFill>
                  <a:schemeClr val="tx1"/>
                </a:solidFill>
                <a:latin typeface="Times New Roman" panose="02020603050405020304" pitchFamily="18" charset="0"/>
                <a:ea typeface="楷体_GB2312" pitchFamily="49" charset="-122"/>
                <a:sym typeface="+mn-ea"/>
              </a:rPr>
              <a:t>上的关系</a:t>
            </a:r>
            <a:r>
              <a:rPr lang="en-US" altLang="zh-CN" sz="2800" i="1" dirty="0">
                <a:solidFill>
                  <a:schemeClr val="tx1"/>
                </a:solidFill>
                <a:latin typeface="Times New Roman" panose="02020603050405020304" pitchFamily="18" charset="0"/>
                <a:ea typeface="楷体_GB2312" pitchFamily="49" charset="-122"/>
                <a:sym typeface="+mn-ea"/>
              </a:rPr>
              <a:t>R</a:t>
            </a:r>
            <a:r>
              <a:rPr lang="zh-CN" altLang="en-US" sz="2800" b="1" dirty="0">
                <a:solidFill>
                  <a:schemeClr val="tx1"/>
                </a:solidFill>
                <a:latin typeface="Times New Roman" panose="02020603050405020304" pitchFamily="18" charset="0"/>
                <a:ea typeface="楷体_GB2312" pitchFamily="49" charset="-122"/>
                <a:sym typeface="+mn-ea"/>
              </a:rPr>
              <a:t>。</a:t>
            </a:r>
          </a:p>
        </p:txBody>
      </p:sp>
      <p:graphicFrame>
        <p:nvGraphicFramePr>
          <p:cNvPr id="98307" name="Object 4"/>
          <p:cNvGraphicFramePr>
            <a:graphicFrameLocks noChangeAspect="1"/>
          </p:cNvGraphicFramePr>
          <p:nvPr/>
        </p:nvGraphicFramePr>
        <p:xfrm>
          <a:off x="2012633" y="3550920"/>
          <a:ext cx="3124835" cy="1031875"/>
        </p:xfrm>
        <a:graphic>
          <a:graphicData uri="http://schemas.openxmlformats.org/presentationml/2006/ole">
            <mc:AlternateContent xmlns:mc="http://schemas.openxmlformats.org/markup-compatibility/2006">
              <mc:Choice xmlns:v="urn:schemas-microsoft-com:vml" Requires="v">
                <p:oleObj spid="_x0000_s59563" r:id="rId3" imgW="1803400" imgH="711200" progId="Equation.3">
                  <p:embed/>
                </p:oleObj>
              </mc:Choice>
              <mc:Fallback>
                <p:oleObj r:id="rId3" imgW="1803400" imgH="711200" progId="Equation.3">
                  <p:embed/>
                  <p:pic>
                    <p:nvPicPr>
                      <p:cNvPr id="0" name="图片 3086"/>
                      <p:cNvPicPr/>
                      <p:nvPr/>
                    </p:nvPicPr>
                    <p:blipFill>
                      <a:blip r:embed="rId4"/>
                      <a:stretch>
                        <a:fillRect/>
                      </a:stretch>
                    </p:blipFill>
                    <p:spPr>
                      <a:xfrm>
                        <a:off x="2012633" y="3550920"/>
                        <a:ext cx="3124835" cy="1031875"/>
                      </a:xfrm>
                      <a:prstGeom prst="rect">
                        <a:avLst/>
                      </a:prstGeom>
                      <a:noFill/>
                      <a:ln w="38100">
                        <a:noFill/>
                        <a:miter/>
                      </a:ln>
                    </p:spPr>
                  </p:pic>
                </p:oleObj>
              </mc:Fallback>
            </mc:AlternateContent>
          </a:graphicData>
        </a:graphic>
      </p:graphicFrame>
      <p:graphicFrame>
        <p:nvGraphicFramePr>
          <p:cNvPr id="98309" name="Object 6"/>
          <p:cNvGraphicFramePr>
            <a:graphicFrameLocks noChangeAspect="1"/>
          </p:cNvGraphicFramePr>
          <p:nvPr/>
        </p:nvGraphicFramePr>
        <p:xfrm>
          <a:off x="5493385" y="3550920"/>
          <a:ext cx="3461385" cy="1022350"/>
        </p:xfrm>
        <a:graphic>
          <a:graphicData uri="http://schemas.openxmlformats.org/presentationml/2006/ole">
            <mc:AlternateContent xmlns:mc="http://schemas.openxmlformats.org/markup-compatibility/2006">
              <mc:Choice xmlns:v="urn:schemas-microsoft-com:vml" Requires="v">
                <p:oleObj spid="_x0000_s59564" r:id="rId5" imgW="1688465" imgH="711200" progId="Equation.3">
                  <p:embed/>
                </p:oleObj>
              </mc:Choice>
              <mc:Fallback>
                <p:oleObj r:id="rId5" imgW="1688465" imgH="711200" progId="Equation.3">
                  <p:embed/>
                  <p:pic>
                    <p:nvPicPr>
                      <p:cNvPr id="0" name="图片 3087"/>
                      <p:cNvPicPr/>
                      <p:nvPr/>
                    </p:nvPicPr>
                    <p:blipFill>
                      <a:blip r:embed="rId6"/>
                      <a:stretch>
                        <a:fillRect/>
                      </a:stretch>
                    </p:blipFill>
                    <p:spPr>
                      <a:xfrm>
                        <a:off x="5493385" y="3550920"/>
                        <a:ext cx="3461385" cy="1022350"/>
                      </a:xfrm>
                      <a:prstGeom prst="rect">
                        <a:avLst/>
                      </a:prstGeom>
                      <a:noFill/>
                      <a:ln w="38100">
                        <a:noFill/>
                        <a:miter/>
                      </a:ln>
                    </p:spPr>
                  </p:pic>
                </p:oleObj>
              </mc:Fallback>
            </mc:AlternateContent>
          </a:graphicData>
        </a:graphic>
      </p:graphicFrame>
      <p:graphicFrame>
        <p:nvGraphicFramePr>
          <p:cNvPr id="98312" name="Object 9"/>
          <p:cNvGraphicFramePr>
            <a:graphicFrameLocks noChangeAspect="1"/>
          </p:cNvGraphicFramePr>
          <p:nvPr/>
        </p:nvGraphicFramePr>
        <p:xfrm>
          <a:off x="2012950" y="4874101"/>
          <a:ext cx="4772660" cy="1172845"/>
        </p:xfrm>
        <a:graphic>
          <a:graphicData uri="http://schemas.openxmlformats.org/presentationml/2006/ole">
            <mc:AlternateContent xmlns:mc="http://schemas.openxmlformats.org/markup-compatibility/2006">
              <mc:Choice xmlns:v="urn:schemas-microsoft-com:vml" Requires="v">
                <p:oleObj spid="_x0000_s59565" r:id="rId7" imgW="2552700" imgH="711200" progId="Equation.3">
                  <p:embed/>
                </p:oleObj>
              </mc:Choice>
              <mc:Fallback>
                <p:oleObj r:id="rId7" imgW="2552700" imgH="711200" progId="Equation.3">
                  <p:embed/>
                  <p:pic>
                    <p:nvPicPr>
                      <p:cNvPr id="0" name="图片 3088"/>
                      <p:cNvPicPr/>
                      <p:nvPr/>
                    </p:nvPicPr>
                    <p:blipFill>
                      <a:blip r:embed="rId8"/>
                      <a:stretch>
                        <a:fillRect/>
                      </a:stretch>
                    </p:blipFill>
                    <p:spPr>
                      <a:xfrm>
                        <a:off x="2012950" y="4874101"/>
                        <a:ext cx="4772660" cy="1172845"/>
                      </a:xfrm>
                      <a:prstGeom prst="rect">
                        <a:avLst/>
                      </a:prstGeom>
                      <a:noFill/>
                      <a:ln w="38100">
                        <a:noFill/>
                        <a:miter/>
                      </a:ln>
                    </p:spPr>
                  </p:pic>
                </p:oleObj>
              </mc:Fallback>
            </mc:AlternateContent>
          </a:graphicData>
        </a:graphic>
      </p:graphicFrame>
      <p:graphicFrame>
        <p:nvGraphicFramePr>
          <p:cNvPr id="91139" name="Object 4"/>
          <p:cNvGraphicFramePr>
            <a:graphicFrameLocks noChangeAspect="1"/>
          </p:cNvGraphicFramePr>
          <p:nvPr/>
        </p:nvGraphicFramePr>
        <p:xfrm>
          <a:off x="7693025" y="5171440"/>
          <a:ext cx="3565525" cy="608013"/>
        </p:xfrm>
        <a:graphic>
          <a:graphicData uri="http://schemas.openxmlformats.org/presentationml/2006/ole">
            <mc:AlternateContent xmlns:mc="http://schemas.openxmlformats.org/markup-compatibility/2006">
              <mc:Choice xmlns:v="urn:schemas-microsoft-com:vml" Requires="v">
                <p:oleObj spid="_x0000_s59566" r:id="rId9" imgW="1931035" imgH="381000" progId="Equation.3">
                  <p:embed/>
                </p:oleObj>
              </mc:Choice>
              <mc:Fallback>
                <p:oleObj r:id="rId9" imgW="1931035" imgH="381000" progId="Equation.3">
                  <p:embed/>
                  <p:pic>
                    <p:nvPicPr>
                      <p:cNvPr id="0" name="图片 3114"/>
                      <p:cNvPicPr/>
                      <p:nvPr/>
                    </p:nvPicPr>
                    <p:blipFill>
                      <a:blip r:embed="rId10"/>
                      <a:stretch>
                        <a:fillRect/>
                      </a:stretch>
                    </p:blipFill>
                    <p:spPr>
                      <a:xfrm>
                        <a:off x="7693025" y="5171440"/>
                        <a:ext cx="3565525" cy="608013"/>
                      </a:xfrm>
                      <a:prstGeom prst="rect">
                        <a:avLst/>
                      </a:prstGeom>
                      <a:solidFill>
                        <a:schemeClr val="accent4">
                          <a:lumMod val="20000"/>
                          <a:lumOff val="80000"/>
                        </a:schemeClr>
                      </a:solidFill>
                      <a:ln w="38100">
                        <a:noFill/>
                        <a:miter/>
                      </a:ln>
                    </p:spPr>
                  </p:pic>
                </p:oleObj>
              </mc:Fallback>
            </mc:AlternateContent>
          </a:graphicData>
        </a:graphic>
      </p:graphicFrame>
      <p:graphicFrame>
        <p:nvGraphicFramePr>
          <p:cNvPr id="91141" name="Object 6"/>
          <p:cNvGraphicFramePr>
            <a:graphicFrameLocks noChangeAspect="1"/>
          </p:cNvGraphicFramePr>
          <p:nvPr/>
        </p:nvGraphicFramePr>
        <p:xfrm>
          <a:off x="7692708" y="5875973"/>
          <a:ext cx="4373562" cy="682625"/>
        </p:xfrm>
        <a:graphic>
          <a:graphicData uri="http://schemas.openxmlformats.org/presentationml/2006/ole">
            <mc:AlternateContent xmlns:mc="http://schemas.openxmlformats.org/markup-compatibility/2006">
              <mc:Choice xmlns:v="urn:schemas-microsoft-com:vml" Requires="v">
                <p:oleObj spid="_x0000_s59567" r:id="rId11" imgW="3048000" imgH="482600" progId="Equation.DSMT4">
                  <p:embed/>
                </p:oleObj>
              </mc:Choice>
              <mc:Fallback>
                <p:oleObj r:id="rId11" imgW="3048000" imgH="482600" progId="Equation.DSMT4">
                  <p:embed/>
                  <p:pic>
                    <p:nvPicPr>
                      <p:cNvPr id="0" name="图片 3113"/>
                      <p:cNvPicPr/>
                      <p:nvPr/>
                    </p:nvPicPr>
                    <p:blipFill>
                      <a:blip r:embed="rId12"/>
                      <a:stretch>
                        <a:fillRect/>
                      </a:stretch>
                    </p:blipFill>
                    <p:spPr>
                      <a:xfrm>
                        <a:off x="7692708" y="5875973"/>
                        <a:ext cx="4373562" cy="682625"/>
                      </a:xfrm>
                      <a:prstGeom prst="rect">
                        <a:avLst/>
                      </a:prstGeom>
                      <a:solidFill>
                        <a:schemeClr val="accent4">
                          <a:lumMod val="20000"/>
                          <a:lumOff val="80000"/>
                        </a:schemeClr>
                      </a:solid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4713918"/>
            <a:ext cx="5718175" cy="595313"/>
          </a:xfrm>
          <a:prstGeom prst="rect">
            <a:avLst/>
          </a:prstGeom>
          <a:solidFill>
            <a:srgbClr val="FF6600"/>
          </a:solidFill>
          <a:ln w="6350">
            <a:solidFill>
              <a:schemeClr val="tx1"/>
            </a:solidFill>
            <a:miter lim="800000"/>
          </a:ln>
          <a:effectLst/>
        </p:spPr>
        <p:txBody>
          <a:bodyPr wrap="none" anchor="ctr">
            <a:spAutoFit/>
          </a:bodyPr>
          <a:lstStyle/>
          <a:p>
            <a:pPr>
              <a:defRPr/>
            </a:pPr>
            <a:endParaRPr lang="zh-CN" altLang="en-US"/>
          </a:p>
        </p:txBody>
      </p:sp>
      <p:sp>
        <p:nvSpPr>
          <p:cNvPr id="8" name="Rectangle 4"/>
          <p:cNvSpPr txBox="1"/>
          <p:nvPr/>
        </p:nvSpPr>
        <p:spPr>
          <a:xfrm>
            <a:off x="3295103" y="1510130"/>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b="1" dirty="0">
                <a:latin typeface="黑体" panose="02010609060101010101" pitchFamily="49" charset="-122"/>
              </a:rPr>
              <a:t>3.1   </a:t>
            </a:r>
            <a:r>
              <a:rPr lang="zh-CN" altLang="en-US" b="1" dirty="0">
                <a:latin typeface="黑体" panose="02010609060101010101" pitchFamily="49" charset="-122"/>
              </a:rPr>
              <a:t>概述</a:t>
            </a:r>
          </a:p>
          <a:p>
            <a:pPr>
              <a:lnSpc>
                <a:spcPct val="120000"/>
              </a:lnSpc>
              <a:buFont typeface="Wingdings" panose="05000000000000000000" pitchFamily="2" charset="2"/>
              <a:buNone/>
            </a:pPr>
            <a:r>
              <a:rPr lang="en-US" altLang="zh-CN" b="1" dirty="0">
                <a:latin typeface="黑体" panose="02010609060101010101" pitchFamily="49" charset="-122"/>
              </a:rPr>
              <a:t>3.2   </a:t>
            </a:r>
            <a:r>
              <a:rPr lang="zh-CN" altLang="en-US" b="1" dirty="0">
                <a:latin typeface="黑体" panose="02010609060101010101" pitchFamily="49" charset="-122"/>
              </a:rPr>
              <a:t>可信度推理</a:t>
            </a:r>
            <a:endParaRPr lang="en-US" altLang="zh-CN" b="1" dirty="0">
              <a:latin typeface="黑体" panose="02010609060101010101" pitchFamily="49" charset="-122"/>
            </a:endParaRPr>
          </a:p>
          <a:p>
            <a:pPr>
              <a:lnSpc>
                <a:spcPct val="120000"/>
              </a:lnSpc>
              <a:buFont typeface="Wingdings" panose="05000000000000000000" pitchFamily="2" charset="2"/>
              <a:buNone/>
            </a:pPr>
            <a:r>
              <a:rPr lang="en-US" altLang="zh-CN" b="1" dirty="0">
                <a:latin typeface="黑体" panose="02010609060101010101" pitchFamily="49" charset="-122"/>
              </a:rPr>
              <a:t>3.3   </a:t>
            </a:r>
            <a:r>
              <a:rPr lang="zh-CN" altLang="en-US" b="1" dirty="0">
                <a:latin typeface="黑体" panose="02010609060101010101" pitchFamily="49" charset="-122"/>
              </a:rPr>
              <a:t>主观</a:t>
            </a:r>
            <a:r>
              <a:rPr lang="en-US" altLang="zh-CN" b="1" dirty="0">
                <a:latin typeface="黑体" panose="02010609060101010101" pitchFamily="49" charset="-122"/>
              </a:rPr>
              <a:t>Bayes</a:t>
            </a:r>
            <a:r>
              <a:rPr lang="zh-CN" altLang="en-US" b="1" dirty="0">
                <a:latin typeface="黑体" panose="02010609060101010101" pitchFamily="49" charset="-122"/>
              </a:rPr>
              <a:t>推理</a:t>
            </a:r>
          </a:p>
          <a:p>
            <a:pPr>
              <a:lnSpc>
                <a:spcPct val="120000"/>
              </a:lnSpc>
              <a:buFont typeface="Wingdings" panose="05000000000000000000" pitchFamily="2" charset="2"/>
              <a:buNone/>
            </a:pPr>
            <a:r>
              <a:rPr lang="en-US" altLang="zh-CN" b="1" dirty="0">
                <a:latin typeface="黑体" panose="02010609060101010101" pitchFamily="49" charset="-122"/>
              </a:rPr>
              <a:t>3.4	 </a:t>
            </a:r>
            <a:r>
              <a:rPr lang="zh-CN" altLang="en-US" b="1" dirty="0">
                <a:latin typeface="黑体" panose="02010609060101010101" pitchFamily="49" charset="-122"/>
              </a:rPr>
              <a:t>证据理论推理</a:t>
            </a:r>
          </a:p>
          <a:p>
            <a:pPr>
              <a:lnSpc>
                <a:spcPct val="120000"/>
              </a:lnSpc>
              <a:buFont typeface="Wingdings" panose="05000000000000000000" pitchFamily="2" charset="2"/>
              <a:buNone/>
            </a:pPr>
            <a:r>
              <a:rPr lang="en-US" altLang="zh-CN" b="1" dirty="0">
                <a:latin typeface="黑体" panose="02010609060101010101" pitchFamily="49" charset="-122"/>
              </a:rPr>
              <a:t>3.5	 </a:t>
            </a:r>
            <a:r>
              <a:rPr lang="zh-CN" altLang="en-US" b="1" dirty="0">
                <a:latin typeface="黑体" panose="02010609060101010101" pitchFamily="49" charset="-122"/>
              </a:rPr>
              <a:t>模糊推理</a:t>
            </a:r>
          </a:p>
          <a:p>
            <a:pPr>
              <a:lnSpc>
                <a:spcPct val="120000"/>
              </a:lnSpc>
              <a:buFont typeface="Wingdings" panose="05000000000000000000" pitchFamily="2" charset="2"/>
              <a:buNone/>
            </a:pPr>
            <a:r>
              <a:rPr lang="en-US" altLang="zh-CN" b="1" dirty="0">
                <a:latin typeface="黑体" panose="02010609060101010101" pitchFamily="49" charset="-122"/>
              </a:rPr>
              <a:t>3.6	 </a:t>
            </a:r>
            <a:r>
              <a:rPr lang="en-US" altLang="zh-CN" b="1" dirty="0">
                <a:latin typeface="黑体" panose="02010609060101010101" pitchFamily="49" charset="-122"/>
                <a:sym typeface="+mn-ea"/>
              </a:rPr>
              <a:t>Bayesian</a:t>
            </a:r>
            <a:r>
              <a:rPr lang="zh-CN" altLang="en-US" b="1" dirty="0">
                <a:latin typeface="黑体" panose="02010609060101010101" pitchFamily="49" charset="-122"/>
                <a:sym typeface="+mn-ea"/>
              </a:rPr>
              <a:t>网络</a:t>
            </a:r>
            <a:endParaRPr lang="en-US" altLang="zh-CN" b="1" dirty="0">
              <a:latin typeface="黑体" panose="02010609060101010101" pitchFamily="49" charset="-122"/>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eaLnBrk="1" hangingPunct="1"/>
            <a:fld id="{967B5717-47C2-4836-8B75-2555FF996FDC}" type="slidenum">
              <a:rPr lang="zh-CN" altLang="en-US" sz="1200" b="0">
                <a:solidFill>
                  <a:srgbClr val="898989"/>
                </a:solidFill>
                <a:ea typeface="黑体" panose="02010609060101010101" pitchFamily="49" charset="-122"/>
              </a:rPr>
              <a:t>91</a:t>
            </a:fld>
            <a:endParaRPr lang="en-US" altLang="zh-CN" sz="1200" b="0">
              <a:solidFill>
                <a:srgbClr val="898989"/>
              </a:solidFill>
              <a:ea typeface="黑体" panose="02010609060101010101" pitchFamily="49" charset="-122"/>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p>
        </p:txBody>
      </p:sp>
    </p:spTree>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 Bayes</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网络</a:t>
            </a:r>
          </a:p>
        </p:txBody>
      </p:sp>
      <p:sp>
        <p:nvSpPr>
          <p:cNvPr id="590851" name="Text Box 3"/>
          <p:cNvSpPr txBox="1">
            <a:spLocks noChangeArrowheads="1"/>
          </p:cNvSpPr>
          <p:nvPr/>
        </p:nvSpPr>
        <p:spPr bwMode="auto">
          <a:xfrm>
            <a:off x="239185" y="962025"/>
            <a:ext cx="11569700" cy="151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eaLnBrk="1" hangingPunct="1">
              <a:lnSpc>
                <a:spcPct val="110000"/>
              </a:lnSpc>
              <a:buBlip>
                <a:blip r:embed="rId2"/>
              </a:buBlip>
            </a:pPr>
            <a:r>
              <a:rPr lang="en-US" altLang="zh-CN" sz="2800" dirty="0">
                <a:latin typeface="Times New Roman" panose="02020603050405020304" pitchFamily="18" charset="0"/>
                <a:sym typeface="+mn-ea"/>
              </a:rPr>
              <a:t> 1985年</a:t>
            </a:r>
            <a:r>
              <a:rPr lang="zh-CN" altLang="en-US" sz="2800" dirty="0">
                <a:latin typeface="Times New Roman" panose="02020603050405020304" pitchFamily="18" charset="0"/>
                <a:sym typeface="+mn-ea"/>
              </a:rPr>
              <a:t>，</a:t>
            </a:r>
            <a:r>
              <a:rPr lang="en-US" altLang="zh-CN" sz="2800" dirty="0" err="1">
                <a:latin typeface="Times New Roman" panose="02020603050405020304" pitchFamily="18" charset="0"/>
                <a:sym typeface="+mn-ea"/>
              </a:rPr>
              <a:t>贝叶斯网络是由美国加州大学的珀尔（J</a:t>
            </a:r>
            <a:r>
              <a:rPr lang="en-US" altLang="zh-CN" sz="2800" dirty="0">
                <a:latin typeface="Times New Roman" panose="02020603050405020304" pitchFamily="18" charset="0"/>
                <a:sym typeface="+mn-ea"/>
              </a:rPr>
              <a:t>.</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Pearl）于1985年首先提出的一种模拟人类推理过程中因果关系的不确定性处理模型。它是概率论与图论的结合，其拓扑结构是一个有向无环图。</a:t>
            </a:r>
            <a:endParaRPr lang="zh-CN" altLang="en-US" sz="2800" dirty="0">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stretch>
            <a:fillRect/>
          </a:stretch>
        </p:blipFill>
        <p:spPr>
          <a:xfrm>
            <a:off x="7635240" y="2759710"/>
            <a:ext cx="3942080" cy="3552825"/>
          </a:xfrm>
          <a:prstGeom prst="rect">
            <a:avLst/>
          </a:prstGeom>
        </p:spPr>
      </p:pic>
      <p:sp>
        <p:nvSpPr>
          <p:cNvPr id="233475" name="矩形 233474"/>
          <p:cNvSpPr/>
          <p:nvPr/>
        </p:nvSpPr>
        <p:spPr>
          <a:xfrm>
            <a:off x="768985" y="2759710"/>
            <a:ext cx="6541770" cy="3585210"/>
          </a:xfrm>
          <a:prstGeom prst="rect">
            <a:avLst/>
          </a:prstGeom>
          <a:noFill/>
          <a:ln w="9525">
            <a:solidFill>
              <a:schemeClr val="tx1"/>
            </a:solidFill>
          </a:ln>
        </p:spPr>
        <p:txBody>
          <a:bodyPr/>
          <a:lstStyle/>
          <a:p>
            <a:pPr indent="0" algn="l">
              <a:spcBef>
                <a:spcPct val="20000"/>
              </a:spcBef>
              <a:buClr>
                <a:srgbClr val="ED7D31"/>
              </a:buClr>
              <a:buSzPct val="75000"/>
              <a:buFont typeface="Wingdings" panose="05000000000000000000" charset="0"/>
              <a:buNone/>
            </a:pPr>
            <a:r>
              <a:rPr lang="en-US" altLang="zh-CN" sz="2400" b="1" dirty="0">
                <a:solidFill>
                  <a:srgbClr val="000099"/>
                </a:solidFill>
                <a:latin typeface="Times New Roman" panose="02020603050405020304" pitchFamily="18" charset="0"/>
                <a:sym typeface="+mn-ea"/>
              </a:rPr>
              <a:t>贝叶斯网络</a:t>
            </a:r>
            <a:r>
              <a:rPr lang="zh-CN" altLang="en-US" sz="2400" b="1" dirty="0">
                <a:solidFill>
                  <a:srgbClr val="000099"/>
                </a:solidFill>
                <a:latin typeface="Times New Roman" panose="02020603050405020304" pitchFamily="18" charset="0"/>
                <a:sym typeface="+mn-ea"/>
              </a:rPr>
              <a:t>的别名</a:t>
            </a:r>
            <a:endParaRPr lang="zh-CN" altLang="en-US" sz="2400" b="1" dirty="0">
              <a:solidFill>
                <a:srgbClr val="000099"/>
              </a:solidFill>
              <a:latin typeface="Times New Roman" panose="02020603050405020304" pitchFamily="18" charset="0"/>
            </a:endParaRP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信念网</a:t>
            </a:r>
            <a:r>
              <a:rPr lang="en-US" altLang="zh-CN" sz="2400" b="0">
                <a:solidFill>
                  <a:schemeClr val="tx1"/>
                </a:solidFill>
                <a:latin typeface="Times New Roman" panose="02020603050405020304" pitchFamily="18" charset="0"/>
              </a:rPr>
              <a:t>(Belief Network)</a:t>
            </a: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概率网络</a:t>
            </a:r>
            <a:r>
              <a:rPr lang="en-US" altLang="zh-CN" sz="2400" b="0">
                <a:solidFill>
                  <a:schemeClr val="tx1"/>
                </a:solidFill>
                <a:latin typeface="Times New Roman" panose="02020603050405020304" pitchFamily="18" charset="0"/>
              </a:rPr>
              <a:t>(Probability Network)</a:t>
            </a: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因果网络</a:t>
            </a:r>
            <a:r>
              <a:rPr lang="en-US" altLang="zh-CN" sz="2400" b="0">
                <a:solidFill>
                  <a:schemeClr val="tx1"/>
                </a:solidFill>
                <a:latin typeface="Times New Roman" panose="02020603050405020304" pitchFamily="18" charset="0"/>
              </a:rPr>
              <a:t>(Causal Network)</a:t>
            </a: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知识图</a:t>
            </a:r>
            <a:r>
              <a:rPr lang="en-US" altLang="zh-CN" sz="2400" b="0">
                <a:solidFill>
                  <a:schemeClr val="tx1"/>
                </a:solidFill>
                <a:latin typeface="Times New Roman" panose="02020603050405020304" pitchFamily="18" charset="0"/>
              </a:rPr>
              <a:t>(Knowledge Map)</a:t>
            </a: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图模型</a:t>
            </a:r>
            <a:r>
              <a:rPr lang="en-US" altLang="zh-CN" sz="2400" b="0">
                <a:solidFill>
                  <a:schemeClr val="tx1"/>
                </a:solidFill>
                <a:latin typeface="Times New Roman" panose="02020603050405020304" pitchFamily="18" charset="0"/>
              </a:rPr>
              <a:t>(Graphical Model)</a:t>
            </a:r>
            <a:r>
              <a:rPr lang="zh-CN" altLang="en-US" sz="2400" b="0" dirty="0">
                <a:solidFill>
                  <a:schemeClr val="tx1"/>
                </a:solidFill>
                <a:latin typeface="Times New Roman" panose="02020603050405020304" pitchFamily="18" charset="0"/>
              </a:rPr>
              <a:t>或概率图模型</a:t>
            </a:r>
            <a:r>
              <a:rPr lang="en-US" altLang="zh-CN" sz="2400" b="0">
                <a:solidFill>
                  <a:schemeClr val="tx1"/>
                </a:solidFill>
                <a:latin typeface="Times New Roman" panose="02020603050405020304" pitchFamily="18" charset="0"/>
              </a:rPr>
              <a:t>(PGM)</a:t>
            </a:r>
          </a:p>
          <a:p>
            <a:pPr marL="342900" indent="-342900" algn="l">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决策网络</a:t>
            </a:r>
            <a:r>
              <a:rPr lang="en-US" altLang="zh-CN" sz="2400" b="0">
                <a:solidFill>
                  <a:schemeClr val="tx1"/>
                </a:solidFill>
                <a:latin typeface="Times New Roman" panose="02020603050405020304" pitchFamily="18" charset="0"/>
              </a:rPr>
              <a:t>(Decision Network)</a:t>
            </a:r>
          </a:p>
          <a:p>
            <a:pPr marL="342900" indent="-342900" algn="just">
              <a:spcBef>
                <a:spcPct val="20000"/>
              </a:spcBef>
              <a:buClr>
                <a:srgbClr val="ED7D31"/>
              </a:buClr>
              <a:buSzPct val="75000"/>
              <a:buFont typeface="Wingdings" panose="05000000000000000000" charset="0"/>
              <a:buChar char="Ø"/>
            </a:pPr>
            <a:r>
              <a:rPr lang="zh-CN" altLang="en-US" sz="2400" b="0" dirty="0">
                <a:solidFill>
                  <a:schemeClr val="tx1"/>
                </a:solidFill>
                <a:latin typeface="Times New Roman" panose="02020603050405020304" pitchFamily="18" charset="0"/>
              </a:rPr>
              <a:t>影响图</a:t>
            </a:r>
            <a:r>
              <a:rPr lang="en-US" altLang="zh-CN" sz="2400" b="0">
                <a:solidFill>
                  <a:schemeClr val="tx1"/>
                </a:solidFill>
                <a:latin typeface="Times New Roman" panose="02020603050405020304" pitchFamily="18" charset="0"/>
              </a:rPr>
              <a:t>(Influence Diagram)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贝叶斯网络的定义</a:t>
            </a:r>
          </a:p>
        </p:txBody>
      </p:sp>
      <mc:AlternateContent xmlns:mc="http://schemas.openxmlformats.org/markup-compatibility/2006" xmlns:a14="http://schemas.microsoft.com/office/drawing/2010/main">
        <mc:Choice Requires="a14">
          <p:sp>
            <p:nvSpPr>
              <p:cNvPr id="162819" name="Rectangle 3"/>
              <p:cNvSpPr>
                <a:spLocks noGrp="1" noChangeArrowheads="1"/>
              </p:cNvSpPr>
              <p:nvPr/>
            </p:nvSpPr>
            <p:spPr>
              <a:xfrm>
                <a:off x="812800" y="1741805"/>
                <a:ext cx="10541000" cy="2211705"/>
              </a:xfrm>
              <a:prstGeom prst="rect">
                <a:avLst/>
              </a:prstGeom>
              <a:noFill/>
              <a:ln w="9525">
                <a:solidFill>
                  <a:srgbClr val="808080"/>
                </a:solidFill>
              </a:ln>
              <a:extLst>
                <a:ext uri="{909E8E84-426E-40DD-AFC4-6F175D3DCCD1}">
                  <a14:hiddenFill>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dirty="0">
                    <a:solidFill>
                      <a:schemeClr val="tx1"/>
                    </a:solidFill>
                    <a:latin typeface="Times New Roman" panose="02020603050405020304" pitchFamily="18" charset="0"/>
                    <a:ea typeface="楷体_GB2312" pitchFamily="49" charset="-122"/>
                    <a:sym typeface="+mn-ea"/>
                  </a:rPr>
                  <a:t>三种概率：</a:t>
                </a: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	</a:t>
                </a:r>
                <a:r>
                  <a:rPr lang="zh-CN" altLang="en-US" sz="2600" dirty="0">
                    <a:solidFill>
                      <a:schemeClr val="tx1"/>
                    </a:solidFill>
                    <a:latin typeface="Times New Roman" panose="02020603050405020304" pitchFamily="18" charset="0"/>
                    <a:ea typeface="楷体_GB2312" pitchFamily="49" charset="-122"/>
                    <a:sym typeface="+mn-ea"/>
                  </a:rPr>
                  <a:t>联合概率：</a:t>
                </a:r>
                <a:r>
                  <a:rPr lang="en-US" altLang="zh-CN" sz="2600" i="1" dirty="0">
                    <a:solidFill>
                      <a:schemeClr val="tx1"/>
                    </a:solidFill>
                    <a:latin typeface="Times New Roman" panose="02020603050405020304" pitchFamily="18" charset="0"/>
                    <a:ea typeface="楷体_GB2312" pitchFamily="49" charset="-122"/>
                    <a:sym typeface="+mn-ea"/>
                  </a:rPr>
                  <a:t>P</a:t>
                </a:r>
                <a:r>
                  <a:rPr lang="en-US" altLang="zh-CN" sz="2600" dirty="0">
                    <a:solidFill>
                      <a:schemeClr val="tx1"/>
                    </a:solidFill>
                    <a:latin typeface="Times New Roman" panose="02020603050405020304" pitchFamily="18" charset="0"/>
                    <a:ea typeface="楷体_GB2312" pitchFamily="49" charset="-122"/>
                    <a:sym typeface="+mn-ea"/>
                  </a:rPr>
                  <a:t>(</a:t>
                </a:r>
                <a:r>
                  <a:rPr lang="en-US" altLang="zh-CN" sz="2600" i="1" dirty="0">
                    <a:solidFill>
                      <a:schemeClr val="tx1"/>
                    </a:solidFill>
                    <a:latin typeface="Times New Roman" panose="02020603050405020304" pitchFamily="18" charset="0"/>
                    <a:ea typeface="楷体_GB2312" pitchFamily="49" charset="-122"/>
                    <a:sym typeface="+mn-ea"/>
                  </a:rPr>
                  <a:t>a</a:t>
                </a:r>
                <a:r>
                  <a:rPr lang="en-US" altLang="zh-CN" sz="2600" dirty="0">
                    <a:solidFill>
                      <a:schemeClr val="tx1"/>
                    </a:solidFill>
                    <a:latin typeface="Times New Roman" panose="02020603050405020304" pitchFamily="18" charset="0"/>
                    <a:ea typeface="楷体_GB2312" pitchFamily="49" charset="-122"/>
                    <a:sym typeface="+mn-ea"/>
                  </a:rPr>
                  <a:t>, </a:t>
                </a:r>
                <a:r>
                  <a:rPr lang="en-US" altLang="zh-CN" sz="2600" i="1" dirty="0">
                    <a:solidFill>
                      <a:schemeClr val="tx1"/>
                    </a:solidFill>
                    <a:latin typeface="Times New Roman" panose="02020603050405020304" pitchFamily="18" charset="0"/>
                    <a:ea typeface="楷体_GB2312" pitchFamily="49" charset="-122"/>
                    <a:sym typeface="+mn-ea"/>
                  </a:rPr>
                  <a:t>b</a:t>
                </a:r>
                <a:r>
                  <a:rPr lang="en-US" altLang="zh-CN" sz="2600" dirty="0">
                    <a:solidFill>
                      <a:schemeClr val="tx1"/>
                    </a:solidFill>
                    <a:latin typeface="Times New Roman" panose="02020603050405020304" pitchFamily="18" charset="0"/>
                    <a:ea typeface="楷体_GB2312" pitchFamily="49" charset="-122"/>
                    <a:sym typeface="+mn-ea"/>
                  </a:rPr>
                  <a:t>)</a:t>
                </a: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	</a:t>
                </a:r>
                <a:r>
                  <a:rPr lang="zh-CN" altLang="en-US" sz="2600" dirty="0">
                    <a:solidFill>
                      <a:schemeClr val="tx1"/>
                    </a:solidFill>
                    <a:latin typeface="Times New Roman" panose="02020603050405020304" pitchFamily="18" charset="0"/>
                    <a:ea typeface="楷体_GB2312" pitchFamily="49" charset="-122"/>
                    <a:sym typeface="+mn-ea"/>
                  </a:rPr>
                  <a:t>边缘概率：</a:t>
                </a:r>
                <a14:m>
                  <m:oMath xmlns:m="http://schemas.openxmlformats.org/officeDocument/2006/math">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𝑃</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𝑎</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nary>
                      <m:naryPr>
                        <m:chr m:val="∑"/>
                        <m:limLoc m:val="undOvr"/>
                        <m:supHide m:val="on"/>
                        <m:ctrlPr>
                          <a:rPr lang="en-US" altLang="zh-CN" sz="2600" i="1" dirty="0">
                            <a:latin typeface="Cambria Math" panose="02040503050406030204" pitchFamily="18" charset="0"/>
                            <a:ea typeface="楷体_GB2312" pitchFamily="49" charset="-122"/>
                            <a:cs typeface="Cambria Math" panose="02040503050406030204" charset="0"/>
                            <a:sym typeface="+mn-ea"/>
                          </a:rPr>
                        </m:ctrlPr>
                      </m:naryPr>
                      <m:sub>
                        <m:r>
                          <a:rPr lang="en-US" altLang="zh-CN" sz="2600" i="1" dirty="0">
                            <a:latin typeface="Cambria Math" panose="02040503050406030204" charset="0"/>
                            <a:ea typeface="楷体_GB2312" pitchFamily="49" charset="-122"/>
                            <a:cs typeface="Cambria Math" panose="02040503050406030204" charset="0"/>
                            <a:sym typeface="+mn-ea"/>
                          </a:rPr>
                          <m:t>𝑏</m:t>
                        </m:r>
                      </m:sub>
                      <m:sup/>
                      <m:e>
                        <m:r>
                          <a:rPr lang="en-US" altLang="zh-CN" sz="2600" i="1" dirty="0">
                            <a:latin typeface="Cambria Math" panose="02040503050406030204" charset="0"/>
                            <a:ea typeface="楷体_GB2312" pitchFamily="49" charset="-122"/>
                            <a:cs typeface="Cambria Math" panose="02040503050406030204" charset="0"/>
                            <a:sym typeface="+mn-ea"/>
                          </a:rPr>
                          <m:t>𝑃</m:t>
                        </m:r>
                        <m:r>
                          <a:rPr lang="en-US" altLang="zh-CN" sz="2600" i="1" dirty="0">
                            <a:latin typeface="Cambria Math" panose="02040503050406030204" charset="0"/>
                            <a:ea typeface="楷体_GB2312" pitchFamily="49" charset="-122"/>
                            <a:cs typeface="Cambria Math" panose="02040503050406030204" charset="0"/>
                            <a:sym typeface="+mn-ea"/>
                          </a:rPr>
                          <m:t>(</m:t>
                        </m:r>
                        <m:sSub>
                          <m:sSubPr>
                            <m:ctrlPr>
                              <a:rPr lang="en-US" altLang="zh-CN" sz="2600" i="1" dirty="0">
                                <a:latin typeface="Cambria Math" panose="02040503050406030204" pitchFamily="18" charset="0"/>
                                <a:ea typeface="楷体_GB2312" pitchFamily="49" charset="-122"/>
                                <a:cs typeface="Cambria Math" panose="02040503050406030204" charset="0"/>
                                <a:sym typeface="+mn-ea"/>
                              </a:rPr>
                            </m:ctrlPr>
                          </m:sSubPr>
                          <m:e>
                            <m:r>
                              <a:rPr lang="en-US" altLang="zh-CN" sz="2600" i="1" dirty="0">
                                <a:latin typeface="Cambria Math" panose="02040503050406030204" charset="0"/>
                                <a:ea typeface="楷体_GB2312" pitchFamily="49" charset="-122"/>
                                <a:cs typeface="Cambria Math" panose="02040503050406030204" charset="0"/>
                                <a:sym typeface="+mn-ea"/>
                              </a:rPr>
                              <m:t>𝑥</m:t>
                            </m:r>
                          </m:e>
                          <m:sub>
                            <m:r>
                              <a:rPr lang="en-US" altLang="zh-CN" sz="2600" i="1" dirty="0">
                                <a:latin typeface="Cambria Math" panose="02040503050406030204" charset="0"/>
                                <a:ea typeface="楷体_GB2312" pitchFamily="49" charset="-122"/>
                                <a:cs typeface="Cambria Math" panose="02040503050406030204" charset="0"/>
                                <a:sym typeface="+mn-ea"/>
                              </a:rPr>
                              <m:t>𝑖</m:t>
                            </m:r>
                          </m:sub>
                        </m:sSub>
                        <m:r>
                          <a:rPr lang="en-US" altLang="zh-CN" sz="2600" i="1" dirty="0">
                            <a:latin typeface="Cambria Math" panose="02040503050406030204" charset="0"/>
                            <a:ea typeface="楷体_GB2312" pitchFamily="49" charset="-122"/>
                            <a:cs typeface="Cambria Math" panose="02040503050406030204" charset="0"/>
                            <a:sym typeface="+mn-ea"/>
                          </a:rPr>
                          <m:t>,</m:t>
                        </m:r>
                        <m:r>
                          <a:rPr lang="en-US" altLang="zh-CN" sz="2600" i="1" dirty="0">
                            <a:latin typeface="Cambria Math" panose="02040503050406030204" charset="0"/>
                            <a:ea typeface="楷体_GB2312" pitchFamily="49" charset="-122"/>
                            <a:cs typeface="Cambria Math" panose="02040503050406030204" charset="0"/>
                            <a:sym typeface="+mn-ea"/>
                          </a:rPr>
                          <m:t>𝑏</m:t>
                        </m:r>
                        <m:r>
                          <a:rPr lang="en-US" altLang="zh-CN" sz="2600" i="1" dirty="0">
                            <a:latin typeface="Cambria Math" panose="02040503050406030204" charset="0"/>
                            <a:ea typeface="楷体_GB2312" pitchFamily="49" charset="-122"/>
                            <a:cs typeface="Cambria Math" panose="02040503050406030204" charset="0"/>
                            <a:sym typeface="+mn-ea"/>
                          </a:rPr>
                          <m:t>)</m:t>
                        </m:r>
                      </m:e>
                    </m:nary>
                  </m:oMath>
                </a14:m>
                <a:endParaRPr lang="en-US" altLang="zh-CN" sz="2600" i="1" dirty="0">
                  <a:latin typeface="Cambria Math" panose="02040503050406030204" charset="0"/>
                  <a:ea typeface="楷体_GB2312" pitchFamily="49" charset="-122"/>
                  <a:cs typeface="Cambria Math" panose="02040503050406030204" charset="0"/>
                  <a:sym typeface="+mn-ea"/>
                </a:endParaRP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	</a:t>
                </a: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	</a:t>
                </a:r>
                <a:r>
                  <a:rPr lang="zh-CN" altLang="en-US" sz="2600" dirty="0">
                    <a:solidFill>
                      <a:schemeClr val="tx1"/>
                    </a:solidFill>
                    <a:latin typeface="Times New Roman" panose="02020603050405020304" pitchFamily="18" charset="0"/>
                    <a:ea typeface="楷体_GB2312" pitchFamily="49" charset="-122"/>
                    <a:sym typeface="+mn-ea"/>
                  </a:rPr>
                  <a:t>条件概率：</a:t>
                </a:r>
                <a14:m>
                  <m:oMath xmlns:m="http://schemas.openxmlformats.org/officeDocument/2006/math">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𝑃</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𝑎</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𝑏</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f>
                      <m:fPr>
                        <m:ctrlPr>
                          <a:rPr lang="en-US" altLang="zh-CN" sz="2600" i="1" dirty="0">
                            <a:solidFill>
                              <a:schemeClr val="tx1"/>
                            </a:solidFill>
                            <a:latin typeface="Cambria Math" panose="02040503050406030204" pitchFamily="18" charset="0"/>
                            <a:ea typeface="楷体_GB2312" pitchFamily="49" charset="-122"/>
                            <a:cs typeface="Cambria Math" panose="02040503050406030204" charset="0"/>
                            <a:sym typeface="+mn-ea"/>
                          </a:rPr>
                        </m:ctrlPr>
                      </m:fPr>
                      <m:num>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𝑃</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𝑎</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𝑏</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num>
                      <m:den>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𝑃</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𝑏</m:t>
                        </m:r>
                        <m:r>
                          <a:rPr lang="en-US" altLang="zh-CN" sz="2600" i="1" dirty="0">
                            <a:solidFill>
                              <a:schemeClr val="tx1"/>
                            </a:solidFill>
                            <a:latin typeface="Cambria Math" panose="02040503050406030204" charset="0"/>
                            <a:ea typeface="楷体_GB2312" pitchFamily="49" charset="-122"/>
                            <a:cs typeface="Cambria Math" panose="02040503050406030204" charset="0"/>
                            <a:sym typeface="+mn-ea"/>
                          </a:rPr>
                          <m:t>)</m:t>
                        </m:r>
                      </m:den>
                    </m:f>
                  </m:oMath>
                </a14:m>
                <a:endParaRPr kumimoji="0" lang="en-US" altLang="zh-CN" sz="2600" u="none" strike="noStrike" kern="1200" cap="none" spc="0" normalizeH="0" baseline="0" dirty="0">
                  <a:solidFill>
                    <a:schemeClr val="tx1"/>
                  </a:solidFill>
                  <a:latin typeface="Times New Roman" panose="02020603050405020304" pitchFamily="18" charset="0"/>
                  <a:ea typeface="楷体_GB2312" pitchFamily="49" charset="-122"/>
                </a:endParaRP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noProof="0" dirty="0">
                    <a:ln>
                      <a:noFill/>
                    </a:ln>
                    <a:solidFill>
                      <a:srgbClr val="0000CC"/>
                    </a:solidFill>
                    <a:effectLst/>
                    <a:uLnTx/>
                    <a:uFillTx/>
                    <a:latin typeface="+mn-ea"/>
                    <a:sym typeface="+mn-ea"/>
                  </a:rPr>
                  <a:t> </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mc:Choice>
        <mc:Fallback xmlns="">
          <p:sp>
            <p:nvSpPr>
              <p:cNvPr id="162819" name="Rectangle 3"/>
              <p:cNvSpPr>
                <a:spLocks noRot="1" noChangeAspect="1" noMove="1" noResize="1" noEditPoints="1" noAdjustHandles="1" noChangeArrowheads="1" noChangeShapeType="1" noTextEdit="1"/>
              </p:cNvSpPr>
              <p:nvPr/>
            </p:nvSpPr>
            <p:spPr>
              <a:xfrm>
                <a:off x="812800" y="1741805"/>
                <a:ext cx="10541000" cy="2211705"/>
              </a:xfrm>
              <a:prstGeom prst="rect">
                <a:avLst/>
              </a:prstGeom>
              <a:blipFill rotWithShape="1">
                <a:blip r:embed="rId3"/>
                <a:stretch>
                  <a:fillRect l="-48" t="-230" r="-42" b="-12317"/>
                </a:stretch>
              </a:blip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a:lstStyle/>
              <a:p>
                <a:r>
                  <a:rPr lang="zh-CN" altLang="en-US">
                    <a:noFill/>
                  </a:rPr>
                  <a:t> </a:t>
                </a:r>
              </a:p>
            </p:txBody>
          </p:sp>
        </mc:Fallback>
      </mc:AlternateContent>
      <p:sp>
        <p:nvSpPr>
          <p:cNvPr id="3" name="Rectangle 3"/>
          <p:cNvSpPr>
            <a:spLocks noGrp="1" noChangeArrowheads="1"/>
          </p:cNvSpPr>
          <p:nvPr/>
        </p:nvSpPr>
        <p:spPr>
          <a:xfrm>
            <a:off x="812800" y="4044315"/>
            <a:ext cx="10541000" cy="256984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noProof="0" dirty="0">
                <a:ln>
                  <a:noFill/>
                </a:ln>
                <a:solidFill>
                  <a:schemeClr val="tx1"/>
                </a:solidFill>
                <a:effectLst/>
                <a:uLnTx/>
                <a:uFillTx/>
                <a:latin typeface="+mn-ea"/>
                <a:sym typeface="+mn-ea"/>
              </a:rPr>
              <a:t>一般性推理问题：</a:t>
            </a:r>
          </a:p>
          <a:p>
            <a:pPr marL="0" indent="0">
              <a:spcBef>
                <a:spcPct val="20000"/>
              </a:spcBef>
              <a:buClr>
                <a:schemeClr val="bg2"/>
              </a:buClr>
              <a:buSzPct val="75000"/>
              <a:buFont typeface="Wingdings" panose="05000000000000000000" pitchFamily="2" charset="2"/>
              <a:buNone/>
            </a:pPr>
            <a:r>
              <a:rPr lang="zh-CN" altLang="en-US" sz="2600" dirty="0">
                <a:latin typeface="Times New Roman" panose="02020603050405020304" pitchFamily="18" charset="0"/>
                <a:sym typeface="+mn-ea"/>
              </a:rPr>
              <a:t>给定</a:t>
            </a:r>
            <a:r>
              <a:rPr lang="zh-CN" altLang="en-US" sz="2600" dirty="0">
                <a:solidFill>
                  <a:srgbClr val="FF0000"/>
                </a:solidFill>
                <a:latin typeface="Times New Roman" panose="02020603050405020304" pitchFamily="18" charset="0"/>
                <a:sym typeface="+mn-ea"/>
              </a:rPr>
              <a:t>特定事件</a:t>
            </a:r>
            <a:r>
              <a:rPr lang="en-US" altLang="zh-CN" sz="2600" i="1" dirty="0">
                <a:latin typeface="Times New Roman" panose="02020603050405020304" pitchFamily="18" charset="0"/>
                <a:sym typeface="+mn-ea"/>
              </a:rPr>
              <a:t>e</a:t>
            </a:r>
            <a:r>
              <a:rPr lang="zh-CN" altLang="en-US" sz="2600" dirty="0">
                <a:latin typeface="Times New Roman" panose="02020603050405020304" pitchFamily="18" charset="0"/>
                <a:sym typeface="+mn-ea"/>
              </a:rPr>
              <a:t>（</a:t>
            </a:r>
            <a:r>
              <a:rPr lang="en-US" altLang="zh-CN" sz="2600" i="1" dirty="0">
                <a:latin typeface="Times New Roman" panose="02020603050405020304" pitchFamily="18" charset="0"/>
                <a:sym typeface="+mn-ea"/>
              </a:rPr>
              <a:t>e</a:t>
            </a:r>
            <a:r>
              <a:rPr lang="en-US" altLang="zh-CN" sz="2600" dirty="0">
                <a:latin typeface="微软雅黑" panose="020B0503020204020204" charset="-122"/>
                <a:ea typeface="微软雅黑" panose="020B0503020204020204" charset="-122"/>
                <a:sym typeface="+mn-ea"/>
              </a:rPr>
              <a:t>∈</a:t>
            </a:r>
            <a:r>
              <a:rPr lang="zh-CN" altLang="en-US" sz="2600" dirty="0">
                <a:latin typeface="Times New Roman" panose="02020603050405020304" pitchFamily="18" charset="0"/>
                <a:sym typeface="+mn-ea"/>
              </a:rPr>
              <a:t>证据变量（</a:t>
            </a:r>
            <a:r>
              <a:rPr lang="en-US" altLang="zh-CN" sz="2600" dirty="0">
                <a:latin typeface="Times New Roman" panose="02020603050405020304" pitchFamily="18" charset="0"/>
                <a:sym typeface="+mn-ea"/>
              </a:rPr>
              <a:t>Evidence variable</a:t>
            </a:r>
            <a:r>
              <a:rPr lang="zh-CN" altLang="en-US" sz="2600" dirty="0">
                <a:latin typeface="Times New Roman" panose="02020603050405020304" pitchFamily="18" charset="0"/>
                <a:sym typeface="+mn-ea"/>
              </a:rPr>
              <a:t>）集</a:t>
            </a:r>
            <a:r>
              <a:rPr lang="en-US" altLang="zh-CN" sz="2600" i="1" dirty="0">
                <a:latin typeface="Times New Roman" panose="02020603050405020304" pitchFamily="18" charset="0"/>
                <a:sym typeface="+mn-ea"/>
              </a:rPr>
              <a:t>E</a:t>
            </a:r>
            <a:r>
              <a:rPr lang="zh-CN" altLang="en-US" sz="2600" dirty="0">
                <a:latin typeface="Times New Roman" panose="02020603050405020304" pitchFamily="18" charset="0"/>
                <a:sym typeface="+mn-ea"/>
              </a:rPr>
              <a:t>），包含</a:t>
            </a:r>
            <a:r>
              <a:rPr lang="zh-CN" altLang="en-US" sz="2600" dirty="0">
                <a:solidFill>
                  <a:srgbClr val="FF0000"/>
                </a:solidFill>
                <a:latin typeface="Times New Roman" panose="02020603050405020304" pitchFamily="18" charset="0"/>
                <a:sym typeface="+mn-ea"/>
              </a:rPr>
              <a:t>隐变量集</a:t>
            </a:r>
            <a:r>
              <a:rPr lang="zh-CN" altLang="en-US" sz="2600" dirty="0">
                <a:latin typeface="Times New Roman" panose="02020603050405020304" pitchFamily="18" charset="0"/>
                <a:sym typeface="+mn-ea"/>
              </a:rPr>
              <a:t>（</a:t>
            </a:r>
            <a:r>
              <a:rPr lang="en-US" altLang="zh-CN" sz="2600" dirty="0">
                <a:latin typeface="Times New Roman" panose="02020603050405020304" pitchFamily="18" charset="0"/>
                <a:sym typeface="+mn-ea"/>
              </a:rPr>
              <a:t>Hidden variable</a:t>
            </a:r>
            <a:r>
              <a:rPr lang="zh-CN" altLang="en-US" sz="2600" dirty="0">
                <a:latin typeface="Times New Roman" panose="02020603050405020304" pitchFamily="18" charset="0"/>
                <a:sym typeface="+mn-ea"/>
              </a:rPr>
              <a:t>）</a:t>
            </a:r>
            <a:r>
              <a:rPr lang="en-US" altLang="zh-CN" sz="2600" i="1" dirty="0">
                <a:latin typeface="Times New Roman" panose="02020603050405020304" pitchFamily="18" charset="0"/>
                <a:sym typeface="+mn-ea"/>
              </a:rPr>
              <a:t>Y</a:t>
            </a:r>
            <a:r>
              <a:rPr lang="zh-CN" altLang="en-US" sz="2600" dirty="0">
                <a:latin typeface="Times New Roman" panose="02020603050405020304" pitchFamily="18" charset="0"/>
                <a:sym typeface="+mn-ea"/>
              </a:rPr>
              <a:t>，求</a:t>
            </a:r>
            <a:r>
              <a:rPr lang="zh-CN" altLang="en-US" sz="2600" dirty="0">
                <a:solidFill>
                  <a:srgbClr val="FF0000"/>
                </a:solidFill>
                <a:latin typeface="Times New Roman" panose="02020603050405020304" pitchFamily="18" charset="0"/>
                <a:sym typeface="+mn-ea"/>
              </a:rPr>
              <a:t>查询变量</a:t>
            </a:r>
            <a:r>
              <a:rPr lang="en-US" altLang="zh-CN" sz="2600" i="1" dirty="0">
                <a:latin typeface="Times New Roman" panose="02020603050405020304" pitchFamily="18" charset="0"/>
                <a:sym typeface="+mn-ea"/>
              </a:rPr>
              <a:t>x</a:t>
            </a:r>
            <a:r>
              <a:rPr lang="zh-CN" altLang="en-US" sz="2600" dirty="0">
                <a:latin typeface="Times New Roman" panose="02020603050405020304" pitchFamily="18" charset="0"/>
                <a:sym typeface="+mn-ea"/>
              </a:rPr>
              <a:t>发生的概率（</a:t>
            </a:r>
            <a:r>
              <a:rPr lang="en-US" altLang="zh-CN" sz="2600" i="1" dirty="0">
                <a:latin typeface="Times New Roman" panose="02020603050405020304" pitchFamily="18" charset="0"/>
                <a:sym typeface="+mn-ea"/>
              </a:rPr>
              <a:t>x</a:t>
            </a:r>
            <a:r>
              <a:rPr lang="en-US" altLang="zh-CN" sz="2600" dirty="0">
                <a:latin typeface="微软雅黑" panose="020B0503020204020204" charset="-122"/>
                <a:ea typeface="微软雅黑" panose="020B0503020204020204" charset="-122"/>
                <a:sym typeface="+mn-ea"/>
              </a:rPr>
              <a:t>∈</a:t>
            </a:r>
            <a:r>
              <a:rPr lang="zh-CN" altLang="en-US" sz="2600" dirty="0">
                <a:latin typeface="微软雅黑" panose="020B0503020204020204" charset="-122"/>
                <a:ea typeface="微软雅黑" panose="020B0503020204020204" charset="-122"/>
                <a:sym typeface="+mn-ea"/>
              </a:rPr>
              <a:t>查询</a:t>
            </a:r>
            <a:r>
              <a:rPr lang="zh-CN" altLang="en-US" sz="2600" dirty="0">
                <a:latin typeface="Times New Roman" panose="02020603050405020304" pitchFamily="18" charset="0"/>
                <a:sym typeface="+mn-ea"/>
              </a:rPr>
              <a:t>变量集</a:t>
            </a:r>
            <a:r>
              <a:rPr lang="en-US" altLang="zh-CN" sz="2600" i="1" dirty="0">
                <a:latin typeface="Times New Roman" panose="02020603050405020304" pitchFamily="18" charset="0"/>
                <a:sym typeface="+mn-ea"/>
              </a:rPr>
              <a:t>X</a:t>
            </a:r>
            <a:r>
              <a:rPr lang="zh-CN" altLang="en-US" sz="2600" dirty="0">
                <a:latin typeface="Times New Roman" panose="02020603050405020304" pitchFamily="18" charset="0"/>
                <a:sym typeface="+mn-ea"/>
              </a:rPr>
              <a:t>）</a:t>
            </a:r>
          </a:p>
          <a:p>
            <a:pPr marL="0" indent="0" algn="l">
              <a:spcBef>
                <a:spcPct val="20000"/>
              </a:spcBef>
              <a:buClr>
                <a:schemeClr val="bg2"/>
              </a:buClr>
              <a:buSzPct val="75000"/>
              <a:buFont typeface="Wingdings" panose="05000000000000000000" pitchFamily="2" charset="2"/>
              <a:buNone/>
            </a:pPr>
            <a:r>
              <a:rPr lang="zh-CN" altLang="en-US" sz="2600" b="1" noProof="0" dirty="0">
                <a:ln>
                  <a:noFill/>
                </a:ln>
                <a:solidFill>
                  <a:srgbClr val="0000CC"/>
                </a:solidFill>
                <a:effectLst/>
                <a:uLnTx/>
                <a:uFillTx/>
                <a:latin typeface="+mn-ea"/>
                <a:sym typeface="+mn-ea"/>
              </a:rPr>
              <a:t> </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668953294"/>
              </p:ext>
            </p:extLst>
          </p:nvPr>
        </p:nvGraphicFramePr>
        <p:xfrm>
          <a:off x="1416032" y="5543232"/>
          <a:ext cx="5207114" cy="1127760"/>
        </p:xfrm>
        <a:graphic>
          <a:graphicData uri="http://schemas.openxmlformats.org/presentationml/2006/ole">
            <mc:AlternateContent xmlns:mc="http://schemas.openxmlformats.org/markup-compatibility/2006">
              <mc:Choice xmlns:v="urn:schemas-microsoft-com:vml" Requires="v">
                <p:oleObj spid="_x0000_s60451" r:id="rId4" imgW="3225800" imgH="698500" progId="Equation.KSEE3">
                  <p:embed/>
                </p:oleObj>
              </mc:Choice>
              <mc:Fallback>
                <p:oleObj r:id="rId4" imgW="3225800" imgH="698500" progId="Equation.KSEE3">
                  <p:embed/>
                  <p:pic>
                    <p:nvPicPr>
                      <p:cNvPr id="0" name="图片 1024"/>
                      <p:cNvPicPr/>
                      <p:nvPr/>
                    </p:nvPicPr>
                    <p:blipFill>
                      <a:blip r:embed="rId5"/>
                      <a:stretch>
                        <a:fillRect/>
                      </a:stretch>
                    </p:blipFill>
                    <p:spPr>
                      <a:xfrm>
                        <a:off x="1416032" y="5543232"/>
                        <a:ext cx="5207114" cy="1127760"/>
                      </a:xfrm>
                      <a:prstGeom prst="rect">
                        <a:avLst/>
                      </a:prstGeom>
                    </p:spPr>
                  </p:pic>
                </p:oleObj>
              </mc:Fallback>
            </mc:AlternateContent>
          </a:graphicData>
        </a:graphic>
      </p:graphicFrame>
      <p:sp>
        <p:nvSpPr>
          <p:cNvPr id="6" name="文本框 5"/>
          <p:cNvSpPr txBox="1"/>
          <p:nvPr/>
        </p:nvSpPr>
        <p:spPr>
          <a:xfrm>
            <a:off x="6988810" y="5692140"/>
            <a:ext cx="4364990" cy="829945"/>
          </a:xfrm>
          <a:prstGeom prst="rect">
            <a:avLst/>
          </a:prstGeom>
          <a:solidFill>
            <a:schemeClr val="accent4">
              <a:lumMod val="20000"/>
              <a:lumOff val="80000"/>
            </a:schemeClr>
          </a:solidFill>
        </p:spPr>
        <p:txBody>
          <a:bodyPr wrap="square" rtlCol="0" anchor="t">
            <a:spAutoFit/>
          </a:bodyPr>
          <a:lstStyle/>
          <a:p>
            <a:r>
              <a:rPr lang="zh-CN" altLang="en-US" sz="1600" b="1" dirty="0">
                <a:solidFill>
                  <a:srgbClr val="FF0000"/>
                </a:solidFill>
                <a:latin typeface="Times New Roman" panose="02020603050405020304" pitchFamily="18" charset="0"/>
                <a:ea typeface="楷体_GB2312" pitchFamily="49" charset="-122"/>
                <a:sym typeface="+mn-ea"/>
              </a:rPr>
              <a:t>可以用全联合概率求解，但</a:t>
            </a:r>
            <a:r>
              <a:rPr lang="zh-CN" altLang="en-US" sz="1600" b="1" dirty="0">
                <a:solidFill>
                  <a:srgbClr val="002060"/>
                </a:solidFill>
                <a:latin typeface="Times New Roman" panose="02020603050405020304" pitchFamily="18" charset="0"/>
                <a:ea typeface="楷体_GB2312" pitchFamily="49" charset="-122"/>
                <a:sym typeface="+mn-ea"/>
              </a:rPr>
              <a:t>计算复杂性太大</a:t>
            </a:r>
            <a:r>
              <a:rPr lang="zh-CN" altLang="en-US" sz="1600" b="1" dirty="0">
                <a:solidFill>
                  <a:srgbClr val="FF0000"/>
                </a:solidFill>
                <a:latin typeface="Times New Roman" panose="02020603050405020304" pitchFamily="18" charset="0"/>
                <a:ea typeface="楷体_GB2312" pitchFamily="49" charset="-122"/>
                <a:sym typeface="+mn-ea"/>
              </a:rPr>
              <a:t>，</a:t>
            </a:r>
            <a:r>
              <a:rPr lang="zh-CN" altLang="en-US" sz="1600" b="1" dirty="0">
                <a:solidFill>
                  <a:srgbClr val="00B050"/>
                </a:solidFill>
                <a:latin typeface="Times New Roman" panose="02020603050405020304" pitchFamily="18" charset="0"/>
                <a:ea typeface="楷体_GB2312" pitchFamily="49" charset="-122"/>
                <a:sym typeface="+mn-ea"/>
              </a:rPr>
              <a:t>利用变量之间的独立性和条件独立性可大大减少为了定义全联合概率分布所需的概率数目</a:t>
            </a:r>
            <a:r>
              <a:rPr lang="zh-CN" altLang="en-US" sz="1600" b="1" dirty="0">
                <a:solidFill>
                  <a:srgbClr val="FF0000"/>
                </a:solidFill>
                <a:latin typeface="Times New Roman" panose="02020603050405020304" pitchFamily="18" charset="0"/>
                <a:ea typeface="楷体_GB2312" pitchFamily="49" charset="-122"/>
                <a:sym typeface="+mn-ea"/>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贝叶斯网络的定义</a:t>
            </a:r>
          </a:p>
        </p:txBody>
      </p:sp>
      <p:sp>
        <p:nvSpPr>
          <p:cNvPr id="6" name="TextBox 5">
            <a:extLst>
              <a:ext uri="{FF2B5EF4-FFF2-40B4-BE49-F238E27FC236}">
                <a16:creationId xmlns:a16="http://schemas.microsoft.com/office/drawing/2014/main" id="{7A383A60-0FF2-4440-837B-C363097E4256}"/>
              </a:ext>
            </a:extLst>
          </p:cNvPr>
          <p:cNvSpPr txBox="1"/>
          <p:nvPr/>
        </p:nvSpPr>
        <p:spPr>
          <a:xfrm>
            <a:off x="613160" y="1655127"/>
            <a:ext cx="11014364" cy="3258328"/>
          </a:xfrm>
          <a:prstGeom prst="rect">
            <a:avLst/>
          </a:prstGeom>
          <a:noFill/>
        </p:spPr>
        <p:txBody>
          <a:bodyPr wrap="square">
            <a:spAutoFit/>
          </a:bodyPr>
          <a:lstStyle/>
          <a:p>
            <a:pPr algn="just">
              <a:lnSpc>
                <a:spcPct val="150000"/>
              </a:lnSpc>
            </a:pPr>
            <a:r>
              <a:rPr lang="en-CN" sz="2800" dirty="0"/>
              <a:t>设</a:t>
            </a:r>
            <a:r>
              <a:rPr lang="en-CN" sz="2800" i="1" dirty="0"/>
              <a:t>X</a:t>
            </a:r>
            <a:r>
              <a:rPr lang="en-CN" sz="2800" dirty="0"/>
              <a:t>={</a:t>
            </a:r>
            <a:r>
              <a:rPr lang="en-CN" sz="2800" i="1" dirty="0"/>
              <a:t>X</a:t>
            </a:r>
            <a:r>
              <a:rPr lang="en-CN" sz="2800" baseline="-25000" dirty="0"/>
              <a:t>1</a:t>
            </a:r>
            <a:r>
              <a:rPr lang="en-CN" sz="2800" dirty="0"/>
              <a:t>, </a:t>
            </a:r>
            <a:r>
              <a:rPr lang="en-CN" sz="2800" i="1" dirty="0"/>
              <a:t>X</a:t>
            </a:r>
            <a:r>
              <a:rPr lang="en-CN" sz="2800" baseline="-25000" dirty="0"/>
              <a:t>2</a:t>
            </a:r>
            <a:r>
              <a:rPr lang="en-CN" sz="2800" dirty="0"/>
              <a:t>, …, </a:t>
            </a:r>
            <a:r>
              <a:rPr lang="en-CN" sz="2800" i="1" dirty="0"/>
              <a:t>X</a:t>
            </a:r>
            <a:r>
              <a:rPr lang="en-CN" sz="2800" baseline="-25000" dirty="0"/>
              <a:t>n</a:t>
            </a:r>
            <a:r>
              <a:rPr lang="en-CN" sz="2800" dirty="0"/>
              <a:t> }是任何随机变量集，其上的贝叶斯网络可定义为BN=(</a:t>
            </a:r>
            <a:r>
              <a:rPr lang="en-CN" sz="2800" i="1" dirty="0"/>
              <a:t>B</a:t>
            </a:r>
            <a:r>
              <a:rPr lang="en-CN" sz="2800" baseline="-25000" dirty="0"/>
              <a:t>S</a:t>
            </a:r>
            <a:r>
              <a:rPr lang="en-CN" sz="2800" dirty="0"/>
              <a:t>，</a:t>
            </a:r>
            <a:r>
              <a:rPr lang="en-CN" sz="2800" i="1" dirty="0"/>
              <a:t>B</a:t>
            </a:r>
            <a:r>
              <a:rPr lang="en-CN" sz="2800" baseline="-25000" dirty="0"/>
              <a:t>P</a:t>
            </a:r>
            <a:r>
              <a:rPr lang="en-CN" sz="2800" dirty="0"/>
              <a:t>)。其中：</a:t>
            </a:r>
          </a:p>
          <a:p>
            <a:pPr algn="just">
              <a:lnSpc>
                <a:spcPct val="150000"/>
              </a:lnSpc>
            </a:pPr>
            <a:r>
              <a:rPr lang="en-CN" sz="2800" dirty="0"/>
              <a:t>① </a:t>
            </a:r>
            <a:r>
              <a:rPr lang="zh-CN" altLang="en-US" sz="2800" dirty="0"/>
              <a:t>  </a:t>
            </a:r>
            <a:r>
              <a:rPr lang="en-CN" sz="2800" i="1" dirty="0"/>
              <a:t>B</a:t>
            </a:r>
            <a:r>
              <a:rPr lang="en-CN" sz="2800" baseline="-25000" dirty="0"/>
              <a:t>S</a:t>
            </a:r>
            <a:r>
              <a:rPr lang="zh-CN" altLang="en-US" sz="2800" baseline="-25000" dirty="0"/>
              <a:t> </a:t>
            </a:r>
            <a:r>
              <a:rPr lang="en-CN" sz="2800" dirty="0"/>
              <a:t>是贝叶斯网络的结构，是一个有向无环图(DAG)</a:t>
            </a:r>
          </a:p>
          <a:p>
            <a:pPr algn="just">
              <a:lnSpc>
                <a:spcPct val="150000"/>
              </a:lnSpc>
            </a:pPr>
            <a:r>
              <a:rPr lang="en-CN" sz="2800" dirty="0"/>
              <a:t>②</a:t>
            </a:r>
            <a:r>
              <a:rPr lang="zh-CN" altLang="en-US" sz="2800" dirty="0"/>
              <a:t> </a:t>
            </a:r>
            <a:r>
              <a:rPr lang="en-CN" sz="2800" i="1" dirty="0"/>
              <a:t>B</a:t>
            </a:r>
            <a:r>
              <a:rPr lang="en-CN" sz="2800" baseline="-25000" dirty="0"/>
              <a:t>p</a:t>
            </a:r>
            <a:r>
              <a:rPr lang="en-CN" sz="2800" dirty="0"/>
              <a:t>为贝叶斯网络的条件概率集合：每节点</a:t>
            </a:r>
            <a:r>
              <a:rPr lang="en-CN" sz="2800" i="1" dirty="0"/>
              <a:t>X</a:t>
            </a:r>
            <a:r>
              <a:rPr lang="en-CN" sz="2800" baseline="-25000" dirty="0"/>
              <a:t>i</a:t>
            </a:r>
            <a:r>
              <a:rPr lang="en-CN" sz="2800" dirty="0"/>
              <a:t>都有一个条件概率分布表：P(</a:t>
            </a:r>
            <a:r>
              <a:rPr lang="en-CN" sz="2800" i="1" dirty="0"/>
              <a:t>X</a:t>
            </a:r>
            <a:r>
              <a:rPr lang="en-CN" sz="2800" baseline="-25000" dirty="0"/>
              <a:t>i</a:t>
            </a:r>
            <a:r>
              <a:rPr lang="en-CN" sz="2800" dirty="0"/>
              <a:t>|Parents(</a:t>
            </a:r>
            <a:r>
              <a:rPr lang="en-CN" sz="2800" i="1" dirty="0"/>
              <a:t>X</a:t>
            </a:r>
            <a:r>
              <a:rPr lang="en-CN" sz="2800" baseline="-25000" dirty="0"/>
              <a:t>i</a:t>
            </a:r>
            <a:r>
              <a:rPr lang="en-CN" sz="2800" dirty="0"/>
              <a:t>))，量化其父节点对该节点的影响</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1</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贝叶斯网络的定义</a:t>
            </a:r>
          </a:p>
        </p:txBody>
      </p:sp>
      <p:sp>
        <p:nvSpPr>
          <p:cNvPr id="162819" name="Rectangle 3"/>
          <p:cNvSpPr>
            <a:spLocks noGrp="1" noChangeArrowheads="1"/>
          </p:cNvSpPr>
          <p:nvPr/>
        </p:nvSpPr>
        <p:spPr>
          <a:xfrm>
            <a:off x="812800" y="1741805"/>
            <a:ext cx="10541000" cy="892175"/>
          </a:xfrm>
          <a:prstGeom prst="rect">
            <a:avLst/>
          </a:prstGeom>
          <a:noFill/>
          <a:ln w="9525">
            <a:solidFill>
              <a:srgbClr val="808080"/>
            </a:solidFill>
          </a:ln>
          <a:extLst>
            <a:ext uri="{909E8E84-426E-40DD-AFC4-6F175D3DCCD1}">
              <a14:hiddenFill xmlns:a14="http://schemas.microsoft.com/office/drawing/2010/main">
                <a:gradFill rotWithShape="0">
                  <a:gsLst>
                    <a:gs pos="0">
                      <a:srgbClr val="CCFFFF"/>
                    </a:gs>
                    <a:gs pos="50000">
                      <a:schemeClr val="bg1"/>
                    </a:gs>
                    <a:gs pos="100000">
                      <a:srgbClr val="CCFFFF"/>
                    </a:gs>
                  </a:gsLst>
                  <a:lin ang="5400000" scaled="1"/>
                </a:gradFill>
              </a14:hiddenFill>
            </a:ext>
          </a:extLst>
        </p:spPr>
        <p:txBody>
          <a:bodyPr vert="horz" wrap="square" lIns="91440" tIns="45720" rIns="91440" bIns="45720" numCol="1" anchor="t" anchorCtr="0" compatLnSpc="1"/>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dirty="0">
                <a:solidFill>
                  <a:schemeClr val="tx1"/>
                </a:solidFill>
                <a:latin typeface="Times New Roman" panose="02020603050405020304" pitchFamily="18" charset="0"/>
                <a:ea typeface="楷体_GB2312" pitchFamily="49" charset="-122"/>
                <a:sym typeface="+mn-ea"/>
              </a:rPr>
              <a:t>例</a:t>
            </a:r>
            <a:r>
              <a:rPr lang="en-US" altLang="zh-CN" sz="2600" dirty="0">
                <a:solidFill>
                  <a:schemeClr val="tx1"/>
                </a:solidFill>
                <a:latin typeface="Times New Roman" panose="02020603050405020304" pitchFamily="18" charset="0"/>
                <a:ea typeface="楷体_GB2312" pitchFamily="49" charset="-122"/>
                <a:sym typeface="+mn-ea"/>
              </a:rPr>
              <a:t>  </a:t>
            </a:r>
            <a:r>
              <a:rPr lang="zh-CN" altLang="en-US" sz="2600" dirty="0">
                <a:solidFill>
                  <a:schemeClr val="tx1"/>
                </a:solidFill>
                <a:latin typeface="Times New Roman" panose="02020603050405020304" pitchFamily="18" charset="0"/>
                <a:ea typeface="楷体_GB2312" pitchFamily="49" charset="-122"/>
                <a:sym typeface="+mn-ea"/>
              </a:rPr>
              <a:t>假设</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出现盗贼</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和</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地震</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会</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启动报警</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，而</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启动报警</a:t>
            </a:r>
            <a:r>
              <a:rPr lang="en-US" altLang="zh-CN" sz="2600" dirty="0">
                <a:solidFill>
                  <a:schemeClr val="tx1"/>
                </a:solidFill>
                <a:latin typeface="Times New Roman" panose="02020603050405020304" pitchFamily="18" charset="0"/>
                <a:ea typeface="楷体_GB2312" pitchFamily="49" charset="-122"/>
                <a:sym typeface="+mn-ea"/>
              </a:rPr>
              <a:t>”</a:t>
            </a:r>
            <a:r>
              <a:rPr lang="zh-CN" altLang="en-US" sz="2600" dirty="0">
                <a:solidFill>
                  <a:schemeClr val="tx1"/>
                </a:solidFill>
                <a:latin typeface="Times New Roman" panose="02020603050405020304" pitchFamily="18" charset="0"/>
                <a:ea typeface="楷体_GB2312" pitchFamily="49" charset="-122"/>
                <a:sym typeface="+mn-ea"/>
              </a:rPr>
              <a:t>之后，</a:t>
            </a:r>
            <a:r>
              <a:rPr lang="en-US" altLang="zh-CN" sz="2600" dirty="0">
                <a:solidFill>
                  <a:schemeClr val="tx1"/>
                </a:solidFill>
                <a:latin typeface="Times New Roman" panose="02020603050405020304" pitchFamily="18" charset="0"/>
                <a:ea typeface="楷体_GB2312" pitchFamily="49" charset="-122"/>
                <a:sym typeface="+mn-ea"/>
              </a:rPr>
              <a:t>John</a:t>
            </a:r>
            <a:r>
              <a:rPr lang="zh-CN" altLang="en-US" sz="2600" dirty="0">
                <a:solidFill>
                  <a:schemeClr val="tx1"/>
                </a:solidFill>
                <a:latin typeface="Times New Roman" panose="02020603050405020304" pitchFamily="18" charset="0"/>
                <a:ea typeface="楷体_GB2312" pitchFamily="49" charset="-122"/>
                <a:sym typeface="+mn-ea"/>
              </a:rPr>
              <a:t>和</a:t>
            </a:r>
            <a:r>
              <a:rPr lang="en-US" altLang="zh-CN" sz="2600" dirty="0">
                <a:solidFill>
                  <a:schemeClr val="tx1"/>
                </a:solidFill>
                <a:latin typeface="Times New Roman" panose="02020603050405020304" pitchFamily="18" charset="0"/>
                <a:ea typeface="楷体_GB2312" pitchFamily="49" charset="-122"/>
                <a:sym typeface="+mn-ea"/>
              </a:rPr>
              <a:t>Mary</a:t>
            </a:r>
            <a:r>
              <a:rPr lang="zh-CN" altLang="en-US" sz="2600" dirty="0">
                <a:solidFill>
                  <a:schemeClr val="tx1"/>
                </a:solidFill>
                <a:latin typeface="Times New Roman" panose="02020603050405020304" pitchFamily="18" charset="0"/>
                <a:ea typeface="楷体_GB2312" pitchFamily="49" charset="-122"/>
                <a:sym typeface="+mn-ea"/>
              </a:rPr>
              <a:t>会给房屋主任打电话。可以用下图所示的贝叶斯网络来描述。</a:t>
            </a:r>
            <a:r>
              <a:rPr lang="en-US" altLang="zh-CN" sz="2600" dirty="0">
                <a:solidFill>
                  <a:schemeClr val="tx1"/>
                </a:solidFill>
                <a:latin typeface="Times New Roman" panose="02020603050405020304" pitchFamily="18" charset="0"/>
                <a:ea typeface="楷体_GB2312" pitchFamily="49" charset="-122"/>
                <a:sym typeface="+mn-ea"/>
              </a:rPr>
              <a:t>	</a:t>
            </a:r>
            <a:endParaRPr lang="en-US" altLang="zh-CN" sz="2600" i="1" dirty="0">
              <a:latin typeface="Cambria Math" panose="02040503050406030204" charset="0"/>
              <a:ea typeface="楷体_GB2312" pitchFamily="49" charset="-122"/>
              <a:cs typeface="Cambria Math" panose="02040503050406030204" charset="0"/>
              <a:sym typeface="+mn-ea"/>
            </a:endParaRPr>
          </a:p>
          <a:p>
            <a:pPr marL="0" marR="0" lvl="0" indent="0" algn="l" defTabSz="914400" rtl="0" eaLnBrk="1" fontAlgn="base" latinLnBrk="0" hangingPunct="1">
              <a:lnSpc>
                <a:spcPts val="3200"/>
              </a:lnSpc>
              <a:spcBef>
                <a:spcPts val="0"/>
              </a:spcBef>
              <a:spcAft>
                <a:spcPct val="0"/>
              </a:spcAft>
              <a:buClrTx/>
              <a:buSzTx/>
              <a:buFontTx/>
              <a:buNone/>
              <a:defRPr/>
            </a:pPr>
            <a:r>
              <a:rPr lang="en-US" altLang="zh-CN" sz="2600" dirty="0">
                <a:solidFill>
                  <a:schemeClr val="tx1"/>
                </a:solidFill>
                <a:latin typeface="Times New Roman" panose="02020603050405020304" pitchFamily="18" charset="0"/>
                <a:ea typeface="楷体_GB2312" pitchFamily="49" charset="-122"/>
                <a:sym typeface="+mn-ea"/>
              </a:rPr>
              <a:t>	</a:t>
            </a:r>
            <a:endParaRPr kumimoji="0" lang="en-US" altLang="zh-CN" sz="2600" u="none" strike="noStrike" kern="1200" cap="none" spc="0" normalizeH="0" baseline="0" dirty="0">
              <a:solidFill>
                <a:schemeClr val="tx1"/>
              </a:solidFill>
              <a:latin typeface="Times New Roman" panose="02020603050405020304" pitchFamily="18" charset="0"/>
              <a:ea typeface="楷体_GB2312" pitchFamily="49" charset="-122"/>
            </a:endParaRPr>
          </a:p>
          <a:p>
            <a:pPr marL="0" marR="0" lvl="0" indent="0" algn="l" defTabSz="914400" rtl="0" eaLnBrk="1" fontAlgn="base" latinLnBrk="0" hangingPunct="1">
              <a:lnSpc>
                <a:spcPts val="3200"/>
              </a:lnSpc>
              <a:spcBef>
                <a:spcPts val="0"/>
              </a:spcBef>
              <a:spcAft>
                <a:spcPct val="0"/>
              </a:spcAft>
              <a:buClrTx/>
              <a:buSzTx/>
              <a:buFontTx/>
              <a:buNone/>
              <a:defRPr/>
            </a:pPr>
            <a:r>
              <a:rPr lang="zh-CN" altLang="en-US" sz="2600" b="1" noProof="0" dirty="0">
                <a:ln>
                  <a:noFill/>
                </a:ln>
                <a:solidFill>
                  <a:srgbClr val="0000CC"/>
                </a:solidFill>
                <a:effectLst/>
                <a:uLnTx/>
                <a:uFillTx/>
                <a:latin typeface="+mn-ea"/>
                <a:sym typeface="+mn-ea"/>
              </a:rPr>
              <a:t> </a:t>
            </a:r>
            <a:endParaRPr kumimoji="0" lang="en-US" altLang="zh-CN" sz="2600" i="0" u="none" strike="noStrike" cap="none" spc="0" normalizeH="0" baseline="0" dirty="0">
              <a:solidFill>
                <a:schemeClr val="tx1"/>
              </a:solidFill>
              <a:latin typeface="Times New Roman" panose="02020603050405020304" pitchFamily="18" charset="0"/>
              <a:ea typeface="楷体_GB2312" pitchFamily="49" charset="-122"/>
              <a:cs typeface="+mn-cs"/>
              <a:sym typeface="+mn-ea"/>
            </a:endParaRPr>
          </a:p>
        </p:txBody>
      </p:sp>
      <p:sp>
        <p:nvSpPr>
          <p:cNvPr id="235523" name="椭圆 235522"/>
          <p:cNvSpPr/>
          <p:nvPr/>
        </p:nvSpPr>
        <p:spPr>
          <a:xfrm>
            <a:off x="2857500" y="277304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Burglary</a:t>
            </a:r>
          </a:p>
        </p:txBody>
      </p:sp>
      <p:sp>
        <p:nvSpPr>
          <p:cNvPr id="235524" name="椭圆 235523"/>
          <p:cNvSpPr/>
          <p:nvPr/>
        </p:nvSpPr>
        <p:spPr>
          <a:xfrm>
            <a:off x="6458280" y="2773045"/>
            <a:ext cx="116967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Earthquake</a:t>
            </a:r>
          </a:p>
        </p:txBody>
      </p:sp>
      <p:sp>
        <p:nvSpPr>
          <p:cNvPr id="235525" name="椭圆 235524"/>
          <p:cNvSpPr/>
          <p:nvPr/>
        </p:nvSpPr>
        <p:spPr>
          <a:xfrm>
            <a:off x="6458280" y="5631215"/>
            <a:ext cx="1169670" cy="9906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MaryCalls</a:t>
            </a:r>
            <a:endParaRPr lang="en-US" altLang="zh-CN">
              <a:solidFill>
                <a:srgbClr val="FF3300"/>
              </a:solidFill>
              <a:latin typeface="Times New Roman" panose="02020603050405020304" pitchFamily="18" charset="0"/>
            </a:endParaRPr>
          </a:p>
        </p:txBody>
      </p:sp>
      <p:sp>
        <p:nvSpPr>
          <p:cNvPr id="235526" name="椭圆 235525"/>
          <p:cNvSpPr/>
          <p:nvPr/>
        </p:nvSpPr>
        <p:spPr>
          <a:xfrm>
            <a:off x="2857500" y="547814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JohnCalls</a:t>
            </a:r>
            <a:endParaRPr lang="en-US" altLang="zh-CN">
              <a:solidFill>
                <a:srgbClr val="FF3300"/>
              </a:solidFill>
              <a:latin typeface="Times New Roman" panose="02020603050405020304" pitchFamily="18" charset="0"/>
            </a:endParaRPr>
          </a:p>
        </p:txBody>
      </p:sp>
      <p:sp>
        <p:nvSpPr>
          <p:cNvPr id="235530" name="椭圆 235529"/>
          <p:cNvSpPr/>
          <p:nvPr/>
        </p:nvSpPr>
        <p:spPr>
          <a:xfrm>
            <a:off x="4633290" y="4230405"/>
            <a:ext cx="1219200" cy="9144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r>
              <a:rPr lang="en-US" altLang="zh-CN">
                <a:solidFill>
                  <a:srgbClr val="FF3300"/>
                </a:solidFill>
                <a:latin typeface="Times New Roman" panose="02020603050405020304" pitchFamily="18" charset="0"/>
              </a:rPr>
              <a:t>Alarm</a:t>
            </a:r>
          </a:p>
        </p:txBody>
      </p:sp>
      <p:graphicFrame>
        <p:nvGraphicFramePr>
          <p:cNvPr id="235626" name="表格 235625"/>
          <p:cNvGraphicFramePr/>
          <p:nvPr>
            <p:custDataLst>
              <p:tags r:id="rId1"/>
            </p:custDataLst>
          </p:nvPr>
        </p:nvGraphicFramePr>
        <p:xfrm>
          <a:off x="6630035" y="3842385"/>
          <a:ext cx="1905000" cy="170688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36220">
                <a:tc>
                  <a:txBody>
                    <a:bodyPr/>
                    <a:lstStyle/>
                    <a:p>
                      <a:pPr marL="0" lvl="0" indent="0">
                        <a:buNone/>
                      </a:pPr>
                      <a:r>
                        <a:rPr lang="en-US" altLang="zh-CN" sz="2000"/>
                        <a:t> B    E</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A</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40">
                <a:tc>
                  <a:txBody>
                    <a:bodyPr/>
                    <a:lstStyle/>
                    <a:p>
                      <a:pPr marL="0" lvl="0" indent="0">
                        <a:buNone/>
                      </a:pPr>
                      <a:r>
                        <a:rPr lang="en-US" altLang="zh-CN" sz="2000"/>
                        <a:t>  t     t</a:t>
                      </a:r>
                    </a:p>
                    <a:p>
                      <a:pPr marL="0" lvl="0" indent="0">
                        <a:buNone/>
                      </a:pPr>
                      <a:r>
                        <a:rPr lang="en-US" altLang="zh-CN" sz="2000"/>
                        <a:t>  t     f</a:t>
                      </a:r>
                    </a:p>
                    <a:p>
                      <a:pPr marL="0" lvl="0" indent="0">
                        <a:buNone/>
                      </a:pPr>
                      <a:r>
                        <a:rPr lang="en-US" altLang="zh-CN" sz="2000"/>
                        <a:t>  f     t</a:t>
                      </a:r>
                    </a:p>
                    <a:p>
                      <a:pPr marL="0" lvl="0" indent="0">
                        <a:buNone/>
                      </a:pPr>
                      <a:r>
                        <a:rPr lang="en-US" altLang="zh-CN" sz="2000"/>
                        <a:t>  f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0.95</a:t>
                      </a:r>
                    </a:p>
                    <a:p>
                      <a:pPr marL="0" lvl="0" indent="0">
                        <a:buNone/>
                      </a:pPr>
                      <a:r>
                        <a:rPr lang="en-US" altLang="zh-CN" sz="2000"/>
                        <a:t>0.94</a:t>
                      </a:r>
                    </a:p>
                    <a:p>
                      <a:pPr marL="0" lvl="0" indent="0">
                        <a:buNone/>
                      </a:pPr>
                      <a:r>
                        <a:rPr lang="en-US" altLang="zh-CN" sz="2000"/>
                        <a:t>0.29</a:t>
                      </a:r>
                    </a:p>
                    <a:p>
                      <a:pPr marL="0" lvl="0" indent="0">
                        <a:buNone/>
                      </a:pPr>
                      <a:r>
                        <a:rPr lang="en-US" altLang="zh-CN" sz="2000"/>
                        <a:t>0.001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2" name="表格 235571"/>
          <p:cNvGraphicFramePr/>
          <p:nvPr>
            <p:custDataLst>
              <p:tags r:id="rId2"/>
            </p:custDataLst>
          </p:nvPr>
        </p:nvGraphicFramePr>
        <p:xfrm>
          <a:off x="4165600" y="563943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endParaRPr lang="zh-CN" altLang="en-US" sz="2000" i="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J</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0.90</a:t>
                      </a:r>
                    </a:p>
                    <a:p>
                      <a:pPr marL="0" lvl="0" indent="0">
                        <a:buNone/>
                      </a:pPr>
                      <a:r>
                        <a:rPr lang="en-US" altLang="zh-CN" sz="2000"/>
                        <a:t>0.05</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3" name="表格 235572"/>
          <p:cNvGraphicFramePr/>
          <p:nvPr>
            <p:custDataLst>
              <p:tags r:id="rId3"/>
            </p:custDataLst>
          </p:nvPr>
        </p:nvGraphicFramePr>
        <p:xfrm>
          <a:off x="7757795" y="563943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M</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0.70</a:t>
                      </a:r>
                    </a:p>
                    <a:p>
                      <a:pPr marL="0" lvl="0" indent="0">
                        <a:buNone/>
                      </a:pPr>
                      <a:r>
                        <a:rPr lang="en-US" altLang="zh-CN" sz="2000"/>
                        <a:t>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1" name="表格 235610"/>
          <p:cNvGraphicFramePr/>
          <p:nvPr/>
        </p:nvGraphicFramePr>
        <p:xfrm>
          <a:off x="4165600" y="287972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B</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0.001</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5" name="表格 235614"/>
          <p:cNvGraphicFramePr/>
          <p:nvPr/>
        </p:nvGraphicFramePr>
        <p:xfrm>
          <a:off x="7757795" y="287972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E</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0.002</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接箭头连接符 2"/>
          <p:cNvCxnSpPr>
            <a:stCxn id="235530" idx="5"/>
            <a:endCxn id="235525" idx="1"/>
          </p:cNvCxnSpPr>
          <p:nvPr/>
        </p:nvCxnSpPr>
        <p:spPr>
          <a:xfrm>
            <a:off x="5674360" y="5010785"/>
            <a:ext cx="955675" cy="765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235530" idx="3"/>
            <a:endCxn id="235526" idx="7"/>
          </p:cNvCxnSpPr>
          <p:nvPr/>
        </p:nvCxnSpPr>
        <p:spPr>
          <a:xfrm flipH="1">
            <a:off x="3856355" y="5010785"/>
            <a:ext cx="955675" cy="6121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35524" idx="3"/>
            <a:endCxn id="235530" idx="7"/>
          </p:cNvCxnSpPr>
          <p:nvPr/>
        </p:nvCxnSpPr>
        <p:spPr>
          <a:xfrm flipH="1">
            <a:off x="5674360" y="361823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35523" idx="5"/>
            <a:endCxn id="235530" idx="1"/>
          </p:cNvCxnSpPr>
          <p:nvPr/>
        </p:nvCxnSpPr>
        <p:spPr>
          <a:xfrm>
            <a:off x="3856355" y="361823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贝叶斯网络的全联合概率分布表示</a:t>
            </a:r>
          </a:p>
        </p:txBody>
      </p:sp>
      <p:graphicFrame>
        <p:nvGraphicFramePr>
          <p:cNvPr id="102405" name="Object 6"/>
          <p:cNvGraphicFramePr>
            <a:graphicFrameLocks noChangeAspect="1"/>
          </p:cNvGraphicFramePr>
          <p:nvPr/>
        </p:nvGraphicFramePr>
        <p:xfrm>
          <a:off x="2099310" y="1654810"/>
          <a:ext cx="7555230" cy="890270"/>
        </p:xfrm>
        <a:graphic>
          <a:graphicData uri="http://schemas.openxmlformats.org/presentationml/2006/ole">
            <mc:AlternateContent xmlns:mc="http://schemas.openxmlformats.org/markup-compatibility/2006">
              <mc:Choice xmlns:v="urn:schemas-microsoft-com:vml" Requires="v">
                <p:oleObj spid="_x0000_s61475" r:id="rId6" imgW="3632200" imgH="431800" progId="Equation.3">
                  <p:embed/>
                </p:oleObj>
              </mc:Choice>
              <mc:Fallback>
                <p:oleObj r:id="rId6" imgW="3632200" imgH="431800" progId="Equation.3">
                  <p:embed/>
                  <p:pic>
                    <p:nvPicPr>
                      <p:cNvPr id="0" name="图片 3085"/>
                      <p:cNvPicPr/>
                      <p:nvPr/>
                    </p:nvPicPr>
                    <p:blipFill>
                      <a:blip r:embed="rId7"/>
                      <a:stretch>
                        <a:fillRect/>
                      </a:stretch>
                    </p:blipFill>
                    <p:spPr>
                      <a:xfrm>
                        <a:off x="2099310" y="1654810"/>
                        <a:ext cx="7555230" cy="890270"/>
                      </a:xfrm>
                      <a:prstGeom prst="rect">
                        <a:avLst/>
                      </a:prstGeom>
                      <a:noFill/>
                      <a:ln w="38100">
                        <a:noFill/>
                        <a:miter/>
                      </a:ln>
                    </p:spPr>
                  </p:pic>
                </p:oleObj>
              </mc:Fallback>
            </mc:AlternateContent>
          </a:graphicData>
        </a:graphic>
      </p:graphicFrame>
      <p:sp>
        <p:nvSpPr>
          <p:cNvPr id="235523" name="椭圆 235522"/>
          <p:cNvSpPr/>
          <p:nvPr/>
        </p:nvSpPr>
        <p:spPr>
          <a:xfrm>
            <a:off x="5256530" y="275272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Burglary</a:t>
            </a:r>
          </a:p>
        </p:txBody>
      </p:sp>
      <p:sp>
        <p:nvSpPr>
          <p:cNvPr id="235524" name="椭圆 235523"/>
          <p:cNvSpPr/>
          <p:nvPr/>
        </p:nvSpPr>
        <p:spPr>
          <a:xfrm>
            <a:off x="8857310" y="2752725"/>
            <a:ext cx="116967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Earthquake</a:t>
            </a:r>
          </a:p>
        </p:txBody>
      </p:sp>
      <p:sp>
        <p:nvSpPr>
          <p:cNvPr id="235525" name="椭圆 235524"/>
          <p:cNvSpPr/>
          <p:nvPr/>
        </p:nvSpPr>
        <p:spPr>
          <a:xfrm>
            <a:off x="8857310" y="5610895"/>
            <a:ext cx="1169670" cy="9906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MaryCalls</a:t>
            </a:r>
            <a:endParaRPr lang="en-US" altLang="zh-CN">
              <a:solidFill>
                <a:srgbClr val="FF3300"/>
              </a:solidFill>
              <a:latin typeface="Times New Roman" panose="02020603050405020304" pitchFamily="18" charset="0"/>
            </a:endParaRPr>
          </a:p>
        </p:txBody>
      </p:sp>
      <p:sp>
        <p:nvSpPr>
          <p:cNvPr id="235526" name="椭圆 235525"/>
          <p:cNvSpPr/>
          <p:nvPr/>
        </p:nvSpPr>
        <p:spPr>
          <a:xfrm>
            <a:off x="5256530" y="545782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JohnCalls</a:t>
            </a:r>
            <a:endParaRPr lang="en-US" altLang="zh-CN">
              <a:solidFill>
                <a:srgbClr val="FF3300"/>
              </a:solidFill>
              <a:latin typeface="Times New Roman" panose="02020603050405020304" pitchFamily="18" charset="0"/>
            </a:endParaRPr>
          </a:p>
        </p:txBody>
      </p:sp>
      <p:sp>
        <p:nvSpPr>
          <p:cNvPr id="235530" name="椭圆 235529"/>
          <p:cNvSpPr/>
          <p:nvPr/>
        </p:nvSpPr>
        <p:spPr>
          <a:xfrm>
            <a:off x="7032320" y="4210085"/>
            <a:ext cx="1219200" cy="9144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r>
              <a:rPr lang="en-US" altLang="zh-CN">
                <a:solidFill>
                  <a:srgbClr val="FF3300"/>
                </a:solidFill>
                <a:latin typeface="Times New Roman" panose="02020603050405020304" pitchFamily="18" charset="0"/>
              </a:rPr>
              <a:t>Alarm</a:t>
            </a:r>
          </a:p>
        </p:txBody>
      </p:sp>
      <p:graphicFrame>
        <p:nvGraphicFramePr>
          <p:cNvPr id="235626" name="表格 235625"/>
          <p:cNvGraphicFramePr/>
          <p:nvPr>
            <p:custDataLst>
              <p:tags r:id="rId2"/>
            </p:custDataLst>
          </p:nvPr>
        </p:nvGraphicFramePr>
        <p:xfrm>
          <a:off x="9029065" y="3822065"/>
          <a:ext cx="1905000" cy="170688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36220">
                <a:tc>
                  <a:txBody>
                    <a:bodyPr/>
                    <a:lstStyle/>
                    <a:p>
                      <a:pPr marL="0" lvl="0" indent="0">
                        <a:buNone/>
                      </a:pPr>
                      <a:r>
                        <a:rPr lang="en-US" altLang="zh-CN" sz="2000"/>
                        <a:t> B    E</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A</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40">
                <a:tc>
                  <a:txBody>
                    <a:bodyPr/>
                    <a:lstStyle/>
                    <a:p>
                      <a:pPr marL="0" lvl="0" indent="0">
                        <a:buNone/>
                      </a:pPr>
                      <a:r>
                        <a:rPr lang="en-US" altLang="zh-CN" sz="2000"/>
                        <a:t>  t     t</a:t>
                      </a:r>
                    </a:p>
                    <a:p>
                      <a:pPr marL="0" lvl="0" indent="0">
                        <a:buNone/>
                      </a:pPr>
                      <a:r>
                        <a:rPr lang="en-US" altLang="zh-CN" sz="2000"/>
                        <a:t>  t     f</a:t>
                      </a:r>
                    </a:p>
                    <a:p>
                      <a:pPr marL="0" lvl="0" indent="0">
                        <a:buNone/>
                      </a:pPr>
                      <a:r>
                        <a:rPr lang="en-US" altLang="zh-CN" sz="2000"/>
                        <a:t>  f     t</a:t>
                      </a:r>
                    </a:p>
                    <a:p>
                      <a:pPr marL="0" lvl="0" indent="0">
                        <a:buNone/>
                      </a:pPr>
                      <a:r>
                        <a:rPr lang="en-US" altLang="zh-CN" sz="2000"/>
                        <a:t>  f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0.95</a:t>
                      </a:r>
                    </a:p>
                    <a:p>
                      <a:pPr marL="0" lvl="0" indent="0">
                        <a:buNone/>
                      </a:pPr>
                      <a:r>
                        <a:rPr lang="en-US" altLang="zh-CN" sz="2000"/>
                        <a:t>0.94</a:t>
                      </a:r>
                    </a:p>
                    <a:p>
                      <a:pPr marL="0" lvl="0" indent="0">
                        <a:buNone/>
                      </a:pPr>
                      <a:r>
                        <a:rPr lang="en-US" altLang="zh-CN" sz="2000"/>
                        <a:t>0.29</a:t>
                      </a:r>
                    </a:p>
                    <a:p>
                      <a:pPr marL="0" lvl="0" indent="0">
                        <a:buNone/>
                      </a:pPr>
                      <a:r>
                        <a:rPr lang="en-US" altLang="zh-CN" sz="2000"/>
                        <a:t>0.001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2" name="表格 235571"/>
          <p:cNvGraphicFramePr/>
          <p:nvPr>
            <p:custDataLst>
              <p:tags r:id="rId3"/>
            </p:custDataLst>
          </p:nvPr>
        </p:nvGraphicFramePr>
        <p:xfrm>
          <a:off x="6564630" y="561911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endParaRPr lang="zh-CN" altLang="en-US" sz="2000" i="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J</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0.90</a:t>
                      </a:r>
                    </a:p>
                    <a:p>
                      <a:pPr marL="0" lvl="0" indent="0">
                        <a:buNone/>
                      </a:pPr>
                      <a:r>
                        <a:rPr lang="en-US" altLang="zh-CN" sz="2000"/>
                        <a:t>0.05</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3" name="表格 235572"/>
          <p:cNvGraphicFramePr/>
          <p:nvPr>
            <p:custDataLst>
              <p:tags r:id="rId4"/>
            </p:custDataLst>
          </p:nvPr>
        </p:nvGraphicFramePr>
        <p:xfrm>
          <a:off x="10156825" y="561911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M</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0.70</a:t>
                      </a:r>
                    </a:p>
                    <a:p>
                      <a:pPr marL="0" lvl="0" indent="0">
                        <a:buNone/>
                      </a:pPr>
                      <a:r>
                        <a:rPr lang="en-US" altLang="zh-CN" sz="2000"/>
                        <a:t>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1" name="表格 235610"/>
          <p:cNvGraphicFramePr/>
          <p:nvPr/>
        </p:nvGraphicFramePr>
        <p:xfrm>
          <a:off x="6564630" y="285940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B</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0.001</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5" name="表格 235614"/>
          <p:cNvGraphicFramePr/>
          <p:nvPr/>
        </p:nvGraphicFramePr>
        <p:xfrm>
          <a:off x="10156825" y="285940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E</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0.002</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接箭头连接符 2"/>
          <p:cNvCxnSpPr>
            <a:stCxn id="235530" idx="5"/>
            <a:endCxn id="235525" idx="1"/>
          </p:cNvCxnSpPr>
          <p:nvPr/>
        </p:nvCxnSpPr>
        <p:spPr>
          <a:xfrm>
            <a:off x="8073390" y="4990465"/>
            <a:ext cx="955675" cy="765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235530" idx="3"/>
            <a:endCxn id="235526" idx="7"/>
          </p:cNvCxnSpPr>
          <p:nvPr/>
        </p:nvCxnSpPr>
        <p:spPr>
          <a:xfrm flipH="1">
            <a:off x="6255385" y="4990465"/>
            <a:ext cx="955675" cy="6121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35524" idx="3"/>
            <a:endCxn id="235530" idx="7"/>
          </p:cNvCxnSpPr>
          <p:nvPr/>
        </p:nvCxnSpPr>
        <p:spPr>
          <a:xfrm flipH="1">
            <a:off x="8073390" y="359791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35523" idx="5"/>
            <a:endCxn id="235530" idx="1"/>
          </p:cNvCxnSpPr>
          <p:nvPr/>
        </p:nvCxnSpPr>
        <p:spPr>
          <a:xfrm>
            <a:off x="6255385" y="359791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39140" y="2859405"/>
            <a:ext cx="4058285" cy="2091690"/>
          </a:xfrm>
          <a:prstGeom prst="rect">
            <a:avLst/>
          </a:prstGeom>
          <a:noFill/>
        </p:spPr>
        <p:txBody>
          <a:bodyPr wrap="square" rtlCol="0" anchor="t">
            <a:spAutoFit/>
          </a:bodyPr>
          <a:lstStyle/>
          <a:p>
            <a:r>
              <a:rPr lang="zh-CN" altLang="en-US" sz="2600" dirty="0">
                <a:sym typeface="+mn-ea"/>
              </a:rPr>
              <a:t>试计算：报警器响了，但既没有盗贼闯入，也没有发生地震，同时</a:t>
            </a:r>
            <a:r>
              <a:rPr lang="en-US" altLang="zh-CN" sz="2600">
                <a:latin typeface="Times New Roman" panose="02020603050405020304" pitchFamily="18" charset="0"/>
                <a:cs typeface="Times New Roman" panose="02020603050405020304" pitchFamily="18" charset="0"/>
                <a:sym typeface="+mn-ea"/>
              </a:rPr>
              <a:t>John</a:t>
            </a:r>
            <a:r>
              <a:rPr lang="zh-CN" altLang="en-US" sz="2600">
                <a:latin typeface="Times New Roman" panose="02020603050405020304" pitchFamily="18" charset="0"/>
                <a:cs typeface="Times New Roman" panose="02020603050405020304" pitchFamily="18" charset="0"/>
                <a:sym typeface="+mn-ea"/>
              </a:rPr>
              <a:t>和</a:t>
            </a:r>
            <a:r>
              <a:rPr lang="en-US" altLang="zh-CN" sz="2600">
                <a:latin typeface="Times New Roman" panose="02020603050405020304" pitchFamily="18" charset="0"/>
                <a:cs typeface="Times New Roman" panose="02020603050405020304" pitchFamily="18" charset="0"/>
                <a:sym typeface="+mn-ea"/>
              </a:rPr>
              <a:t>Mary</a:t>
            </a:r>
            <a:r>
              <a:rPr lang="zh-CN" altLang="en-US" sz="2600" dirty="0">
                <a:sym typeface="+mn-ea"/>
              </a:rPr>
              <a:t>都给你打电话的概率</a:t>
            </a:r>
          </a:p>
          <a:p>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j</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m</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a</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b</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e</a:t>
            </a:r>
            <a:r>
              <a:rPr lang="en-US" altLang="zh-CN" sz="2600">
                <a:latin typeface="Times New Roman" panose="02020603050405020304" pitchFamily="18" charset="0"/>
                <a:cs typeface="Times New Roman" panose="02020603050405020304" pitchFamily="18" charset="0"/>
                <a:sym typeface="+mn-ea"/>
              </a:rPr>
              <a:t>)</a:t>
            </a:r>
            <a:endParaRPr lang="zh-CN" altLang="en-US" sz="2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2</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贝叶斯网络的全联合概率分布表示</a:t>
            </a:r>
          </a:p>
        </p:txBody>
      </p:sp>
      <p:graphicFrame>
        <p:nvGraphicFramePr>
          <p:cNvPr id="102405" name="Object 6"/>
          <p:cNvGraphicFramePr>
            <a:graphicFrameLocks noChangeAspect="1"/>
          </p:cNvGraphicFramePr>
          <p:nvPr/>
        </p:nvGraphicFramePr>
        <p:xfrm>
          <a:off x="2099310" y="1654810"/>
          <a:ext cx="7555230" cy="890270"/>
        </p:xfrm>
        <a:graphic>
          <a:graphicData uri="http://schemas.openxmlformats.org/presentationml/2006/ole">
            <mc:AlternateContent xmlns:mc="http://schemas.openxmlformats.org/markup-compatibility/2006">
              <mc:Choice xmlns:v="urn:schemas-microsoft-com:vml" Requires="v">
                <p:oleObj spid="_x0000_s62499" r:id="rId6" imgW="3632200" imgH="431800" progId="Equation.3">
                  <p:embed/>
                </p:oleObj>
              </mc:Choice>
              <mc:Fallback>
                <p:oleObj r:id="rId6" imgW="3632200" imgH="431800" progId="Equation.3">
                  <p:embed/>
                  <p:pic>
                    <p:nvPicPr>
                      <p:cNvPr id="0" name="图片 3085"/>
                      <p:cNvPicPr/>
                      <p:nvPr/>
                    </p:nvPicPr>
                    <p:blipFill>
                      <a:blip r:embed="rId7"/>
                      <a:stretch>
                        <a:fillRect/>
                      </a:stretch>
                    </p:blipFill>
                    <p:spPr>
                      <a:xfrm>
                        <a:off x="2099310" y="1654810"/>
                        <a:ext cx="7555230" cy="890270"/>
                      </a:xfrm>
                      <a:prstGeom prst="rect">
                        <a:avLst/>
                      </a:prstGeom>
                      <a:noFill/>
                      <a:ln w="38100">
                        <a:noFill/>
                        <a:miter/>
                      </a:ln>
                    </p:spPr>
                  </p:pic>
                </p:oleObj>
              </mc:Fallback>
            </mc:AlternateContent>
          </a:graphicData>
        </a:graphic>
      </p:graphicFrame>
      <p:sp>
        <p:nvSpPr>
          <p:cNvPr id="235523" name="椭圆 235522"/>
          <p:cNvSpPr/>
          <p:nvPr/>
        </p:nvSpPr>
        <p:spPr>
          <a:xfrm>
            <a:off x="5256530" y="275272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Burglary</a:t>
            </a:r>
          </a:p>
        </p:txBody>
      </p:sp>
      <p:sp>
        <p:nvSpPr>
          <p:cNvPr id="235524" name="椭圆 235523"/>
          <p:cNvSpPr/>
          <p:nvPr/>
        </p:nvSpPr>
        <p:spPr>
          <a:xfrm>
            <a:off x="8857310" y="2752725"/>
            <a:ext cx="116967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a:solidFill>
                  <a:srgbClr val="FF3300"/>
                </a:solidFill>
                <a:latin typeface="Times New Roman" panose="02020603050405020304" pitchFamily="18" charset="0"/>
              </a:rPr>
              <a:t>Earthquake</a:t>
            </a:r>
          </a:p>
        </p:txBody>
      </p:sp>
      <p:sp>
        <p:nvSpPr>
          <p:cNvPr id="235525" name="椭圆 235524"/>
          <p:cNvSpPr/>
          <p:nvPr/>
        </p:nvSpPr>
        <p:spPr>
          <a:xfrm>
            <a:off x="8857310" y="5610895"/>
            <a:ext cx="1169670" cy="9906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MaryCalls</a:t>
            </a:r>
            <a:endParaRPr lang="en-US" altLang="zh-CN">
              <a:solidFill>
                <a:srgbClr val="FF3300"/>
              </a:solidFill>
              <a:latin typeface="Times New Roman" panose="02020603050405020304" pitchFamily="18" charset="0"/>
            </a:endParaRPr>
          </a:p>
        </p:txBody>
      </p:sp>
      <p:sp>
        <p:nvSpPr>
          <p:cNvPr id="235526" name="椭圆 235525"/>
          <p:cNvSpPr/>
          <p:nvPr/>
        </p:nvSpPr>
        <p:spPr>
          <a:xfrm>
            <a:off x="5256530" y="5457825"/>
            <a:ext cx="1170000" cy="9900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pPr algn="ctr"/>
            <a:r>
              <a:rPr lang="en-US" altLang="zh-CN" err="1">
                <a:solidFill>
                  <a:srgbClr val="FF3300"/>
                </a:solidFill>
                <a:latin typeface="Times New Roman" panose="02020603050405020304" pitchFamily="18" charset="0"/>
              </a:rPr>
              <a:t>JohnCalls</a:t>
            </a:r>
            <a:endParaRPr lang="en-US" altLang="zh-CN">
              <a:solidFill>
                <a:srgbClr val="FF3300"/>
              </a:solidFill>
              <a:latin typeface="Times New Roman" panose="02020603050405020304" pitchFamily="18" charset="0"/>
            </a:endParaRPr>
          </a:p>
        </p:txBody>
      </p:sp>
      <p:sp>
        <p:nvSpPr>
          <p:cNvPr id="235530" name="椭圆 235529"/>
          <p:cNvSpPr/>
          <p:nvPr/>
        </p:nvSpPr>
        <p:spPr>
          <a:xfrm>
            <a:off x="7032320" y="4210085"/>
            <a:ext cx="1219200" cy="914400"/>
          </a:xfrm>
          <a:prstGeom prst="ellipse">
            <a:avLst/>
          </a:prstGeom>
          <a:solidFill>
            <a:schemeClr val="accent4">
              <a:lumMod val="20000"/>
              <a:lumOff val="80000"/>
            </a:schemeClr>
          </a:solidFill>
          <a:ln w="9525" cap="flat" cmpd="sng">
            <a:solidFill>
              <a:schemeClr val="tx1"/>
            </a:solidFill>
            <a:prstDash val="solid"/>
            <a:headEnd type="none" w="med" len="med"/>
            <a:tailEnd type="none" w="med" len="med"/>
          </a:ln>
        </p:spPr>
        <p:txBody>
          <a:bodyPr wrap="none" anchor="ctr" anchorCtr="0"/>
          <a:lstStyle/>
          <a:p>
            <a:r>
              <a:rPr lang="en-US" altLang="zh-CN">
                <a:solidFill>
                  <a:srgbClr val="FF3300"/>
                </a:solidFill>
                <a:latin typeface="Times New Roman" panose="02020603050405020304" pitchFamily="18" charset="0"/>
              </a:rPr>
              <a:t>Alarm</a:t>
            </a:r>
          </a:p>
        </p:txBody>
      </p:sp>
      <p:graphicFrame>
        <p:nvGraphicFramePr>
          <p:cNvPr id="235626" name="表格 235625"/>
          <p:cNvGraphicFramePr/>
          <p:nvPr>
            <p:custDataLst>
              <p:tags r:id="rId2"/>
            </p:custDataLst>
          </p:nvPr>
        </p:nvGraphicFramePr>
        <p:xfrm>
          <a:off x="9029065" y="3822065"/>
          <a:ext cx="1905000" cy="170688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36220">
                <a:tc>
                  <a:txBody>
                    <a:bodyPr/>
                    <a:lstStyle/>
                    <a:p>
                      <a:pPr marL="0" lvl="0" indent="0">
                        <a:buNone/>
                      </a:pPr>
                      <a:r>
                        <a:rPr lang="en-US" altLang="zh-CN" sz="2000"/>
                        <a:t> B    E</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A</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40">
                <a:tc>
                  <a:txBody>
                    <a:bodyPr/>
                    <a:lstStyle/>
                    <a:p>
                      <a:pPr marL="0" lvl="0" indent="0">
                        <a:buNone/>
                      </a:pPr>
                      <a:r>
                        <a:rPr lang="en-US" altLang="zh-CN" sz="2000"/>
                        <a:t>  t     t</a:t>
                      </a:r>
                    </a:p>
                    <a:p>
                      <a:pPr marL="0" lvl="0" indent="0">
                        <a:buNone/>
                      </a:pPr>
                      <a:r>
                        <a:rPr lang="en-US" altLang="zh-CN" sz="2000"/>
                        <a:t>  t     f</a:t>
                      </a:r>
                    </a:p>
                    <a:p>
                      <a:pPr marL="0" lvl="0" indent="0">
                        <a:buNone/>
                      </a:pPr>
                      <a:r>
                        <a:rPr lang="en-US" altLang="zh-CN" sz="2000"/>
                        <a:t>  f     t</a:t>
                      </a:r>
                    </a:p>
                    <a:p>
                      <a:pPr marL="0" lvl="0" indent="0">
                        <a:buNone/>
                      </a:pPr>
                      <a:r>
                        <a:rPr lang="en-US" altLang="zh-CN" sz="2000"/>
                        <a:t>  f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0.95</a:t>
                      </a:r>
                    </a:p>
                    <a:p>
                      <a:pPr marL="0" lvl="0" indent="0">
                        <a:buNone/>
                      </a:pPr>
                      <a:r>
                        <a:rPr lang="en-US" altLang="zh-CN" sz="2000"/>
                        <a:t>0.94</a:t>
                      </a:r>
                    </a:p>
                    <a:p>
                      <a:pPr marL="0" lvl="0" indent="0">
                        <a:buNone/>
                      </a:pPr>
                      <a:r>
                        <a:rPr lang="en-US" altLang="zh-CN" sz="2000"/>
                        <a:t>0.29</a:t>
                      </a:r>
                    </a:p>
                    <a:p>
                      <a:pPr marL="0" lvl="0" indent="0">
                        <a:buNone/>
                      </a:pPr>
                      <a:r>
                        <a:rPr lang="en-US" altLang="zh-CN" sz="2000"/>
                        <a:t>0.001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2" name="表格 235571"/>
          <p:cNvGraphicFramePr/>
          <p:nvPr>
            <p:custDataLst>
              <p:tags r:id="rId3"/>
            </p:custDataLst>
          </p:nvPr>
        </p:nvGraphicFramePr>
        <p:xfrm>
          <a:off x="6564630" y="561911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endParaRPr lang="zh-CN" altLang="en-US" sz="2000" i="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J</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0.90</a:t>
                      </a:r>
                    </a:p>
                    <a:p>
                      <a:pPr marL="0" lvl="0" indent="0">
                        <a:buNone/>
                      </a:pPr>
                      <a:r>
                        <a:rPr lang="en-US" altLang="zh-CN" sz="2000"/>
                        <a:t>0.05</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73" name="表格 235572"/>
          <p:cNvGraphicFramePr/>
          <p:nvPr>
            <p:custDataLst>
              <p:tags r:id="rId4"/>
            </p:custDataLst>
          </p:nvPr>
        </p:nvGraphicFramePr>
        <p:xfrm>
          <a:off x="10156825" y="5619115"/>
          <a:ext cx="1371600" cy="1097280"/>
        </p:xfrm>
        <a:graphic>
          <a:graphicData uri="http://schemas.openxmlformats.org/drawingml/2006/table">
            <a:tbl>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5288">
                <a:tc>
                  <a:txBody>
                    <a:bodyPr/>
                    <a:lstStyle/>
                    <a:p>
                      <a:pPr marL="0" lvl="0" indent="0">
                        <a:buNone/>
                      </a:pPr>
                      <a:r>
                        <a:rPr lang="en-US" altLang="zh-CN" sz="2000"/>
                        <a:t>  </a:t>
                      </a:r>
                      <a:r>
                        <a:rPr lang="en-US" altLang="zh-CN" sz="2000" i="1"/>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i="1"/>
                        <a:t>P</a:t>
                      </a:r>
                      <a:r>
                        <a:rPr lang="en-US" altLang="zh-CN" sz="2000"/>
                        <a:t>(</a:t>
                      </a:r>
                      <a:r>
                        <a:rPr lang="en-US" altLang="zh-CN" sz="2000" i="1"/>
                        <a:t>M</a:t>
                      </a:r>
                      <a:r>
                        <a:rPr lang="en-US" altLang="zh-CN" sz="200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40">
                <a:tc>
                  <a:txBody>
                    <a:bodyPr/>
                    <a:lstStyle/>
                    <a:p>
                      <a:pPr marL="0" lvl="0" indent="0">
                        <a:buNone/>
                      </a:pPr>
                      <a:r>
                        <a:rPr lang="en-US" altLang="zh-CN" sz="2000"/>
                        <a:t>   t       </a:t>
                      </a:r>
                    </a:p>
                    <a:p>
                      <a:pPr marL="0" lvl="0" indent="0">
                        <a:buNone/>
                      </a:pPr>
                      <a:r>
                        <a:rPr lang="en-US" altLang="zh-CN" sz="2000"/>
                        <a:t>   f</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2000"/>
                        <a:t>0.70</a:t>
                      </a:r>
                    </a:p>
                    <a:p>
                      <a:pPr marL="0" lvl="0" indent="0">
                        <a:buNone/>
                      </a:pPr>
                      <a:r>
                        <a:rPr lang="en-US" altLang="zh-CN" sz="2000"/>
                        <a:t>0.01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1" name="表格 235610"/>
          <p:cNvGraphicFramePr/>
          <p:nvPr/>
        </p:nvGraphicFramePr>
        <p:xfrm>
          <a:off x="6564630" y="285940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B</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0.001</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615" name="表格 235614"/>
          <p:cNvGraphicFramePr/>
          <p:nvPr/>
        </p:nvGraphicFramePr>
        <p:xfrm>
          <a:off x="10156825" y="2859405"/>
          <a:ext cx="838200" cy="792480"/>
        </p:xfrm>
        <a:graphic>
          <a:graphicData uri="http://schemas.openxmlformats.org/drawingml/2006/table">
            <a:tbl>
              <a:tblPr/>
              <a:tblGrid>
                <a:gridCol w="838200">
                  <a:extLst>
                    <a:ext uri="{9D8B030D-6E8A-4147-A177-3AD203B41FA5}">
                      <a16:colId xmlns:a16="http://schemas.microsoft.com/office/drawing/2014/main" val="20000"/>
                    </a:ext>
                  </a:extLst>
                </a:gridCol>
              </a:tblGrid>
              <a:tr h="395288">
                <a:tc>
                  <a:txBody>
                    <a:bodyPr/>
                    <a:lstStyle/>
                    <a:p>
                      <a:pPr marL="0" lvl="0" indent="0">
                        <a:buNone/>
                      </a:pPr>
                      <a:r>
                        <a:rPr lang="en-US" altLang="zh-CN" sz="2000" i="1"/>
                        <a:t>P</a:t>
                      </a:r>
                      <a:r>
                        <a:rPr lang="en-US" altLang="zh-CN" sz="2000"/>
                        <a:t>(</a:t>
                      </a:r>
                      <a:r>
                        <a:rPr lang="en-US" altLang="zh-CN" sz="2000" i="1"/>
                        <a:t>E</a:t>
                      </a:r>
                      <a:r>
                        <a:rPr lang="en-US" altLang="zh-CN" sz="2000"/>
                        <a:t>) </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lvl="0" indent="0">
                        <a:buNone/>
                      </a:pPr>
                      <a:r>
                        <a:rPr lang="en-US" altLang="zh-CN" sz="2000"/>
                        <a:t>0.002</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接箭头连接符 2"/>
          <p:cNvCxnSpPr>
            <a:stCxn id="235530" idx="5"/>
            <a:endCxn id="235525" idx="1"/>
          </p:cNvCxnSpPr>
          <p:nvPr/>
        </p:nvCxnSpPr>
        <p:spPr>
          <a:xfrm>
            <a:off x="8073390" y="4990465"/>
            <a:ext cx="955675" cy="765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235530" idx="3"/>
            <a:endCxn id="235526" idx="7"/>
          </p:cNvCxnSpPr>
          <p:nvPr/>
        </p:nvCxnSpPr>
        <p:spPr>
          <a:xfrm flipH="1">
            <a:off x="6255385" y="4990465"/>
            <a:ext cx="955675" cy="6121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35524" idx="3"/>
            <a:endCxn id="235530" idx="7"/>
          </p:cNvCxnSpPr>
          <p:nvPr/>
        </p:nvCxnSpPr>
        <p:spPr>
          <a:xfrm flipH="1">
            <a:off x="8073390" y="359791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35523" idx="5"/>
            <a:endCxn id="235530" idx="1"/>
          </p:cNvCxnSpPr>
          <p:nvPr/>
        </p:nvCxnSpPr>
        <p:spPr>
          <a:xfrm>
            <a:off x="6255385" y="3597910"/>
            <a:ext cx="955675" cy="746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39140" y="2859405"/>
            <a:ext cx="4058285" cy="2091690"/>
          </a:xfrm>
          <a:prstGeom prst="rect">
            <a:avLst/>
          </a:prstGeom>
          <a:noFill/>
        </p:spPr>
        <p:txBody>
          <a:bodyPr wrap="square" rtlCol="0" anchor="t">
            <a:spAutoFit/>
          </a:bodyPr>
          <a:lstStyle/>
          <a:p>
            <a:r>
              <a:rPr lang="zh-CN" altLang="en-US" sz="2600" dirty="0">
                <a:sym typeface="+mn-ea"/>
              </a:rPr>
              <a:t>试计算：报警器响了，但既没有盗贼闯入，也没有发生地震，同时</a:t>
            </a:r>
            <a:r>
              <a:rPr lang="en-US" altLang="zh-CN" sz="2600">
                <a:latin typeface="Times New Roman" panose="02020603050405020304" pitchFamily="18" charset="0"/>
                <a:cs typeface="Times New Roman" panose="02020603050405020304" pitchFamily="18" charset="0"/>
                <a:sym typeface="+mn-ea"/>
              </a:rPr>
              <a:t>John</a:t>
            </a:r>
            <a:r>
              <a:rPr lang="zh-CN" altLang="en-US" sz="2600">
                <a:latin typeface="Times New Roman" panose="02020603050405020304" pitchFamily="18" charset="0"/>
                <a:cs typeface="Times New Roman" panose="02020603050405020304" pitchFamily="18" charset="0"/>
                <a:sym typeface="+mn-ea"/>
              </a:rPr>
              <a:t>和</a:t>
            </a:r>
            <a:r>
              <a:rPr lang="en-US" altLang="zh-CN" sz="2600">
                <a:latin typeface="Times New Roman" panose="02020603050405020304" pitchFamily="18" charset="0"/>
                <a:cs typeface="Times New Roman" panose="02020603050405020304" pitchFamily="18" charset="0"/>
                <a:sym typeface="+mn-ea"/>
              </a:rPr>
              <a:t>Mary</a:t>
            </a:r>
            <a:r>
              <a:rPr lang="zh-CN" altLang="en-US" sz="2600" dirty="0">
                <a:sym typeface="+mn-ea"/>
              </a:rPr>
              <a:t>都给你打电话的概率</a:t>
            </a:r>
          </a:p>
          <a:p>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j</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m</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a</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b</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e</a:t>
            </a:r>
            <a:r>
              <a:rPr lang="en-US" altLang="zh-CN" sz="2600">
                <a:latin typeface="Times New Roman" panose="02020603050405020304" pitchFamily="18" charset="0"/>
                <a:cs typeface="Times New Roman" panose="02020603050405020304" pitchFamily="18" charset="0"/>
                <a:sym typeface="+mn-ea"/>
              </a:rPr>
              <a:t>)</a:t>
            </a:r>
            <a:endParaRPr lang="en-US" altLang="zh-CN" sz="2600"/>
          </a:p>
        </p:txBody>
      </p:sp>
      <p:sp>
        <p:nvSpPr>
          <p:cNvPr id="7" name="文本框 6"/>
          <p:cNvSpPr txBox="1"/>
          <p:nvPr/>
        </p:nvSpPr>
        <p:spPr>
          <a:xfrm>
            <a:off x="739140" y="4916170"/>
            <a:ext cx="5825490" cy="1291590"/>
          </a:xfrm>
          <a:prstGeom prst="rect">
            <a:avLst/>
          </a:prstGeom>
          <a:noFill/>
        </p:spPr>
        <p:txBody>
          <a:bodyPr wrap="square" rtlCol="0" anchor="t">
            <a:spAutoFit/>
          </a:bodyPr>
          <a:lstStyle/>
          <a:p>
            <a:pPr>
              <a:buNone/>
            </a:pPr>
            <a:r>
              <a:rPr lang="en-US" altLang="zh-CN" sz="2600">
                <a:latin typeface="Times New Roman" panose="02020603050405020304" pitchFamily="18" charset="0"/>
                <a:cs typeface="Times New Roman" panose="02020603050405020304" pitchFamily="18" charset="0"/>
                <a:sym typeface="+mn-ea"/>
              </a:rPr>
              <a:t>= </a:t>
            </a:r>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j</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a</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m</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a</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i="1">
                <a:latin typeface="Times New Roman" panose="02020603050405020304" pitchFamily="18" charset="0"/>
                <a:cs typeface="Times New Roman" panose="02020603050405020304" pitchFamily="18" charset="0"/>
                <a:sym typeface="+mn-ea"/>
              </a:rPr>
              <a:t>a</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b</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e</a:t>
            </a:r>
            <a:r>
              <a:rPr lang="en-US" altLang="zh-CN" sz="2600">
                <a:latin typeface="Times New Roman" panose="02020603050405020304" pitchFamily="18" charset="0"/>
                <a:cs typeface="Times New Roman" panose="02020603050405020304" pitchFamily="18" charset="0"/>
                <a:sym typeface="+mn-ea"/>
              </a:rPr>
              <a:t>) </a:t>
            </a:r>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b</a:t>
            </a:r>
            <a:r>
              <a:rPr lang="en-US" altLang="zh-CN" sz="2600">
                <a:latin typeface="Times New Roman" panose="02020603050405020304" pitchFamily="18" charset="0"/>
                <a:cs typeface="Times New Roman" panose="02020603050405020304" pitchFamily="18" charset="0"/>
                <a:sym typeface="+mn-ea"/>
              </a:rPr>
              <a:t>) </a:t>
            </a:r>
            <a:r>
              <a:rPr lang="en-US" altLang="zh-CN" sz="2600" i="1">
                <a:latin typeface="Times New Roman" panose="02020603050405020304" pitchFamily="18" charset="0"/>
                <a:cs typeface="Times New Roman" panose="02020603050405020304" pitchFamily="18" charset="0"/>
                <a:sym typeface="+mn-ea"/>
              </a:rPr>
              <a:t>P</a:t>
            </a:r>
            <a:r>
              <a:rPr lang="en-US" altLang="zh-CN" sz="260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ea typeface="楷体_GB2312" pitchFamily="49" charset="-122"/>
                <a:sym typeface="+mn-ea"/>
              </a:rPr>
              <a:t>﹁</a:t>
            </a:r>
            <a:r>
              <a:rPr lang="en-US" altLang="zh-CN" sz="2600" i="1">
                <a:latin typeface="Times New Roman" panose="02020603050405020304" pitchFamily="18" charset="0"/>
                <a:cs typeface="Times New Roman" panose="02020603050405020304" pitchFamily="18" charset="0"/>
                <a:sym typeface="+mn-ea"/>
              </a:rPr>
              <a:t>e</a:t>
            </a:r>
            <a:r>
              <a:rPr lang="en-US" altLang="zh-CN" sz="2600">
                <a:latin typeface="Times New Roman" panose="02020603050405020304" pitchFamily="18" charset="0"/>
                <a:cs typeface="Times New Roman" panose="02020603050405020304" pitchFamily="18" charset="0"/>
                <a:sym typeface="+mn-ea"/>
              </a:rPr>
              <a:t>)</a:t>
            </a:r>
            <a:endParaRPr lang="en-US" altLang="zh-CN" sz="2600">
              <a:latin typeface="Times New Roman" panose="02020603050405020304" pitchFamily="18" charset="0"/>
              <a:cs typeface="Times New Roman" panose="02020603050405020304" pitchFamily="18" charset="0"/>
            </a:endParaRPr>
          </a:p>
          <a:p>
            <a:pPr>
              <a:buNone/>
            </a:pPr>
            <a:r>
              <a:rPr lang="en-US" altLang="zh-CN" sz="2600">
                <a:latin typeface="Times New Roman" panose="02020603050405020304" pitchFamily="18" charset="0"/>
                <a:cs typeface="Times New Roman" panose="02020603050405020304" pitchFamily="18" charset="0"/>
                <a:sym typeface="+mn-ea"/>
              </a:rPr>
              <a:t>= 0.9×0.7×0.001×0.999×0.998 </a:t>
            </a:r>
          </a:p>
          <a:p>
            <a:pPr>
              <a:buNone/>
            </a:pPr>
            <a:r>
              <a:rPr lang="en-US" altLang="zh-CN" sz="2600">
                <a:latin typeface="Times New Roman" panose="02020603050405020304" pitchFamily="18" charset="0"/>
                <a:cs typeface="Times New Roman" panose="02020603050405020304" pitchFamily="18" charset="0"/>
                <a:sym typeface="+mn-ea"/>
              </a:rPr>
              <a:t>= 0.00062= 0.062%</a:t>
            </a:r>
            <a:endParaRPr lang="zh-CN" altLang="en-US" sz="26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527051" y="188913"/>
            <a:ext cx="111865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3.6.1 </a:t>
            </a:r>
            <a:r>
              <a:rPr lang="zh-CN" altLang="en-US" sz="360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贝叶斯网络的概念及理论</a:t>
            </a:r>
          </a:p>
        </p:txBody>
      </p:sp>
      <p:sp>
        <p:nvSpPr>
          <p:cNvPr id="2" name="Text Box 3"/>
          <p:cNvSpPr txBox="1">
            <a:spLocks noChangeArrowheads="1"/>
          </p:cNvSpPr>
          <p:nvPr/>
        </p:nvSpPr>
        <p:spPr bwMode="auto">
          <a:xfrm>
            <a:off x="239395" y="962025"/>
            <a:ext cx="1127506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lnSpc>
                <a:spcPct val="110000"/>
              </a:lnSpc>
              <a:buNone/>
            </a:pP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3</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a:t>
            </a:r>
            <a:r>
              <a:rPr lang="en-US" altLang="zh-CN"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 </a:t>
            </a:r>
            <a:r>
              <a:rPr lang="zh-CN" altLang="en-US" sz="2800" b="1" dirty="0">
                <a:solidFill>
                  <a:srgbClr val="000099"/>
                </a:solidFill>
                <a:effectLst>
                  <a:outerShdw blurRad="38100" dist="38100" dir="2700000" algn="tl">
                    <a:srgbClr val="C0C0C0"/>
                  </a:outerShdw>
                </a:effectLst>
                <a:latin typeface="黑体" panose="02010609060101010101" pitchFamily="49" charset="-122"/>
                <a:ea typeface="+mj-ea"/>
                <a:cs typeface="+mj-cs"/>
                <a:sym typeface="+mn-ea"/>
              </a:rPr>
              <a:t>贝叶斯网络的条件独立关系</a:t>
            </a:r>
          </a:p>
        </p:txBody>
      </p:sp>
      <p:sp>
        <p:nvSpPr>
          <p:cNvPr id="238595" name="矩形 238594"/>
          <p:cNvSpPr/>
          <p:nvPr/>
        </p:nvSpPr>
        <p:spPr>
          <a:xfrm>
            <a:off x="381000" y="1752600"/>
            <a:ext cx="11135995" cy="4572000"/>
          </a:xfrm>
          <a:prstGeom prst="rect">
            <a:avLst/>
          </a:prstGeom>
          <a:noFill/>
          <a:ln w="9525">
            <a:noFill/>
          </a:ln>
        </p:spPr>
        <p:txBody>
          <a:bodyPr/>
          <a:lstStyle/>
          <a:p>
            <a:pPr marL="457200" indent="-457200" algn="l">
              <a:spcBef>
                <a:spcPct val="20000"/>
              </a:spcBef>
              <a:buClr>
                <a:srgbClr val="ED7D31"/>
              </a:buClr>
              <a:buSzPct val="75000"/>
              <a:buFont typeface="Wingdings" panose="05000000000000000000" charset="0"/>
              <a:buChar char="p"/>
            </a:pPr>
            <a:r>
              <a:rPr lang="zh-CN" altLang="en-US" sz="2600" b="0" dirty="0">
                <a:solidFill>
                  <a:schemeClr val="tx1"/>
                </a:solidFill>
                <a:latin typeface="Arial" panose="020B0604020202020204" pitchFamily="34" charset="0"/>
              </a:rPr>
              <a:t>给定</a:t>
            </a:r>
            <a:r>
              <a:rPr lang="zh-CN" altLang="en-US" sz="2600" b="0" dirty="0">
                <a:solidFill>
                  <a:srgbClr val="FF0000"/>
                </a:solidFill>
                <a:latin typeface="Arial" panose="020B0604020202020204" pitchFamily="34" charset="0"/>
              </a:rPr>
              <a:t>父节点</a:t>
            </a:r>
            <a:r>
              <a:rPr lang="zh-CN" altLang="en-US" sz="2600" b="0" dirty="0">
                <a:solidFill>
                  <a:schemeClr val="tx1"/>
                </a:solidFill>
                <a:latin typeface="Arial" panose="020B0604020202020204" pitchFamily="34" charset="0"/>
              </a:rPr>
              <a:t>，一个节点与它的</a:t>
            </a:r>
            <a:r>
              <a:rPr lang="zh-CN" altLang="en-US" sz="2600" dirty="0">
                <a:solidFill>
                  <a:schemeClr val="accent2"/>
                </a:solidFill>
                <a:latin typeface="Arial" panose="020B0604020202020204" pitchFamily="34" charset="0"/>
              </a:rPr>
              <a:t>非后代节点</a:t>
            </a:r>
            <a:r>
              <a:rPr lang="zh-CN" altLang="en-US" sz="2600" b="0" dirty="0">
                <a:solidFill>
                  <a:schemeClr val="tx1"/>
                </a:solidFill>
                <a:latin typeface="Arial" panose="020B0604020202020204" pitchFamily="34" charset="0"/>
              </a:rPr>
              <a:t>是条件独立的</a:t>
            </a:r>
          </a:p>
          <a:p>
            <a:pPr indent="0" algn="l">
              <a:spcBef>
                <a:spcPct val="20000"/>
              </a:spcBef>
              <a:buClr>
                <a:srgbClr val="ED7D31"/>
              </a:buClr>
              <a:buSzPct val="75000"/>
              <a:buFont typeface="Wingdings" panose="05000000000000000000" charset="0"/>
              <a:buNone/>
            </a:pP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endParaRPr lang="zh-CN" altLang="en-US" sz="2600" b="0" dirty="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endParaRPr lang="zh-CN" altLang="en-US" sz="2600" b="0">
              <a:solidFill>
                <a:schemeClr val="tx1"/>
              </a:solidFill>
              <a:latin typeface="Arial" panose="020B0604020202020204" pitchFamily="34" charset="0"/>
            </a:endParaRPr>
          </a:p>
          <a:p>
            <a:pPr marL="457200" indent="-457200" algn="l">
              <a:spcBef>
                <a:spcPct val="20000"/>
              </a:spcBef>
              <a:buClr>
                <a:srgbClr val="ED7D31"/>
              </a:buClr>
              <a:buSzPct val="75000"/>
              <a:buFont typeface="Wingdings" panose="05000000000000000000" charset="0"/>
              <a:buChar char="p"/>
            </a:pPr>
            <a:r>
              <a:rPr lang="zh-CN" altLang="en-US" sz="2600" b="0" dirty="0">
                <a:solidFill>
                  <a:schemeClr val="tx1"/>
                </a:solidFill>
                <a:latin typeface="Arial" panose="020B0604020202020204" pitchFamily="34" charset="0"/>
              </a:rPr>
              <a:t>给定一个节点的父节点、子节点以及子节点的父节点</a:t>
            </a:r>
            <a:r>
              <a:rPr lang="en-US" altLang="zh-CN" sz="2600" b="0">
                <a:solidFill>
                  <a:schemeClr val="tx1"/>
                </a:solidFill>
                <a:latin typeface="Arial" panose="020B0604020202020204" pitchFamily="34" charset="0"/>
              </a:rPr>
              <a:t>——</a:t>
            </a:r>
            <a:r>
              <a:rPr lang="zh-CN" altLang="en-US" sz="2600" dirty="0">
                <a:solidFill>
                  <a:srgbClr val="FF3300"/>
                </a:solidFill>
                <a:latin typeface="Arial" panose="020B0604020202020204" pitchFamily="34" charset="0"/>
              </a:rPr>
              <a:t>马尔科夫覆盖</a:t>
            </a:r>
            <a:r>
              <a:rPr lang="en-US" altLang="zh-CN" sz="2600" b="0">
                <a:solidFill>
                  <a:schemeClr val="tx1"/>
                </a:solidFill>
                <a:latin typeface="Times New Roman" panose="02020603050405020304" pitchFamily="18" charset="0"/>
              </a:rPr>
              <a:t>(Markov blanket)</a:t>
            </a:r>
            <a:r>
              <a:rPr lang="zh-CN" altLang="en-US" sz="2600" b="0">
                <a:solidFill>
                  <a:schemeClr val="tx1"/>
                </a:solidFill>
                <a:latin typeface="Times New Roman" panose="02020603050405020304" pitchFamily="18" charset="0"/>
              </a:rPr>
              <a:t>，</a:t>
            </a:r>
            <a:r>
              <a:rPr lang="zh-CN" altLang="en-US" sz="2600" b="0" dirty="0">
                <a:solidFill>
                  <a:schemeClr val="tx1"/>
                </a:solidFill>
                <a:latin typeface="Times New Roman" panose="02020603050405020304" pitchFamily="18" charset="0"/>
              </a:rPr>
              <a:t>这个节点和网络中</a:t>
            </a:r>
            <a:r>
              <a:rPr lang="zh-CN" altLang="en-US" sz="2600" b="0" dirty="0">
                <a:solidFill>
                  <a:schemeClr val="tx1"/>
                </a:solidFill>
                <a:latin typeface="Arial" panose="020B0604020202020204" pitchFamily="34" charset="0"/>
              </a:rPr>
              <a:t>的</a:t>
            </a:r>
            <a:r>
              <a:rPr lang="zh-CN" altLang="en-US" sz="2600" b="0" dirty="0">
                <a:solidFill>
                  <a:schemeClr val="accent2"/>
                </a:solidFill>
                <a:latin typeface="Arial" panose="020B0604020202020204" pitchFamily="34" charset="0"/>
              </a:rPr>
              <a:t>所有其它节点</a:t>
            </a:r>
            <a:r>
              <a:rPr lang="zh-CN" altLang="en-US" sz="2600" b="0" dirty="0">
                <a:solidFill>
                  <a:schemeClr val="tx1"/>
                </a:solidFill>
                <a:latin typeface="Arial" panose="020B0604020202020204" pitchFamily="34" charset="0"/>
              </a:rPr>
              <a:t>是条件独立的</a:t>
            </a:r>
          </a:p>
        </p:txBody>
      </p:sp>
      <p:sp>
        <p:nvSpPr>
          <p:cNvPr id="238596" name="文本框 238595"/>
          <p:cNvSpPr txBox="1"/>
          <p:nvPr/>
        </p:nvSpPr>
        <p:spPr>
          <a:xfrm>
            <a:off x="380365" y="6291580"/>
            <a:ext cx="11132820" cy="368300"/>
          </a:xfrm>
          <a:prstGeom prst="rect">
            <a:avLst/>
          </a:prstGeom>
          <a:noFill/>
          <a:ln w="9525">
            <a:noFill/>
          </a:ln>
          <a:extLst>
            <a:ext uri="{909E8E84-426E-40DD-AFC4-6F175D3DCCD1}">
              <a14:hiddenFill xmlns:a14="http://schemas.microsoft.com/office/drawing/2010/main">
                <a:solidFill>
                  <a:srgbClr val="6699FF"/>
                </a:solidFill>
              </a14:hiddenFill>
            </a:ext>
          </a:extLst>
        </p:spPr>
        <p:txBody>
          <a:bodyPr wrap="square">
            <a:spAutoFit/>
          </a:bodyPr>
          <a:lstStyle/>
          <a:p>
            <a:pPr algn="l"/>
            <a:r>
              <a:rPr lang="en-US" altLang="zh-CN" sz="1800" b="0" dirty="0">
                <a:solidFill>
                  <a:srgbClr val="000099"/>
                </a:solidFill>
                <a:latin typeface="Times New Roman" panose="02020603050405020304" pitchFamily="18" charset="0"/>
                <a:ea typeface="宋体" panose="02010600030101010101" pitchFamily="2" charset="-122"/>
              </a:rPr>
              <a:t>“</a:t>
            </a:r>
            <a:r>
              <a:rPr lang="en-US" altLang="zh-CN" sz="1800" b="0">
                <a:solidFill>
                  <a:srgbClr val="000099"/>
                </a:solidFill>
                <a:latin typeface="Times New Roman" panose="02020603050405020304" pitchFamily="18" charset="0"/>
                <a:ea typeface="宋体" panose="02010600030101010101" pitchFamily="2" charset="-122"/>
              </a:rPr>
              <a:t>But his delight is in the law of the LORD, and on his law he meditates day and night.”   </a:t>
            </a:r>
            <a:r>
              <a:rPr lang="en-US" altLang="zh-CN" sz="1800" b="0" i="1">
                <a:solidFill>
                  <a:srgbClr val="000099"/>
                </a:solidFill>
                <a:latin typeface="Times New Roman" panose="02020603050405020304" pitchFamily="18" charset="0"/>
                <a:ea typeface="宋体" panose="02010600030101010101" pitchFamily="2" charset="-122"/>
              </a:rPr>
              <a:t>From Psalms 1:2   NIV</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618" name="椭圆 239617"/>
          <p:cNvSpPr/>
          <p:nvPr/>
        </p:nvSpPr>
        <p:spPr>
          <a:xfrm>
            <a:off x="3178175" y="1249045"/>
            <a:ext cx="838200" cy="685800"/>
          </a:xfrm>
          <a:prstGeom prst="ellipse">
            <a:avLst/>
          </a:prstGeom>
          <a:solidFill>
            <a:srgbClr val="C0C0C0"/>
          </a:solidFill>
          <a:ln w="9525" cap="flat" cmpd="sng">
            <a:solidFill>
              <a:schemeClr val="tx1"/>
            </a:solidFill>
            <a:prstDash val="solid"/>
            <a:headEnd type="none" w="med" len="med"/>
            <a:tailEnd type="none" w="med" len="med"/>
          </a:ln>
        </p:spPr>
        <p:txBody>
          <a:bodyPr wrap="none" anchor="ctr" anchorCtr="0"/>
          <a:lstStyle/>
          <a:p>
            <a:r>
              <a:rPr lang="en-US" altLang="zh-CN" i="1">
                <a:solidFill>
                  <a:srgbClr val="FF3300"/>
                </a:solidFill>
                <a:latin typeface="Times New Roman" panose="02020603050405020304" pitchFamily="18" charset="0"/>
              </a:rPr>
              <a:t>U</a:t>
            </a:r>
            <a:r>
              <a:rPr lang="en-US" altLang="zh-CN" baseline="-25000">
                <a:solidFill>
                  <a:srgbClr val="FF3300"/>
                </a:solidFill>
                <a:latin typeface="Times New Roman" panose="02020603050405020304" pitchFamily="18" charset="0"/>
              </a:rPr>
              <a:t>1</a:t>
            </a:r>
          </a:p>
        </p:txBody>
      </p:sp>
      <p:sp>
        <p:nvSpPr>
          <p:cNvPr id="239619" name="椭圆 239618"/>
          <p:cNvSpPr/>
          <p:nvPr/>
        </p:nvSpPr>
        <p:spPr>
          <a:xfrm>
            <a:off x="5235575" y="1249045"/>
            <a:ext cx="838200" cy="762000"/>
          </a:xfrm>
          <a:prstGeom prst="ellipse">
            <a:avLst/>
          </a:prstGeom>
          <a:solidFill>
            <a:srgbClr val="C0C0C0"/>
          </a:solidFill>
          <a:ln w="9525" cap="flat" cmpd="sng">
            <a:solidFill>
              <a:schemeClr val="tx1"/>
            </a:solidFill>
            <a:prstDash val="solid"/>
            <a:headEnd type="none" w="med" len="med"/>
            <a:tailEnd type="none" w="med" len="med"/>
          </a:ln>
        </p:spPr>
        <p:txBody>
          <a:bodyPr wrap="none" anchor="ctr" anchorCtr="0"/>
          <a:lstStyle/>
          <a:p>
            <a:r>
              <a:rPr lang="en-US" altLang="zh-CN" i="1">
                <a:solidFill>
                  <a:srgbClr val="FF3300"/>
                </a:solidFill>
                <a:latin typeface="Times New Roman" panose="02020603050405020304" pitchFamily="18" charset="0"/>
              </a:rPr>
              <a:t>U</a:t>
            </a:r>
            <a:r>
              <a:rPr lang="en-US" altLang="zh-CN" i="1" baseline="-25000">
                <a:solidFill>
                  <a:srgbClr val="FF3300"/>
                </a:solidFill>
                <a:latin typeface="Times New Roman" panose="02020603050405020304" pitchFamily="18" charset="0"/>
              </a:rPr>
              <a:t>m</a:t>
            </a:r>
          </a:p>
        </p:txBody>
      </p:sp>
      <p:sp>
        <p:nvSpPr>
          <p:cNvPr id="239620" name="椭圆 239619"/>
          <p:cNvSpPr/>
          <p:nvPr/>
        </p:nvSpPr>
        <p:spPr>
          <a:xfrm>
            <a:off x="4092575" y="2773045"/>
            <a:ext cx="838200" cy="685800"/>
          </a:xfrm>
          <a:prstGeom prst="ellipse">
            <a:avLst/>
          </a:prstGeom>
          <a:solidFill>
            <a:srgbClr val="808080"/>
          </a:solidFill>
          <a:ln w="9525" cap="flat" cmpd="sng">
            <a:solidFill>
              <a:schemeClr val="tx1"/>
            </a:solidFill>
            <a:prstDash val="solid"/>
            <a:headEnd type="none" w="med" len="med"/>
            <a:tailEnd type="none" w="med" len="med"/>
          </a:ln>
        </p:spPr>
        <p:txBody>
          <a:bodyPr wrap="none" anchor="ctr" anchorCtr="0"/>
          <a:lstStyle/>
          <a:p>
            <a:pPr algn="ctr"/>
            <a:r>
              <a:rPr lang="en-US" altLang="zh-CN" i="1">
                <a:solidFill>
                  <a:srgbClr val="FF3300"/>
                </a:solidFill>
                <a:latin typeface="Times New Roman" panose="02020603050405020304" pitchFamily="18" charset="0"/>
              </a:rPr>
              <a:t>X</a:t>
            </a:r>
            <a:endParaRPr lang="en-US" altLang="zh-CN" i="1" baseline="-25000">
              <a:solidFill>
                <a:srgbClr val="FF3300"/>
              </a:solidFill>
              <a:latin typeface="Times New Roman" panose="02020603050405020304" pitchFamily="18" charset="0"/>
            </a:endParaRPr>
          </a:p>
        </p:txBody>
      </p:sp>
      <p:sp>
        <p:nvSpPr>
          <p:cNvPr id="239621" name="椭圆 239620"/>
          <p:cNvSpPr/>
          <p:nvPr/>
        </p:nvSpPr>
        <p:spPr>
          <a:xfrm>
            <a:off x="2339975" y="3001645"/>
            <a:ext cx="838200" cy="762000"/>
          </a:xfrm>
          <a:prstGeom prst="ellipse">
            <a:avLst/>
          </a:prstGeom>
          <a:solidFill>
            <a:srgbClr val="CCFFCC"/>
          </a:solidFill>
          <a:ln w="9525" cap="flat" cmpd="sng">
            <a:solidFill>
              <a:schemeClr val="tx1"/>
            </a:solidFill>
            <a:prstDash val="solid"/>
            <a:headEnd type="none" w="med" len="med"/>
            <a:tailEnd type="none" w="med" len="med"/>
          </a:ln>
        </p:spPr>
        <p:txBody>
          <a:bodyPr wrap="none" anchor="ctr" anchorCtr="0"/>
          <a:lstStyle/>
          <a:p>
            <a:r>
              <a:rPr lang="en-US" altLang="zh-CN" i="1">
                <a:solidFill>
                  <a:srgbClr val="FF3300"/>
                </a:solidFill>
                <a:latin typeface="Times New Roman" panose="02020603050405020304" pitchFamily="18" charset="0"/>
              </a:rPr>
              <a:t>Z</a:t>
            </a:r>
            <a:r>
              <a:rPr lang="en-US" altLang="zh-CN" i="1" baseline="-25000">
                <a:solidFill>
                  <a:srgbClr val="FF3300"/>
                </a:solidFill>
                <a:latin typeface="Times New Roman" panose="02020603050405020304" pitchFamily="18" charset="0"/>
              </a:rPr>
              <a:t>1j</a:t>
            </a:r>
          </a:p>
        </p:txBody>
      </p:sp>
      <p:sp>
        <p:nvSpPr>
          <p:cNvPr id="239622" name="椭圆 239621"/>
          <p:cNvSpPr/>
          <p:nvPr/>
        </p:nvSpPr>
        <p:spPr>
          <a:xfrm>
            <a:off x="5768975" y="3077845"/>
            <a:ext cx="838200" cy="762000"/>
          </a:xfrm>
          <a:prstGeom prst="ellipse">
            <a:avLst/>
          </a:prstGeom>
          <a:solidFill>
            <a:srgbClr val="CCFFCC"/>
          </a:solidFill>
          <a:ln w="9525" cap="flat" cmpd="sng">
            <a:solidFill>
              <a:schemeClr val="tx1"/>
            </a:solidFill>
            <a:prstDash val="solid"/>
            <a:headEnd type="none" w="med" len="med"/>
            <a:tailEnd type="none" w="med" len="med"/>
          </a:ln>
        </p:spPr>
        <p:txBody>
          <a:bodyPr wrap="none" anchor="ctr" anchorCtr="0"/>
          <a:lstStyle/>
          <a:p>
            <a:r>
              <a:rPr lang="en-US" altLang="zh-CN" i="1" err="1">
                <a:solidFill>
                  <a:srgbClr val="FF3300"/>
                </a:solidFill>
                <a:latin typeface="Times New Roman" panose="02020603050405020304" pitchFamily="18" charset="0"/>
              </a:rPr>
              <a:t>Z</a:t>
            </a:r>
            <a:r>
              <a:rPr lang="en-US" altLang="zh-CN" i="1" baseline="-25000" err="1">
                <a:solidFill>
                  <a:srgbClr val="FF3300"/>
                </a:solidFill>
                <a:latin typeface="Times New Roman" panose="02020603050405020304" pitchFamily="18" charset="0"/>
              </a:rPr>
              <a:t>nj</a:t>
            </a:r>
            <a:endParaRPr lang="en-US" altLang="zh-CN" i="1" baseline="-25000">
              <a:solidFill>
                <a:srgbClr val="FF3300"/>
              </a:solidFill>
              <a:latin typeface="Times New Roman" panose="02020603050405020304" pitchFamily="18" charset="0"/>
            </a:endParaRPr>
          </a:p>
        </p:txBody>
      </p:sp>
      <p:sp>
        <p:nvSpPr>
          <p:cNvPr id="239623" name="椭圆 239622"/>
          <p:cNvSpPr/>
          <p:nvPr/>
        </p:nvSpPr>
        <p:spPr>
          <a:xfrm>
            <a:off x="3330575" y="4906645"/>
            <a:ext cx="8382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r>
              <a:rPr lang="en-US" altLang="zh-CN" i="1">
                <a:solidFill>
                  <a:srgbClr val="FF3300"/>
                </a:solidFill>
                <a:latin typeface="Times New Roman" panose="02020603050405020304" pitchFamily="18" charset="0"/>
              </a:rPr>
              <a:t>Y</a:t>
            </a:r>
            <a:r>
              <a:rPr lang="en-US" altLang="zh-CN" baseline="-25000">
                <a:solidFill>
                  <a:srgbClr val="FF3300"/>
                </a:solidFill>
                <a:latin typeface="Times New Roman" panose="02020603050405020304" pitchFamily="18" charset="0"/>
              </a:rPr>
              <a:t>1</a:t>
            </a:r>
          </a:p>
        </p:txBody>
      </p:sp>
      <p:sp>
        <p:nvSpPr>
          <p:cNvPr id="239624" name="椭圆 239623"/>
          <p:cNvSpPr/>
          <p:nvPr/>
        </p:nvSpPr>
        <p:spPr>
          <a:xfrm>
            <a:off x="5235575" y="4906645"/>
            <a:ext cx="8382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r>
              <a:rPr lang="en-US" altLang="zh-CN" i="1" err="1">
                <a:solidFill>
                  <a:srgbClr val="FF3300"/>
                </a:solidFill>
                <a:latin typeface="Times New Roman" panose="02020603050405020304" pitchFamily="18" charset="0"/>
              </a:rPr>
              <a:t>Y</a:t>
            </a:r>
            <a:r>
              <a:rPr lang="en-US" altLang="zh-CN" i="1" baseline="-25000" err="1">
                <a:solidFill>
                  <a:srgbClr val="FF3300"/>
                </a:solidFill>
                <a:latin typeface="Times New Roman" panose="02020603050405020304" pitchFamily="18" charset="0"/>
              </a:rPr>
              <a:t>n</a:t>
            </a:r>
            <a:endParaRPr lang="en-US" altLang="zh-CN" i="1" baseline="-25000">
              <a:solidFill>
                <a:srgbClr val="FF3300"/>
              </a:solidFill>
              <a:latin typeface="Times New Roman" panose="02020603050405020304" pitchFamily="18" charset="0"/>
            </a:endParaRPr>
          </a:p>
        </p:txBody>
      </p:sp>
      <p:sp>
        <p:nvSpPr>
          <p:cNvPr id="239625" name="直接连接符 239624"/>
          <p:cNvSpPr/>
          <p:nvPr/>
        </p:nvSpPr>
        <p:spPr>
          <a:xfrm>
            <a:off x="2930525" y="829945"/>
            <a:ext cx="381000" cy="533400"/>
          </a:xfrm>
          <a:prstGeom prst="line">
            <a:avLst/>
          </a:prstGeom>
          <a:ln w="28575" cap="flat" cmpd="sng">
            <a:solidFill>
              <a:schemeClr val="tx1"/>
            </a:solidFill>
            <a:prstDash val="solid"/>
            <a:headEnd type="none" w="med" len="med"/>
            <a:tailEnd type="triangle" w="med" len="med"/>
          </a:ln>
        </p:spPr>
      </p:sp>
      <p:sp>
        <p:nvSpPr>
          <p:cNvPr id="239626" name="直接连接符 239625"/>
          <p:cNvSpPr/>
          <p:nvPr/>
        </p:nvSpPr>
        <p:spPr>
          <a:xfrm flipH="1">
            <a:off x="3722370" y="804545"/>
            <a:ext cx="228600" cy="457200"/>
          </a:xfrm>
          <a:prstGeom prst="line">
            <a:avLst/>
          </a:prstGeom>
          <a:ln w="28575" cap="flat" cmpd="sng">
            <a:solidFill>
              <a:schemeClr val="tx1"/>
            </a:solidFill>
            <a:prstDash val="solid"/>
            <a:headEnd type="none" w="med" len="med"/>
            <a:tailEnd type="triangle" w="med" len="med"/>
          </a:ln>
        </p:spPr>
      </p:sp>
      <p:sp>
        <p:nvSpPr>
          <p:cNvPr id="239627" name="直接连接符 239626"/>
          <p:cNvSpPr/>
          <p:nvPr/>
        </p:nvSpPr>
        <p:spPr>
          <a:xfrm flipH="1">
            <a:off x="2568575" y="1630045"/>
            <a:ext cx="609600" cy="228600"/>
          </a:xfrm>
          <a:prstGeom prst="line">
            <a:avLst/>
          </a:prstGeom>
          <a:ln w="28575" cap="flat" cmpd="sng">
            <a:solidFill>
              <a:schemeClr val="tx1"/>
            </a:solidFill>
            <a:prstDash val="solid"/>
            <a:headEnd type="none" w="med" len="med"/>
            <a:tailEnd type="triangle" w="med" len="med"/>
          </a:ln>
        </p:spPr>
      </p:sp>
      <p:sp>
        <p:nvSpPr>
          <p:cNvPr id="239628" name="直接连接符 239627"/>
          <p:cNvSpPr/>
          <p:nvPr/>
        </p:nvSpPr>
        <p:spPr>
          <a:xfrm>
            <a:off x="3650615" y="1925320"/>
            <a:ext cx="670560" cy="923925"/>
          </a:xfrm>
          <a:prstGeom prst="line">
            <a:avLst/>
          </a:prstGeom>
          <a:ln w="28575" cap="flat" cmpd="sng">
            <a:solidFill>
              <a:schemeClr val="tx1"/>
            </a:solidFill>
            <a:prstDash val="solid"/>
            <a:headEnd type="none" w="med" len="med"/>
            <a:tailEnd type="triangle" w="med" len="med"/>
          </a:ln>
        </p:spPr>
      </p:sp>
      <p:sp>
        <p:nvSpPr>
          <p:cNvPr id="239629" name="直接连接符 239628"/>
          <p:cNvSpPr/>
          <p:nvPr/>
        </p:nvSpPr>
        <p:spPr>
          <a:xfrm flipH="1">
            <a:off x="4702175" y="1915795"/>
            <a:ext cx="677545" cy="933450"/>
          </a:xfrm>
          <a:prstGeom prst="line">
            <a:avLst/>
          </a:prstGeom>
          <a:ln w="28575" cap="flat" cmpd="sng">
            <a:solidFill>
              <a:schemeClr val="tx1"/>
            </a:solidFill>
            <a:prstDash val="solid"/>
            <a:headEnd type="none" w="med" len="med"/>
            <a:tailEnd type="triangle" w="med" len="med"/>
          </a:ln>
        </p:spPr>
      </p:sp>
      <p:sp>
        <p:nvSpPr>
          <p:cNvPr id="239630" name="直接连接符 239629"/>
          <p:cNvSpPr/>
          <p:nvPr/>
        </p:nvSpPr>
        <p:spPr>
          <a:xfrm flipH="1">
            <a:off x="5845175" y="868045"/>
            <a:ext cx="228600" cy="457200"/>
          </a:xfrm>
          <a:prstGeom prst="line">
            <a:avLst/>
          </a:prstGeom>
          <a:ln w="28575" cap="flat" cmpd="sng">
            <a:solidFill>
              <a:schemeClr val="tx1"/>
            </a:solidFill>
            <a:prstDash val="solid"/>
            <a:headEnd type="none" w="med" len="med"/>
            <a:tailEnd type="triangle" w="med" len="med"/>
          </a:ln>
        </p:spPr>
      </p:sp>
      <p:sp>
        <p:nvSpPr>
          <p:cNvPr id="239631" name="直接连接符 239630"/>
          <p:cNvSpPr/>
          <p:nvPr/>
        </p:nvSpPr>
        <p:spPr>
          <a:xfrm>
            <a:off x="5083175" y="1020445"/>
            <a:ext cx="381000" cy="304800"/>
          </a:xfrm>
          <a:prstGeom prst="line">
            <a:avLst/>
          </a:prstGeom>
          <a:ln w="28575" cap="flat" cmpd="sng">
            <a:solidFill>
              <a:schemeClr val="tx1"/>
            </a:solidFill>
            <a:prstDash val="solid"/>
            <a:headEnd type="none" w="med" len="med"/>
            <a:tailEnd type="triangle" w="med" len="med"/>
          </a:ln>
        </p:spPr>
      </p:sp>
      <p:sp>
        <p:nvSpPr>
          <p:cNvPr id="239632" name="直接连接符 239631"/>
          <p:cNvSpPr/>
          <p:nvPr/>
        </p:nvSpPr>
        <p:spPr>
          <a:xfrm>
            <a:off x="6073775" y="1630045"/>
            <a:ext cx="457200" cy="228600"/>
          </a:xfrm>
          <a:prstGeom prst="line">
            <a:avLst/>
          </a:prstGeom>
          <a:ln w="28575" cap="flat" cmpd="sng">
            <a:solidFill>
              <a:schemeClr val="tx1"/>
            </a:solidFill>
            <a:prstDash val="solid"/>
            <a:headEnd type="none" w="med" len="med"/>
            <a:tailEnd type="triangle" w="med" len="med"/>
          </a:ln>
        </p:spPr>
      </p:sp>
      <p:sp>
        <p:nvSpPr>
          <p:cNvPr id="239633" name="直接连接符 239632"/>
          <p:cNvSpPr/>
          <p:nvPr/>
        </p:nvSpPr>
        <p:spPr>
          <a:xfrm flipH="1">
            <a:off x="3711575" y="3458845"/>
            <a:ext cx="685800" cy="1447800"/>
          </a:xfrm>
          <a:prstGeom prst="line">
            <a:avLst/>
          </a:prstGeom>
          <a:ln w="28575" cap="flat" cmpd="sng">
            <a:solidFill>
              <a:schemeClr val="tx1"/>
            </a:solidFill>
            <a:prstDash val="solid"/>
            <a:headEnd type="none" w="med" len="med"/>
            <a:tailEnd type="triangle" w="med" len="med"/>
          </a:ln>
        </p:spPr>
      </p:sp>
      <p:sp>
        <p:nvSpPr>
          <p:cNvPr id="239634" name="直接连接符 239633"/>
          <p:cNvSpPr/>
          <p:nvPr/>
        </p:nvSpPr>
        <p:spPr>
          <a:xfrm>
            <a:off x="4678680" y="3449320"/>
            <a:ext cx="845820" cy="1490345"/>
          </a:xfrm>
          <a:prstGeom prst="line">
            <a:avLst/>
          </a:prstGeom>
          <a:ln w="28575" cap="flat" cmpd="sng">
            <a:solidFill>
              <a:schemeClr val="tx1"/>
            </a:solidFill>
            <a:prstDash val="solid"/>
            <a:headEnd type="none" w="med" len="med"/>
            <a:tailEnd type="triangle" w="med" len="med"/>
          </a:ln>
        </p:spPr>
      </p:sp>
      <p:sp>
        <p:nvSpPr>
          <p:cNvPr id="239635" name="直接连接符 239634"/>
          <p:cNvSpPr/>
          <p:nvPr/>
        </p:nvSpPr>
        <p:spPr>
          <a:xfrm>
            <a:off x="3025775" y="3687445"/>
            <a:ext cx="581025" cy="1231900"/>
          </a:xfrm>
          <a:prstGeom prst="line">
            <a:avLst/>
          </a:prstGeom>
          <a:ln w="28575" cap="flat" cmpd="sng">
            <a:solidFill>
              <a:schemeClr val="tx1"/>
            </a:solidFill>
            <a:prstDash val="solid"/>
            <a:headEnd type="none" w="med" len="med"/>
            <a:tailEnd type="triangle" w="med" len="med"/>
          </a:ln>
        </p:spPr>
      </p:sp>
      <p:sp>
        <p:nvSpPr>
          <p:cNvPr id="239636" name="直接连接符 239635"/>
          <p:cNvSpPr/>
          <p:nvPr/>
        </p:nvSpPr>
        <p:spPr>
          <a:xfrm flipH="1">
            <a:off x="5692775" y="3839845"/>
            <a:ext cx="533400" cy="1066800"/>
          </a:xfrm>
          <a:prstGeom prst="line">
            <a:avLst/>
          </a:prstGeom>
          <a:ln w="28575" cap="flat" cmpd="sng">
            <a:solidFill>
              <a:schemeClr val="tx1"/>
            </a:solidFill>
            <a:prstDash val="solid"/>
            <a:headEnd type="none" w="med" len="med"/>
            <a:tailEnd type="triangle" w="med" len="med"/>
          </a:ln>
        </p:spPr>
      </p:sp>
      <p:sp>
        <p:nvSpPr>
          <p:cNvPr id="239637" name="直接连接符 239636"/>
          <p:cNvSpPr/>
          <p:nvPr/>
        </p:nvSpPr>
        <p:spPr>
          <a:xfrm flipH="1">
            <a:off x="2949575" y="5516245"/>
            <a:ext cx="533400" cy="381000"/>
          </a:xfrm>
          <a:prstGeom prst="line">
            <a:avLst/>
          </a:prstGeom>
          <a:ln w="28575" cap="flat" cmpd="sng">
            <a:solidFill>
              <a:schemeClr val="tx1"/>
            </a:solidFill>
            <a:prstDash val="solid"/>
            <a:headEnd type="none" w="med" len="med"/>
            <a:tailEnd type="triangle" w="med" len="med"/>
          </a:ln>
        </p:spPr>
      </p:sp>
      <p:sp>
        <p:nvSpPr>
          <p:cNvPr id="239638" name="直接连接符 239637"/>
          <p:cNvSpPr/>
          <p:nvPr/>
        </p:nvSpPr>
        <p:spPr>
          <a:xfrm>
            <a:off x="4016375" y="5516245"/>
            <a:ext cx="304800" cy="457200"/>
          </a:xfrm>
          <a:prstGeom prst="line">
            <a:avLst/>
          </a:prstGeom>
          <a:ln w="28575" cap="flat" cmpd="sng">
            <a:solidFill>
              <a:schemeClr val="tx1"/>
            </a:solidFill>
            <a:prstDash val="solid"/>
            <a:headEnd type="none" w="med" len="med"/>
            <a:tailEnd type="triangle" w="med" len="med"/>
          </a:ln>
        </p:spPr>
      </p:sp>
      <p:sp>
        <p:nvSpPr>
          <p:cNvPr id="239639" name="直接连接符 239638"/>
          <p:cNvSpPr/>
          <p:nvPr/>
        </p:nvSpPr>
        <p:spPr>
          <a:xfrm flipH="1">
            <a:off x="5235575" y="5539740"/>
            <a:ext cx="228600" cy="457200"/>
          </a:xfrm>
          <a:prstGeom prst="line">
            <a:avLst/>
          </a:prstGeom>
          <a:ln w="28575" cap="flat" cmpd="sng">
            <a:solidFill>
              <a:schemeClr val="tx1"/>
            </a:solidFill>
            <a:prstDash val="solid"/>
            <a:headEnd type="none" w="med" len="med"/>
            <a:tailEnd type="triangle" w="med" len="med"/>
          </a:ln>
        </p:spPr>
      </p:sp>
      <p:sp>
        <p:nvSpPr>
          <p:cNvPr id="239640" name="直接连接符 239639"/>
          <p:cNvSpPr/>
          <p:nvPr/>
        </p:nvSpPr>
        <p:spPr>
          <a:xfrm>
            <a:off x="5921375" y="5516245"/>
            <a:ext cx="381000" cy="533400"/>
          </a:xfrm>
          <a:prstGeom prst="line">
            <a:avLst/>
          </a:prstGeom>
          <a:ln w="28575" cap="flat" cmpd="sng">
            <a:solidFill>
              <a:schemeClr val="tx1"/>
            </a:solidFill>
            <a:prstDash val="solid"/>
            <a:headEnd type="none" w="med" len="med"/>
            <a:tailEnd type="triangle" w="med" len="med"/>
          </a:ln>
        </p:spPr>
      </p:sp>
      <p:cxnSp>
        <p:nvCxnSpPr>
          <p:cNvPr id="239641" name="曲线连接符 239640"/>
          <p:cNvCxnSpPr/>
          <p:nvPr/>
        </p:nvCxnSpPr>
        <p:spPr>
          <a:xfrm rot="16200000">
            <a:off x="1501775" y="3535045"/>
            <a:ext cx="2819400" cy="1447800"/>
          </a:xfrm>
          <a:prstGeom prst="curvedConnector3">
            <a:avLst>
              <a:gd name="adj1" fmla="val 50000"/>
            </a:avLst>
          </a:prstGeom>
          <a:ln w="9525" cap="flat" cmpd="sng">
            <a:solidFill>
              <a:schemeClr val="tx1"/>
            </a:solidFill>
            <a:prstDash val="solid"/>
            <a:headEnd type="none" w="med" len="med"/>
            <a:tailEnd type="none" w="med" len="med"/>
          </a:ln>
        </p:spPr>
      </p:cxnSp>
      <p:sp>
        <p:nvSpPr>
          <p:cNvPr id="239642" name="任意多边形 239641"/>
          <p:cNvSpPr/>
          <p:nvPr/>
        </p:nvSpPr>
        <p:spPr>
          <a:xfrm>
            <a:off x="2403475" y="804545"/>
            <a:ext cx="4432300" cy="5092700"/>
          </a:xfrm>
          <a:custGeom>
            <a:avLst/>
            <a:gdLst/>
            <a:ahLst/>
            <a:cxnLst/>
            <a:rect l="0" t="0" r="0" b="0"/>
            <a:pathLst>
              <a:path w="2792" h="3216">
                <a:moveTo>
                  <a:pt x="776" y="1288"/>
                </a:moveTo>
                <a:cubicBezTo>
                  <a:pt x="388" y="960"/>
                  <a:pt x="0" y="632"/>
                  <a:pt x="56" y="424"/>
                </a:cubicBezTo>
                <a:cubicBezTo>
                  <a:pt x="112" y="216"/>
                  <a:pt x="688" y="80"/>
                  <a:pt x="1112" y="40"/>
                </a:cubicBezTo>
                <a:cubicBezTo>
                  <a:pt x="1536" y="0"/>
                  <a:pt x="2408" y="40"/>
                  <a:pt x="2600" y="184"/>
                </a:cubicBezTo>
                <a:cubicBezTo>
                  <a:pt x="2792" y="328"/>
                  <a:pt x="2384" y="736"/>
                  <a:pt x="2264" y="904"/>
                </a:cubicBezTo>
                <a:cubicBezTo>
                  <a:pt x="2144" y="1072"/>
                  <a:pt x="1944" y="1072"/>
                  <a:pt x="1880" y="1192"/>
                </a:cubicBezTo>
                <a:cubicBezTo>
                  <a:pt x="1816" y="1312"/>
                  <a:pt x="1784" y="1392"/>
                  <a:pt x="1880" y="1624"/>
                </a:cubicBezTo>
                <a:cubicBezTo>
                  <a:pt x="1976" y="1856"/>
                  <a:pt x="2320" y="2336"/>
                  <a:pt x="2456" y="2584"/>
                </a:cubicBezTo>
                <a:cubicBezTo>
                  <a:pt x="2592" y="2832"/>
                  <a:pt x="2656" y="3008"/>
                  <a:pt x="2696" y="3112"/>
                </a:cubicBezTo>
                <a:cubicBezTo>
                  <a:pt x="2736" y="3216"/>
                  <a:pt x="2696" y="3208"/>
                  <a:pt x="2696" y="3208"/>
                </a:cubicBezTo>
                <a:cubicBezTo>
                  <a:pt x="2696" y="3208"/>
                  <a:pt x="2688" y="3120"/>
                  <a:pt x="2696" y="3112"/>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39643" name="文本框 239642"/>
          <p:cNvSpPr txBox="1"/>
          <p:nvPr/>
        </p:nvSpPr>
        <p:spPr>
          <a:xfrm>
            <a:off x="7750175" y="1325245"/>
            <a:ext cx="2667000" cy="3748088"/>
          </a:xfrm>
          <a:prstGeom prst="rect">
            <a:avLst/>
          </a:prstGeom>
          <a:noFill/>
          <a:ln w="9525">
            <a:noFill/>
          </a:ln>
        </p:spPr>
        <p:txBody>
          <a:bodyPr>
            <a:spAutoFit/>
          </a:bodyPr>
          <a:lstStyle/>
          <a:p>
            <a:pPr algn="l">
              <a:spcBef>
                <a:spcPct val="50000"/>
              </a:spcBef>
            </a:pPr>
            <a:r>
              <a:rPr lang="zh-CN" altLang="en-US" sz="3200" b="0">
                <a:solidFill>
                  <a:schemeClr val="tx1"/>
                </a:solidFill>
                <a:latin typeface="Times New Roman" panose="02020603050405020304" pitchFamily="18" charset="0"/>
              </a:rPr>
              <a:t>【</a:t>
            </a:r>
            <a:r>
              <a:rPr lang="zh-CN" altLang="en-US" sz="3200" b="0" dirty="0">
                <a:solidFill>
                  <a:schemeClr val="tx1"/>
                </a:solidFill>
                <a:latin typeface="Times New Roman" panose="02020603050405020304" pitchFamily="18" charset="0"/>
              </a:rPr>
              <a:t>说明</a:t>
            </a:r>
            <a:r>
              <a:rPr lang="zh-CN" altLang="en-US" sz="3200" b="0">
                <a:solidFill>
                  <a:schemeClr val="tx1"/>
                </a:solidFill>
                <a:latin typeface="Times New Roman" panose="02020603050405020304" pitchFamily="18" charset="0"/>
              </a:rPr>
              <a:t>】</a:t>
            </a:r>
            <a:r>
              <a:rPr lang="zh-CN" altLang="en-US" sz="3200" b="0" dirty="0">
                <a:solidFill>
                  <a:schemeClr val="tx1"/>
                </a:solidFill>
                <a:latin typeface="Times New Roman" panose="02020603050405020304" pitchFamily="18" charset="0"/>
              </a:rPr>
              <a:t>：</a:t>
            </a:r>
          </a:p>
          <a:p>
            <a:pPr algn="l">
              <a:spcBef>
                <a:spcPct val="50000"/>
              </a:spcBef>
            </a:pPr>
            <a:r>
              <a:rPr lang="zh-CN" altLang="en-US" sz="3200" b="0" dirty="0">
                <a:solidFill>
                  <a:schemeClr val="tx1"/>
                </a:solidFill>
                <a:latin typeface="Times New Roman" panose="02020603050405020304" pitchFamily="18" charset="0"/>
              </a:rPr>
              <a:t>给定节点</a:t>
            </a:r>
            <a:r>
              <a:rPr lang="en-US" altLang="zh-CN" sz="3200" b="0">
                <a:solidFill>
                  <a:schemeClr val="tx1"/>
                </a:solidFill>
                <a:latin typeface="Times New Roman" panose="02020603050405020304" pitchFamily="18" charset="0"/>
              </a:rPr>
              <a:t>X</a:t>
            </a:r>
            <a:r>
              <a:rPr lang="zh-CN" altLang="en-US" sz="3200" b="0" dirty="0">
                <a:solidFill>
                  <a:schemeClr val="tx1"/>
                </a:solidFill>
                <a:latin typeface="Times New Roman" panose="02020603050405020304" pitchFamily="18" charset="0"/>
              </a:rPr>
              <a:t>的父节点</a:t>
            </a:r>
            <a:r>
              <a:rPr lang="en-US" altLang="zh-CN" sz="3200" b="0" i="1">
                <a:solidFill>
                  <a:schemeClr val="tx1"/>
                </a:solidFill>
                <a:latin typeface="Times New Roman" panose="02020603050405020304" pitchFamily="18" charset="0"/>
              </a:rPr>
              <a:t>U</a:t>
            </a:r>
            <a:r>
              <a:rPr lang="en-US" altLang="zh-CN" sz="3200" b="0" baseline="-25000">
                <a:solidFill>
                  <a:schemeClr val="tx1"/>
                </a:solidFill>
                <a:latin typeface="Times New Roman" panose="02020603050405020304" pitchFamily="18" charset="0"/>
              </a:rPr>
              <a:t>1</a:t>
            </a:r>
            <a:r>
              <a:rPr lang="en-US" altLang="zh-CN" sz="3200" b="0">
                <a:solidFill>
                  <a:schemeClr val="tx1"/>
                </a:solidFill>
                <a:latin typeface="Times New Roman" panose="02020603050405020304" pitchFamily="18" charset="0"/>
              </a:rPr>
              <a:t>... </a:t>
            </a:r>
            <a:r>
              <a:rPr lang="en-US" altLang="zh-CN" sz="3200" b="0" i="1">
                <a:solidFill>
                  <a:schemeClr val="tx1"/>
                </a:solidFill>
                <a:latin typeface="Times New Roman" panose="02020603050405020304" pitchFamily="18" charset="0"/>
              </a:rPr>
              <a:t>U</a:t>
            </a:r>
            <a:r>
              <a:rPr lang="en-US" altLang="zh-CN" sz="3200" b="0" i="1" baseline="-25000">
                <a:solidFill>
                  <a:schemeClr val="tx1"/>
                </a:solidFill>
                <a:latin typeface="Times New Roman" panose="02020603050405020304" pitchFamily="18" charset="0"/>
              </a:rPr>
              <a:t>m</a:t>
            </a:r>
            <a:r>
              <a:rPr lang="zh-CN" altLang="en-US" sz="3200" b="0">
                <a:solidFill>
                  <a:schemeClr val="tx1"/>
                </a:solidFill>
                <a:latin typeface="Times New Roman" panose="02020603050405020304" pitchFamily="18" charset="0"/>
              </a:rPr>
              <a:t>，</a:t>
            </a:r>
            <a:r>
              <a:rPr lang="zh-CN" altLang="en-US" sz="3200" b="0" dirty="0">
                <a:solidFill>
                  <a:schemeClr val="tx1"/>
                </a:solidFill>
                <a:latin typeface="Times New Roman" panose="02020603050405020304" pitchFamily="18" charset="0"/>
              </a:rPr>
              <a:t>节点</a:t>
            </a:r>
            <a:r>
              <a:rPr lang="en-US" altLang="zh-CN" sz="3200" b="0" i="1">
                <a:solidFill>
                  <a:schemeClr val="tx1"/>
                </a:solidFill>
                <a:latin typeface="Times New Roman" panose="02020603050405020304" pitchFamily="18" charset="0"/>
              </a:rPr>
              <a:t>X</a:t>
            </a:r>
            <a:r>
              <a:rPr lang="zh-CN" altLang="en-US" sz="3200" b="0">
                <a:solidFill>
                  <a:schemeClr val="tx1"/>
                </a:solidFill>
                <a:latin typeface="Times New Roman" panose="02020603050405020304" pitchFamily="18" charset="0"/>
              </a:rPr>
              <a:t>与</a:t>
            </a:r>
            <a:r>
              <a:rPr lang="zh-CN" altLang="en-US" sz="3200" b="0" dirty="0">
                <a:solidFill>
                  <a:schemeClr val="tx1"/>
                </a:solidFill>
                <a:latin typeface="Times New Roman" panose="02020603050405020304" pitchFamily="18" charset="0"/>
              </a:rPr>
              <a:t>它的非后代节点（即</a:t>
            </a:r>
            <a:r>
              <a:rPr lang="en-US" altLang="zh-CN" sz="3200" b="0" i="1" err="1">
                <a:solidFill>
                  <a:schemeClr val="tx1"/>
                </a:solidFill>
                <a:latin typeface="Times New Roman" panose="02020603050405020304" pitchFamily="18" charset="0"/>
              </a:rPr>
              <a:t>Z</a:t>
            </a:r>
            <a:r>
              <a:rPr lang="en-US" altLang="zh-CN" sz="3200" b="0" i="1" baseline="-25000" err="1">
                <a:solidFill>
                  <a:schemeClr val="tx1"/>
                </a:solidFill>
                <a:latin typeface="Times New Roman" panose="02020603050405020304" pitchFamily="18" charset="0"/>
              </a:rPr>
              <a:t>ij</a:t>
            </a:r>
            <a:r>
              <a:rPr lang="zh-CN" altLang="en-US" sz="3200" b="0">
                <a:solidFill>
                  <a:schemeClr val="tx1"/>
                </a:solidFill>
                <a:latin typeface="Times New Roman" panose="02020603050405020304" pitchFamily="18" charset="0"/>
              </a:rPr>
              <a:t>）</a:t>
            </a:r>
            <a:r>
              <a:rPr lang="zh-CN" altLang="en-US" sz="3200" b="0" dirty="0">
                <a:solidFill>
                  <a:schemeClr val="tx1"/>
                </a:solidFill>
                <a:latin typeface="Times New Roman" panose="02020603050405020304" pitchFamily="18" charset="0"/>
              </a:rPr>
              <a:t>是条件独立的。</a:t>
            </a:r>
            <a:endParaRPr lang="zh-CN" altLang="en-US" sz="3200" b="0" baseline="-25000" dirty="0">
              <a:solidFill>
                <a:schemeClr val="tx1"/>
              </a:solidFill>
              <a:latin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b16afe8-32e9-4aa6-b77d-4b408829b4db}"/>
  <p:tag name="TABLE_ENDDRAG_ORIGIN_RECT" val="747*317"/>
  <p:tag name="TABLE_ENDDRAG_RECT" val="128*194*747*317"/>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482851d1-d564-4c62-8c13-598be3dfebad}"/>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97fa5524-fae7-41d8-9544-832e0d9bc7bd}"/>
</p:tagLst>
</file>

<file path=ppt/tags/tag12.xml><?xml version="1.0" encoding="utf-8"?>
<p:tagLst xmlns:a="http://schemas.openxmlformats.org/drawingml/2006/main" xmlns:r="http://schemas.openxmlformats.org/officeDocument/2006/relationships" xmlns:p="http://schemas.openxmlformats.org/presentationml/2006/main">
  <p:tag name="TABLE_ENDDRAG_ORIGIN_RECT" val="150*136"/>
  <p:tag name="TABLE_ENDDRAG_RECT" val="414*324*150*136"/>
  <p:tag name="KSO_WM_UNIT_TABLE_BEAUTIFY" val="smartTable{c099b54c-79ac-4493-b73a-17f2eef8c74b}"/>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07d4ba59-05cd-4e35-8727-b67dfd440b15}"/>
  <p:tag name="TABLE_ENDDRAG_ORIGIN_RECT" val="108*71"/>
  <p:tag name="TABLE_ENDDRAG_RECT" val="24*216*108*71"/>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8f87be3-c0c6-422a-af16-96c48d1a9ffa}"/>
  <p:tag name="TABLE_ENDDRAG_ORIGIN_RECT" val="108*77"/>
  <p:tag name="TABLE_ENDDRAG_RECT" val="522*210*108*7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b16afe8-32e9-4aa6-b77d-4b408829b4db}"/>
  <p:tag name="TABLE_ENDDRAG_ORIGIN_RECT" val="747*317"/>
  <p:tag name="TABLE_ENDDRAG_RECT" val="128*194*747*31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17d1c2c-ba07-4d55-905d-65fe6f6d2912}"/>
  <p:tag name="TABLE_ENDDRAG_ORIGIN_RECT" val="150*121"/>
  <p:tag name="TABLE_ENDDRAG_RECT" val="402*222*150*12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82851d1-d564-4c62-8c13-598be3dfebad}"/>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97fa5524-fae7-41d8-9544-832e0d9bc7bd}"/>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f17d1c2c-ba07-4d55-905d-65fe6f6d2912}"/>
  <p:tag name="TABLE_ENDDRAG_ORIGIN_RECT" val="150*121"/>
  <p:tag name="TABLE_ENDDRAG_RECT" val="402*222*150*12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482851d1-d564-4c62-8c13-598be3dfebad}"/>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97fa5524-fae7-41d8-9544-832e0d9bc7bd}"/>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f17d1c2c-ba07-4d55-905d-65fe6f6d2912}"/>
  <p:tag name="TABLE_ENDDRAG_ORIGIN_RECT" val="150*121"/>
  <p:tag name="TABLE_ENDDRAG_RECT" val="402*222*150*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10653</Words>
  <Application>Microsoft Office PowerPoint</Application>
  <PresentationFormat>宽屏</PresentationFormat>
  <Paragraphs>1362</Paragraphs>
  <Slides>118</Slides>
  <Notes>3</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118</vt:i4>
      </vt:variant>
    </vt:vector>
  </HeadingPairs>
  <TitlesOfParts>
    <vt:vector size="138" baseType="lpstr">
      <vt:lpstr>等线</vt:lpstr>
      <vt:lpstr>等线 Light</vt:lpstr>
      <vt:lpstr>FangSong_GB2312</vt:lpstr>
      <vt:lpstr>黑体</vt:lpstr>
      <vt:lpstr>隶书</vt:lpstr>
      <vt:lpstr>宋体</vt:lpstr>
      <vt:lpstr>微软雅黑</vt:lpstr>
      <vt:lpstr>Arial</vt:lpstr>
      <vt:lpstr>Calibri</vt:lpstr>
      <vt:lpstr>Cambria Math</vt:lpstr>
      <vt:lpstr>MT Extra</vt:lpstr>
      <vt:lpstr>Symbol</vt:lpstr>
      <vt:lpstr>Tahoma</vt:lpstr>
      <vt:lpstr>Times New Roman</vt:lpstr>
      <vt:lpstr>Wingdings</vt:lpstr>
      <vt:lpstr>Office 主题​​</vt:lpstr>
      <vt:lpstr>Microsoft Word Picture</vt:lpstr>
      <vt:lpstr>MathType 7.0 Equation</vt:lpstr>
      <vt:lpstr>Equation.3</vt:lpstr>
      <vt:lpstr>Equation.KSEE3</vt:lpstr>
      <vt:lpstr>PowerPoint 演示文稿</vt:lpstr>
      <vt:lpstr>PowerPoint 演示文稿</vt:lpstr>
      <vt:lpstr>主 要 内 容</vt:lpstr>
      <vt:lpstr>3.1.1 不确定性推理的含义</vt:lpstr>
      <vt:lpstr>3.1.1 不确定性推理的含义</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王 铭</cp:lastModifiedBy>
  <cp:revision>1592</cp:revision>
  <dcterms:created xsi:type="dcterms:W3CDTF">2016-03-31T00:54:00Z</dcterms:created>
  <dcterms:modified xsi:type="dcterms:W3CDTF">2022-04-07T07:02:12Z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846F5BDA8D6545B9BB7A0B17E988AFC3</vt:lpwstr>
  </property>
  <property fmtid="{D5CDD505-2E9C-101B-9397-08002B2CF9AE}" pid="3" name="KSOProductBuildVer">
    <vt:lpwstr>2052-11.1.0.11365</vt:lpwstr>
  </property>
</Properties>
</file>