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1" r:id="rId8"/>
    <p:sldId id="262" r:id="rId9"/>
    <p:sldId id="263"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p:scale>
          <a:sx n="100" d="100"/>
          <a:sy n="100" d="100"/>
        </p:scale>
        <p:origin x="1146" y="390"/>
      </p:cViewPr>
      <p:guideLst>
        <p:guide orient="horz" pos="218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74.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7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7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8.xml"/><Relationship Id="rId3" Type="http://schemas.openxmlformats.org/officeDocument/2006/relationships/image" Target="../media/image5.png"/><Relationship Id="rId2" Type="http://schemas.openxmlformats.org/officeDocument/2006/relationships/tags" Target="../tags/tag7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6.png"/><Relationship Id="rId2" Type="http://schemas.openxmlformats.org/officeDocument/2006/relationships/tags" Target="../tags/tag7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tags" Target="../tags/tag82.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tags" Target="../tags/tag8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8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a:t>实验一</a:t>
            </a:r>
            <a:r>
              <a:rPr lang="en-US" altLang="zh-CN" sz="4400"/>
              <a:t>·</a:t>
            </a:r>
            <a:r>
              <a:rPr lang="zh-CN" altLang="en-US" sz="4400"/>
              <a:t>盘感训练</a:t>
            </a:r>
            <a:endParaRPr lang="zh-CN" altLang="en-US" sz="4400"/>
          </a:p>
        </p:txBody>
      </p:sp>
      <p:sp>
        <p:nvSpPr>
          <p:cNvPr id="3" name="副标题 2"/>
          <p:cNvSpPr>
            <a:spLocks noGrp="1"/>
          </p:cNvSpPr>
          <p:nvPr>
            <p:ph type="subTitle" idx="1"/>
            <p:custDataLst>
              <p:tags r:id="rId2"/>
            </p:custDataLst>
          </p:nvPr>
        </p:nvSpPr>
        <p:spPr>
          <a:xfrm>
            <a:off x="669882" y="3566160"/>
            <a:ext cx="10852237" cy="1938020"/>
          </a:xfrm>
        </p:spPr>
        <p:txBody>
          <a:bodyPr>
            <a:spAutoFit/>
          </a:bodyPr>
          <a:lstStyle/>
          <a:p>
            <a:r>
              <a:rPr lang="zh-CN" altLang="en-US" dirty="0"/>
              <a:t>智能证券投资学</a:t>
            </a:r>
            <a:endParaRPr lang="zh-CN" altLang="en-US" dirty="0"/>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a:t>
            </a:r>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Xiaolong</a:t>
            </a:r>
            <a:r>
              <a:rPr lang="en-US" altLang="zh-CN" b="1" kern="0" spc="0" noProof="0" dirty="0">
                <a:ln>
                  <a:noFill/>
                </a:ln>
                <a:effectLst/>
                <a:uLnTx/>
                <a:latin typeface="Times New Roman" panose="02020603050405020304" pitchFamily="18" charset="0"/>
                <a:cs typeface="Times New Roman" panose="02020603050405020304" pitchFamily="18" charset="0"/>
                <a:sym typeface="+mn-ea"/>
              </a:rPr>
              <a:t> Wang</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Date:2022-04</a:t>
            </a:r>
            <a:endParaRPr lang="en-US" altLang="zh-CN" b="1" kern="0" spc="0" noProof="0" dirty="0">
              <a:ln>
                <a:noFill/>
              </a:ln>
              <a:effectLst/>
              <a:uLnTx/>
              <a:latin typeface="Times New Roman" panose="02020603050405020304" pitchFamily="18" charset="0"/>
              <a:cs typeface="Times New Roman" panose="02020603050405020304" pitchFamily="18" charset="0"/>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12750" y="1218565"/>
            <a:ext cx="10628630" cy="5323205"/>
          </a:xfrm>
          <a:prstGeom prst="rect">
            <a:avLst/>
          </a:prstGeom>
          <a:noFill/>
        </p:spPr>
        <p:txBody>
          <a:bodyPr wrap="square" rtlCol="0">
            <a:spAutoFit/>
          </a:bodyPr>
          <a:lstStyle/>
          <a:p>
            <a:pPr algn="l"/>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endParaRPr lang="zh-CN" altLang="en-US" sz="2000" spc="200" dirty="0">
              <a:uFillTx/>
              <a:sym typeface="+mn-ea"/>
            </a:endParaRPr>
          </a:p>
          <a:p>
            <a:pPr algn="l"/>
            <a:r>
              <a:rPr lang="zh-CN" altLang="en-US" sz="2000" spc="200" dirty="0">
                <a:uFillTx/>
                <a:sym typeface="+mn-ea"/>
              </a:rPr>
              <a:t>（1）</a:t>
            </a:r>
            <a:r>
              <a:rPr lang="zh-CN" altLang="en-US" sz="2000" b="1" spc="200" dirty="0">
                <a:solidFill>
                  <a:schemeClr val="accent5"/>
                </a:solidFill>
                <a:uFillTx/>
                <a:sym typeface="+mn-ea"/>
              </a:rPr>
              <a:t>完成</a:t>
            </a:r>
            <a:r>
              <a:rPr lang="zh-CN" altLang="en-US" sz="2000" spc="200" dirty="0">
                <a:uFillTx/>
                <a:sym typeface="+mn-ea"/>
              </a:rPr>
              <a:t>【实验·教学演示】、【实验·单人训练】、【实验·盘感训练大赛】。有关盘感训练大赛的名称及密码参考最新的实验PPT。</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（2）</a:t>
            </a:r>
            <a:r>
              <a:rPr lang="zh-CN" altLang="en-US" sz="2000" b="1" spc="200" dirty="0">
                <a:solidFill>
                  <a:schemeClr val="accent5"/>
                </a:solidFill>
                <a:uFillTx/>
                <a:sym typeface="+mn-ea"/>
              </a:rPr>
              <a:t>完成全部单人训练关卡</a:t>
            </a:r>
            <a:r>
              <a:rPr lang="zh-CN" altLang="en-US" sz="2000" spc="200" dirty="0">
                <a:uFillTx/>
                <a:sym typeface="+mn-ea"/>
              </a:rPr>
              <a:t>之后，能否总结出</a:t>
            </a:r>
            <a:r>
              <a:rPr lang="zh-CN" altLang="en-US" sz="2000" b="1" spc="200" dirty="0">
                <a:solidFill>
                  <a:schemeClr val="accent5"/>
                </a:solidFill>
                <a:uFillTx/>
                <a:sym typeface="+mn-ea"/>
              </a:rPr>
              <a:t>股票买卖的基本思路</a:t>
            </a:r>
            <a:r>
              <a:rPr lang="zh-CN" altLang="en-US" sz="2000" spc="200" dirty="0">
                <a:uFillTx/>
                <a:sym typeface="+mn-ea"/>
              </a:rPr>
              <a:t>？能否总结出</a:t>
            </a:r>
            <a:r>
              <a:rPr lang="zh-CN" altLang="en-US" sz="2000" b="1" spc="200" dirty="0">
                <a:solidFill>
                  <a:schemeClr val="accent5"/>
                </a:solidFill>
                <a:uFillTx/>
                <a:sym typeface="+mn-ea"/>
              </a:rPr>
              <a:t>基于股票走势形态的投资方法</a:t>
            </a:r>
            <a:r>
              <a:rPr lang="zh-CN" altLang="en-US" sz="2000" spc="200" dirty="0">
                <a:uFillTx/>
                <a:sym typeface="+mn-ea"/>
              </a:rPr>
              <a:t>？这样的方法有什么特点？给出</a:t>
            </a:r>
            <a:r>
              <a:rPr lang="zh-CN" altLang="en-US" sz="2000" b="1" spc="200" dirty="0">
                <a:solidFill>
                  <a:schemeClr val="accent5"/>
                </a:solidFill>
                <a:uFillTx/>
                <a:sym typeface="+mn-ea"/>
              </a:rPr>
              <a:t>简单的分析</a:t>
            </a:r>
            <a:r>
              <a:rPr lang="zh-CN" altLang="en-US" sz="2000" spc="200" dirty="0">
                <a:uFillTx/>
                <a:sym typeface="+mn-ea"/>
              </a:rPr>
              <a:t>。</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（3）完成高校盘感训练大赛后，查看自己的总榜排名以及得分，同时点击“对战详情”按钮查看自己在每一场的排名与得分情况，</a:t>
            </a:r>
            <a:r>
              <a:rPr lang="zh-CN" altLang="en-US" sz="2000" b="1" spc="200" dirty="0">
                <a:solidFill>
                  <a:schemeClr val="accent5"/>
                </a:solidFill>
                <a:uFillTx/>
                <a:sym typeface="+mn-ea"/>
              </a:rPr>
              <a:t>记录总结最佳</a:t>
            </a:r>
            <a:r>
              <a:rPr lang="zh-CN" altLang="en-US" sz="2000" spc="200" dirty="0">
                <a:uFillTx/>
                <a:sym typeface="+mn-ea"/>
              </a:rPr>
              <a:t>排名的</a:t>
            </a:r>
            <a:r>
              <a:rPr lang="zh-CN" altLang="en-US" sz="2000" b="1" spc="200" dirty="0">
                <a:solidFill>
                  <a:schemeClr val="accent5"/>
                </a:solidFill>
                <a:uFillTx/>
                <a:sym typeface="+mn-ea"/>
              </a:rPr>
              <a:t>场次</a:t>
            </a:r>
            <a:r>
              <a:rPr lang="zh-CN" altLang="en-US" sz="2000" spc="200" dirty="0">
                <a:uFillTx/>
                <a:sym typeface="+mn-ea"/>
              </a:rPr>
              <a:t>以及</a:t>
            </a:r>
            <a:r>
              <a:rPr lang="zh-CN" altLang="en-US" sz="2000" b="1" spc="200" dirty="0">
                <a:solidFill>
                  <a:schemeClr val="accent5"/>
                </a:solidFill>
                <a:uFillTx/>
                <a:sym typeface="+mn-ea"/>
              </a:rPr>
              <a:t>最差</a:t>
            </a:r>
            <a:r>
              <a:rPr lang="zh-CN" altLang="en-US" sz="2000" spc="200" dirty="0">
                <a:uFillTx/>
                <a:sym typeface="+mn-ea"/>
              </a:rPr>
              <a:t>排名的</a:t>
            </a:r>
            <a:r>
              <a:rPr lang="zh-CN" altLang="en-US" sz="2000" b="1" spc="200" dirty="0">
                <a:solidFill>
                  <a:schemeClr val="accent5"/>
                </a:solidFill>
                <a:uFillTx/>
                <a:sym typeface="+mn-ea"/>
              </a:rPr>
              <a:t>场次</a:t>
            </a:r>
            <a:r>
              <a:rPr lang="zh-CN" altLang="en-US" sz="2000" spc="200" dirty="0">
                <a:uFillTx/>
                <a:sym typeface="+mn-ea"/>
              </a:rPr>
              <a:t>以及对应的</a:t>
            </a:r>
            <a:r>
              <a:rPr lang="zh-CN" altLang="en-US" sz="2000" b="1" spc="200" dirty="0">
                <a:solidFill>
                  <a:schemeClr val="accent5"/>
                </a:solidFill>
                <a:uFillTx/>
                <a:sym typeface="+mn-ea"/>
              </a:rPr>
              <a:t>收益</a:t>
            </a:r>
            <a:r>
              <a:rPr lang="zh-CN" altLang="en-US" sz="2000" spc="200" dirty="0">
                <a:uFillTx/>
                <a:sym typeface="+mn-ea"/>
              </a:rPr>
              <a:t>。</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（4）针对于股票的形态走势，能否结合自己的研究方向，给出一些研究设想？</a:t>
            </a:r>
            <a:r>
              <a:rPr lang="zh-CN" altLang="en-US" sz="2000" spc="200" dirty="0">
                <a:solidFill>
                  <a:schemeClr val="tx1"/>
                </a:solidFill>
                <a:uFillTx/>
                <a:sym typeface="+mn-ea"/>
              </a:rPr>
              <a:t>例如，</a:t>
            </a:r>
            <a:r>
              <a:rPr lang="zh-CN" altLang="en-US" sz="2000" b="1" spc="200" dirty="0">
                <a:solidFill>
                  <a:schemeClr val="accent5"/>
                </a:solidFill>
                <a:uFillTx/>
                <a:sym typeface="+mn-ea"/>
              </a:rPr>
              <a:t>内容可以包括但是不限于</a:t>
            </a:r>
            <a:r>
              <a:rPr lang="zh-CN" altLang="en-US" sz="2000" spc="200" dirty="0">
                <a:uFillTx/>
                <a:sym typeface="+mn-ea"/>
              </a:rPr>
              <a:t>：“从股票k线图走势出发，（NLP？图像处理？）”或者“结合自己对股票走势的理解，给出自己的的一些看法或思考。”</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（5）根据本节实验的过程，对于当前的盘感训练项目或者系统，能否提出一些</a:t>
            </a:r>
            <a:r>
              <a:rPr lang="zh-CN" altLang="en-US" sz="2000" b="1" spc="200" dirty="0">
                <a:solidFill>
                  <a:schemeClr val="accent5"/>
                </a:solidFill>
                <a:uFillTx/>
                <a:sym typeface="+mn-ea"/>
              </a:rPr>
              <a:t>建设性意见</a:t>
            </a:r>
            <a:r>
              <a:rPr lang="zh-CN" altLang="en-US" sz="2000" spc="200" dirty="0">
                <a:uFillTx/>
                <a:sym typeface="+mn-ea"/>
              </a:rPr>
              <a:t>？</a:t>
            </a:r>
            <a:endParaRPr lang="zh-CN" altLang="en-US" sz="2000" spc="200" dirty="0">
              <a:uFillTx/>
              <a:sym typeface="+mn-ea"/>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50" y="1218565"/>
            <a:ext cx="10628630" cy="3661410"/>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一方面取决于盘感训练的完成度、盘感训练大赛的排名以及收益；</a:t>
            </a:r>
            <a:endParaRPr lang="zh-CN" altLang="en-US" sz="2000" spc="200" dirty="0">
              <a:uFillTx/>
              <a:sym typeface="+mn-ea"/>
            </a:endParaRPr>
          </a:p>
          <a:p>
            <a:pPr algn="l"/>
            <a:r>
              <a:rPr lang="en-US" altLang="zh-CN" sz="2000" spc="200" dirty="0">
                <a:uFillTx/>
                <a:sym typeface="+mn-ea"/>
              </a:rPr>
              <a:t>·</a:t>
            </a:r>
            <a:r>
              <a:rPr lang="zh-CN" altLang="en-US" sz="2000" spc="200" dirty="0">
                <a:uFillTx/>
                <a:sym typeface="+mn-ea"/>
              </a:rPr>
              <a:t>另一方面取决于实验报告书写的认真程度和规范程度（包括语言是否通顺，逻辑是否合理，文档排版是否规范、实验结论是否严谨等）；</a:t>
            </a:r>
            <a:endParaRPr lang="zh-CN" altLang="en-US" sz="2000" spc="200" dirty="0">
              <a:uFillTx/>
              <a:sym typeface="+mn-ea"/>
            </a:endParaRPr>
          </a:p>
          <a:p>
            <a:pPr algn="l"/>
            <a:r>
              <a:rPr lang="en-US" altLang="zh-CN" sz="2000" spc="200" dirty="0">
                <a:uFillTx/>
                <a:sym typeface="+mn-ea"/>
              </a:rPr>
              <a:t>·</a:t>
            </a:r>
            <a:r>
              <a:rPr lang="zh-CN" altLang="en-US" sz="2000" spc="200" dirty="0">
                <a:uFillTx/>
                <a:sym typeface="+mn-ea"/>
              </a:rPr>
              <a:t>还有一方面取决于平台的活跃程度，包括社区发帖、评论的质量、证券操作频率等等。</a:t>
            </a:r>
            <a:endParaRPr lang="zh-CN" altLang="en-US" sz="2000" spc="200" dirty="0">
              <a:uFillTx/>
              <a:sym typeface="+mn-ea"/>
            </a:endParaRPr>
          </a:p>
          <a:p>
            <a:pPr algn="l"/>
            <a:r>
              <a:rPr lang="zh-CN" altLang="en-US" sz="2000" spc="200" dirty="0">
                <a:uFillTx/>
                <a:sym typeface="+mn-ea"/>
              </a:rPr>
              <a:t>上述内容将由老师以及平台维护人员以及技术组共同审核。</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实验报告命名要求：</a:t>
            </a:r>
            <a:r>
              <a:rPr lang="zh-CN" altLang="en-US" sz="2000" spc="200" dirty="0">
                <a:solidFill>
                  <a:srgbClr val="FF0000"/>
                </a:solidFill>
                <a:uFillTx/>
                <a:sym typeface="+mn-ea"/>
              </a:rPr>
              <a:t>学号</a:t>
            </a:r>
            <a:r>
              <a:rPr lang="en-US" altLang="zh-CN" sz="2000" spc="200" dirty="0">
                <a:solidFill>
                  <a:srgbClr val="FF0000"/>
                </a:solidFill>
                <a:uFillTx/>
                <a:sym typeface="+mn-ea"/>
              </a:rPr>
              <a:t>-</a:t>
            </a:r>
            <a:r>
              <a:rPr lang="zh-CN" altLang="en-US" sz="2000" spc="200" dirty="0">
                <a:solidFill>
                  <a:srgbClr val="FF0000"/>
                </a:solidFill>
                <a:uFillTx/>
                <a:sym typeface="+mn-ea"/>
              </a:rPr>
              <a:t>姓名</a:t>
            </a:r>
            <a:r>
              <a:rPr lang="en-US" altLang="zh-CN" sz="2000" spc="200" dirty="0">
                <a:solidFill>
                  <a:srgbClr val="FF0000"/>
                </a:solidFill>
                <a:uFillTx/>
                <a:sym typeface="+mn-ea"/>
              </a:rPr>
              <a:t>-</a:t>
            </a:r>
            <a:r>
              <a:rPr lang="zh-CN" altLang="en-US" sz="2000" spc="200" dirty="0">
                <a:solidFill>
                  <a:srgbClr val="FF0000"/>
                </a:solidFill>
                <a:uFillTx/>
                <a:sym typeface="+mn-ea"/>
              </a:rPr>
              <a:t>站内昵称</a:t>
            </a:r>
            <a:r>
              <a:rPr lang="en-US" altLang="zh-CN" sz="2000" spc="200" dirty="0">
                <a:solidFill>
                  <a:srgbClr val="FF0000"/>
                </a:solidFill>
                <a:uFillTx/>
                <a:sym typeface="+mn-ea"/>
              </a:rPr>
              <a:t>-experiment1.doc/pdf/</a:t>
            </a:r>
            <a:r>
              <a:rPr lang="en-US" altLang="zh-CN" sz="2000" spc="200" dirty="0" err="1">
                <a:solidFill>
                  <a:srgbClr val="FF0000"/>
                </a:solidFill>
                <a:uFillTx/>
                <a:sym typeface="+mn-ea"/>
              </a:rPr>
              <a:t>docx</a:t>
            </a:r>
            <a:endParaRPr lang="zh-CN" altLang="en-US" sz="2000" spc="200" dirty="0">
              <a:uFillTx/>
              <a:sym typeface="+mn-ea"/>
            </a:endParaRPr>
          </a:p>
          <a:p>
            <a:pPr algn="l"/>
            <a:r>
              <a:rPr lang="zh-CN" altLang="en-US" sz="2000" spc="200" dirty="0">
                <a:uFillTx/>
                <a:sym typeface="+mn-ea"/>
              </a:rPr>
              <a:t>实验报告提交</a:t>
            </a:r>
            <a:r>
              <a:rPr lang="en-US" altLang="zh-CN" sz="2000" spc="200" dirty="0">
                <a:uFillTx/>
                <a:sym typeface="+mn-ea"/>
              </a:rPr>
              <a:t>DeadLine:</a:t>
            </a:r>
            <a:r>
              <a:rPr lang="en-US" altLang="zh-CN" sz="2000" spc="200" dirty="0">
                <a:solidFill>
                  <a:srgbClr val="0070C0"/>
                </a:solidFill>
                <a:uFillTx/>
                <a:sym typeface="+mn-ea"/>
              </a:rPr>
              <a:t>2022-05-02</a:t>
            </a:r>
            <a:endParaRPr lang="en-US" altLang="zh-CN" sz="2000" spc="200" dirty="0">
              <a:solidFill>
                <a:srgbClr val="0070C0"/>
              </a:solidFill>
              <a:uFillTx/>
              <a:sym typeface="+mn-ea"/>
            </a:endParaRPr>
          </a:p>
          <a:p>
            <a:pPr algn="l"/>
            <a:r>
              <a:rPr lang="zh-CN" altLang="en-US" sz="1600" spc="200" dirty="0">
                <a:solidFill>
                  <a:schemeClr val="tx1"/>
                </a:solidFill>
                <a:uFillTx/>
                <a:sym typeface="+mn-ea"/>
              </a:rPr>
              <a:t>注：实验一、二写在同一文档中</a:t>
            </a:r>
            <a:endParaRPr lang="zh-CN" altLang="en-US" sz="1600" spc="200" dirty="0">
              <a:solidFill>
                <a:schemeClr val="tx1"/>
              </a:solidFill>
              <a:uFillTx/>
              <a:sym typeface="+mn-ea"/>
            </a:endParaRPr>
          </a:p>
          <a:p>
            <a:pPr algn="l"/>
            <a:r>
              <a:rPr lang="zh-CN" altLang="en-US" sz="1600" spc="200" dirty="0">
                <a:solidFill>
                  <a:schemeClr val="tx1"/>
                </a:solidFill>
                <a:uFillTx/>
                <a:sym typeface="+mn-ea"/>
              </a:rPr>
              <a:t>实验报告中英文均可</a:t>
            </a:r>
            <a:endParaRPr lang="zh-CN" altLang="en-US" sz="1600" spc="200" dirty="0">
              <a:solidFill>
                <a:schemeClr val="tx1"/>
              </a:solidFill>
              <a:uFillTx/>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a:t>               1·</a:t>
            </a:r>
            <a:r>
              <a:rPr lang="zh-CN" altLang="en-US" sz="4400"/>
              <a:t>实验介绍</a:t>
            </a:r>
            <a:endParaRPr lang="zh-CN" altLang="en-US" sz="4400"/>
          </a:p>
        </p:txBody>
      </p:sp>
      <p:sp>
        <p:nvSpPr>
          <p:cNvPr id="9" name="标题 1"/>
          <p:cNvSpPr>
            <a:spLocks noGrp="1"/>
          </p:cNvSpPr>
          <p:nvPr>
            <p:custDataLst>
              <p:tags r:id="rId3"/>
            </p:custDataLst>
          </p:nvPr>
        </p:nvSpPr>
        <p:spPr>
          <a:xfrm>
            <a:off x="920707" y="470283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4·</a:t>
            </a:r>
            <a:r>
              <a:rPr lang="zh-CN" altLang="en-US" sz="4400"/>
              <a:t>实验说明</a:t>
            </a:r>
            <a:endParaRPr lang="zh-CN" altLang="en-US" sz="4400"/>
          </a:p>
        </p:txBody>
      </p:sp>
      <p:sp>
        <p:nvSpPr>
          <p:cNvPr id="10" name="标题 1"/>
          <p:cNvSpPr>
            <a:spLocks noGrp="1"/>
          </p:cNvSpPr>
          <p:nvPr>
            <p:custDataLst>
              <p:tags r:id="rId4"/>
            </p:custDataLst>
          </p:nvPr>
        </p:nvSpPr>
        <p:spPr>
          <a:xfrm>
            <a:off x="923247" y="346267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3·</a:t>
            </a:r>
            <a:r>
              <a:rPr lang="zh-CN" altLang="en-US" sz="4400"/>
              <a:t>实验要求</a:t>
            </a:r>
            <a:endParaRPr lang="zh-CN" altLang="en-US" sz="4400"/>
          </a:p>
        </p:txBody>
      </p:sp>
      <p:sp>
        <p:nvSpPr>
          <p:cNvPr id="11" name="标题 1"/>
          <p:cNvSpPr>
            <a:spLocks noGrp="1"/>
          </p:cNvSpPr>
          <p:nvPr>
            <p:custDataLst>
              <p:tags r:id="rId5"/>
            </p:custDataLst>
          </p:nvPr>
        </p:nvSpPr>
        <p:spPr>
          <a:xfrm>
            <a:off x="918802" y="225109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2·</a:t>
            </a:r>
            <a:r>
              <a:rPr lang="zh-CN" altLang="en-US" sz="4400"/>
              <a:t>实验内容</a:t>
            </a:r>
            <a:endParaRPr lang="zh-CN" altLang="en-US" sz="4400"/>
          </a:p>
        </p:txBody>
      </p:sp>
      <p:sp>
        <p:nvSpPr>
          <p:cNvPr id="20" name="任意多边形 19"/>
          <p:cNvSpPr/>
          <p:nvPr/>
        </p:nvSpPr>
        <p:spPr>
          <a:xfrm>
            <a:off x="316230" y="520700"/>
            <a:ext cx="4578985" cy="3004185"/>
          </a:xfrm>
          <a:custGeom>
            <a:avLst/>
            <a:gdLst>
              <a:gd name="connisteX0" fmla="*/ 0 w 3787140"/>
              <a:gd name="connsiteY0" fmla="*/ 2424430 h 2424430"/>
              <a:gd name="connisteX1" fmla="*/ 9525 w 3787140"/>
              <a:gd name="connsiteY1" fmla="*/ 2357120 h 2424430"/>
              <a:gd name="connisteX2" fmla="*/ 19050 w 3787140"/>
              <a:gd name="connsiteY2" fmla="*/ 2289175 h 2424430"/>
              <a:gd name="connisteX3" fmla="*/ 29210 w 3787140"/>
              <a:gd name="connsiteY3" fmla="*/ 2221865 h 2424430"/>
              <a:gd name="connisteX4" fmla="*/ 48260 w 3787140"/>
              <a:gd name="connsiteY4" fmla="*/ 2153920 h 2424430"/>
              <a:gd name="connisteX5" fmla="*/ 57785 w 3787140"/>
              <a:gd name="connsiteY5" fmla="*/ 2086610 h 2424430"/>
              <a:gd name="connisteX6" fmla="*/ 77470 w 3787140"/>
              <a:gd name="connsiteY6" fmla="*/ 2018665 h 2424430"/>
              <a:gd name="connisteX7" fmla="*/ 116205 w 3787140"/>
              <a:gd name="connsiteY7" fmla="*/ 1941830 h 2424430"/>
              <a:gd name="connisteX8" fmla="*/ 144780 w 3787140"/>
              <a:gd name="connsiteY8" fmla="*/ 1864360 h 2424430"/>
              <a:gd name="connisteX9" fmla="*/ 203200 w 3787140"/>
              <a:gd name="connsiteY9" fmla="*/ 1796415 h 2424430"/>
              <a:gd name="connisteX10" fmla="*/ 270510 w 3787140"/>
              <a:gd name="connsiteY10" fmla="*/ 1786890 h 2424430"/>
              <a:gd name="connisteX11" fmla="*/ 338455 w 3787140"/>
              <a:gd name="connsiteY11" fmla="*/ 1777365 h 2424430"/>
              <a:gd name="connisteX12" fmla="*/ 405765 w 3787140"/>
              <a:gd name="connsiteY12" fmla="*/ 1806575 h 2424430"/>
              <a:gd name="connisteX13" fmla="*/ 473710 w 3787140"/>
              <a:gd name="connsiteY13" fmla="*/ 1845310 h 2424430"/>
              <a:gd name="connisteX14" fmla="*/ 521970 w 3787140"/>
              <a:gd name="connsiteY14" fmla="*/ 1912620 h 2424430"/>
              <a:gd name="connisteX15" fmla="*/ 560070 w 3787140"/>
              <a:gd name="connsiteY15" fmla="*/ 1980565 h 2424430"/>
              <a:gd name="connisteX16" fmla="*/ 579755 w 3787140"/>
              <a:gd name="connsiteY16" fmla="*/ 2047875 h 2424430"/>
              <a:gd name="connisteX17" fmla="*/ 608965 w 3787140"/>
              <a:gd name="connsiteY17" fmla="*/ 2115820 h 2424430"/>
              <a:gd name="connisteX18" fmla="*/ 647065 w 3787140"/>
              <a:gd name="connsiteY18" fmla="*/ 2183130 h 2424430"/>
              <a:gd name="connisteX19" fmla="*/ 705485 w 3787140"/>
              <a:gd name="connsiteY19" fmla="*/ 2251075 h 2424430"/>
              <a:gd name="connisteX20" fmla="*/ 772795 w 3787140"/>
              <a:gd name="connsiteY20" fmla="*/ 2270125 h 2424430"/>
              <a:gd name="connisteX21" fmla="*/ 840740 w 3787140"/>
              <a:gd name="connsiteY21" fmla="*/ 2289175 h 2424430"/>
              <a:gd name="connisteX22" fmla="*/ 908050 w 3787140"/>
              <a:gd name="connsiteY22" fmla="*/ 2289175 h 2424430"/>
              <a:gd name="connisteX23" fmla="*/ 975995 w 3787140"/>
              <a:gd name="connsiteY23" fmla="*/ 2260600 h 2424430"/>
              <a:gd name="connisteX24" fmla="*/ 1043305 w 3787140"/>
              <a:gd name="connsiteY24" fmla="*/ 2192655 h 2424430"/>
              <a:gd name="connisteX25" fmla="*/ 1111250 w 3787140"/>
              <a:gd name="connsiteY25" fmla="*/ 2134870 h 2424430"/>
              <a:gd name="connisteX26" fmla="*/ 1159510 w 3787140"/>
              <a:gd name="connsiteY26" fmla="*/ 2066925 h 2424430"/>
              <a:gd name="connisteX27" fmla="*/ 1217295 w 3787140"/>
              <a:gd name="connsiteY27" fmla="*/ 1999615 h 2424430"/>
              <a:gd name="connisteX28" fmla="*/ 1256030 w 3787140"/>
              <a:gd name="connsiteY28" fmla="*/ 1931670 h 2424430"/>
              <a:gd name="connisteX29" fmla="*/ 1304290 w 3787140"/>
              <a:gd name="connsiteY29" fmla="*/ 1864360 h 2424430"/>
              <a:gd name="connisteX30" fmla="*/ 1333500 w 3787140"/>
              <a:gd name="connsiteY30" fmla="*/ 1796415 h 2424430"/>
              <a:gd name="connisteX31" fmla="*/ 1371600 w 3787140"/>
              <a:gd name="connsiteY31" fmla="*/ 1729105 h 2424430"/>
              <a:gd name="connisteX32" fmla="*/ 1400810 w 3787140"/>
              <a:gd name="connsiteY32" fmla="*/ 1651635 h 2424430"/>
              <a:gd name="connisteX33" fmla="*/ 1439545 w 3787140"/>
              <a:gd name="connsiteY33" fmla="*/ 1574800 h 2424430"/>
              <a:gd name="connisteX34" fmla="*/ 1458595 w 3787140"/>
              <a:gd name="connsiteY34" fmla="*/ 1506855 h 2424430"/>
              <a:gd name="connisteX35" fmla="*/ 1478280 w 3787140"/>
              <a:gd name="connsiteY35" fmla="*/ 1439545 h 2424430"/>
              <a:gd name="connisteX36" fmla="*/ 1497330 w 3787140"/>
              <a:gd name="connsiteY36" fmla="*/ 1371600 h 2424430"/>
              <a:gd name="connisteX37" fmla="*/ 1526540 w 3787140"/>
              <a:gd name="connsiteY37" fmla="*/ 1304290 h 2424430"/>
              <a:gd name="connisteX38" fmla="*/ 1545590 w 3787140"/>
              <a:gd name="connsiteY38" fmla="*/ 1236345 h 2424430"/>
              <a:gd name="connisteX39" fmla="*/ 1574800 w 3787140"/>
              <a:gd name="connsiteY39" fmla="*/ 1158875 h 2424430"/>
              <a:gd name="connisteX40" fmla="*/ 1604010 w 3787140"/>
              <a:gd name="connsiteY40" fmla="*/ 1091565 h 2424430"/>
              <a:gd name="connisteX41" fmla="*/ 1632585 w 3787140"/>
              <a:gd name="connsiteY41" fmla="*/ 1023620 h 2424430"/>
              <a:gd name="connisteX42" fmla="*/ 1671320 w 3787140"/>
              <a:gd name="connsiteY42" fmla="*/ 956310 h 2424430"/>
              <a:gd name="connisteX43" fmla="*/ 1739265 w 3787140"/>
              <a:gd name="connsiteY43" fmla="*/ 888365 h 2424430"/>
              <a:gd name="connisteX44" fmla="*/ 1806575 w 3787140"/>
              <a:gd name="connsiteY44" fmla="*/ 849630 h 2424430"/>
              <a:gd name="connisteX45" fmla="*/ 1874520 w 3787140"/>
              <a:gd name="connsiteY45" fmla="*/ 898525 h 2424430"/>
              <a:gd name="connisteX46" fmla="*/ 1932305 w 3787140"/>
              <a:gd name="connsiteY46" fmla="*/ 975360 h 2424430"/>
              <a:gd name="connisteX47" fmla="*/ 1980565 w 3787140"/>
              <a:gd name="connsiteY47" fmla="*/ 1043305 h 2424430"/>
              <a:gd name="connisteX48" fmla="*/ 2009775 w 3787140"/>
              <a:gd name="connsiteY48" fmla="*/ 1110615 h 2424430"/>
              <a:gd name="connisteX49" fmla="*/ 2038350 w 3787140"/>
              <a:gd name="connsiteY49" fmla="*/ 1178560 h 2424430"/>
              <a:gd name="connisteX50" fmla="*/ 2047875 w 3787140"/>
              <a:gd name="connsiteY50" fmla="*/ 1245870 h 2424430"/>
              <a:gd name="connisteX51" fmla="*/ 2058035 w 3787140"/>
              <a:gd name="connsiteY51" fmla="*/ 1323340 h 2424430"/>
              <a:gd name="connisteX52" fmla="*/ 2067560 w 3787140"/>
              <a:gd name="connsiteY52" fmla="*/ 1390650 h 2424430"/>
              <a:gd name="connisteX53" fmla="*/ 2077085 w 3787140"/>
              <a:gd name="connsiteY53" fmla="*/ 1458595 h 2424430"/>
              <a:gd name="connisteX54" fmla="*/ 2077085 w 3787140"/>
              <a:gd name="connsiteY54" fmla="*/ 1525905 h 2424430"/>
              <a:gd name="connisteX55" fmla="*/ 2086610 w 3787140"/>
              <a:gd name="connsiteY55" fmla="*/ 1593850 h 2424430"/>
              <a:gd name="connisteX56" fmla="*/ 2096135 w 3787140"/>
              <a:gd name="connsiteY56" fmla="*/ 1661160 h 2424430"/>
              <a:gd name="connisteX57" fmla="*/ 2106295 w 3787140"/>
              <a:gd name="connsiteY57" fmla="*/ 1729105 h 2424430"/>
              <a:gd name="connisteX58" fmla="*/ 2115820 w 3787140"/>
              <a:gd name="connsiteY58" fmla="*/ 1796415 h 2424430"/>
              <a:gd name="connisteX59" fmla="*/ 2145030 w 3787140"/>
              <a:gd name="connsiteY59" fmla="*/ 1873885 h 2424430"/>
              <a:gd name="connisteX60" fmla="*/ 2164080 w 3787140"/>
              <a:gd name="connsiteY60" fmla="*/ 1941830 h 2424430"/>
              <a:gd name="connisteX61" fmla="*/ 2212340 w 3787140"/>
              <a:gd name="connsiteY61" fmla="*/ 2009140 h 2424430"/>
              <a:gd name="connisteX62" fmla="*/ 2280285 w 3787140"/>
              <a:gd name="connsiteY62" fmla="*/ 2028825 h 2424430"/>
              <a:gd name="connisteX63" fmla="*/ 2347595 w 3787140"/>
              <a:gd name="connsiteY63" fmla="*/ 1951355 h 2424430"/>
              <a:gd name="connisteX64" fmla="*/ 2415540 w 3787140"/>
              <a:gd name="connsiteY64" fmla="*/ 1873885 h 2424430"/>
              <a:gd name="connisteX65" fmla="*/ 2444115 w 3787140"/>
              <a:gd name="connsiteY65" fmla="*/ 1806575 h 2424430"/>
              <a:gd name="connisteX66" fmla="*/ 2482850 w 3787140"/>
              <a:gd name="connsiteY66" fmla="*/ 1729105 h 2424430"/>
              <a:gd name="connisteX67" fmla="*/ 2501900 w 3787140"/>
              <a:gd name="connsiteY67" fmla="*/ 1661160 h 2424430"/>
              <a:gd name="connisteX68" fmla="*/ 2521585 w 3787140"/>
              <a:gd name="connsiteY68" fmla="*/ 1584325 h 2424430"/>
              <a:gd name="connisteX69" fmla="*/ 2540635 w 3787140"/>
              <a:gd name="connsiteY69" fmla="*/ 1516380 h 2424430"/>
              <a:gd name="connisteX70" fmla="*/ 2550795 w 3787140"/>
              <a:gd name="connsiteY70" fmla="*/ 1449070 h 2424430"/>
              <a:gd name="connisteX71" fmla="*/ 2569845 w 3787140"/>
              <a:gd name="connsiteY71" fmla="*/ 1381125 h 2424430"/>
              <a:gd name="connisteX72" fmla="*/ 2579370 w 3787140"/>
              <a:gd name="connsiteY72" fmla="*/ 1313815 h 2424430"/>
              <a:gd name="connisteX73" fmla="*/ 2588895 w 3787140"/>
              <a:gd name="connsiteY73" fmla="*/ 1245870 h 2424430"/>
              <a:gd name="connisteX74" fmla="*/ 2608580 w 3787140"/>
              <a:gd name="connsiteY74" fmla="*/ 1178560 h 2424430"/>
              <a:gd name="connisteX75" fmla="*/ 2618105 w 3787140"/>
              <a:gd name="connsiteY75" fmla="*/ 1110615 h 2424430"/>
              <a:gd name="connisteX76" fmla="*/ 2637155 w 3787140"/>
              <a:gd name="connsiteY76" fmla="*/ 1043305 h 2424430"/>
              <a:gd name="connisteX77" fmla="*/ 2647315 w 3787140"/>
              <a:gd name="connsiteY77" fmla="*/ 975360 h 2424430"/>
              <a:gd name="connisteX78" fmla="*/ 2675890 w 3787140"/>
              <a:gd name="connsiteY78" fmla="*/ 908050 h 2424430"/>
              <a:gd name="connisteX79" fmla="*/ 2705100 w 3787140"/>
              <a:gd name="connsiteY79" fmla="*/ 840105 h 2424430"/>
              <a:gd name="connisteX80" fmla="*/ 2734310 w 3787140"/>
              <a:gd name="connsiteY80" fmla="*/ 772795 h 2424430"/>
              <a:gd name="connisteX81" fmla="*/ 2801620 w 3787140"/>
              <a:gd name="connsiteY81" fmla="*/ 830580 h 2424430"/>
              <a:gd name="connisteX82" fmla="*/ 2821305 w 3787140"/>
              <a:gd name="connsiteY82" fmla="*/ 898525 h 2424430"/>
              <a:gd name="connisteX83" fmla="*/ 2849880 w 3787140"/>
              <a:gd name="connsiteY83" fmla="*/ 965835 h 2424430"/>
              <a:gd name="connisteX84" fmla="*/ 2859405 w 3787140"/>
              <a:gd name="connsiteY84" fmla="*/ 1033780 h 2424430"/>
              <a:gd name="connisteX85" fmla="*/ 2879090 w 3787140"/>
              <a:gd name="connsiteY85" fmla="*/ 1101090 h 2424430"/>
              <a:gd name="connisteX86" fmla="*/ 2888615 w 3787140"/>
              <a:gd name="connsiteY86" fmla="*/ 1169035 h 2424430"/>
              <a:gd name="connisteX87" fmla="*/ 2955925 w 3787140"/>
              <a:gd name="connsiteY87" fmla="*/ 1169035 h 2424430"/>
              <a:gd name="connisteX88" fmla="*/ 2975610 w 3787140"/>
              <a:gd name="connsiteY88" fmla="*/ 1101090 h 2424430"/>
              <a:gd name="connisteX89" fmla="*/ 3004820 w 3787140"/>
              <a:gd name="connsiteY89" fmla="*/ 1033780 h 2424430"/>
              <a:gd name="connisteX90" fmla="*/ 3023870 w 3787140"/>
              <a:gd name="connsiteY90" fmla="*/ 965835 h 2424430"/>
              <a:gd name="connisteX91" fmla="*/ 3081655 w 3787140"/>
              <a:gd name="connsiteY91" fmla="*/ 1033780 h 2424430"/>
              <a:gd name="connisteX92" fmla="*/ 3110865 w 3787140"/>
              <a:gd name="connsiteY92" fmla="*/ 1101090 h 2424430"/>
              <a:gd name="connisteX93" fmla="*/ 3129915 w 3787140"/>
              <a:gd name="connsiteY93" fmla="*/ 1169035 h 2424430"/>
              <a:gd name="connisteX94" fmla="*/ 3197860 w 3787140"/>
              <a:gd name="connsiteY94" fmla="*/ 1226820 h 2424430"/>
              <a:gd name="connisteX95" fmla="*/ 3265170 w 3787140"/>
              <a:gd name="connsiteY95" fmla="*/ 1207135 h 2424430"/>
              <a:gd name="connisteX96" fmla="*/ 3303905 w 3787140"/>
              <a:gd name="connsiteY96" fmla="*/ 1139825 h 2424430"/>
              <a:gd name="connisteX97" fmla="*/ 3342640 w 3787140"/>
              <a:gd name="connsiteY97" fmla="*/ 1071880 h 2424430"/>
              <a:gd name="connisteX98" fmla="*/ 3371850 w 3787140"/>
              <a:gd name="connsiteY98" fmla="*/ 1004570 h 2424430"/>
              <a:gd name="connisteX99" fmla="*/ 3400425 w 3787140"/>
              <a:gd name="connsiteY99" fmla="*/ 936625 h 2424430"/>
              <a:gd name="connisteX100" fmla="*/ 3420110 w 3787140"/>
              <a:gd name="connsiteY100" fmla="*/ 869315 h 2424430"/>
              <a:gd name="connisteX101" fmla="*/ 3439160 w 3787140"/>
              <a:gd name="connsiteY101" fmla="*/ 791845 h 2424430"/>
              <a:gd name="connisteX102" fmla="*/ 3448685 w 3787140"/>
              <a:gd name="connsiteY102" fmla="*/ 724535 h 2424430"/>
              <a:gd name="connisteX103" fmla="*/ 3468370 w 3787140"/>
              <a:gd name="connsiteY103" fmla="*/ 656590 h 2424430"/>
              <a:gd name="connisteX104" fmla="*/ 3477895 w 3787140"/>
              <a:gd name="connsiteY104" fmla="*/ 589280 h 2424430"/>
              <a:gd name="connisteX105" fmla="*/ 3487420 w 3787140"/>
              <a:gd name="connsiteY105" fmla="*/ 521335 h 2424430"/>
              <a:gd name="connisteX106" fmla="*/ 3496945 w 3787140"/>
              <a:gd name="connsiteY106" fmla="*/ 454025 h 2424430"/>
              <a:gd name="connisteX107" fmla="*/ 3507105 w 3787140"/>
              <a:gd name="connsiteY107" fmla="*/ 386080 h 2424430"/>
              <a:gd name="connisteX108" fmla="*/ 3507105 w 3787140"/>
              <a:gd name="connsiteY108" fmla="*/ 318770 h 2424430"/>
              <a:gd name="connisteX109" fmla="*/ 3526155 w 3787140"/>
              <a:gd name="connsiteY109" fmla="*/ 250825 h 2424430"/>
              <a:gd name="connisteX110" fmla="*/ 3555365 w 3787140"/>
              <a:gd name="connsiteY110" fmla="*/ 183515 h 2424430"/>
              <a:gd name="connisteX111" fmla="*/ 3594100 w 3787140"/>
              <a:gd name="connsiteY111" fmla="*/ 115570 h 2424430"/>
              <a:gd name="connisteX112" fmla="*/ 3651885 w 3787140"/>
              <a:gd name="connsiteY112" fmla="*/ 48260 h 2424430"/>
              <a:gd name="connisteX113" fmla="*/ 3719195 w 3787140"/>
              <a:gd name="connsiteY113" fmla="*/ 9525 h 2424430"/>
              <a:gd name="connisteX114" fmla="*/ 3787140 w 3787140"/>
              <a:gd name="connsiteY114" fmla="*/ 0 h 242443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787140" h="2424430">
                <a:moveTo>
                  <a:pt x="0" y="2424430"/>
                </a:moveTo>
                <a:cubicBezTo>
                  <a:pt x="1905" y="2412365"/>
                  <a:pt x="5715" y="2384425"/>
                  <a:pt x="9525" y="2357120"/>
                </a:cubicBezTo>
                <a:cubicBezTo>
                  <a:pt x="13335" y="2329815"/>
                  <a:pt x="15240" y="2316480"/>
                  <a:pt x="19050" y="2289175"/>
                </a:cubicBezTo>
                <a:cubicBezTo>
                  <a:pt x="22860" y="2261870"/>
                  <a:pt x="23495" y="2249170"/>
                  <a:pt x="29210" y="2221865"/>
                </a:cubicBezTo>
                <a:cubicBezTo>
                  <a:pt x="34925" y="2194560"/>
                  <a:pt x="42545" y="2181225"/>
                  <a:pt x="48260" y="2153920"/>
                </a:cubicBezTo>
                <a:cubicBezTo>
                  <a:pt x="53975" y="2126615"/>
                  <a:pt x="52070" y="2113915"/>
                  <a:pt x="57785" y="2086610"/>
                </a:cubicBezTo>
                <a:cubicBezTo>
                  <a:pt x="63500" y="2059305"/>
                  <a:pt x="66040" y="2047875"/>
                  <a:pt x="77470" y="2018665"/>
                </a:cubicBezTo>
                <a:cubicBezTo>
                  <a:pt x="88900" y="1989455"/>
                  <a:pt x="102870" y="1972945"/>
                  <a:pt x="116205" y="1941830"/>
                </a:cubicBezTo>
                <a:cubicBezTo>
                  <a:pt x="129540" y="1910715"/>
                  <a:pt x="127635" y="1893570"/>
                  <a:pt x="144780" y="1864360"/>
                </a:cubicBezTo>
                <a:cubicBezTo>
                  <a:pt x="161925" y="1835150"/>
                  <a:pt x="177800" y="1811655"/>
                  <a:pt x="203200" y="1796415"/>
                </a:cubicBezTo>
                <a:cubicBezTo>
                  <a:pt x="228600" y="1781175"/>
                  <a:pt x="243205" y="1790700"/>
                  <a:pt x="270510" y="1786890"/>
                </a:cubicBezTo>
                <a:cubicBezTo>
                  <a:pt x="297815" y="1783080"/>
                  <a:pt x="311150" y="1773555"/>
                  <a:pt x="338455" y="1777365"/>
                </a:cubicBezTo>
                <a:cubicBezTo>
                  <a:pt x="365760" y="1781175"/>
                  <a:pt x="378460" y="1793240"/>
                  <a:pt x="405765" y="1806575"/>
                </a:cubicBezTo>
                <a:cubicBezTo>
                  <a:pt x="433070" y="1819910"/>
                  <a:pt x="450215" y="1824355"/>
                  <a:pt x="473710" y="1845310"/>
                </a:cubicBezTo>
                <a:cubicBezTo>
                  <a:pt x="497205" y="1866265"/>
                  <a:pt x="504825" y="1885315"/>
                  <a:pt x="521970" y="1912620"/>
                </a:cubicBezTo>
                <a:cubicBezTo>
                  <a:pt x="539115" y="1939925"/>
                  <a:pt x="548640" y="1953260"/>
                  <a:pt x="560070" y="1980565"/>
                </a:cubicBezTo>
                <a:cubicBezTo>
                  <a:pt x="571500" y="2007870"/>
                  <a:pt x="570230" y="2020570"/>
                  <a:pt x="579755" y="2047875"/>
                </a:cubicBezTo>
                <a:cubicBezTo>
                  <a:pt x="589280" y="2075180"/>
                  <a:pt x="595630" y="2088515"/>
                  <a:pt x="608965" y="2115820"/>
                </a:cubicBezTo>
                <a:cubicBezTo>
                  <a:pt x="622300" y="2143125"/>
                  <a:pt x="628015" y="2155825"/>
                  <a:pt x="647065" y="2183130"/>
                </a:cubicBezTo>
                <a:cubicBezTo>
                  <a:pt x="666115" y="2210435"/>
                  <a:pt x="680085" y="2233930"/>
                  <a:pt x="705485" y="2251075"/>
                </a:cubicBezTo>
                <a:cubicBezTo>
                  <a:pt x="730885" y="2268220"/>
                  <a:pt x="745490" y="2262505"/>
                  <a:pt x="772795" y="2270125"/>
                </a:cubicBezTo>
                <a:cubicBezTo>
                  <a:pt x="800100" y="2277745"/>
                  <a:pt x="813435" y="2285365"/>
                  <a:pt x="840740" y="2289175"/>
                </a:cubicBezTo>
                <a:cubicBezTo>
                  <a:pt x="868045" y="2292985"/>
                  <a:pt x="880745" y="2294890"/>
                  <a:pt x="908050" y="2289175"/>
                </a:cubicBezTo>
                <a:cubicBezTo>
                  <a:pt x="935355" y="2283460"/>
                  <a:pt x="948690" y="2279650"/>
                  <a:pt x="975995" y="2260600"/>
                </a:cubicBezTo>
                <a:cubicBezTo>
                  <a:pt x="1003300" y="2241550"/>
                  <a:pt x="1016000" y="2218055"/>
                  <a:pt x="1043305" y="2192655"/>
                </a:cubicBezTo>
                <a:cubicBezTo>
                  <a:pt x="1070610" y="2167255"/>
                  <a:pt x="1087755" y="2160270"/>
                  <a:pt x="1111250" y="2134870"/>
                </a:cubicBezTo>
                <a:cubicBezTo>
                  <a:pt x="1134745" y="2109470"/>
                  <a:pt x="1138555" y="2094230"/>
                  <a:pt x="1159510" y="2066925"/>
                </a:cubicBezTo>
                <a:cubicBezTo>
                  <a:pt x="1180465" y="2039620"/>
                  <a:pt x="1198245" y="2026920"/>
                  <a:pt x="1217295" y="1999615"/>
                </a:cubicBezTo>
                <a:cubicBezTo>
                  <a:pt x="1236345" y="1972310"/>
                  <a:pt x="1238885" y="1958975"/>
                  <a:pt x="1256030" y="1931670"/>
                </a:cubicBezTo>
                <a:cubicBezTo>
                  <a:pt x="1273175" y="1904365"/>
                  <a:pt x="1289050" y="1891665"/>
                  <a:pt x="1304290" y="1864360"/>
                </a:cubicBezTo>
                <a:cubicBezTo>
                  <a:pt x="1319530" y="1837055"/>
                  <a:pt x="1320165" y="1823720"/>
                  <a:pt x="1333500" y="1796415"/>
                </a:cubicBezTo>
                <a:cubicBezTo>
                  <a:pt x="1346835" y="1769110"/>
                  <a:pt x="1358265" y="1758315"/>
                  <a:pt x="1371600" y="1729105"/>
                </a:cubicBezTo>
                <a:cubicBezTo>
                  <a:pt x="1384935" y="1699895"/>
                  <a:pt x="1387475" y="1682750"/>
                  <a:pt x="1400810" y="1651635"/>
                </a:cubicBezTo>
                <a:cubicBezTo>
                  <a:pt x="1414145" y="1620520"/>
                  <a:pt x="1428115" y="1604010"/>
                  <a:pt x="1439545" y="1574800"/>
                </a:cubicBezTo>
                <a:cubicBezTo>
                  <a:pt x="1450975" y="1545590"/>
                  <a:pt x="1450975" y="1534160"/>
                  <a:pt x="1458595" y="1506855"/>
                </a:cubicBezTo>
                <a:cubicBezTo>
                  <a:pt x="1466215" y="1479550"/>
                  <a:pt x="1470660" y="1466850"/>
                  <a:pt x="1478280" y="1439545"/>
                </a:cubicBezTo>
                <a:cubicBezTo>
                  <a:pt x="1485900" y="1412240"/>
                  <a:pt x="1487805" y="1398905"/>
                  <a:pt x="1497330" y="1371600"/>
                </a:cubicBezTo>
                <a:cubicBezTo>
                  <a:pt x="1506855" y="1344295"/>
                  <a:pt x="1517015" y="1331595"/>
                  <a:pt x="1526540" y="1304290"/>
                </a:cubicBezTo>
                <a:cubicBezTo>
                  <a:pt x="1536065" y="1276985"/>
                  <a:pt x="1536065" y="1265555"/>
                  <a:pt x="1545590" y="1236345"/>
                </a:cubicBezTo>
                <a:cubicBezTo>
                  <a:pt x="1555115" y="1207135"/>
                  <a:pt x="1563370" y="1188085"/>
                  <a:pt x="1574800" y="1158875"/>
                </a:cubicBezTo>
                <a:cubicBezTo>
                  <a:pt x="1586230" y="1129665"/>
                  <a:pt x="1592580" y="1118870"/>
                  <a:pt x="1604010" y="1091565"/>
                </a:cubicBezTo>
                <a:cubicBezTo>
                  <a:pt x="1615440" y="1064260"/>
                  <a:pt x="1619250" y="1050925"/>
                  <a:pt x="1632585" y="1023620"/>
                </a:cubicBezTo>
                <a:cubicBezTo>
                  <a:pt x="1645920" y="996315"/>
                  <a:pt x="1649730" y="983615"/>
                  <a:pt x="1671320" y="956310"/>
                </a:cubicBezTo>
                <a:cubicBezTo>
                  <a:pt x="1692910" y="929005"/>
                  <a:pt x="1711960" y="909955"/>
                  <a:pt x="1739265" y="888365"/>
                </a:cubicBezTo>
                <a:cubicBezTo>
                  <a:pt x="1766570" y="866775"/>
                  <a:pt x="1779270" y="847725"/>
                  <a:pt x="1806575" y="849630"/>
                </a:cubicBezTo>
                <a:cubicBezTo>
                  <a:pt x="1833880" y="851535"/>
                  <a:pt x="1849120" y="873125"/>
                  <a:pt x="1874520" y="898525"/>
                </a:cubicBezTo>
                <a:cubicBezTo>
                  <a:pt x="1899920" y="923925"/>
                  <a:pt x="1911350" y="946150"/>
                  <a:pt x="1932305" y="975360"/>
                </a:cubicBezTo>
                <a:cubicBezTo>
                  <a:pt x="1953260" y="1004570"/>
                  <a:pt x="1965325" y="1016000"/>
                  <a:pt x="1980565" y="1043305"/>
                </a:cubicBezTo>
                <a:cubicBezTo>
                  <a:pt x="1995805" y="1070610"/>
                  <a:pt x="1998345" y="1083310"/>
                  <a:pt x="2009775" y="1110615"/>
                </a:cubicBezTo>
                <a:cubicBezTo>
                  <a:pt x="2021205" y="1137920"/>
                  <a:pt x="2030730" y="1151255"/>
                  <a:pt x="2038350" y="1178560"/>
                </a:cubicBezTo>
                <a:cubicBezTo>
                  <a:pt x="2045970" y="1205865"/>
                  <a:pt x="2044065" y="1216660"/>
                  <a:pt x="2047875" y="1245870"/>
                </a:cubicBezTo>
                <a:cubicBezTo>
                  <a:pt x="2051685" y="1275080"/>
                  <a:pt x="2054225" y="1294130"/>
                  <a:pt x="2058035" y="1323340"/>
                </a:cubicBezTo>
                <a:cubicBezTo>
                  <a:pt x="2061845" y="1352550"/>
                  <a:pt x="2063750" y="1363345"/>
                  <a:pt x="2067560" y="1390650"/>
                </a:cubicBezTo>
                <a:cubicBezTo>
                  <a:pt x="2071370" y="1417955"/>
                  <a:pt x="2075180" y="1431290"/>
                  <a:pt x="2077085" y="1458595"/>
                </a:cubicBezTo>
                <a:cubicBezTo>
                  <a:pt x="2078990" y="1485900"/>
                  <a:pt x="2075180" y="1498600"/>
                  <a:pt x="2077085" y="1525905"/>
                </a:cubicBezTo>
                <a:cubicBezTo>
                  <a:pt x="2078990" y="1553210"/>
                  <a:pt x="2082800" y="1566545"/>
                  <a:pt x="2086610" y="1593850"/>
                </a:cubicBezTo>
                <a:cubicBezTo>
                  <a:pt x="2090420" y="1621155"/>
                  <a:pt x="2092325" y="1633855"/>
                  <a:pt x="2096135" y="1661160"/>
                </a:cubicBezTo>
                <a:cubicBezTo>
                  <a:pt x="2099945" y="1688465"/>
                  <a:pt x="2102485" y="1701800"/>
                  <a:pt x="2106295" y="1729105"/>
                </a:cubicBezTo>
                <a:cubicBezTo>
                  <a:pt x="2110105" y="1756410"/>
                  <a:pt x="2108200" y="1767205"/>
                  <a:pt x="2115820" y="1796415"/>
                </a:cubicBezTo>
                <a:cubicBezTo>
                  <a:pt x="2123440" y="1825625"/>
                  <a:pt x="2135505" y="1844675"/>
                  <a:pt x="2145030" y="1873885"/>
                </a:cubicBezTo>
                <a:cubicBezTo>
                  <a:pt x="2154555" y="1903095"/>
                  <a:pt x="2150745" y="1914525"/>
                  <a:pt x="2164080" y="1941830"/>
                </a:cubicBezTo>
                <a:cubicBezTo>
                  <a:pt x="2177415" y="1969135"/>
                  <a:pt x="2188845" y="1991995"/>
                  <a:pt x="2212340" y="2009140"/>
                </a:cubicBezTo>
                <a:cubicBezTo>
                  <a:pt x="2235835" y="2026285"/>
                  <a:pt x="2252980" y="2040255"/>
                  <a:pt x="2280285" y="2028825"/>
                </a:cubicBezTo>
                <a:cubicBezTo>
                  <a:pt x="2307590" y="2017395"/>
                  <a:pt x="2320290" y="1982470"/>
                  <a:pt x="2347595" y="1951355"/>
                </a:cubicBezTo>
                <a:cubicBezTo>
                  <a:pt x="2374900" y="1920240"/>
                  <a:pt x="2396490" y="1903095"/>
                  <a:pt x="2415540" y="1873885"/>
                </a:cubicBezTo>
                <a:cubicBezTo>
                  <a:pt x="2434590" y="1844675"/>
                  <a:pt x="2430780" y="1835785"/>
                  <a:pt x="2444115" y="1806575"/>
                </a:cubicBezTo>
                <a:cubicBezTo>
                  <a:pt x="2457450" y="1777365"/>
                  <a:pt x="2471420" y="1758315"/>
                  <a:pt x="2482850" y="1729105"/>
                </a:cubicBezTo>
                <a:cubicBezTo>
                  <a:pt x="2494280" y="1699895"/>
                  <a:pt x="2494280" y="1690370"/>
                  <a:pt x="2501900" y="1661160"/>
                </a:cubicBezTo>
                <a:cubicBezTo>
                  <a:pt x="2509520" y="1631950"/>
                  <a:pt x="2513965" y="1613535"/>
                  <a:pt x="2521585" y="1584325"/>
                </a:cubicBezTo>
                <a:cubicBezTo>
                  <a:pt x="2529205" y="1555115"/>
                  <a:pt x="2534920" y="1543685"/>
                  <a:pt x="2540635" y="1516380"/>
                </a:cubicBezTo>
                <a:cubicBezTo>
                  <a:pt x="2546350" y="1489075"/>
                  <a:pt x="2545080" y="1476375"/>
                  <a:pt x="2550795" y="1449070"/>
                </a:cubicBezTo>
                <a:cubicBezTo>
                  <a:pt x="2556510" y="1421765"/>
                  <a:pt x="2564130" y="1408430"/>
                  <a:pt x="2569845" y="1381125"/>
                </a:cubicBezTo>
                <a:cubicBezTo>
                  <a:pt x="2575560" y="1353820"/>
                  <a:pt x="2575560" y="1341120"/>
                  <a:pt x="2579370" y="1313815"/>
                </a:cubicBezTo>
                <a:cubicBezTo>
                  <a:pt x="2583180" y="1286510"/>
                  <a:pt x="2583180" y="1273175"/>
                  <a:pt x="2588895" y="1245870"/>
                </a:cubicBezTo>
                <a:cubicBezTo>
                  <a:pt x="2594610" y="1218565"/>
                  <a:pt x="2602865" y="1205865"/>
                  <a:pt x="2608580" y="1178560"/>
                </a:cubicBezTo>
                <a:cubicBezTo>
                  <a:pt x="2614295" y="1151255"/>
                  <a:pt x="2612390" y="1137920"/>
                  <a:pt x="2618105" y="1110615"/>
                </a:cubicBezTo>
                <a:cubicBezTo>
                  <a:pt x="2623820" y="1083310"/>
                  <a:pt x="2631440" y="1070610"/>
                  <a:pt x="2637155" y="1043305"/>
                </a:cubicBezTo>
                <a:cubicBezTo>
                  <a:pt x="2642870" y="1016000"/>
                  <a:pt x="2639695" y="1002665"/>
                  <a:pt x="2647315" y="975360"/>
                </a:cubicBezTo>
                <a:cubicBezTo>
                  <a:pt x="2654935" y="948055"/>
                  <a:pt x="2664460" y="935355"/>
                  <a:pt x="2675890" y="908050"/>
                </a:cubicBezTo>
                <a:cubicBezTo>
                  <a:pt x="2687320" y="880745"/>
                  <a:pt x="2693670" y="867410"/>
                  <a:pt x="2705100" y="840105"/>
                </a:cubicBezTo>
                <a:cubicBezTo>
                  <a:pt x="2716530" y="812800"/>
                  <a:pt x="2715260" y="774700"/>
                  <a:pt x="2734310" y="772795"/>
                </a:cubicBezTo>
                <a:cubicBezTo>
                  <a:pt x="2753360" y="770890"/>
                  <a:pt x="2784475" y="805180"/>
                  <a:pt x="2801620" y="830580"/>
                </a:cubicBezTo>
                <a:cubicBezTo>
                  <a:pt x="2818765" y="855980"/>
                  <a:pt x="2811780" y="871220"/>
                  <a:pt x="2821305" y="898525"/>
                </a:cubicBezTo>
                <a:cubicBezTo>
                  <a:pt x="2830830" y="925830"/>
                  <a:pt x="2842260" y="938530"/>
                  <a:pt x="2849880" y="965835"/>
                </a:cubicBezTo>
                <a:cubicBezTo>
                  <a:pt x="2857500" y="993140"/>
                  <a:pt x="2853690" y="1006475"/>
                  <a:pt x="2859405" y="1033780"/>
                </a:cubicBezTo>
                <a:cubicBezTo>
                  <a:pt x="2865120" y="1061085"/>
                  <a:pt x="2873375" y="1073785"/>
                  <a:pt x="2879090" y="1101090"/>
                </a:cubicBezTo>
                <a:cubicBezTo>
                  <a:pt x="2884805" y="1128395"/>
                  <a:pt x="2873375" y="1155700"/>
                  <a:pt x="2888615" y="1169035"/>
                </a:cubicBezTo>
                <a:cubicBezTo>
                  <a:pt x="2903855" y="1182370"/>
                  <a:pt x="2938780" y="1182370"/>
                  <a:pt x="2955925" y="1169035"/>
                </a:cubicBezTo>
                <a:cubicBezTo>
                  <a:pt x="2973070" y="1155700"/>
                  <a:pt x="2966085" y="1128395"/>
                  <a:pt x="2975610" y="1101090"/>
                </a:cubicBezTo>
                <a:cubicBezTo>
                  <a:pt x="2985135" y="1073785"/>
                  <a:pt x="2995295" y="1061085"/>
                  <a:pt x="3004820" y="1033780"/>
                </a:cubicBezTo>
                <a:cubicBezTo>
                  <a:pt x="3014345" y="1006475"/>
                  <a:pt x="3008630" y="965835"/>
                  <a:pt x="3023870" y="965835"/>
                </a:cubicBezTo>
                <a:cubicBezTo>
                  <a:pt x="3039110" y="965835"/>
                  <a:pt x="3064510" y="1006475"/>
                  <a:pt x="3081655" y="1033780"/>
                </a:cubicBezTo>
                <a:cubicBezTo>
                  <a:pt x="3098800" y="1061085"/>
                  <a:pt x="3101340" y="1073785"/>
                  <a:pt x="3110865" y="1101090"/>
                </a:cubicBezTo>
                <a:cubicBezTo>
                  <a:pt x="3120390" y="1128395"/>
                  <a:pt x="3112770" y="1143635"/>
                  <a:pt x="3129915" y="1169035"/>
                </a:cubicBezTo>
                <a:cubicBezTo>
                  <a:pt x="3147060" y="1194435"/>
                  <a:pt x="3170555" y="1219200"/>
                  <a:pt x="3197860" y="1226820"/>
                </a:cubicBezTo>
                <a:cubicBezTo>
                  <a:pt x="3225165" y="1234440"/>
                  <a:pt x="3244215" y="1224280"/>
                  <a:pt x="3265170" y="1207135"/>
                </a:cubicBezTo>
                <a:cubicBezTo>
                  <a:pt x="3286125" y="1189990"/>
                  <a:pt x="3288665" y="1167130"/>
                  <a:pt x="3303905" y="1139825"/>
                </a:cubicBezTo>
                <a:cubicBezTo>
                  <a:pt x="3319145" y="1112520"/>
                  <a:pt x="3329305" y="1099185"/>
                  <a:pt x="3342640" y="1071880"/>
                </a:cubicBezTo>
                <a:cubicBezTo>
                  <a:pt x="3355975" y="1044575"/>
                  <a:pt x="3360420" y="1031875"/>
                  <a:pt x="3371850" y="1004570"/>
                </a:cubicBezTo>
                <a:cubicBezTo>
                  <a:pt x="3383280" y="977265"/>
                  <a:pt x="3390900" y="963930"/>
                  <a:pt x="3400425" y="936625"/>
                </a:cubicBezTo>
                <a:cubicBezTo>
                  <a:pt x="3409950" y="909320"/>
                  <a:pt x="3412490" y="898525"/>
                  <a:pt x="3420110" y="869315"/>
                </a:cubicBezTo>
                <a:cubicBezTo>
                  <a:pt x="3427730" y="840105"/>
                  <a:pt x="3433445" y="821055"/>
                  <a:pt x="3439160" y="791845"/>
                </a:cubicBezTo>
                <a:cubicBezTo>
                  <a:pt x="3444875" y="762635"/>
                  <a:pt x="3442970" y="751840"/>
                  <a:pt x="3448685" y="724535"/>
                </a:cubicBezTo>
                <a:cubicBezTo>
                  <a:pt x="3454400" y="697230"/>
                  <a:pt x="3462655" y="683895"/>
                  <a:pt x="3468370" y="656590"/>
                </a:cubicBezTo>
                <a:cubicBezTo>
                  <a:pt x="3474085" y="629285"/>
                  <a:pt x="3474085" y="616585"/>
                  <a:pt x="3477895" y="589280"/>
                </a:cubicBezTo>
                <a:cubicBezTo>
                  <a:pt x="3481705" y="561975"/>
                  <a:pt x="3483610" y="548640"/>
                  <a:pt x="3487420" y="521335"/>
                </a:cubicBezTo>
                <a:cubicBezTo>
                  <a:pt x="3491230" y="494030"/>
                  <a:pt x="3493135" y="481330"/>
                  <a:pt x="3496945" y="454025"/>
                </a:cubicBezTo>
                <a:cubicBezTo>
                  <a:pt x="3500755" y="426720"/>
                  <a:pt x="3505200" y="413385"/>
                  <a:pt x="3507105" y="386080"/>
                </a:cubicBezTo>
                <a:cubicBezTo>
                  <a:pt x="3509010" y="358775"/>
                  <a:pt x="3503295" y="346075"/>
                  <a:pt x="3507105" y="318770"/>
                </a:cubicBezTo>
                <a:cubicBezTo>
                  <a:pt x="3510915" y="291465"/>
                  <a:pt x="3516630" y="278130"/>
                  <a:pt x="3526155" y="250825"/>
                </a:cubicBezTo>
                <a:cubicBezTo>
                  <a:pt x="3535680" y="223520"/>
                  <a:pt x="3542030" y="210820"/>
                  <a:pt x="3555365" y="183515"/>
                </a:cubicBezTo>
                <a:cubicBezTo>
                  <a:pt x="3568700" y="156210"/>
                  <a:pt x="3575050" y="142875"/>
                  <a:pt x="3594100" y="115570"/>
                </a:cubicBezTo>
                <a:cubicBezTo>
                  <a:pt x="3613150" y="88265"/>
                  <a:pt x="3627120" y="69215"/>
                  <a:pt x="3651885" y="48260"/>
                </a:cubicBezTo>
                <a:cubicBezTo>
                  <a:pt x="3676650" y="27305"/>
                  <a:pt x="3691890" y="19050"/>
                  <a:pt x="3719195" y="9525"/>
                </a:cubicBezTo>
                <a:cubicBezTo>
                  <a:pt x="3746500" y="0"/>
                  <a:pt x="3775075" y="1270"/>
                  <a:pt x="3787140"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354455" y="482600"/>
            <a:ext cx="4142740" cy="3286760"/>
            <a:chOff x="3516" y="4627"/>
            <a:chExt cx="6524" cy="5176"/>
          </a:xfrm>
        </p:grpSpPr>
        <p:grpSp>
          <p:nvGrpSpPr>
            <p:cNvPr id="28" name="组合 27"/>
            <p:cNvGrpSpPr/>
            <p:nvPr/>
          </p:nvGrpSpPr>
          <p:grpSpPr>
            <a:xfrm>
              <a:off x="7044" y="5625"/>
              <a:ext cx="1021" cy="580"/>
              <a:chOff x="3499" y="8641"/>
              <a:chExt cx="1021" cy="580"/>
            </a:xfrm>
          </p:grpSpPr>
          <p:sp>
            <p:nvSpPr>
              <p:cNvPr id="22" name="椭圆 21"/>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607" y="8641"/>
                <a:ext cx="913" cy="580"/>
              </a:xfrm>
              <a:prstGeom prst="rect">
                <a:avLst/>
              </a:prstGeom>
              <a:noFill/>
            </p:spPr>
            <p:txBody>
              <a:bodyPr wrap="square" rtlCol="0">
                <a:spAutoFit/>
              </a:bodyPr>
              <a:lstStyle/>
              <a:p>
                <a:r>
                  <a:rPr lang="en-US" altLang="zh-CN"/>
                  <a:t>Sell</a:t>
                </a:r>
                <a:endParaRPr lang="en-US" altLang="zh-CN"/>
              </a:p>
            </p:txBody>
          </p:sp>
        </p:grpSp>
        <p:grpSp>
          <p:nvGrpSpPr>
            <p:cNvPr id="29" name="组合 28"/>
            <p:cNvGrpSpPr/>
            <p:nvPr/>
          </p:nvGrpSpPr>
          <p:grpSpPr>
            <a:xfrm>
              <a:off x="6118" y="8564"/>
              <a:ext cx="1033" cy="702"/>
              <a:chOff x="3499" y="9099"/>
              <a:chExt cx="1033" cy="702"/>
            </a:xfrm>
          </p:grpSpPr>
          <p:sp>
            <p:nvSpPr>
              <p:cNvPr id="30" name="椭圆 29"/>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20" y="9221"/>
                <a:ext cx="913" cy="580"/>
              </a:xfrm>
              <a:prstGeom prst="rect">
                <a:avLst/>
              </a:prstGeom>
              <a:noFill/>
            </p:spPr>
            <p:txBody>
              <a:bodyPr wrap="square" rtlCol="0">
                <a:spAutoFit/>
              </a:bodyPr>
              <a:lstStyle/>
              <a:p>
                <a:r>
                  <a:rPr lang="en-US" altLang="zh-CN"/>
                  <a:t>Buy</a:t>
                </a:r>
                <a:endParaRPr lang="en-US" altLang="zh-CN"/>
              </a:p>
            </p:txBody>
          </p:sp>
        </p:grpSp>
        <p:grpSp>
          <p:nvGrpSpPr>
            <p:cNvPr id="32" name="组合 31"/>
            <p:cNvGrpSpPr/>
            <p:nvPr/>
          </p:nvGrpSpPr>
          <p:grpSpPr>
            <a:xfrm>
              <a:off x="7957" y="7004"/>
              <a:ext cx="1033" cy="702"/>
              <a:chOff x="3499" y="9099"/>
              <a:chExt cx="1033" cy="702"/>
            </a:xfrm>
          </p:grpSpPr>
          <p:sp>
            <p:nvSpPr>
              <p:cNvPr id="33" name="椭圆 32"/>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620" y="9221"/>
                <a:ext cx="913" cy="580"/>
              </a:xfrm>
              <a:prstGeom prst="rect">
                <a:avLst/>
              </a:prstGeom>
              <a:noFill/>
            </p:spPr>
            <p:txBody>
              <a:bodyPr wrap="square" rtlCol="0">
                <a:spAutoFit/>
              </a:bodyPr>
              <a:lstStyle/>
              <a:p>
                <a:r>
                  <a:rPr lang="en-US" altLang="zh-CN"/>
                  <a:t>Buy</a:t>
                </a:r>
                <a:endParaRPr lang="en-US" altLang="zh-CN"/>
              </a:p>
            </p:txBody>
          </p:sp>
        </p:grpSp>
        <p:grpSp>
          <p:nvGrpSpPr>
            <p:cNvPr id="35" name="组合 34"/>
            <p:cNvGrpSpPr/>
            <p:nvPr/>
          </p:nvGrpSpPr>
          <p:grpSpPr>
            <a:xfrm>
              <a:off x="3516" y="9101"/>
              <a:ext cx="1033" cy="702"/>
              <a:chOff x="3499" y="9099"/>
              <a:chExt cx="1033" cy="702"/>
            </a:xfrm>
          </p:grpSpPr>
          <p:sp>
            <p:nvSpPr>
              <p:cNvPr id="36" name="椭圆 35"/>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620" y="9221"/>
                <a:ext cx="913" cy="580"/>
              </a:xfrm>
              <a:prstGeom prst="rect">
                <a:avLst/>
              </a:prstGeom>
              <a:noFill/>
            </p:spPr>
            <p:txBody>
              <a:bodyPr wrap="square" rtlCol="0">
                <a:spAutoFit/>
              </a:bodyPr>
              <a:lstStyle/>
              <a:p>
                <a:r>
                  <a:rPr lang="en-US" altLang="zh-CN"/>
                  <a:t>Buy</a:t>
                </a:r>
                <a:endParaRPr lang="en-US" altLang="zh-CN"/>
              </a:p>
            </p:txBody>
          </p:sp>
        </p:grpSp>
        <p:grpSp>
          <p:nvGrpSpPr>
            <p:cNvPr id="38" name="组合 37"/>
            <p:cNvGrpSpPr/>
            <p:nvPr/>
          </p:nvGrpSpPr>
          <p:grpSpPr>
            <a:xfrm>
              <a:off x="5235" y="6083"/>
              <a:ext cx="1169" cy="580"/>
              <a:chOff x="3499" y="8910"/>
              <a:chExt cx="1169" cy="580"/>
            </a:xfrm>
          </p:grpSpPr>
          <p:sp>
            <p:nvSpPr>
              <p:cNvPr id="39" name="椭圆 38"/>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755" y="8910"/>
                <a:ext cx="913" cy="580"/>
              </a:xfrm>
              <a:prstGeom prst="rect">
                <a:avLst/>
              </a:prstGeom>
              <a:noFill/>
            </p:spPr>
            <p:txBody>
              <a:bodyPr wrap="square" rtlCol="0">
                <a:spAutoFit/>
              </a:bodyPr>
              <a:lstStyle/>
              <a:p>
                <a:r>
                  <a:rPr lang="en-US" altLang="zh-CN"/>
                  <a:t>Sell</a:t>
                </a:r>
                <a:endParaRPr lang="en-US" altLang="zh-CN"/>
              </a:p>
            </p:txBody>
          </p:sp>
        </p:grpSp>
        <p:grpSp>
          <p:nvGrpSpPr>
            <p:cNvPr id="41" name="组合 40"/>
            <p:cNvGrpSpPr/>
            <p:nvPr/>
          </p:nvGrpSpPr>
          <p:grpSpPr>
            <a:xfrm>
              <a:off x="9006" y="4627"/>
              <a:ext cx="1034" cy="702"/>
              <a:chOff x="3499" y="9099"/>
              <a:chExt cx="1034" cy="702"/>
            </a:xfrm>
          </p:grpSpPr>
          <p:sp>
            <p:nvSpPr>
              <p:cNvPr id="42" name="椭圆 41"/>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620" y="9221"/>
                <a:ext cx="913" cy="580"/>
              </a:xfrm>
              <a:prstGeom prst="rect">
                <a:avLst/>
              </a:prstGeom>
              <a:noFill/>
            </p:spPr>
            <p:txBody>
              <a:bodyPr wrap="square" rtlCol="0">
                <a:spAutoFit/>
              </a:bodyPr>
              <a:lstStyle/>
              <a:p>
                <a:r>
                  <a:rPr lang="en-US" altLang="zh-CN"/>
                  <a:t>Sell</a:t>
                </a:r>
                <a:endParaRPr lang="en-US" altLang="zh-CN"/>
              </a:p>
            </p:txBody>
          </p:sp>
        </p:grpSp>
      </p:gr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3000" fill="hold">
                                          <p:stCondLst>
                                            <p:cond delay="0"/>
                                          </p:stCondLst>
                                        </p:cTn>
                                        <p:tgtEl>
                                          <p:spTgt spid="20"/>
                                        </p:tgtEl>
                                        <p:attrNameLst>
                                          <p:attrName>style.visibility</p:attrName>
                                        </p:attrNameLst>
                                      </p:cBhvr>
                                      <p:to>
                                        <p:strVal val="visible"/>
                                      </p:to>
                                    </p:set>
                                    <p:animEffect transition="in" filter="wipe(left)">
                                      <p:cBhvr>
                                        <p:cTn id="7" dur="3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98550"/>
            <a:ext cx="10852150" cy="2414905"/>
          </a:xfrm>
        </p:spPr>
        <p:txBody>
          <a:bodyPr/>
          <a:lstStyle/>
          <a:p>
            <a:pPr algn="l"/>
            <a:r>
              <a:rPr lang="en-US" altLang="zh-CN"/>
              <a:t>·</a:t>
            </a:r>
            <a:r>
              <a:rPr lang="zh-CN" altLang="en-US"/>
              <a:t>盘感训练实际上是基于股票K线图走势的一款趣味训练项目。</a:t>
            </a:r>
            <a:endParaRPr lang="zh-CN" altLang="en-US"/>
          </a:p>
          <a:p>
            <a:pPr algn="l"/>
            <a:endParaRPr lang="zh-CN" altLang="en-US"/>
          </a:p>
          <a:p>
            <a:pPr algn="l"/>
            <a:r>
              <a:rPr lang="en-US" altLang="zh-CN"/>
              <a:t>·</a:t>
            </a:r>
            <a:r>
              <a:rPr lang="zh-CN" altLang="en-US"/>
              <a:t>在给定的一段交易日内，通过对股票K线形态的主观分析，来决定股票的买卖操作。直观来看，</a:t>
            </a:r>
            <a:r>
              <a:rPr lang="zh-CN" altLang="en-US">
                <a:solidFill>
                  <a:srgbClr val="FF0000"/>
                </a:solidFill>
              </a:rPr>
              <a:t>根据股票的形态走势</a:t>
            </a:r>
            <a:r>
              <a:rPr lang="zh-CN" altLang="en-US"/>
              <a:t>进行交易的例子在现实中有很多，最典型的比如“追涨杀跌”（跟随涨股买入，跟随跌股卖出）或者</a:t>
            </a:r>
            <a:r>
              <a:rPr lang="zh-CN" altLang="en-US">
                <a:sym typeface="+mn-ea"/>
              </a:rPr>
              <a:t>“高抛低吸”</a:t>
            </a:r>
            <a:r>
              <a:rPr lang="zh-CN" altLang="en-US"/>
              <a:t>（股价上涨卖出，股价跌落买入）或者无操作（无法判断股价走势）。</a:t>
            </a:r>
            <a:endParaRPr lang="zh-CN" altLang="en-US"/>
          </a:p>
        </p:txBody>
      </p:sp>
      <p:sp>
        <p:nvSpPr>
          <p:cNvPr id="10" name="文本框 9"/>
          <p:cNvSpPr txBox="1"/>
          <p:nvPr/>
        </p:nvSpPr>
        <p:spPr>
          <a:xfrm>
            <a:off x="722630" y="4512310"/>
            <a:ext cx="10746740" cy="1198880"/>
          </a:xfrm>
          <a:prstGeom prst="rect">
            <a:avLst/>
          </a:prstGeom>
          <a:noFill/>
        </p:spPr>
        <p:txBody>
          <a:bodyPr wrap="square" rtlCol="0">
            <a:spAutoFit/>
          </a:bodyPr>
          <a:lstStyle/>
          <a:p>
            <a:pPr algn="l"/>
            <a:r>
              <a:rPr lang="en-US" altLang="zh-CN" sz="2400" spc="200">
                <a:uFillTx/>
                <a:sym typeface="+mn-ea"/>
              </a:rPr>
              <a:t>·</a:t>
            </a:r>
            <a:r>
              <a:rPr lang="zh-CN" altLang="en-US" sz="2400" spc="200">
                <a:uFillTx/>
                <a:sym typeface="+mn-ea"/>
              </a:rPr>
              <a:t>盘感训练能提高投资者对股票走势的熟悉程度，增加投资者对股票未来走势判断的准确性，提高投资者的看盘能力。通过测试排名，投资者可以更好地总结经验教训，提高投资水平。</a:t>
            </a:r>
            <a:endParaRPr lang="zh-CN" altLang="en-US" sz="2400" spc="200">
              <a:uFillTx/>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5662930" cy="2306955"/>
          </a:xfrm>
          <a:prstGeom prst="rect">
            <a:avLst/>
          </a:prstGeom>
          <a:noFill/>
        </p:spPr>
        <p:txBody>
          <a:bodyPr wrap="square" rtlCol="0">
            <a:spAutoFit/>
          </a:bodyPr>
          <a:lstStyle/>
          <a:p>
            <a:pPr algn="l"/>
            <a:r>
              <a:rPr lang="en-US" altLang="zh-CN" sz="2400" spc="200" dirty="0">
                <a:uFillTx/>
                <a:sym typeface="+mn-ea"/>
              </a:rPr>
              <a:t>·</a:t>
            </a:r>
            <a:r>
              <a:rPr lang="zh-CN" altLang="en-US" sz="2400" spc="200" dirty="0">
                <a:uFillTx/>
                <a:sym typeface="+mn-ea"/>
              </a:rPr>
              <a:t>Step1：登录海知平台（http</a:t>
            </a:r>
            <a:r>
              <a:rPr lang="en-US" altLang="zh-CN" sz="2400" spc="200" dirty="0">
                <a:uFillTx/>
                <a:sym typeface="+mn-ea"/>
              </a:rPr>
              <a:t>s</a:t>
            </a:r>
            <a:r>
              <a:rPr lang="zh-CN" altLang="en-US" sz="2400" spc="200" dirty="0">
                <a:uFillTx/>
                <a:sym typeface="+mn-ea"/>
              </a:rPr>
              <a:t>://www.haizhilicai.com），点击主导航栏上的盘感训练按钮，进入盘感训练模块</a:t>
            </a:r>
            <a:r>
              <a:rPr lang="en-US" altLang="zh-CN" sz="2400" spc="200" dirty="0">
                <a:uFillTx/>
                <a:sym typeface="+mn-ea"/>
              </a:rPr>
              <a:t>,</a:t>
            </a:r>
            <a:r>
              <a:rPr lang="zh-CN" sz="2400" spc="200" dirty="0">
                <a:uFillTx/>
                <a:sym typeface="+mn-ea"/>
              </a:rPr>
              <a:t>如图所示</a:t>
            </a:r>
            <a:r>
              <a:rPr lang="zh-CN" altLang="en-US" sz="2400" spc="200" dirty="0">
                <a:uFillTx/>
                <a:sym typeface="+mn-ea"/>
              </a:rPr>
              <a:t>。</a:t>
            </a:r>
            <a:endParaRPr lang="zh-CN" altLang="en-US" sz="2400" spc="200" dirty="0">
              <a:uFillTx/>
              <a:sym typeface="+mn-ea"/>
            </a:endParaRPr>
          </a:p>
          <a:p>
            <a:pPr algn="l"/>
            <a:endParaRPr lang="zh-CN" altLang="en-US" sz="2400" spc="200" dirty="0">
              <a:uFillTx/>
              <a:sym typeface="+mn-ea"/>
            </a:endParaRPr>
          </a:p>
          <a:p>
            <a:pPr algn="l"/>
            <a:endParaRPr lang="zh-CN" altLang="en-US" sz="2400" spc="200" dirty="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教学演示】</a:t>
            </a:r>
            <a:endParaRPr lang="zh-CN" altLang="en-US" b="1"/>
          </a:p>
        </p:txBody>
      </p:sp>
      <p:sp>
        <p:nvSpPr>
          <p:cNvPr id="6" name="文本框 5"/>
          <p:cNvSpPr txBox="1"/>
          <p:nvPr/>
        </p:nvSpPr>
        <p:spPr>
          <a:xfrm>
            <a:off x="647065" y="3791585"/>
            <a:ext cx="5856605" cy="2676525"/>
          </a:xfrm>
          <a:prstGeom prst="rect">
            <a:avLst/>
          </a:prstGeom>
          <a:noFill/>
        </p:spPr>
        <p:txBody>
          <a:bodyPr wrap="square" rtlCol="0">
            <a:spAutoFit/>
          </a:bodyPr>
          <a:lstStyle/>
          <a:p>
            <a:pPr algn="l"/>
            <a:r>
              <a:rPr lang="en-US" sz="2400" spc="200">
                <a:uFillTx/>
                <a:sym typeface="+mn-ea"/>
              </a:rPr>
              <a:t>·</a:t>
            </a:r>
            <a:r>
              <a:rPr sz="2400" spc="200">
                <a:uFillTx/>
                <a:sym typeface="+mn-ea"/>
              </a:rPr>
              <a:t>Step2：进入盘感训练模块主界面后，点击教学演示按钮，进入教学演示界面。进入界面后，跟随教学演示流程以及提示，熟悉页面各按钮功能以及图标、文字的含义，</a:t>
            </a:r>
            <a:r>
              <a:rPr lang="zh-CN" sz="2400" spc="200">
                <a:uFillTx/>
                <a:sym typeface="+mn-ea"/>
              </a:rPr>
              <a:t>如图所示</a:t>
            </a:r>
            <a:r>
              <a:rPr sz="2400" spc="200">
                <a:uFillTx/>
                <a:sym typeface="+mn-ea"/>
              </a:rPr>
              <a:t>。</a:t>
            </a:r>
            <a:endParaRPr sz="2400" spc="200">
              <a:uFillTx/>
              <a:sym typeface="+mn-ea"/>
            </a:endParaRPr>
          </a:p>
          <a:p>
            <a:pPr algn="l"/>
            <a:endParaRPr lang="zh-CN" altLang="en-US" sz="2400" spc="200">
              <a:uFillTx/>
              <a:sym typeface="+mn-ea"/>
            </a:endParaRPr>
          </a:p>
          <a:p>
            <a:pPr algn="l"/>
            <a:endParaRPr lang="zh-CN" altLang="en-US" sz="2400" spc="200">
              <a:uFillTx/>
              <a:sym typeface="+mn-ea"/>
            </a:endParaRPr>
          </a:p>
        </p:txBody>
      </p:sp>
      <p:pic>
        <p:nvPicPr>
          <p:cNvPr id="7" name="图片 2"/>
          <p:cNvPicPr>
            <a:picLocks noChangeAspect="1"/>
          </p:cNvPicPr>
          <p:nvPr/>
        </p:nvPicPr>
        <p:blipFill>
          <a:blip r:embed="rId3"/>
          <a:stretch>
            <a:fillRect/>
          </a:stretch>
        </p:blipFill>
        <p:spPr>
          <a:xfrm>
            <a:off x="6723380" y="1034415"/>
            <a:ext cx="4658360" cy="2306320"/>
          </a:xfrm>
          <a:prstGeom prst="rect">
            <a:avLst/>
          </a:prstGeom>
          <a:noFill/>
          <a:ln>
            <a:noFill/>
          </a:ln>
        </p:spPr>
      </p:pic>
      <p:pic>
        <p:nvPicPr>
          <p:cNvPr id="11" name="图片 3"/>
          <p:cNvPicPr>
            <a:picLocks noChangeAspect="1"/>
          </p:cNvPicPr>
          <p:nvPr/>
        </p:nvPicPr>
        <p:blipFill>
          <a:blip r:embed="rId4"/>
          <a:stretch>
            <a:fillRect/>
          </a:stretch>
        </p:blipFill>
        <p:spPr>
          <a:xfrm>
            <a:off x="6853555" y="3885565"/>
            <a:ext cx="4885690" cy="2488565"/>
          </a:xfrm>
          <a:prstGeom prst="rect">
            <a:avLst/>
          </a:prstGeom>
          <a:noFill/>
          <a:ln>
            <a:noFill/>
          </a:ln>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5745480" cy="1383665"/>
          </a:xfrm>
          <a:prstGeom prst="rect">
            <a:avLst/>
          </a:prstGeom>
          <a:noFill/>
        </p:spPr>
        <p:txBody>
          <a:bodyPr wrap="square" rtlCol="0">
            <a:spAutoFit/>
          </a:bodyPr>
          <a:lstStyle/>
          <a:p>
            <a:pPr algn="l"/>
            <a:r>
              <a:rPr lang="en-US" altLang="zh-CN" sz="2000" spc="200">
                <a:uFillTx/>
                <a:sym typeface="+mn-ea"/>
              </a:rPr>
              <a:t>·</a:t>
            </a:r>
            <a:r>
              <a:rPr sz="2000" spc="200">
                <a:uFillTx/>
                <a:sym typeface="+mn-ea"/>
              </a:rPr>
              <a:t>Step1：进入盘感训练模块主界面，点击单人训练按钮，进入单人训练主界面，</a:t>
            </a:r>
            <a:r>
              <a:rPr lang="zh-CN" sz="2000" spc="200">
                <a:uFillTx/>
                <a:sym typeface="+mn-ea"/>
              </a:rPr>
              <a:t>如图所示</a:t>
            </a:r>
            <a:r>
              <a:rPr sz="2000" spc="200">
                <a:uFillTx/>
                <a:sym typeface="+mn-ea"/>
              </a:rPr>
              <a:t>。</a:t>
            </a:r>
            <a:endParaRPr sz="2400" spc="200">
              <a:uFillTx/>
              <a:sym typeface="+mn-ea"/>
            </a:endParaRPr>
          </a:p>
          <a:p>
            <a:pPr algn="l"/>
            <a:endParaRPr lang="zh-CN" altLang="en-US" sz="2400" spc="20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单人训练】</a:t>
            </a:r>
            <a:endParaRPr lang="zh-CN" altLang="en-US" b="1"/>
          </a:p>
        </p:txBody>
      </p:sp>
      <p:sp>
        <p:nvSpPr>
          <p:cNvPr id="6" name="文本框 5"/>
          <p:cNvSpPr txBox="1"/>
          <p:nvPr/>
        </p:nvSpPr>
        <p:spPr>
          <a:xfrm>
            <a:off x="281940" y="3360420"/>
            <a:ext cx="6439535" cy="2984500"/>
          </a:xfrm>
          <a:prstGeom prst="rect">
            <a:avLst/>
          </a:prstGeom>
          <a:noFill/>
        </p:spPr>
        <p:txBody>
          <a:bodyPr wrap="square" rtlCol="0">
            <a:spAutoFit/>
          </a:bodyPr>
          <a:lstStyle/>
          <a:p>
            <a:pPr algn="l"/>
            <a:r>
              <a:rPr sz="2000" spc="200">
                <a:uFillTx/>
                <a:sym typeface="+mn-ea"/>
              </a:rPr>
              <a:t>Step2：依次解锁第一关至第六关，记录自己的最佳收益情况。只有当收益排名为第一名时才能解锁下一关卡，否则可以通过换股操作继续进行训练。可在龙虎榜界面查看自己是否上榜（注：龙虎榜记录所有关卡排名为前十的用户，若未进入全站前十，可到英雄榜-多空游戏排名模块查看自身的盘感训练排名），</a:t>
            </a:r>
            <a:r>
              <a:rPr lang="zh-CN" sz="2000" spc="200">
                <a:uFillTx/>
                <a:sym typeface="+mn-ea"/>
              </a:rPr>
              <a:t>如图所示</a:t>
            </a:r>
            <a:r>
              <a:rPr sz="2000" spc="200">
                <a:uFillTx/>
                <a:sym typeface="+mn-ea"/>
              </a:rPr>
              <a:t>。</a:t>
            </a:r>
            <a:endParaRPr sz="2400" spc="200">
              <a:uFillTx/>
              <a:sym typeface="+mn-ea"/>
            </a:endParaRPr>
          </a:p>
          <a:p>
            <a:pPr algn="l"/>
            <a:endParaRPr lang="zh-CN" altLang="en-US" sz="2400" spc="200">
              <a:uFillTx/>
              <a:sym typeface="+mn-ea"/>
            </a:endParaRPr>
          </a:p>
          <a:p>
            <a:pPr algn="l"/>
            <a:endParaRPr lang="zh-CN" altLang="en-US" sz="2400" spc="200">
              <a:uFillTx/>
              <a:sym typeface="+mn-ea"/>
            </a:endParaRPr>
          </a:p>
        </p:txBody>
      </p:sp>
      <p:pic>
        <p:nvPicPr>
          <p:cNvPr id="11" name="图片 3"/>
          <p:cNvPicPr>
            <a:picLocks noChangeAspect="1"/>
          </p:cNvPicPr>
          <p:nvPr/>
        </p:nvPicPr>
        <p:blipFill>
          <a:blip r:embed="rId3"/>
          <a:stretch>
            <a:fillRect/>
          </a:stretch>
        </p:blipFill>
        <p:spPr>
          <a:xfrm>
            <a:off x="6800850" y="3517900"/>
            <a:ext cx="5099685" cy="2597785"/>
          </a:xfrm>
          <a:prstGeom prst="rect">
            <a:avLst/>
          </a:prstGeom>
          <a:noFill/>
          <a:ln>
            <a:noFill/>
          </a:ln>
        </p:spPr>
      </p:pic>
      <p:pic>
        <p:nvPicPr>
          <p:cNvPr id="3" name="图片 5"/>
          <p:cNvPicPr>
            <a:picLocks noChangeAspect="1"/>
          </p:cNvPicPr>
          <p:nvPr/>
        </p:nvPicPr>
        <p:blipFill>
          <a:blip r:embed="rId4"/>
          <a:stretch>
            <a:fillRect/>
          </a:stretch>
        </p:blipFill>
        <p:spPr>
          <a:xfrm>
            <a:off x="6800850" y="1111250"/>
            <a:ext cx="4316095" cy="2190750"/>
          </a:xfrm>
          <a:prstGeom prst="rect">
            <a:avLst/>
          </a:prstGeom>
          <a:noFill/>
          <a:ln>
            <a:noFill/>
          </a:ln>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6308090" cy="1999615"/>
          </a:xfrm>
          <a:prstGeom prst="rect">
            <a:avLst/>
          </a:prstGeom>
          <a:noFill/>
        </p:spPr>
        <p:txBody>
          <a:bodyPr wrap="square" rtlCol="0">
            <a:spAutoFit/>
          </a:bodyPr>
          <a:lstStyle/>
          <a:p>
            <a:r>
              <a:rPr sz="2000" spc="200">
                <a:sym typeface="+mn-ea"/>
              </a:rPr>
              <a:t>Step3：在英雄榜-多空游戏排名页面，可以查看所有用户在每一关的最佳排名以及对应的收益情况，</a:t>
            </a:r>
            <a:r>
              <a:rPr lang="zh-CN" sz="2000" spc="200">
                <a:sym typeface="+mn-ea"/>
              </a:rPr>
              <a:t>如图所示</a:t>
            </a:r>
            <a:r>
              <a:rPr sz="2000" spc="200">
                <a:sym typeface="+mn-ea"/>
              </a:rPr>
              <a:t>。根据自身的训练情况，记录并总结自己在每一关的收益，这个收益是越高越好吗？。</a:t>
            </a:r>
            <a:endParaRPr sz="2400" spc="200">
              <a:sym typeface="+mn-ea"/>
            </a:endParaRPr>
          </a:p>
          <a:p>
            <a:endParaRPr lang="zh-CN" altLang="en-US" sz="2400" spc="200">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单人训练】</a:t>
            </a:r>
            <a:endParaRPr lang="zh-CN" altLang="en-US" b="1"/>
          </a:p>
        </p:txBody>
      </p:sp>
      <p:sp>
        <p:nvSpPr>
          <p:cNvPr id="6" name="文本框 5"/>
          <p:cNvSpPr txBox="1"/>
          <p:nvPr/>
        </p:nvSpPr>
        <p:spPr>
          <a:xfrm>
            <a:off x="281940" y="3360420"/>
            <a:ext cx="6439535" cy="2306955"/>
          </a:xfrm>
          <a:prstGeom prst="rect">
            <a:avLst/>
          </a:prstGeom>
          <a:noFill/>
        </p:spPr>
        <p:txBody>
          <a:bodyPr wrap="square" rtlCol="0">
            <a:spAutoFit/>
          </a:bodyPr>
          <a:lstStyle/>
          <a:p>
            <a:r>
              <a:rPr sz="2400" spc="200">
                <a:sym typeface="+mn-ea"/>
              </a:rPr>
              <a:t>Step4：完成全部单人训练关卡之后，能否总结出股票买卖的基本思路？能否总结出基于股票走势形态的投资方法？这样的方法有什么特点？</a:t>
            </a:r>
            <a:endParaRPr sz="2400" spc="200">
              <a:sym typeface="+mn-ea"/>
            </a:endParaRPr>
          </a:p>
          <a:p>
            <a:endParaRPr lang="zh-CN" altLang="en-US" sz="2400" spc="200">
              <a:sym typeface="+mn-ea"/>
            </a:endParaRPr>
          </a:p>
          <a:p>
            <a:endParaRPr lang="zh-CN" altLang="en-US" sz="2400" spc="200">
              <a:sym typeface="+mn-ea"/>
            </a:endParaRPr>
          </a:p>
        </p:txBody>
      </p:sp>
      <p:sp>
        <p:nvSpPr>
          <p:cNvPr id="101" name="文本框 100"/>
          <p:cNvSpPr txBox="1"/>
          <p:nvPr/>
        </p:nvSpPr>
        <p:spPr>
          <a:xfrm>
            <a:off x="5457825" y="2242820"/>
            <a:ext cx="5080000" cy="252730"/>
          </a:xfrm>
          <a:prstGeom prst="rect">
            <a:avLst/>
          </a:prstGeom>
          <a:noFill/>
          <a:ln w="9525">
            <a:noFill/>
          </a:ln>
        </p:spPr>
        <p:txBody>
          <a:bodyPr>
            <a:spAutoFit/>
          </a:bodyPr>
          <a:lstStyle/>
          <a:p>
            <a:pPr indent="0" algn="ctr"/>
            <a:r>
              <a:rPr lang="en-US" sz="1050" b="0">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pic>
        <p:nvPicPr>
          <p:cNvPr id="12" name="图片 9"/>
          <p:cNvPicPr>
            <a:picLocks noChangeAspect="1"/>
          </p:cNvPicPr>
          <p:nvPr/>
        </p:nvPicPr>
        <p:blipFill>
          <a:blip r:embed="rId3"/>
          <a:stretch>
            <a:fillRect/>
          </a:stretch>
        </p:blipFill>
        <p:spPr>
          <a:xfrm>
            <a:off x="6721475" y="1077595"/>
            <a:ext cx="5259070" cy="2099310"/>
          </a:xfrm>
          <a:prstGeom prst="rect">
            <a:avLst/>
          </a:prstGeom>
          <a:noFill/>
          <a:ln>
            <a:noFill/>
          </a:ln>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10628630" cy="5323205"/>
          </a:xfrm>
          <a:prstGeom prst="rect">
            <a:avLst/>
          </a:prstGeom>
          <a:noFill/>
        </p:spPr>
        <p:txBody>
          <a:bodyPr wrap="square" rtlCol="0">
            <a:spAutoFit/>
          </a:bodyPr>
          <a:lstStyle/>
          <a:p>
            <a:pPr algn="l"/>
            <a:r>
              <a:rPr lang="en-US" altLang="zh-CN" sz="2000" spc="200">
                <a:uFillTx/>
                <a:sym typeface="+mn-ea"/>
              </a:rPr>
              <a:t>·</a:t>
            </a:r>
            <a:r>
              <a:rPr sz="2000" spc="200">
                <a:uFillTx/>
                <a:sym typeface="+mn-ea"/>
              </a:rPr>
              <a:t>盘感训练大赛是更具特色的盘感训练类项目，其特色体现在以比赛的方式进行盘感训练项目，每位参赛用户可以通过自身的排名、得分了解自身的盘感水平，而比赛团体的整体表现，则反映出当前投资者群体的看盘能力。</a:t>
            </a:r>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endParaRPr sz="2000" spc="200">
              <a:uFillTx/>
              <a:sym typeface="+mn-ea"/>
            </a:endParaRPr>
          </a:p>
          <a:p>
            <a:pPr algn="l"/>
            <a:r>
              <a:rPr lang="en-US" sz="2000" spc="200">
                <a:uFillTx/>
                <a:sym typeface="+mn-ea"/>
              </a:rPr>
              <a:t>·</a:t>
            </a:r>
            <a:r>
              <a:rPr sz="2000" spc="200">
                <a:uFillTx/>
                <a:sym typeface="+mn-ea"/>
              </a:rPr>
              <a:t>盘感训练赛共分为两种：</a:t>
            </a:r>
            <a:r>
              <a:rPr sz="2000" b="1" spc="200">
                <a:uFillTx/>
                <a:sym typeface="+mn-ea"/>
              </a:rPr>
              <a:t>自组盘感训练赛</a:t>
            </a:r>
            <a:r>
              <a:rPr sz="2000" spc="200">
                <a:uFillTx/>
                <a:sym typeface="+mn-ea"/>
              </a:rPr>
              <a:t>以及</a:t>
            </a:r>
            <a:r>
              <a:rPr lang="zh-CN" sz="2000" b="1" spc="200">
                <a:uFillTx/>
                <a:sym typeface="+mn-ea"/>
              </a:rPr>
              <a:t>高校盘</a:t>
            </a:r>
            <a:r>
              <a:rPr sz="2000" b="1" spc="200">
                <a:uFillTx/>
                <a:sym typeface="+mn-ea"/>
              </a:rPr>
              <a:t>感训练赛</a:t>
            </a:r>
            <a:r>
              <a:rPr sz="2000" spc="200">
                <a:uFillTx/>
                <a:sym typeface="+mn-ea"/>
              </a:rPr>
              <a:t>。</a:t>
            </a:r>
            <a:endParaRPr sz="2000" spc="200">
              <a:uFillTx/>
              <a:sym typeface="+mn-ea"/>
            </a:endParaRPr>
          </a:p>
          <a:p>
            <a:pPr algn="l"/>
            <a:r>
              <a:rPr sz="2000" spc="200">
                <a:uFillTx/>
                <a:sym typeface="+mn-ea"/>
              </a:rPr>
              <a:t>    自组盘感训练赛面向所有投资者用户群体，可由站内用户自由创建并设计比赛，无需经过管理员审核；</a:t>
            </a:r>
            <a:endParaRPr sz="2000" spc="200">
              <a:uFillTx/>
              <a:sym typeface="+mn-ea"/>
            </a:endParaRPr>
          </a:p>
          <a:p>
            <a:pPr algn="l"/>
            <a:r>
              <a:rPr sz="2000" spc="200">
                <a:uFillTx/>
                <a:sym typeface="+mn-ea"/>
              </a:rPr>
              <a:t>    高校盘感训练赛主要面向各个高校的参赛群体，用户自由填写信息，设定比赛规则后，经海知管理员人工审核通过后即可正式举办。盘感训练比赛采用一致的关卡以及统一的排名方式，保证排名结果的客观性以及有效性。</a:t>
            </a:r>
            <a:endParaRPr lang="zh-CN" altLang="en-US" sz="2400" spc="20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盘感训练大赛】</a:t>
            </a:r>
            <a:endParaRPr lang="zh-CN" altLang="en-US" b="1"/>
          </a:p>
        </p:txBody>
      </p:sp>
      <p:pic>
        <p:nvPicPr>
          <p:cNvPr id="7" name="图片 6"/>
          <p:cNvPicPr>
            <a:picLocks noChangeAspect="1"/>
          </p:cNvPicPr>
          <p:nvPr/>
        </p:nvPicPr>
        <p:blipFill>
          <a:blip r:embed="rId3"/>
          <a:stretch>
            <a:fillRect/>
          </a:stretch>
        </p:blipFill>
        <p:spPr>
          <a:xfrm>
            <a:off x="7341870" y="1970405"/>
            <a:ext cx="3581400" cy="254698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5192395" cy="2891790"/>
          </a:xfrm>
          <a:prstGeom prst="rect">
            <a:avLst/>
          </a:prstGeom>
          <a:noFill/>
        </p:spPr>
        <p:txBody>
          <a:bodyPr wrap="square" rtlCol="0">
            <a:spAutoFit/>
          </a:bodyPr>
          <a:lstStyle/>
          <a:p>
            <a:r>
              <a:rPr lang="en-US" altLang="zh-CN" sz="1400" spc="200">
                <a:sym typeface="+mn-ea"/>
              </a:rPr>
              <a:t>·</a:t>
            </a:r>
            <a:r>
              <a:rPr sz="1400" spc="200">
                <a:sym typeface="+mn-ea"/>
              </a:rPr>
              <a:t>Step1：登录海知平台，进入赛场模块，在赛场总览模块中，找到指定盘感训练赛（比赛状态为：“正在进行”或“即将开赛”）；</a:t>
            </a:r>
            <a:endParaRPr sz="1400" spc="200">
              <a:sym typeface="+mn-ea"/>
            </a:endParaRPr>
          </a:p>
          <a:p>
            <a:r>
              <a:rPr lang="en-US" sz="1400" spc="200">
                <a:sym typeface="+mn-ea"/>
              </a:rPr>
              <a:t>·</a:t>
            </a:r>
            <a:r>
              <a:rPr sz="1400" spc="200">
                <a:sym typeface="+mn-ea"/>
              </a:rPr>
              <a:t>Step2：找到对应的高校盘感训练大赛后，点击“报名参赛”按钮进行报名，如果比赛正在进行中，则可以点击直接进行比赛；如果比赛还未开始，需要到了比赛开始日期后再进行比赛；已经结束的比赛不支持参赛</a:t>
            </a:r>
            <a:r>
              <a:rPr lang="zh-CN" sz="1400" spc="200">
                <a:sym typeface="+mn-ea"/>
              </a:rPr>
              <a:t>，如图所示</a:t>
            </a:r>
            <a:r>
              <a:rPr sz="1400" spc="200">
                <a:sym typeface="+mn-ea"/>
              </a:rPr>
              <a:t>；</a:t>
            </a:r>
            <a:endParaRPr sz="1400" spc="200">
              <a:sym typeface="+mn-ea"/>
            </a:endParaRPr>
          </a:p>
          <a:p>
            <a:endParaRPr sz="1400" spc="200">
              <a:sym typeface="+mn-ea"/>
            </a:endParaRPr>
          </a:p>
          <a:p>
            <a:r>
              <a:rPr sz="1400" spc="200">
                <a:sym typeface="+mn-ea"/>
              </a:rPr>
              <a:t>除了可以通过赛场模块查找比赛之外，正在进行和已经结束的盘感训练比赛同样会在盘感训练模块中的参加比赛页面中予以展示，同学们也可以通过这个接口进入比赛。</a:t>
            </a:r>
            <a:endParaRPr sz="1400" spc="200">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盘感训练大赛】</a:t>
            </a:r>
            <a:endParaRPr lang="zh-CN" altLang="en-US" b="1"/>
          </a:p>
        </p:txBody>
      </p:sp>
      <p:pic>
        <p:nvPicPr>
          <p:cNvPr id="26" name="图片 26"/>
          <p:cNvPicPr>
            <a:picLocks noChangeAspect="1"/>
          </p:cNvPicPr>
          <p:nvPr/>
        </p:nvPicPr>
        <p:blipFill>
          <a:blip r:embed="rId3"/>
          <a:stretch>
            <a:fillRect/>
          </a:stretch>
        </p:blipFill>
        <p:spPr>
          <a:xfrm>
            <a:off x="5605145" y="1218565"/>
            <a:ext cx="6256655" cy="2893060"/>
          </a:xfrm>
          <a:prstGeom prst="rect">
            <a:avLst/>
          </a:prstGeom>
          <a:noFill/>
          <a:ln>
            <a:noFill/>
          </a:ln>
        </p:spPr>
      </p:pic>
      <p:pic>
        <p:nvPicPr>
          <p:cNvPr id="103" name="图片 102"/>
          <p:cNvPicPr/>
          <p:nvPr/>
        </p:nvPicPr>
        <p:blipFill>
          <a:blip r:embed="rId4"/>
          <a:stretch>
            <a:fillRect/>
          </a:stretch>
        </p:blipFill>
        <p:spPr>
          <a:xfrm>
            <a:off x="412433" y="4110355"/>
            <a:ext cx="1857375" cy="2781300"/>
          </a:xfrm>
          <a:prstGeom prst="rect">
            <a:avLst/>
          </a:prstGeom>
          <a:noFill/>
          <a:ln w="9525">
            <a:noFill/>
          </a:ln>
        </p:spPr>
      </p:pic>
      <p:sp>
        <p:nvSpPr>
          <p:cNvPr id="104" name="文本框 103"/>
          <p:cNvSpPr txBox="1"/>
          <p:nvPr/>
        </p:nvSpPr>
        <p:spPr>
          <a:xfrm>
            <a:off x="5167313" y="3302635"/>
            <a:ext cx="5080000" cy="252730"/>
          </a:xfrm>
          <a:prstGeom prst="rect">
            <a:avLst/>
          </a:prstGeom>
          <a:noFill/>
          <a:ln w="9525">
            <a:noFill/>
          </a:ln>
        </p:spPr>
        <p:txBody>
          <a:bodyPr>
            <a:spAutoFit/>
          </a:bodyPr>
          <a:lstStyle/>
          <a:p>
            <a:pPr indent="0" algn="ctr"/>
            <a:r>
              <a:rPr lang="en-US" sz="1050" b="0">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pic>
        <p:nvPicPr>
          <p:cNvPr id="3" name="图片 2"/>
          <p:cNvPicPr/>
          <p:nvPr/>
        </p:nvPicPr>
        <p:blipFill>
          <a:blip r:embed="rId5"/>
          <a:stretch>
            <a:fillRect/>
          </a:stretch>
        </p:blipFill>
        <p:spPr>
          <a:xfrm>
            <a:off x="2707958" y="4110355"/>
            <a:ext cx="1914525" cy="2781300"/>
          </a:xfrm>
          <a:prstGeom prst="rect">
            <a:avLst/>
          </a:prstGeom>
          <a:noFill/>
          <a:ln w="9525">
            <a:noFill/>
          </a:ln>
        </p:spPr>
      </p:pic>
      <p:sp>
        <p:nvSpPr>
          <p:cNvPr id="6" name="文本框 5"/>
          <p:cNvSpPr txBox="1"/>
          <p:nvPr/>
        </p:nvSpPr>
        <p:spPr>
          <a:xfrm>
            <a:off x="5276851" y="4310440"/>
            <a:ext cx="6685914" cy="2306955"/>
          </a:xfrm>
          <a:prstGeom prst="rect">
            <a:avLst/>
          </a:prstGeom>
          <a:noFill/>
        </p:spPr>
        <p:txBody>
          <a:bodyPr wrap="square" rtlCol="0">
            <a:spAutoFit/>
          </a:bodyPr>
          <a:lstStyle/>
          <a:p>
            <a:r>
              <a:rPr lang="zh-CN" altLang="en-US" sz="2400" dirty="0">
                <a:solidFill>
                  <a:schemeClr val="accent2">
                    <a:lumMod val="75000"/>
                  </a:schemeClr>
                </a:solidFill>
              </a:rPr>
              <a:t>赛事名称：</a:t>
            </a:r>
            <a:r>
              <a:rPr sz="2400" dirty="0">
                <a:solidFill>
                  <a:schemeClr val="accent2">
                    <a:lumMod val="75000"/>
                  </a:schemeClr>
                </a:solidFill>
              </a:rPr>
              <a:t>2022</a:t>
            </a:r>
            <a:r>
              <a:rPr lang="zh-CN" sz="2400" dirty="0">
                <a:solidFill>
                  <a:schemeClr val="accent2">
                    <a:lumMod val="75000"/>
                  </a:schemeClr>
                </a:solidFill>
              </a:rPr>
              <a:t>年</a:t>
            </a:r>
            <a:r>
              <a:rPr sz="2400" dirty="0">
                <a:solidFill>
                  <a:schemeClr val="accent2">
                    <a:lumMod val="75000"/>
                  </a:schemeClr>
                </a:solidFill>
              </a:rPr>
              <a:t>春-智能证券投资-本-盘感训练赛-1班</a:t>
            </a:r>
            <a:r>
              <a:rPr lang="zh-CN" sz="2400" dirty="0">
                <a:solidFill>
                  <a:schemeClr val="accent2">
                    <a:lumMod val="75000"/>
                  </a:schemeClr>
                </a:solidFill>
              </a:rPr>
              <a:t>（</a:t>
            </a:r>
            <a:r>
              <a:rPr lang="en-US" altLang="zh-CN" sz="2400" dirty="0">
                <a:solidFill>
                  <a:schemeClr val="accent2">
                    <a:lumMod val="75000"/>
                  </a:schemeClr>
                </a:solidFill>
              </a:rPr>
              <a:t>2</a:t>
            </a:r>
            <a:r>
              <a:rPr lang="zh-CN" altLang="en-US" sz="2400" dirty="0">
                <a:solidFill>
                  <a:schemeClr val="accent2">
                    <a:lumMod val="75000"/>
                  </a:schemeClr>
                </a:solidFill>
              </a:rPr>
              <a:t>班</a:t>
            </a:r>
            <a:r>
              <a:rPr lang="zh-CN" sz="2400" dirty="0">
                <a:solidFill>
                  <a:schemeClr val="accent2">
                    <a:lumMod val="75000"/>
                  </a:schemeClr>
                </a:solidFill>
              </a:rPr>
              <a:t>）</a:t>
            </a:r>
            <a:endParaRPr sz="2400" dirty="0">
              <a:solidFill>
                <a:schemeClr val="accent2">
                  <a:lumMod val="75000"/>
                </a:schemeClr>
              </a:solidFill>
            </a:endParaRPr>
          </a:p>
          <a:p>
            <a:r>
              <a:rPr lang="zh-CN" altLang="en-US" sz="2400" dirty="0">
                <a:solidFill>
                  <a:schemeClr val="accent2">
                    <a:lumMod val="75000"/>
                  </a:schemeClr>
                </a:solidFill>
              </a:rPr>
              <a:t>参赛用户名：用户站内昵称（不要修改）</a:t>
            </a:r>
            <a:endParaRPr lang="zh-CN" altLang="en-US" sz="2400" dirty="0">
              <a:solidFill>
                <a:schemeClr val="accent2">
                  <a:lumMod val="75000"/>
                </a:schemeClr>
              </a:solidFill>
            </a:endParaRPr>
          </a:p>
          <a:p>
            <a:r>
              <a:rPr lang="zh-CN" altLang="en-US" sz="2400" dirty="0">
                <a:solidFill>
                  <a:schemeClr val="accent2">
                    <a:lumMod val="75000"/>
                  </a:schemeClr>
                </a:solidFill>
              </a:rPr>
              <a:t>参赛口令：</a:t>
            </a:r>
            <a:r>
              <a:rPr lang="en-US" altLang="zh-CN" sz="2400" dirty="0" err="1">
                <a:solidFill>
                  <a:schemeClr val="accent2">
                    <a:lumMod val="75000"/>
                  </a:schemeClr>
                </a:solidFill>
              </a:rPr>
              <a:t>111</a:t>
            </a:r>
            <a:r>
              <a:rPr lang="zh-CN" altLang="en-US" sz="2400" dirty="0" err="1">
                <a:solidFill>
                  <a:schemeClr val="accent2">
                    <a:lumMod val="75000"/>
                  </a:schemeClr>
                </a:solidFill>
              </a:rPr>
              <a:t>（</a:t>
            </a:r>
            <a:r>
              <a:rPr lang="en-US" altLang="zh-CN" sz="2400" dirty="0" err="1">
                <a:solidFill>
                  <a:schemeClr val="accent2">
                    <a:lumMod val="75000"/>
                  </a:schemeClr>
                </a:solidFill>
              </a:rPr>
              <a:t>222</a:t>
            </a:r>
            <a:r>
              <a:rPr lang="zh-CN" altLang="en-US" sz="2400" dirty="0" err="1">
                <a:solidFill>
                  <a:schemeClr val="accent2">
                    <a:lumMod val="75000"/>
                  </a:schemeClr>
                </a:solidFill>
              </a:rPr>
              <a:t>）</a:t>
            </a:r>
            <a:endParaRPr lang="zh-CN" altLang="en-US" sz="2400" dirty="0" err="1">
              <a:solidFill>
                <a:schemeClr val="accent2">
                  <a:lumMod val="75000"/>
                </a:schemeClr>
              </a:solidFill>
            </a:endParaRPr>
          </a:p>
          <a:p>
            <a:r>
              <a:rPr lang="zh-CN" altLang="en-US" sz="2400" dirty="0" err="1">
                <a:solidFill>
                  <a:schemeClr val="accent2">
                    <a:lumMod val="75000"/>
                  </a:schemeClr>
                </a:solidFill>
              </a:rPr>
              <a:t>注意，请同学们参加对应班级的比赛，</a:t>
            </a:r>
            <a:r>
              <a:rPr lang="en-US" altLang="zh-CN" sz="2400" dirty="0" err="1">
                <a:solidFill>
                  <a:schemeClr val="accent2">
                    <a:lumMod val="75000"/>
                  </a:schemeClr>
                </a:solidFill>
              </a:rPr>
              <a:t>1</a:t>
            </a:r>
            <a:r>
              <a:rPr lang="zh-CN" altLang="en-US" sz="2400" dirty="0" err="1">
                <a:solidFill>
                  <a:schemeClr val="accent2">
                    <a:lumMod val="75000"/>
                  </a:schemeClr>
                </a:solidFill>
              </a:rPr>
              <a:t>班的口令为</a:t>
            </a:r>
            <a:r>
              <a:rPr lang="en-US" altLang="zh-CN" sz="2400" dirty="0" err="1">
                <a:solidFill>
                  <a:schemeClr val="accent2">
                    <a:lumMod val="75000"/>
                  </a:schemeClr>
                </a:solidFill>
              </a:rPr>
              <a:t>111</a:t>
            </a:r>
            <a:r>
              <a:rPr lang="zh-CN" altLang="en-US" sz="2400" dirty="0" err="1">
                <a:solidFill>
                  <a:schemeClr val="accent2">
                    <a:lumMod val="75000"/>
                  </a:schemeClr>
                </a:solidFill>
              </a:rPr>
              <a:t>，二班的口令为</a:t>
            </a:r>
            <a:r>
              <a:rPr lang="en-US" altLang="zh-CN" sz="2400" dirty="0" err="1">
                <a:solidFill>
                  <a:schemeClr val="accent2">
                    <a:lumMod val="75000"/>
                  </a:schemeClr>
                </a:solidFill>
              </a:rPr>
              <a:t>222</a:t>
            </a:r>
            <a:endParaRPr lang="en-US" altLang="zh-CN" sz="2400" dirty="0" err="1">
              <a:solidFill>
                <a:schemeClr val="accent2">
                  <a:lumMod val="75000"/>
                </a:schemeClr>
              </a:solidFill>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329545" cy="583565"/>
          </a:xfrm>
          <a:prstGeom prst="rect">
            <a:avLst/>
          </a:prstGeom>
          <a:noFill/>
        </p:spPr>
        <p:txBody>
          <a:bodyPr wrap="square" rtlCol="0">
            <a:spAutoFit/>
          </a:bodyPr>
          <a:lstStyle/>
          <a:p>
            <a:pPr algn="l"/>
            <a:r>
              <a:rPr sz="1600" spc="200">
                <a:uFillTx/>
                <a:sym typeface="+mn-ea"/>
              </a:rPr>
              <a:t>Step3：完成高校盘感训练大赛的每一个关卡，查看自己的总榜排名以及得分，同时点击“对战详情”按钮查看自己在每一场的排名与得分情况，记录最佳排名的场次以及最差排名的场次，</a:t>
            </a:r>
            <a:r>
              <a:rPr lang="zh-CN" sz="1600" spc="200">
                <a:uFillTx/>
                <a:sym typeface="+mn-ea"/>
              </a:rPr>
              <a:t>如图所示</a:t>
            </a:r>
            <a:r>
              <a:rPr sz="1600" spc="200">
                <a:uFillTx/>
                <a:sym typeface="+mn-ea"/>
              </a:rPr>
              <a:t>。</a:t>
            </a:r>
            <a:endParaRPr sz="1600" spc="20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盘感训练大赛】</a:t>
            </a:r>
            <a:endParaRPr lang="zh-CN" altLang="en-US" b="1"/>
          </a:p>
        </p:txBody>
      </p:sp>
      <p:pic>
        <p:nvPicPr>
          <p:cNvPr id="49" name="图片 22"/>
          <p:cNvPicPr>
            <a:picLocks noChangeAspect="1"/>
          </p:cNvPicPr>
          <p:nvPr/>
        </p:nvPicPr>
        <p:blipFill>
          <a:blip r:embed="rId3"/>
          <a:stretch>
            <a:fillRect/>
          </a:stretch>
        </p:blipFill>
        <p:spPr>
          <a:xfrm>
            <a:off x="750888" y="1768158"/>
            <a:ext cx="5269865" cy="2545715"/>
          </a:xfrm>
          <a:prstGeom prst="rect">
            <a:avLst/>
          </a:prstGeom>
          <a:noFill/>
          <a:ln>
            <a:noFill/>
          </a:ln>
        </p:spPr>
      </p:pic>
      <p:pic>
        <p:nvPicPr>
          <p:cNvPr id="50" name="图片 23"/>
          <p:cNvPicPr>
            <a:picLocks noChangeAspect="1"/>
          </p:cNvPicPr>
          <p:nvPr/>
        </p:nvPicPr>
        <p:blipFill>
          <a:blip r:embed="rId4"/>
          <a:stretch>
            <a:fillRect/>
          </a:stretch>
        </p:blipFill>
        <p:spPr>
          <a:xfrm>
            <a:off x="6087745" y="3309620"/>
            <a:ext cx="5461635" cy="3284220"/>
          </a:xfrm>
          <a:prstGeom prst="rect">
            <a:avLst/>
          </a:prstGeom>
          <a:noFill/>
          <a:ln>
            <a:noFill/>
          </a:ln>
        </p:spPr>
      </p:pic>
      <p:sp>
        <p:nvSpPr>
          <p:cNvPr id="3" name="文本框 2"/>
          <p:cNvSpPr txBox="1"/>
          <p:nvPr/>
        </p:nvSpPr>
        <p:spPr>
          <a:xfrm>
            <a:off x="751205" y="4779010"/>
            <a:ext cx="4432300" cy="1814830"/>
          </a:xfrm>
          <a:prstGeom prst="rect">
            <a:avLst/>
          </a:prstGeom>
          <a:noFill/>
        </p:spPr>
        <p:txBody>
          <a:bodyPr wrap="square" rtlCol="0">
            <a:spAutoFit/>
          </a:bodyPr>
          <a:lstStyle/>
          <a:p>
            <a:r>
              <a:rPr lang="zh-CN" altLang="en-US" sz="1400"/>
              <a:t>盘感训练的排行榜在平台的三个模块中都有所体现，在完成上述实验的同时，注意自己在排行榜中的表现情况并记录。</a:t>
            </a:r>
            <a:endParaRPr lang="zh-CN" altLang="en-US" sz="1400"/>
          </a:p>
          <a:p>
            <a:r>
              <a:rPr lang="zh-CN" altLang="en-US" sz="1400"/>
              <a:t>（1）盘感训练→排行榜（只显示前十名）</a:t>
            </a:r>
            <a:endParaRPr lang="zh-CN" altLang="en-US" sz="1400"/>
          </a:p>
          <a:p>
            <a:r>
              <a:rPr lang="zh-CN" altLang="en-US" sz="1400"/>
              <a:t>（2）英雄榜→多空游戏排名（记录单场次训练的所有最佳排名）</a:t>
            </a:r>
            <a:endParaRPr lang="zh-CN" altLang="en-US" sz="1400"/>
          </a:p>
          <a:p>
            <a:r>
              <a:rPr lang="zh-CN" altLang="en-US" sz="1400"/>
              <a:t>（3）赛场→对应盘感训练的英雄榜（记录当场比赛的排名信息以及详情）</a:t>
            </a:r>
            <a:endParaRPr lang="zh-CN" altLang="en-US" sz="1400"/>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3158</Words>
  <Application>WPS 演示</Application>
  <PresentationFormat>宽屏</PresentationFormat>
  <Paragraphs>162</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Times New Roman</vt:lpstr>
      <vt:lpstr>Arial Unicode MS</vt:lpstr>
      <vt:lpstr>Office 主题​​</vt:lpstr>
      <vt:lpstr>实验一·盘感训练</vt:lpstr>
      <vt:lpstr>               1·实验介绍</vt:lpstr>
      <vt:lpstr>1·实验介绍              </vt:lpstr>
      <vt:lpstr>2·实验内容              </vt:lpstr>
      <vt:lpstr>2·实验内容              </vt:lpstr>
      <vt:lpstr>2·实验内容              </vt:lpstr>
      <vt:lpstr>2·实验内容              </vt:lpstr>
      <vt:lpstr>2·实验内容              </vt:lpstr>
      <vt:lpstr>2·实验内容              </vt:lpstr>
      <vt:lpstr>3·实验内容要求              </vt:lpstr>
      <vt:lpstr>4·实验说明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实验一·盘感训练</dc:title>
  <dc:creator>刘晨</dc:creator>
  <cp:lastModifiedBy>lenovo</cp:lastModifiedBy>
  <cp:revision>52</cp:revision>
  <dcterms:created xsi:type="dcterms:W3CDTF">2019-06-19T02:08:00Z</dcterms:created>
  <dcterms:modified xsi:type="dcterms:W3CDTF">2022-04-25T01:38:26Z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