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4.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6.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8.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9.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10.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1" r:id="rId6"/>
    <p:sldId id="262" r:id="rId7"/>
    <p:sldId id="263" r:id="rId8"/>
    <p:sldId id="264" r:id="rId9"/>
    <p:sldId id="269" r:id="rId10"/>
    <p:sldId id="267" r:id="rId11"/>
    <p:sldId id="268" r:id="rId12"/>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1" d="100"/>
          <a:sy n="91" d="100"/>
        </p:scale>
        <p:origin x="259" y="101"/>
      </p:cViewPr>
      <p:guideLst>
        <p:guide orient="horz" pos="2181"/>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2022/5/9</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Master" Target="../slideMasters/slideMaster1.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2022/5/9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2022/5/9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2022/5/9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2022/5/9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2022/5/9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2022/5/9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2022/5/9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2022/5/9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2022/5/9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2022/5/9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2022/5/9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2022/5/9</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8.xml"/><Relationship Id="rId7" Type="http://schemas.openxmlformats.org/officeDocument/2006/relationships/notesSlide" Target="../notesSlides/notesSlide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Layout" Target="../slideLayouts/slideLayout1.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notesSlide" Target="../notesSlides/notesSlide6.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en-US" sz="4400" dirty="0"/>
              <a:t>实验三</a:t>
            </a:r>
            <a:r>
              <a:rPr lang="en-US" altLang="zh-CN" sz="4400" dirty="0"/>
              <a:t>·</a:t>
            </a:r>
            <a:r>
              <a:rPr lang="zh-CN" altLang="en-US" sz="4400" dirty="0"/>
              <a:t>宏观判势</a:t>
            </a:r>
          </a:p>
        </p:txBody>
      </p:sp>
      <p:sp>
        <p:nvSpPr>
          <p:cNvPr id="3" name="副标题 2"/>
          <p:cNvSpPr>
            <a:spLocks noGrp="1"/>
          </p:cNvSpPr>
          <p:nvPr>
            <p:ph type="subTitle" idx="1"/>
            <p:custDataLst>
              <p:tags r:id="rId3"/>
            </p:custDataLst>
          </p:nvPr>
        </p:nvSpPr>
        <p:spPr/>
        <p:txBody>
          <a:bodyPr/>
          <a:lstStyle/>
          <a:p>
            <a:r>
              <a:rPr lang="zh-CN" altLang="en-US" dirty="0"/>
              <a:t>智能证券投资学</a:t>
            </a:r>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Instructor: Prof. </a:t>
            </a:r>
            <a:r>
              <a:rPr lang="en-US" altLang="zh-CN" b="1" kern="0" spc="0" noProof="0" dirty="0" err="1">
                <a:ln>
                  <a:noFill/>
                </a:ln>
                <a:effectLst/>
                <a:uLnTx/>
                <a:latin typeface="Times New Roman" panose="02020603050405020304" pitchFamily="18" charset="0"/>
                <a:cs typeface="Times New Roman" panose="02020603050405020304" pitchFamily="18" charset="0"/>
                <a:sym typeface="+mn-ea"/>
              </a:rPr>
              <a:t>Xiaolong</a:t>
            </a:r>
            <a:r>
              <a:rPr lang="en-US" altLang="zh-CN" b="1" kern="0" spc="0" noProof="0" dirty="0">
                <a:ln>
                  <a:noFill/>
                </a:ln>
                <a:effectLst/>
                <a:uLnTx/>
                <a:latin typeface="Times New Roman" panose="02020603050405020304" pitchFamily="18" charset="0"/>
                <a:cs typeface="Times New Roman" panose="02020603050405020304" pitchFamily="18" charset="0"/>
                <a:sym typeface="+mn-ea"/>
              </a:rPr>
              <a:t> Wang</a:t>
            </a:r>
          </a:p>
          <a:p>
            <a:r>
              <a:rPr lang="en-US" altLang="zh-CN" b="1" kern="0" spc="0" noProof="0" dirty="0" err="1">
                <a:ln>
                  <a:noFill/>
                </a:ln>
                <a:effectLst/>
                <a:uLnTx/>
                <a:latin typeface="Times New Roman" panose="02020603050405020304" pitchFamily="18" charset="0"/>
                <a:cs typeface="Times New Roman" panose="02020603050405020304" pitchFamily="18" charset="0"/>
                <a:sym typeface="+mn-ea"/>
              </a:rPr>
              <a:t>ICRC·Lab</a:t>
            </a:r>
            <a:endParaRPr lang="en-US" altLang="zh-CN" b="1" kern="0" spc="0" noProof="0" dirty="0">
              <a:ln>
                <a:noFill/>
              </a:ln>
              <a:effectLst/>
              <a:uLnTx/>
              <a:latin typeface="Times New Roman" panose="02020603050405020304" pitchFamily="18" charset="0"/>
              <a:cs typeface="Times New Roman" panose="02020603050405020304" pitchFamily="18" charset="0"/>
              <a:sym typeface="+mn-ea"/>
            </a:endParaRPr>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Date:2022-05</a:t>
            </a:r>
            <a:endParaRPr lang="en-US" altLang="zh-CN" b="1" kern="0" spc="0" noProof="0" dirty="0">
              <a:ln>
                <a:noFill/>
              </a:ln>
              <a:effectLst/>
              <a:uLnTx/>
              <a:latin typeface="Times New Roman" panose="02020603050405020304" pitchFamily="18" charset="0"/>
              <a:cs typeface="Times New Roman" panose="02020603050405020304" pitchFamily="18" charset="0"/>
            </a:endParaRPr>
          </a:p>
          <a:p>
            <a:endParaRPr lang="zh-CN" altLang="en-US" dirty="0"/>
          </a:p>
        </p:txBody>
      </p:sp>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6"/>
          <a:stretch>
            <a:fillRect/>
          </a:stretch>
        </p:blipFill>
        <p:spPr>
          <a:xfrm>
            <a:off x="1270" y="-4445"/>
            <a:ext cx="919480" cy="788670"/>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3·</a:t>
            </a:r>
            <a:r>
              <a:rPr lang="zh-CN" altLang="en-US" sz="4400"/>
              <a:t>实验内容要求</a:t>
            </a:r>
            <a:r>
              <a:rPr lang="en-US" altLang="zh-CN" sz="4400"/>
              <a:t>              </a:t>
            </a:r>
            <a:endParaRPr lang="zh-CN" altLang="en-US" sz="4400"/>
          </a:p>
        </p:txBody>
      </p:sp>
      <p:sp>
        <p:nvSpPr>
          <p:cNvPr id="10" name="文本框 9"/>
          <p:cNvSpPr txBox="1"/>
          <p:nvPr/>
        </p:nvSpPr>
        <p:spPr>
          <a:xfrm>
            <a:off x="412750" y="1218565"/>
            <a:ext cx="10628630" cy="5631180"/>
          </a:xfrm>
          <a:prstGeom prst="rect">
            <a:avLst/>
          </a:prstGeom>
          <a:noFill/>
        </p:spPr>
        <p:txBody>
          <a:bodyPr wrap="square" rtlCol="0">
            <a:spAutoFit/>
          </a:bodyPr>
          <a:lstStyle/>
          <a:p>
            <a:pPr algn="l"/>
            <a:r>
              <a:rPr lang="zh-CN" altLang="en-US" sz="2000" spc="200" dirty="0">
                <a:uFillTx/>
                <a:sym typeface="+mn-ea"/>
              </a:rPr>
              <a:t>请依次完成第2小节中的各项实验，并在</a:t>
            </a:r>
            <a:r>
              <a:rPr lang="zh-CN" altLang="en-US" sz="2000" b="1" spc="200" dirty="0">
                <a:solidFill>
                  <a:schemeClr val="accent5"/>
                </a:solidFill>
                <a:uFillTx/>
                <a:sym typeface="+mn-ea"/>
              </a:rPr>
              <a:t>实验报告</a:t>
            </a:r>
            <a:r>
              <a:rPr lang="zh-CN" altLang="en-US" sz="2000" spc="200" dirty="0">
                <a:uFillTx/>
                <a:sym typeface="+mn-ea"/>
              </a:rPr>
              <a:t>中尝试解决、回答或阐述下列问题：</a:t>
            </a:r>
          </a:p>
          <a:p>
            <a:pPr algn="l"/>
            <a:r>
              <a:rPr lang="zh-CN" altLang="en-US" sz="2000" spc="200" dirty="0">
                <a:uFillTx/>
                <a:sym typeface="+mn-ea"/>
              </a:rPr>
              <a:t>（1）</a:t>
            </a:r>
            <a:r>
              <a:rPr lang="zh-CN" altLang="en-US" sz="2000" b="1" spc="200" dirty="0">
                <a:solidFill>
                  <a:schemeClr val="accent5"/>
                </a:solidFill>
                <a:uFillTx/>
                <a:sym typeface="+mn-ea"/>
              </a:rPr>
              <a:t>回顾</a:t>
            </a:r>
            <a:r>
              <a:rPr lang="zh-CN" altLang="en-US" sz="2000" spc="200" dirty="0">
                <a:uFillTx/>
                <a:sym typeface="+mn-ea"/>
              </a:rPr>
              <a:t>自己的社区</a:t>
            </a:r>
            <a:r>
              <a:rPr lang="zh-CN" altLang="en-US" sz="2000" b="1" spc="200" dirty="0">
                <a:solidFill>
                  <a:schemeClr val="accent5"/>
                </a:solidFill>
                <a:uFillTx/>
                <a:sym typeface="+mn-ea"/>
              </a:rPr>
              <a:t>发帖总结</a:t>
            </a:r>
            <a:r>
              <a:rPr lang="zh-CN" altLang="en-US" sz="2000" spc="200" dirty="0">
                <a:uFillTx/>
                <a:sym typeface="+mn-ea"/>
              </a:rPr>
              <a:t>，目前实际的投资情况符合你当时的预期吗？</a:t>
            </a:r>
            <a:r>
              <a:rPr lang="zh-CN" altLang="en-US" sz="2000" b="1" spc="200" dirty="0">
                <a:solidFill>
                  <a:schemeClr val="accent5"/>
                </a:solidFill>
                <a:uFillTx/>
                <a:sym typeface="+mn-ea"/>
              </a:rPr>
              <a:t>分析并总结。</a:t>
            </a:r>
          </a:p>
          <a:p>
            <a:pPr algn="l"/>
            <a:endParaRPr lang="zh-CN" altLang="en-US" sz="2000" spc="200" dirty="0">
              <a:uFillTx/>
              <a:sym typeface="+mn-ea"/>
            </a:endParaRPr>
          </a:p>
          <a:p>
            <a:pPr algn="l"/>
            <a:r>
              <a:rPr lang="zh-CN" altLang="en-US" sz="2000" spc="200" dirty="0">
                <a:uFillTx/>
                <a:sym typeface="+mn-ea"/>
              </a:rPr>
              <a:t>（2）按照模拟投资实验要求进行</a:t>
            </a:r>
            <a:r>
              <a:rPr lang="zh-CN" altLang="en-US" sz="2000" b="1" spc="200" dirty="0">
                <a:solidFill>
                  <a:schemeClr val="accent5"/>
                </a:solidFill>
                <a:uFillTx/>
                <a:sym typeface="+mn-ea"/>
              </a:rPr>
              <a:t>模拟投资操作</a:t>
            </a:r>
            <a:r>
              <a:rPr lang="zh-CN" altLang="en-US" sz="2000" spc="200" dirty="0">
                <a:uFillTx/>
                <a:sym typeface="+mn-ea"/>
              </a:rPr>
              <a:t>（挂单买卖、查询证券信息等）。</a:t>
            </a:r>
          </a:p>
          <a:p>
            <a:pPr algn="l"/>
            <a:endParaRPr lang="zh-CN" altLang="en-US" sz="2000" spc="200" dirty="0">
              <a:uFillTx/>
              <a:sym typeface="+mn-ea"/>
            </a:endParaRPr>
          </a:p>
          <a:p>
            <a:pPr algn="l"/>
            <a:r>
              <a:rPr lang="zh-CN" altLang="en-US" sz="2000" spc="200" dirty="0">
                <a:uFillTx/>
                <a:sym typeface="+mn-ea"/>
              </a:rPr>
              <a:t>（3）通过评测诊断模块查看当前排名以及判势得分，自己的</a:t>
            </a:r>
            <a:r>
              <a:rPr lang="zh-CN" altLang="en-US" sz="2000" b="1" spc="200" dirty="0">
                <a:solidFill>
                  <a:schemeClr val="accent5"/>
                </a:solidFill>
                <a:uFillTx/>
                <a:sym typeface="+mn-ea"/>
              </a:rPr>
              <a:t>判势得分和判势水平</a:t>
            </a:r>
            <a:r>
              <a:rPr lang="zh-CN" altLang="en-US" sz="2000" spc="200" dirty="0">
                <a:uFillTx/>
                <a:sym typeface="+mn-ea"/>
              </a:rPr>
              <a:t>如何？是否对自己的投资效果产生了</a:t>
            </a:r>
            <a:r>
              <a:rPr lang="zh-CN" altLang="en-US" sz="2000" b="1" spc="200" dirty="0">
                <a:solidFill>
                  <a:schemeClr val="accent5"/>
                </a:solidFill>
                <a:uFillTx/>
                <a:sym typeface="+mn-ea"/>
              </a:rPr>
              <a:t>影响</a:t>
            </a:r>
            <a:r>
              <a:rPr lang="zh-CN" altLang="en-US" sz="2000" spc="200" dirty="0">
                <a:uFillTx/>
                <a:sym typeface="+mn-ea"/>
              </a:rPr>
              <a:t>？</a:t>
            </a:r>
            <a:r>
              <a:rPr lang="zh-CN" altLang="en-US" sz="2000" b="1" spc="200" dirty="0">
                <a:solidFill>
                  <a:schemeClr val="accent5"/>
                </a:solidFill>
                <a:uFillTx/>
                <a:sym typeface="+mn-ea"/>
              </a:rPr>
              <a:t>分析并总结</a:t>
            </a:r>
            <a:r>
              <a:rPr lang="zh-CN" altLang="en-US" sz="2000" spc="200" dirty="0">
                <a:uFillTx/>
                <a:sym typeface="+mn-ea"/>
              </a:rPr>
              <a:t>。</a:t>
            </a:r>
          </a:p>
          <a:p>
            <a:pPr algn="l"/>
            <a:endParaRPr lang="zh-CN" altLang="en-US" sz="2000" spc="200" dirty="0">
              <a:uFillTx/>
              <a:sym typeface="+mn-ea"/>
            </a:endParaRPr>
          </a:p>
          <a:p>
            <a:pPr algn="l"/>
            <a:r>
              <a:rPr lang="zh-CN" altLang="en-US" sz="2000" spc="200" dirty="0">
                <a:uFillTx/>
                <a:sym typeface="+mn-ea"/>
              </a:rPr>
              <a:t>（4）从</a:t>
            </a:r>
            <a:r>
              <a:rPr lang="zh-CN" altLang="en-US" sz="2000" b="1" spc="200" dirty="0">
                <a:solidFill>
                  <a:schemeClr val="accent5"/>
                </a:solidFill>
                <a:uFillTx/>
                <a:sym typeface="+mn-ea"/>
              </a:rPr>
              <a:t>和其他人对比</a:t>
            </a:r>
            <a:r>
              <a:rPr lang="zh-CN" altLang="en-US" sz="2000" spc="200" dirty="0">
                <a:uFillTx/>
                <a:sym typeface="+mn-ea"/>
              </a:rPr>
              <a:t>的角度，结合模拟投资排行榜的</a:t>
            </a:r>
            <a:r>
              <a:rPr lang="zh-CN" altLang="en-US" sz="2000" b="1" spc="200" dirty="0">
                <a:solidFill>
                  <a:schemeClr val="accent5"/>
                </a:solidFill>
                <a:uFillTx/>
                <a:sym typeface="+mn-ea"/>
              </a:rPr>
              <a:t>择时得分以及收益情况</a:t>
            </a:r>
            <a:r>
              <a:rPr lang="zh-CN" altLang="en-US" sz="2000" spc="200" dirty="0">
                <a:uFillTx/>
                <a:sym typeface="+mn-ea"/>
              </a:rPr>
              <a:t>，当前班级中</a:t>
            </a:r>
            <a:r>
              <a:rPr lang="zh-CN" altLang="en-US" sz="2000" b="1" spc="200" dirty="0">
                <a:solidFill>
                  <a:schemeClr val="accent5"/>
                </a:solidFill>
                <a:uFillTx/>
                <a:sym typeface="+mn-ea"/>
              </a:rPr>
              <a:t>谁</a:t>
            </a:r>
            <a:r>
              <a:rPr lang="zh-CN" altLang="en-US" sz="2000" spc="200" dirty="0">
                <a:uFillTx/>
                <a:sym typeface="+mn-ea"/>
              </a:rPr>
              <a:t>的择时</a:t>
            </a:r>
            <a:r>
              <a:rPr lang="zh-CN" altLang="en-US" sz="2000" b="1" spc="200" dirty="0">
                <a:solidFill>
                  <a:schemeClr val="accent5"/>
                </a:solidFill>
                <a:uFillTx/>
                <a:sym typeface="+mn-ea"/>
              </a:rPr>
              <a:t>表现“较好”</a:t>
            </a:r>
            <a:r>
              <a:rPr lang="zh-CN" altLang="en-US" sz="2000" spc="200" dirty="0">
                <a:uFillTx/>
                <a:sym typeface="+mn-ea"/>
              </a:rPr>
              <a:t>，给出你的</a:t>
            </a:r>
            <a:r>
              <a:rPr lang="zh-CN" altLang="en-US" sz="2000" b="1" spc="200" dirty="0">
                <a:solidFill>
                  <a:schemeClr val="accent5"/>
                </a:solidFill>
                <a:uFillTx/>
                <a:sym typeface="+mn-ea"/>
              </a:rPr>
              <a:t>看法并说明原因</a:t>
            </a:r>
            <a:r>
              <a:rPr lang="zh-CN" altLang="en-US" sz="2000" spc="200" dirty="0">
                <a:uFillTx/>
                <a:sym typeface="+mn-ea"/>
              </a:rPr>
              <a:t>。</a:t>
            </a:r>
          </a:p>
          <a:p>
            <a:pPr algn="l"/>
            <a:endParaRPr lang="zh-CN" altLang="en-US" sz="2000" spc="200" dirty="0">
              <a:uFillTx/>
              <a:sym typeface="+mn-ea"/>
            </a:endParaRPr>
          </a:p>
          <a:p>
            <a:pPr algn="l"/>
            <a:r>
              <a:rPr lang="zh-CN" altLang="en-US" sz="2000" spc="200" dirty="0">
                <a:uFillTx/>
                <a:sym typeface="+mn-ea"/>
              </a:rPr>
              <a:t>（5）从</a:t>
            </a:r>
            <a:r>
              <a:rPr lang="zh-CN" altLang="en-US" sz="2000" b="1" spc="200" dirty="0">
                <a:solidFill>
                  <a:schemeClr val="accent5"/>
                </a:solidFill>
                <a:uFillTx/>
                <a:sym typeface="+mn-ea"/>
              </a:rPr>
              <a:t>对自身评价</a:t>
            </a:r>
            <a:r>
              <a:rPr lang="zh-CN" altLang="en-US" sz="2000" spc="200" dirty="0">
                <a:uFillTx/>
                <a:sym typeface="+mn-ea"/>
              </a:rPr>
              <a:t>的角度，查看判势得分</a:t>
            </a:r>
            <a:r>
              <a:rPr lang="zh-CN" altLang="en-US" sz="2000" b="1" spc="200" dirty="0">
                <a:solidFill>
                  <a:schemeClr val="accent5"/>
                </a:solidFill>
                <a:uFillTx/>
                <a:sym typeface="+mn-ea"/>
              </a:rPr>
              <a:t>细节数据</a:t>
            </a:r>
            <a:r>
              <a:rPr lang="zh-CN" altLang="en-US" sz="2000" spc="200" dirty="0">
                <a:uFillTx/>
                <a:sym typeface="+mn-ea"/>
              </a:rPr>
              <a:t>（各指数点位涨幅表、股债金指数走势图、仓位占比图、判势收益曲线、判势得分曲线），并</a:t>
            </a:r>
            <a:r>
              <a:rPr lang="zh-CN" altLang="en-US" sz="2000" b="1" spc="200" dirty="0">
                <a:solidFill>
                  <a:schemeClr val="accent5"/>
                </a:solidFill>
                <a:uFillTx/>
                <a:sym typeface="+mn-ea"/>
              </a:rPr>
              <a:t>计算</a:t>
            </a:r>
            <a:r>
              <a:rPr lang="zh-CN" altLang="en-US" sz="2000" spc="200" dirty="0">
                <a:uFillTx/>
                <a:sym typeface="+mn-ea"/>
              </a:rPr>
              <a:t>自开始日期至当日的判势得分，并和系统</a:t>
            </a:r>
            <a:r>
              <a:rPr lang="zh-CN" altLang="en-US" sz="2000" b="1" spc="200" dirty="0">
                <a:solidFill>
                  <a:schemeClr val="accent5"/>
                </a:solidFill>
                <a:uFillTx/>
                <a:sym typeface="+mn-ea"/>
              </a:rPr>
              <a:t>对比</a:t>
            </a:r>
            <a:r>
              <a:rPr lang="zh-CN" altLang="en-US" sz="2000" spc="200" dirty="0">
                <a:uFillTx/>
                <a:sym typeface="+mn-ea"/>
              </a:rPr>
              <a:t>。要求给出基本的</a:t>
            </a:r>
            <a:r>
              <a:rPr lang="zh-CN" altLang="en-US" sz="2000" b="1" spc="200" dirty="0">
                <a:solidFill>
                  <a:schemeClr val="accent5"/>
                </a:solidFill>
                <a:uFillTx/>
                <a:sym typeface="+mn-ea"/>
              </a:rPr>
              <a:t>计算过程或计算思路</a:t>
            </a:r>
            <a:r>
              <a:rPr lang="zh-CN" altLang="en-US" sz="2000" spc="200" dirty="0">
                <a:uFillTx/>
                <a:sym typeface="+mn-ea"/>
              </a:rPr>
              <a:t>。</a:t>
            </a:r>
          </a:p>
          <a:p>
            <a:pPr algn="l"/>
            <a:endParaRPr lang="zh-CN" altLang="en-US" sz="2000" spc="200" dirty="0">
              <a:uFillTx/>
              <a:sym typeface="+mn-ea"/>
            </a:endParaRPr>
          </a:p>
          <a:p>
            <a:pPr algn="l"/>
            <a:r>
              <a:rPr lang="zh-CN" altLang="en-US" sz="2000" spc="200" dirty="0">
                <a:uFillTx/>
                <a:sym typeface="+mn-ea"/>
              </a:rPr>
              <a:t>（6）在投资期间判势得分的</a:t>
            </a:r>
            <a:r>
              <a:rPr lang="zh-CN" altLang="en-US" sz="2000" b="1" spc="200" dirty="0">
                <a:solidFill>
                  <a:schemeClr val="accent5"/>
                </a:solidFill>
                <a:uFillTx/>
                <a:sym typeface="+mn-ea"/>
              </a:rPr>
              <a:t>最高值</a:t>
            </a:r>
            <a:r>
              <a:rPr lang="zh-CN" altLang="en-US" sz="2000" spc="200" dirty="0">
                <a:uFillTx/>
                <a:sym typeface="+mn-ea"/>
              </a:rPr>
              <a:t>和</a:t>
            </a:r>
            <a:r>
              <a:rPr lang="zh-CN" altLang="en-US" sz="2000" b="1" spc="200" dirty="0">
                <a:solidFill>
                  <a:schemeClr val="accent5"/>
                </a:solidFill>
                <a:uFillTx/>
                <a:sym typeface="+mn-ea"/>
              </a:rPr>
              <a:t>最低值</a:t>
            </a:r>
            <a:r>
              <a:rPr lang="zh-CN" altLang="en-US" sz="2000" spc="200" dirty="0">
                <a:uFillTx/>
                <a:sym typeface="+mn-ea"/>
              </a:rPr>
              <a:t>分别是多少？是</a:t>
            </a:r>
            <a:r>
              <a:rPr lang="zh-CN" altLang="en-US" sz="2000" b="1" spc="200" dirty="0">
                <a:solidFill>
                  <a:schemeClr val="accent5"/>
                </a:solidFill>
                <a:uFillTx/>
                <a:sym typeface="+mn-ea"/>
              </a:rPr>
              <a:t>什么原因</a:t>
            </a:r>
            <a:r>
              <a:rPr lang="zh-CN" altLang="en-US" sz="2000" spc="200" dirty="0">
                <a:uFillTx/>
                <a:sym typeface="+mn-ea"/>
              </a:rPr>
              <a:t>造成了对应的判势得分结果？</a:t>
            </a:r>
            <a:r>
              <a:rPr lang="zh-CN" altLang="en-US" sz="2000" b="1" spc="200" dirty="0">
                <a:solidFill>
                  <a:schemeClr val="accent5"/>
                </a:solidFill>
                <a:uFillTx/>
                <a:sym typeface="+mn-ea"/>
              </a:rPr>
              <a:t>分析并总结</a:t>
            </a:r>
            <a:r>
              <a:rPr lang="zh-CN" altLang="en-US" sz="2000" spc="200" dirty="0">
                <a:uFillTx/>
                <a:sym typeface="+mn-ea"/>
              </a:rPr>
              <a:t>。</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4·</a:t>
            </a:r>
            <a:r>
              <a:rPr lang="zh-CN" altLang="en-US" sz="4400"/>
              <a:t>实验说明</a:t>
            </a:r>
            <a:r>
              <a:rPr lang="en-US" altLang="zh-CN" sz="4400"/>
              <a:t>             </a:t>
            </a:r>
            <a:endParaRPr lang="zh-CN" altLang="en-US" sz="4400"/>
          </a:p>
        </p:txBody>
      </p:sp>
      <p:sp>
        <p:nvSpPr>
          <p:cNvPr id="10" name="文本框 9"/>
          <p:cNvSpPr txBox="1"/>
          <p:nvPr/>
        </p:nvSpPr>
        <p:spPr>
          <a:xfrm>
            <a:off x="412750" y="1218565"/>
            <a:ext cx="10628630" cy="3661410"/>
          </a:xfrm>
          <a:prstGeom prst="rect">
            <a:avLst/>
          </a:prstGeom>
          <a:noFill/>
        </p:spPr>
        <p:txBody>
          <a:bodyPr wrap="square" rtlCol="0">
            <a:spAutoFit/>
          </a:bodyPr>
          <a:lstStyle/>
          <a:p>
            <a:pPr algn="l"/>
            <a:r>
              <a:rPr lang="zh-CN" altLang="en-US" sz="2000" spc="200" dirty="0">
                <a:uFillTx/>
                <a:sym typeface="+mn-ea"/>
              </a:rPr>
              <a:t>有关本节实验的成绩</a:t>
            </a:r>
            <a:br>
              <a:rPr lang="zh-CN" altLang="en-US" sz="2000" spc="200" dirty="0">
                <a:uFillTx/>
                <a:sym typeface="+mn-ea"/>
              </a:rPr>
            </a:br>
            <a:r>
              <a:rPr lang="en-US" altLang="zh-CN" sz="2000" spc="200" dirty="0">
                <a:uFillTx/>
                <a:sym typeface="+mn-ea"/>
              </a:rPr>
              <a:t>·</a:t>
            </a:r>
            <a:r>
              <a:rPr lang="zh-CN" altLang="en-US" sz="2000" spc="200" dirty="0">
                <a:uFillTx/>
                <a:sym typeface="+mn-ea"/>
              </a:rPr>
              <a:t>一方面取决于模拟投资的完成度、以及对应的判势能力评分指标；</a:t>
            </a:r>
          </a:p>
          <a:p>
            <a:pPr algn="l"/>
            <a:r>
              <a:rPr lang="en-US" altLang="zh-CN" sz="2000" spc="200" dirty="0">
                <a:uFillTx/>
                <a:sym typeface="+mn-ea"/>
              </a:rPr>
              <a:t>·</a:t>
            </a:r>
            <a:r>
              <a:rPr lang="zh-CN" altLang="en-US" sz="2000" spc="200" dirty="0">
                <a:uFillTx/>
                <a:sym typeface="+mn-ea"/>
              </a:rPr>
              <a:t>另一方面取决于实验报告书写的认真程度和规范程度（包括语言是否通顺，逻辑是否合理，文档排版是否规范、实验结论是否严谨等）；</a:t>
            </a:r>
          </a:p>
          <a:p>
            <a:pPr algn="l"/>
            <a:r>
              <a:rPr lang="en-US" altLang="zh-CN" sz="2000" spc="200" dirty="0">
                <a:uFillTx/>
                <a:sym typeface="+mn-ea"/>
              </a:rPr>
              <a:t>·</a:t>
            </a:r>
            <a:r>
              <a:rPr lang="zh-CN" altLang="en-US" sz="2000" spc="200" dirty="0">
                <a:uFillTx/>
                <a:sym typeface="+mn-ea"/>
              </a:rPr>
              <a:t>还有一方面取决于平台的活跃程度，包括社区发帖、评论的质量、证券操作频率等等。</a:t>
            </a:r>
          </a:p>
          <a:p>
            <a:pPr algn="l"/>
            <a:r>
              <a:rPr lang="zh-CN" altLang="en-US" sz="2000" spc="200" dirty="0">
                <a:uFillTx/>
                <a:sym typeface="+mn-ea"/>
              </a:rPr>
              <a:t>上述内容将由老师以及平台维护人员以及技术组共同审核。</a:t>
            </a:r>
          </a:p>
          <a:p>
            <a:pPr algn="l"/>
            <a:endParaRPr lang="zh-CN" altLang="en-US" sz="2000" spc="200" dirty="0">
              <a:uFillTx/>
              <a:sym typeface="+mn-ea"/>
            </a:endParaRPr>
          </a:p>
          <a:p>
            <a:pPr algn="l"/>
            <a:r>
              <a:rPr lang="zh-CN" altLang="en-US" sz="2000" spc="200" dirty="0">
                <a:uFillTx/>
                <a:sym typeface="+mn-ea"/>
              </a:rPr>
              <a:t>实验报告命名要求：</a:t>
            </a:r>
            <a:r>
              <a:rPr lang="zh-CN" altLang="en-US" sz="2000" spc="200" dirty="0">
                <a:solidFill>
                  <a:srgbClr val="FF0000"/>
                </a:solidFill>
                <a:uFillTx/>
                <a:sym typeface="+mn-ea"/>
              </a:rPr>
              <a:t>学号</a:t>
            </a:r>
            <a:r>
              <a:rPr lang="en-US" altLang="zh-CN" sz="2000" spc="200" dirty="0">
                <a:solidFill>
                  <a:srgbClr val="FF0000"/>
                </a:solidFill>
                <a:uFillTx/>
                <a:sym typeface="+mn-ea"/>
              </a:rPr>
              <a:t>-</a:t>
            </a:r>
            <a:r>
              <a:rPr lang="zh-CN" altLang="en-US" sz="2000" spc="200" dirty="0">
                <a:solidFill>
                  <a:srgbClr val="FF0000"/>
                </a:solidFill>
                <a:uFillTx/>
                <a:sym typeface="+mn-ea"/>
              </a:rPr>
              <a:t>姓名</a:t>
            </a:r>
            <a:r>
              <a:rPr lang="en-US" altLang="zh-CN" sz="2000" spc="200" dirty="0">
                <a:solidFill>
                  <a:srgbClr val="FF0000"/>
                </a:solidFill>
                <a:uFillTx/>
                <a:sym typeface="+mn-ea"/>
              </a:rPr>
              <a:t>-</a:t>
            </a:r>
            <a:r>
              <a:rPr lang="zh-CN" altLang="en-US" sz="2000" spc="200" dirty="0">
                <a:solidFill>
                  <a:srgbClr val="FF0000"/>
                </a:solidFill>
                <a:uFillTx/>
                <a:sym typeface="+mn-ea"/>
              </a:rPr>
              <a:t>站内</a:t>
            </a:r>
            <a:r>
              <a:rPr lang="zh-CN" altLang="en-US" sz="2000" spc="200" dirty="0">
                <a:solidFill>
                  <a:srgbClr val="FF0000"/>
                </a:solidFill>
                <a:sym typeface="+mn-ea"/>
              </a:rPr>
              <a:t>昵称</a:t>
            </a:r>
            <a:r>
              <a:rPr lang="en-US" altLang="zh-CN" sz="2000" spc="200" dirty="0">
                <a:solidFill>
                  <a:srgbClr val="FF0000"/>
                </a:solidFill>
                <a:uFillTx/>
                <a:sym typeface="+mn-ea"/>
              </a:rPr>
              <a:t>-experiment2.doc/pdf/docx/ppt</a:t>
            </a:r>
            <a:endParaRPr lang="zh-CN" altLang="en-US" sz="2000" spc="200" dirty="0">
              <a:uFillTx/>
              <a:sym typeface="+mn-ea"/>
            </a:endParaRPr>
          </a:p>
          <a:p>
            <a:pPr algn="l"/>
            <a:r>
              <a:rPr lang="zh-CN" altLang="en-US" sz="2000" spc="200" dirty="0">
                <a:uFillTx/>
                <a:sym typeface="+mn-ea"/>
              </a:rPr>
              <a:t>实验报告提交</a:t>
            </a:r>
            <a:r>
              <a:rPr lang="en-US" altLang="zh-CN" sz="2000" spc="200" dirty="0">
                <a:uFillTx/>
                <a:sym typeface="+mn-ea"/>
              </a:rPr>
              <a:t>DeadLine:</a:t>
            </a:r>
            <a:r>
              <a:rPr lang="en-US" altLang="zh-CN" sz="2000" spc="200" dirty="0">
                <a:solidFill>
                  <a:srgbClr val="0070C0"/>
                </a:solidFill>
                <a:uFillTx/>
                <a:sym typeface="+mn-ea"/>
              </a:rPr>
              <a:t>2022-05-16</a:t>
            </a:r>
          </a:p>
          <a:p>
            <a:pPr algn="l"/>
            <a:r>
              <a:rPr lang="zh-CN" altLang="en-US" sz="1600" spc="200" dirty="0">
                <a:solidFill>
                  <a:schemeClr val="tx1"/>
                </a:solidFill>
                <a:uFillTx/>
                <a:sym typeface="+mn-ea"/>
              </a:rPr>
              <a:t>注：实验三、四写在同一文档中</a:t>
            </a:r>
          </a:p>
          <a:p>
            <a:pPr algn="l"/>
            <a:r>
              <a:rPr lang="zh-CN" altLang="en-US" sz="1600" spc="200" dirty="0">
                <a:solidFill>
                  <a:schemeClr val="tx1"/>
                </a:solidFill>
                <a:uFillTx/>
                <a:sym typeface="+mn-ea"/>
              </a:rPr>
              <a:t>实验报告中英文均可</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455" y="-4445"/>
            <a:ext cx="11737914" cy="6812915"/>
          </a:xfrm>
          <a:prstGeom prst="rect">
            <a:avLst/>
          </a:prstGeom>
        </p:spPr>
      </p:pic>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9"/>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3247" y="1183026"/>
            <a:ext cx="10852237" cy="899167"/>
          </a:xfrm>
        </p:spPr>
        <p:txBody>
          <a:bodyPr/>
          <a:lstStyle/>
          <a:p>
            <a:r>
              <a:rPr lang="en-US" altLang="zh-CN" sz="4400" dirty="0"/>
              <a:t>                                1·</a:t>
            </a:r>
            <a:r>
              <a:rPr lang="zh-CN" altLang="en-US" sz="4400" dirty="0"/>
              <a:t>实验介绍</a:t>
            </a:r>
          </a:p>
        </p:txBody>
      </p:sp>
      <p:sp>
        <p:nvSpPr>
          <p:cNvPr id="9" name="标题 1"/>
          <p:cNvSpPr>
            <a:spLocks noGrp="1"/>
          </p:cNvSpPr>
          <p:nvPr>
            <p:custDataLst>
              <p:tags r:id="rId3"/>
            </p:custDataLst>
          </p:nvPr>
        </p:nvSpPr>
        <p:spPr>
          <a:xfrm>
            <a:off x="920707" y="4702831"/>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                                4·</a:t>
            </a:r>
            <a:r>
              <a:rPr lang="zh-CN" altLang="en-US" sz="4400"/>
              <a:t>实验说明</a:t>
            </a:r>
          </a:p>
        </p:txBody>
      </p:sp>
      <p:sp>
        <p:nvSpPr>
          <p:cNvPr id="10" name="标题 1"/>
          <p:cNvSpPr>
            <a:spLocks noGrp="1"/>
          </p:cNvSpPr>
          <p:nvPr>
            <p:custDataLst>
              <p:tags r:id="rId4"/>
            </p:custDataLst>
          </p:nvPr>
        </p:nvSpPr>
        <p:spPr>
          <a:xfrm>
            <a:off x="923247" y="3462676"/>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                                3·</a:t>
            </a:r>
            <a:r>
              <a:rPr lang="zh-CN" altLang="en-US" sz="4400"/>
              <a:t>实验要求</a:t>
            </a:r>
          </a:p>
        </p:txBody>
      </p:sp>
      <p:sp>
        <p:nvSpPr>
          <p:cNvPr id="11" name="标题 1"/>
          <p:cNvSpPr>
            <a:spLocks noGrp="1"/>
          </p:cNvSpPr>
          <p:nvPr>
            <p:custDataLst>
              <p:tags r:id="rId5"/>
            </p:custDataLst>
          </p:nvPr>
        </p:nvSpPr>
        <p:spPr>
          <a:xfrm>
            <a:off x="918802" y="2251096"/>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dirty="0"/>
              <a:t>                                2·</a:t>
            </a:r>
            <a:r>
              <a:rPr lang="zh-CN" altLang="en-US" sz="4400" dirty="0"/>
              <a:t>实验内容</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6"/>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1·</a:t>
            </a:r>
            <a:r>
              <a:rPr lang="zh-CN" altLang="en-US" sz="4400"/>
              <a:t>实验介绍</a:t>
            </a:r>
            <a:r>
              <a:rPr lang="en-US" altLang="zh-CN" sz="4400"/>
              <a:t>              </a:t>
            </a:r>
            <a:endParaRPr lang="zh-CN" altLang="en-US" sz="4400"/>
          </a:p>
        </p:txBody>
      </p:sp>
      <p:sp>
        <p:nvSpPr>
          <p:cNvPr id="9" name="副标题 8"/>
          <p:cNvSpPr>
            <a:spLocks noGrp="1"/>
          </p:cNvSpPr>
          <p:nvPr>
            <p:ph type="subTitle" idx="1"/>
            <p:custDataLst>
              <p:tags r:id="rId3"/>
            </p:custDataLst>
          </p:nvPr>
        </p:nvSpPr>
        <p:spPr>
          <a:xfrm>
            <a:off x="669925" y="1098550"/>
            <a:ext cx="10852150" cy="4311650"/>
          </a:xfrm>
        </p:spPr>
        <p:txBody>
          <a:bodyPr/>
          <a:lstStyle/>
          <a:p>
            <a:pPr algn="l"/>
            <a:r>
              <a:rPr lang="en-US" altLang="zh-CN"/>
              <a:t>·</a:t>
            </a:r>
            <a:r>
              <a:rPr lang="zh-CN" altLang="en-US"/>
              <a:t>股票、债券、现金三者的仓位配比是贯穿在投资过程中的重要投资指标。宏观判势实验是伴随模拟投资实验展开的第一次投资评测类实验，对于市场趋势以及市场形势的宏观判断，会对投资者的收益产生直接或间接的影响。</a:t>
            </a:r>
          </a:p>
          <a:p>
            <a:pPr algn="l"/>
            <a:endParaRPr lang="zh-CN" altLang="en-US"/>
          </a:p>
          <a:p>
            <a:pPr algn="l"/>
            <a:r>
              <a:rPr lang="en-US" altLang="zh-CN"/>
              <a:t>·</a:t>
            </a:r>
            <a:r>
              <a:rPr lang="zh-CN" altLang="en-US"/>
              <a:t>线上投资辅助工具可以帮助投资者记录每日指数的走势变化以及投资者的仓位状态，从而对投资者的判势能力给予评价。</a:t>
            </a:r>
          </a:p>
          <a:p>
            <a:pPr algn="l"/>
            <a:endParaRPr lang="zh-CN" altLang="en-US"/>
          </a:p>
          <a:p>
            <a:pPr algn="l"/>
            <a:r>
              <a:rPr lang="en-US" altLang="zh-CN"/>
              <a:t>·</a:t>
            </a:r>
            <a:r>
              <a:rPr lang="zh-CN" altLang="en-US"/>
              <a:t>通过宏观判势实验，同学们会了解到资产仓位配置在证券投资过程中的重要性，同时了解到自身的判势能力在所处投资环境中的相对水平。</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578485" y="3935095"/>
            <a:ext cx="5662930" cy="2677656"/>
          </a:xfrm>
          <a:prstGeom prst="rect">
            <a:avLst/>
          </a:prstGeom>
          <a:noFill/>
        </p:spPr>
        <p:txBody>
          <a:bodyPr wrap="square" rtlCol="0">
            <a:spAutoFit/>
          </a:bodyPr>
          <a:lstStyle/>
          <a:p>
            <a:r>
              <a:rPr lang="en-US" altLang="zh-CN" sz="2400" spc="200" dirty="0">
                <a:sym typeface="+mn-ea"/>
              </a:rPr>
              <a:t>·</a:t>
            </a:r>
            <a:r>
              <a:rPr lang="zh-CN" altLang="en-US" sz="2400" spc="200" dirty="0">
                <a:sym typeface="+mn-ea"/>
              </a:rPr>
              <a:t>Step1：登录海知平台（http</a:t>
            </a:r>
            <a:r>
              <a:rPr lang="en-US" altLang="zh-CN" sz="2400" spc="200" dirty="0">
                <a:sym typeface="+mn-ea"/>
              </a:rPr>
              <a:t>s</a:t>
            </a:r>
            <a:r>
              <a:rPr lang="zh-CN" altLang="en-US" sz="2400" spc="200" dirty="0">
                <a:sym typeface="+mn-ea"/>
              </a:rPr>
              <a:t>://www.haizhilicai.com），进入社区或我的主页，找到自己的发帖纪录，回顾之前的总结，目前实际的投资情况符合当时的预期吗？分析并总结。</a:t>
            </a:r>
          </a:p>
          <a:p>
            <a:endParaRPr lang="zh-CN" altLang="en-US" sz="2400" spc="200" dirty="0">
              <a:sym typeface="+mn-ea"/>
            </a:endParaRPr>
          </a:p>
        </p:txBody>
      </p:sp>
      <p:sp>
        <p:nvSpPr>
          <p:cNvPr id="2" name="副标题 1"/>
          <p:cNvSpPr>
            <a:spLocks noGrp="1"/>
          </p:cNvSpPr>
          <p:nvPr>
            <p:ph type="subTitle" idx="1"/>
          </p:nvPr>
        </p:nvSpPr>
        <p:spPr>
          <a:xfrm>
            <a:off x="1631315" y="619125"/>
            <a:ext cx="8184515" cy="542290"/>
          </a:xfrm>
        </p:spPr>
        <p:txBody>
          <a:bodyPr/>
          <a:lstStyle/>
          <a:p>
            <a:r>
              <a:rPr lang="en-US" altLang="zh-CN" b="1"/>
              <a:t>2.1 </a:t>
            </a:r>
            <a:r>
              <a:rPr lang="zh-CN" altLang="en-US" b="1"/>
              <a:t>【实验</a:t>
            </a:r>
            <a:r>
              <a:rPr lang="en-US" altLang="zh-CN" b="1"/>
              <a:t>·</a:t>
            </a:r>
            <a:r>
              <a:rPr lang="zh-CN" altLang="en-US" b="1"/>
              <a:t>回顾与分析】</a:t>
            </a:r>
          </a:p>
        </p:txBody>
      </p:sp>
      <p:pic>
        <p:nvPicPr>
          <p:cNvPr id="3" name="图片 9"/>
          <p:cNvPicPr>
            <a:picLocks noChangeAspect="1"/>
          </p:cNvPicPr>
          <p:nvPr/>
        </p:nvPicPr>
        <p:blipFill>
          <a:blip r:embed="rId6"/>
          <a:stretch>
            <a:fillRect/>
          </a:stretch>
        </p:blipFill>
        <p:spPr>
          <a:xfrm>
            <a:off x="6393815" y="1161415"/>
            <a:ext cx="5638165" cy="3706495"/>
          </a:xfrm>
          <a:prstGeom prst="rect">
            <a:avLst/>
          </a:prstGeom>
          <a:noFill/>
          <a:ln w="9525">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412750" y="1218565"/>
            <a:ext cx="3129280" cy="2616101"/>
          </a:xfrm>
          <a:prstGeom prst="rect">
            <a:avLst/>
          </a:prstGeom>
          <a:noFill/>
        </p:spPr>
        <p:txBody>
          <a:bodyPr wrap="square" rtlCol="0">
            <a:spAutoFit/>
          </a:bodyPr>
          <a:lstStyle/>
          <a:p>
            <a:r>
              <a:rPr lang="en-US" altLang="zh-CN" sz="2000" spc="200" dirty="0">
                <a:sym typeface="+mn-ea"/>
              </a:rPr>
              <a:t>·</a:t>
            </a:r>
            <a:r>
              <a:rPr sz="2000" spc="200" dirty="0">
                <a:sym typeface="+mn-ea"/>
              </a:rPr>
              <a:t>Step1：【</a:t>
            </a:r>
            <a:r>
              <a:rPr lang="zh-CN" altLang="en-US" sz="2000" spc="200" dirty="0">
                <a:sym typeface="+mn-ea"/>
              </a:rPr>
              <a:t>进入评测诊断页面</a:t>
            </a:r>
            <a:r>
              <a:rPr lang="en-US" altLang="zh-CN" sz="2000" spc="200" dirty="0">
                <a:sym typeface="+mn-ea"/>
              </a:rPr>
              <a:t>】</a:t>
            </a:r>
            <a:r>
              <a:rPr lang="zh-CN" altLang="en-US" sz="2000" spc="200" dirty="0">
                <a:sym typeface="+mn-ea"/>
              </a:rPr>
              <a:t>登录海知平台，根据评测诊断</a:t>
            </a:r>
            <a:r>
              <a:rPr lang="en-US" altLang="zh-CN" sz="2000" spc="200" dirty="0">
                <a:sym typeface="+mn-ea"/>
              </a:rPr>
              <a:t>-</a:t>
            </a:r>
            <a:r>
              <a:rPr lang="zh-CN" altLang="en-US" sz="2000" spc="200" dirty="0">
                <a:sym typeface="+mn-ea"/>
              </a:rPr>
              <a:t>结果分析</a:t>
            </a:r>
            <a:r>
              <a:rPr lang="en-US" altLang="zh-CN" sz="2000" spc="200" dirty="0">
                <a:sym typeface="+mn-ea"/>
              </a:rPr>
              <a:t>-</a:t>
            </a:r>
            <a:r>
              <a:rPr lang="zh-CN" altLang="en-US" sz="2000" spc="200" dirty="0">
                <a:sym typeface="+mn-ea"/>
              </a:rPr>
              <a:t>评测结果</a:t>
            </a:r>
            <a:r>
              <a:rPr lang="en-US" altLang="zh-CN" sz="2000" spc="200" dirty="0">
                <a:sym typeface="+mn-ea"/>
              </a:rPr>
              <a:t>-</a:t>
            </a:r>
            <a:r>
              <a:rPr lang="zh-CN" altLang="en-US" sz="2000" spc="200" dirty="0">
                <a:sym typeface="+mn-ea"/>
              </a:rPr>
              <a:t>业绩归因</a:t>
            </a:r>
            <a:r>
              <a:rPr lang="en-US" altLang="zh-CN" sz="2000" spc="200" dirty="0">
                <a:sym typeface="+mn-ea"/>
              </a:rPr>
              <a:t>-</a:t>
            </a:r>
            <a:r>
              <a:rPr lang="zh-CN" altLang="en-US" sz="2000" spc="200" dirty="0">
                <a:sym typeface="+mn-ea"/>
              </a:rPr>
              <a:t>总体决策（择时） 进入评测诊断模块查看择时得分。</a:t>
            </a:r>
            <a:endParaRPr sz="2000" spc="200" dirty="0">
              <a:sym typeface="+mn-ea"/>
            </a:endParaRPr>
          </a:p>
          <a:p>
            <a:endParaRPr lang="zh-CN" altLang="en-US" sz="2400" spc="200" dirty="0">
              <a:sym typeface="+mn-ea"/>
            </a:endParaRPr>
          </a:p>
        </p:txBody>
      </p:sp>
      <p:sp>
        <p:nvSpPr>
          <p:cNvPr id="3" name="副标题 2"/>
          <p:cNvSpPr>
            <a:spLocks noGrp="1"/>
          </p:cNvSpPr>
          <p:nvPr>
            <p:ph type="subTitle" idx="1"/>
          </p:nvPr>
        </p:nvSpPr>
        <p:spPr>
          <a:xfrm>
            <a:off x="1631315" y="619125"/>
            <a:ext cx="8184515" cy="542290"/>
          </a:xfrm>
        </p:spPr>
        <p:txBody>
          <a:bodyPr/>
          <a:lstStyle/>
          <a:p>
            <a:r>
              <a:rPr lang="en-US" altLang="zh-CN" b="1"/>
              <a:t>2.2 </a:t>
            </a:r>
            <a:r>
              <a:rPr lang="zh-CN" altLang="en-US" b="1"/>
              <a:t>【实验</a:t>
            </a:r>
            <a:r>
              <a:rPr lang="en-US" altLang="zh-CN" b="1"/>
              <a:t>·</a:t>
            </a:r>
            <a:r>
              <a:rPr lang="zh-CN" altLang="en-US" b="1"/>
              <a:t>宏观判势操作与分析】</a:t>
            </a:r>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3244" y="1617334"/>
            <a:ext cx="8649231" cy="4432322"/>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2.2 </a:t>
            </a:r>
            <a:r>
              <a:rPr lang="zh-CN" altLang="en-US" b="1"/>
              <a:t>【实验</a:t>
            </a:r>
            <a:r>
              <a:rPr lang="en-US" altLang="zh-CN" b="1"/>
              <a:t>·</a:t>
            </a:r>
            <a:r>
              <a:rPr lang="zh-CN" altLang="en-US" b="1">
                <a:sym typeface="+mn-ea"/>
              </a:rPr>
              <a:t>宏观判势操作与分析</a:t>
            </a:r>
            <a:r>
              <a:rPr lang="zh-CN" altLang="en-US" b="1"/>
              <a:t>】</a:t>
            </a:r>
          </a:p>
        </p:txBody>
      </p:sp>
      <p:sp>
        <p:nvSpPr>
          <p:cNvPr id="101" name="文本框 100"/>
          <p:cNvSpPr txBox="1"/>
          <p:nvPr/>
        </p:nvSpPr>
        <p:spPr>
          <a:xfrm>
            <a:off x="5457825" y="2242820"/>
            <a:ext cx="5080000" cy="252730"/>
          </a:xfrm>
          <a:prstGeom prst="rect">
            <a:avLst/>
          </a:prstGeom>
          <a:noFill/>
          <a:ln w="9525">
            <a:noFill/>
          </a:ln>
        </p:spPr>
        <p:txBody>
          <a:bodyPr>
            <a:spAutoFit/>
          </a:bodyPr>
          <a:lstStyle/>
          <a:p>
            <a:pPr indent="0" algn="ctr"/>
            <a:r>
              <a:rPr lang="en-US" sz="1050" b="0">
                <a:latin typeface="Times New Roman" panose="02020603050405020304" pitchFamily="18" charset="0"/>
                <a:ea typeface="宋体" panose="02010600030101010101" pitchFamily="2" charset="-122"/>
                <a:cs typeface="Times New Roman" panose="02020603050405020304" pitchFamily="18" charset="0"/>
              </a:rPr>
              <a:t>  </a:t>
            </a:r>
            <a:endParaRPr lang="zh-CN" altLang="en-US"/>
          </a:p>
        </p:txBody>
      </p:sp>
      <p:sp>
        <p:nvSpPr>
          <p:cNvPr id="3" name="文本框 2"/>
          <p:cNvSpPr txBox="1"/>
          <p:nvPr/>
        </p:nvSpPr>
        <p:spPr>
          <a:xfrm>
            <a:off x="167005" y="1077595"/>
            <a:ext cx="11463655" cy="706755"/>
          </a:xfrm>
          <a:prstGeom prst="rect">
            <a:avLst/>
          </a:prstGeom>
          <a:noFill/>
        </p:spPr>
        <p:txBody>
          <a:bodyPr wrap="square" rtlCol="0">
            <a:spAutoFit/>
          </a:bodyPr>
          <a:lstStyle/>
          <a:p>
            <a:r>
              <a:rPr sz="2000" spc="200">
                <a:sym typeface="+mn-ea"/>
              </a:rPr>
              <a:t>Step2：【查看判势得分相关细节】进入评测诊断模块后，点击评价按钮查看投资过程中的各项数据指标。</a:t>
            </a:r>
            <a:endParaRPr lang="zh-CN" altLang="en-US" sz="2400" spc="200">
              <a:sym typeface="+mn-ea"/>
            </a:endParaRPr>
          </a:p>
        </p:txBody>
      </p:sp>
      <p:pic>
        <p:nvPicPr>
          <p:cNvPr id="6" name="图片 -21474826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688" y="1960005"/>
            <a:ext cx="3834765" cy="1862299"/>
          </a:xfrm>
          <a:prstGeom prst="rect">
            <a:avLst/>
          </a:prstGeom>
          <a:noFill/>
          <a:ln w="9525">
            <a:noFill/>
          </a:ln>
        </p:spPr>
      </p:pic>
      <p:pic>
        <p:nvPicPr>
          <p:cNvPr id="7" name="图片 -21474826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1595" y="1776730"/>
            <a:ext cx="3625980" cy="2221230"/>
          </a:xfrm>
          <a:prstGeom prst="rect">
            <a:avLst/>
          </a:prstGeom>
          <a:noFill/>
          <a:ln w="9525">
            <a:noFill/>
          </a:ln>
        </p:spPr>
      </p:pic>
      <p:pic>
        <p:nvPicPr>
          <p:cNvPr id="9" name="图片 -21474826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64921" y="1916482"/>
            <a:ext cx="3783330" cy="1999680"/>
          </a:xfrm>
          <a:prstGeom prst="rect">
            <a:avLst/>
          </a:prstGeom>
          <a:noFill/>
          <a:ln w="9525">
            <a:noFill/>
          </a:ln>
        </p:spPr>
      </p:pic>
      <p:pic>
        <p:nvPicPr>
          <p:cNvPr id="10" name="图片 -21474826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01115" y="4485695"/>
            <a:ext cx="3789680" cy="2115710"/>
          </a:xfrm>
          <a:prstGeom prst="rect">
            <a:avLst/>
          </a:prstGeom>
          <a:noFill/>
          <a:ln w="9525">
            <a:noFill/>
          </a:ln>
        </p:spPr>
      </p:pic>
      <p:pic>
        <p:nvPicPr>
          <p:cNvPr id="11" name="图片 -21474826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48463" y="4456250"/>
            <a:ext cx="3789045" cy="2126341"/>
          </a:xfrm>
          <a:prstGeom prst="rect">
            <a:avLst/>
          </a:prstGeom>
          <a:noFill/>
          <a:ln w="9525">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0" name="文本框 9"/>
          <p:cNvSpPr txBox="1"/>
          <p:nvPr/>
        </p:nvSpPr>
        <p:spPr>
          <a:xfrm>
            <a:off x="412750" y="1218565"/>
            <a:ext cx="10628630" cy="398780"/>
          </a:xfrm>
          <a:prstGeom prst="rect">
            <a:avLst/>
          </a:prstGeom>
          <a:noFill/>
        </p:spPr>
        <p:txBody>
          <a:bodyPr wrap="square" rtlCol="0">
            <a:spAutoFit/>
          </a:bodyPr>
          <a:lstStyle/>
          <a:p>
            <a:pPr algn="l"/>
            <a:r>
              <a:rPr lang="en-US" altLang="zh-CN" sz="2000" spc="200" dirty="0">
                <a:uFillTx/>
                <a:sym typeface="+mn-ea"/>
              </a:rPr>
              <a:t>·</a:t>
            </a:r>
            <a:r>
              <a:rPr lang="zh-CN" altLang="en-US" sz="2000" spc="200" dirty="0">
                <a:uFillTx/>
                <a:sym typeface="+mn-ea"/>
              </a:rPr>
              <a:t>详见</a:t>
            </a:r>
            <a:r>
              <a:rPr lang="en-US" altLang="zh-CN" sz="2000" spc="200" dirty="0">
                <a:sym typeface="+mn-ea"/>
              </a:rPr>
              <a:t>【</a:t>
            </a:r>
            <a:r>
              <a:rPr lang="en-US" altLang="zh-CN" sz="2000" spc="200" dirty="0">
                <a:uFillTx/>
                <a:sym typeface="+mn-ea"/>
              </a:rPr>
              <a:t>3.</a:t>
            </a:r>
            <a:r>
              <a:rPr lang="zh-CN" altLang="en-US" sz="2000" spc="200" dirty="0">
                <a:uFillTx/>
                <a:sym typeface="+mn-ea"/>
              </a:rPr>
              <a:t>实验要求</a:t>
            </a:r>
            <a:r>
              <a:rPr lang="en-US" altLang="zh-CN" sz="2000" spc="200" dirty="0">
                <a:sym typeface="+mn-ea"/>
              </a:rPr>
              <a:t>】</a:t>
            </a:r>
            <a:r>
              <a:rPr lang="zh-CN" altLang="en-US" sz="2000" spc="200" dirty="0">
                <a:uFillTx/>
                <a:sym typeface="+mn-ea"/>
              </a:rPr>
              <a:t>部分</a:t>
            </a:r>
          </a:p>
        </p:txBody>
      </p:sp>
      <p:sp>
        <p:nvSpPr>
          <p:cNvPr id="2" name="副标题 1"/>
          <p:cNvSpPr>
            <a:spLocks noGrp="1"/>
          </p:cNvSpPr>
          <p:nvPr>
            <p:ph type="subTitle" idx="1"/>
          </p:nvPr>
        </p:nvSpPr>
        <p:spPr>
          <a:xfrm>
            <a:off x="1631315" y="619125"/>
            <a:ext cx="8184515" cy="542290"/>
          </a:xfrm>
        </p:spPr>
        <p:txBody>
          <a:bodyPr/>
          <a:lstStyle/>
          <a:p>
            <a:r>
              <a:rPr lang="en-US" altLang="zh-CN" b="1"/>
              <a:t>2.3 </a:t>
            </a:r>
            <a:r>
              <a:rPr lang="zh-CN" altLang="en-US" b="1"/>
              <a:t>【实验</a:t>
            </a:r>
            <a:r>
              <a:rPr lang="en-US" altLang="zh-CN" b="1"/>
              <a:t>·</a:t>
            </a:r>
            <a:r>
              <a:rPr lang="zh-CN" altLang="en-US" b="1"/>
              <a:t>宏观判势计算与总结】</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2.4 </a:t>
            </a:r>
            <a:r>
              <a:rPr lang="zh-CN" altLang="en-US" b="1"/>
              <a:t>【实验</a:t>
            </a:r>
            <a:r>
              <a:rPr lang="en-US" altLang="zh-CN" b="1"/>
              <a:t>·</a:t>
            </a:r>
            <a:r>
              <a:rPr lang="zh-CN" altLang="en-US" b="1"/>
              <a:t>宏观判势观察与对比】</a:t>
            </a:r>
          </a:p>
        </p:txBody>
      </p:sp>
      <p:sp>
        <p:nvSpPr>
          <p:cNvPr id="3" name="文本框 2"/>
          <p:cNvSpPr txBox="1"/>
          <p:nvPr/>
        </p:nvSpPr>
        <p:spPr>
          <a:xfrm>
            <a:off x="412750" y="1218565"/>
            <a:ext cx="10670540" cy="1076325"/>
          </a:xfrm>
          <a:prstGeom prst="rect">
            <a:avLst/>
          </a:prstGeom>
          <a:noFill/>
        </p:spPr>
        <p:txBody>
          <a:bodyPr wrap="square" rtlCol="0">
            <a:spAutoFit/>
          </a:bodyPr>
          <a:lstStyle/>
          <a:p>
            <a:r>
              <a:rPr lang="en-US" altLang="zh-CN" sz="2000" spc="200">
                <a:sym typeface="+mn-ea"/>
              </a:rPr>
              <a:t>·</a:t>
            </a:r>
            <a:r>
              <a:rPr sz="2000" spc="200">
                <a:sym typeface="+mn-ea"/>
              </a:rPr>
              <a:t>Step1：【进入模拟投资大赛排行榜页面】登录海知平台，点击赛场-我的比赛-我的参赛-模拟投资大赛-英雄榜 进入模拟投资大赛的英雄榜页面。</a:t>
            </a:r>
          </a:p>
          <a:p>
            <a:endParaRPr lang="zh-CN" altLang="en-US" sz="2400" spc="200">
              <a:sym typeface="+mn-ea"/>
            </a:endParaRPr>
          </a:p>
        </p:txBody>
      </p:sp>
      <p:pic>
        <p:nvPicPr>
          <p:cNvPr id="9" name="图片 8">
            <a:extLst>
              <a:ext uri="{FF2B5EF4-FFF2-40B4-BE49-F238E27FC236}">
                <a16:creationId xmlns:a16="http://schemas.microsoft.com/office/drawing/2014/main" id="{FBED8484-B188-4C4E-AF70-B6F2FAFEA7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400" y="2465456"/>
            <a:ext cx="10089754" cy="3185436"/>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5"/>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2.4 </a:t>
            </a:r>
            <a:r>
              <a:rPr lang="zh-CN" altLang="en-US" b="1"/>
              <a:t>【实验</a:t>
            </a:r>
            <a:r>
              <a:rPr lang="en-US" altLang="zh-CN" b="1"/>
              <a:t>·</a:t>
            </a:r>
            <a:r>
              <a:rPr lang="zh-CN" altLang="en-US" b="1"/>
              <a:t>宏观判势观察与对比】</a:t>
            </a:r>
          </a:p>
        </p:txBody>
      </p:sp>
      <p:sp>
        <p:nvSpPr>
          <p:cNvPr id="3" name="文本框 2"/>
          <p:cNvSpPr txBox="1"/>
          <p:nvPr/>
        </p:nvSpPr>
        <p:spPr>
          <a:xfrm>
            <a:off x="412750" y="1218565"/>
            <a:ext cx="10670540" cy="1076325"/>
          </a:xfrm>
          <a:prstGeom prst="rect">
            <a:avLst/>
          </a:prstGeom>
          <a:noFill/>
        </p:spPr>
        <p:txBody>
          <a:bodyPr wrap="square" rtlCol="0">
            <a:spAutoFit/>
          </a:bodyPr>
          <a:lstStyle/>
          <a:p>
            <a:r>
              <a:rPr lang="en-US" altLang="zh-CN" sz="2000" spc="200">
                <a:sym typeface="+mn-ea"/>
              </a:rPr>
              <a:t>·</a:t>
            </a:r>
            <a:r>
              <a:rPr sz="2000" spc="200">
                <a:sym typeface="+mn-ea"/>
              </a:rPr>
              <a:t>Step2：【查看判势得分以及排名、收益情况】在排名榜-判势得分中找到自己的判势得分，同样可以点击分数进入宏观判势信息展示页面。</a:t>
            </a:r>
          </a:p>
          <a:p>
            <a:endParaRPr lang="zh-CN" altLang="en-US" sz="2400" spc="200">
              <a:sym typeface="+mn-ea"/>
            </a:endParaRPr>
          </a:p>
        </p:txBody>
      </p:sp>
      <p:pic>
        <p:nvPicPr>
          <p:cNvPr id="7" name="图片 6">
            <a:extLst>
              <a:ext uri="{FF2B5EF4-FFF2-40B4-BE49-F238E27FC236}">
                <a16:creationId xmlns:a16="http://schemas.microsoft.com/office/drawing/2014/main" id="{0C6685E1-2226-4B22-823B-21033CCFCE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9965" y="1930301"/>
            <a:ext cx="7697315" cy="4817926"/>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diNjFjY2EyOWEzYjQ0NGMzODg2Mjg1YmZhMTNlNTE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748</Words>
  <Application>Microsoft Office PowerPoint</Application>
  <PresentationFormat>宽屏</PresentationFormat>
  <Paragraphs>79</Paragraphs>
  <Slides>11</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宋体</vt:lpstr>
      <vt:lpstr>微软雅黑</vt:lpstr>
      <vt:lpstr>Arial</vt:lpstr>
      <vt:lpstr>Times New Roman</vt:lpstr>
      <vt:lpstr>Office 主题​​</vt:lpstr>
      <vt:lpstr>实验三·宏观判势</vt:lpstr>
      <vt:lpstr>                                1·实验介绍</vt:lpstr>
      <vt:lpstr>1·实验介绍              </vt:lpstr>
      <vt:lpstr>2·实验内容              </vt:lpstr>
      <vt:lpstr>2·实验内容              </vt:lpstr>
      <vt:lpstr>2·实验内容              </vt:lpstr>
      <vt:lpstr>2·实验内容              </vt:lpstr>
      <vt:lpstr>2·实验内容              </vt:lpstr>
      <vt:lpstr>2·实验内容              </vt:lpstr>
      <vt:lpstr>3·实验内容要求              </vt:lpstr>
      <vt:lpstr>4·实验说明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实验三·宏观判势</dc:title>
  <dc:creator/>
  <cp:lastModifiedBy>李岩</cp:lastModifiedBy>
  <cp:revision>58</cp:revision>
  <dcterms:created xsi:type="dcterms:W3CDTF">2019-06-19T02:08:00Z</dcterms:created>
  <dcterms:modified xsi:type="dcterms:W3CDTF">2022-05-09T01:38:41Z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5E6C51A283A446709B6755B46A5BD73C</vt:lpwstr>
  </property>
</Properties>
</file>