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7.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1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9" r:id="rId6"/>
    <p:sldId id="270" r:id="rId7"/>
    <p:sldId id="271" r:id="rId8"/>
    <p:sldId id="272" r:id="rId9"/>
    <p:sldId id="273" r:id="rId10"/>
    <p:sldId id="274" r:id="rId11"/>
    <p:sldId id="275" r:id="rId12"/>
    <p:sldId id="276" r:id="rId13"/>
    <p:sldId id="277" r:id="rId14"/>
    <p:sldId id="278" r:id="rId15"/>
    <p:sldId id="279" r:id="rId16"/>
    <p:sldId id="280" r:id="rId17"/>
    <p:sldId id="267"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38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1" d="100"/>
          <a:sy n="91" d="100"/>
        </p:scale>
        <p:origin x="259" y="101"/>
      </p:cViewPr>
      <p:guideLst>
        <p:guide orient="horz" pos="2181"/>
        <p:guide pos="380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2022/4/24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5311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2040281560"/>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399115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353954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023114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3108643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1211655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110612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92087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6539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941484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409852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589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143388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186574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9141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53499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97911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09045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778876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2022/4/24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2022/4/24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2022/4/24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2022/4/24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2022/4/24</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5.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7.xml"/><Relationship Id="rId7" Type="http://schemas.openxmlformats.org/officeDocument/2006/relationships/notesSlide" Target="../notesSlides/notesSlide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s>
</file>

<file path=ppt/slides/_rels/slide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sz="4400"/>
              <a:t>实验二</a:t>
            </a:r>
            <a:r>
              <a:rPr lang="en-US" altLang="zh-CN" sz="4400"/>
              <a:t>·</a:t>
            </a:r>
            <a:r>
              <a:rPr lang="zh-CN" altLang="en-US" sz="4400"/>
              <a:t>模拟投资</a:t>
            </a:r>
          </a:p>
        </p:txBody>
      </p:sp>
      <p:sp>
        <p:nvSpPr>
          <p:cNvPr id="3" name="副标题 2"/>
          <p:cNvSpPr>
            <a:spLocks noGrp="1"/>
          </p:cNvSpPr>
          <p:nvPr>
            <p:ph type="subTitle" idx="1"/>
            <p:custDataLst>
              <p:tags r:id="rId3"/>
            </p:custDataLst>
          </p:nvPr>
        </p:nvSpPr>
        <p:spPr/>
        <p:txBody>
          <a:bodyPr/>
          <a:lstStyle/>
          <a:p>
            <a:r>
              <a:rPr lang="zh-CN" altLang="en-US" dirty="0"/>
              <a:t>智能证券投资学</a:t>
            </a: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Xiaolong Wang</a:t>
            </a:r>
          </a:p>
          <a:p>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Date:2022-04</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endParaRPr lang="zh-CN" altLang="en-US" dirty="0"/>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模拟投资大赛】</a:t>
            </a:r>
          </a:p>
        </p:txBody>
      </p:sp>
      <p:sp>
        <p:nvSpPr>
          <p:cNvPr id="7" name="文本框 6"/>
          <p:cNvSpPr txBox="1"/>
          <p:nvPr/>
        </p:nvSpPr>
        <p:spPr>
          <a:xfrm>
            <a:off x="639445" y="1083945"/>
            <a:ext cx="10168255" cy="829945"/>
          </a:xfrm>
          <a:prstGeom prst="rect">
            <a:avLst/>
          </a:prstGeom>
          <a:noFill/>
        </p:spPr>
        <p:txBody>
          <a:bodyPr wrap="square" rtlCol="0">
            <a:spAutoFit/>
          </a:bodyPr>
          <a:lstStyle/>
          <a:p>
            <a:r>
              <a:rPr lang="zh-CN" altLang="en-US" sz="1600"/>
              <a:t>Step</a:t>
            </a:r>
            <a:r>
              <a:rPr lang="en-US" altLang="zh-CN" sz="1600"/>
              <a:t>1</a:t>
            </a:r>
            <a:r>
              <a:rPr lang="zh-CN" altLang="en-US" sz="1600"/>
              <a:t>：参加比赛。登录海知平台后，进入赛场模块，在赛场总览或高校大赛的即将开赛页面中找到指定的模拟投资赛（比赛状态为：“正在进行”或“即将开赛”），点击参加按钮跳转到赛事详情页面，即可参加比赛，参赛流程如图所示。</a:t>
            </a:r>
          </a:p>
        </p:txBody>
      </p:sp>
      <p:sp>
        <p:nvSpPr>
          <p:cNvPr id="6" name="文本框 5"/>
          <p:cNvSpPr txBox="1"/>
          <p:nvPr/>
        </p:nvSpPr>
        <p:spPr>
          <a:xfrm>
            <a:off x="553673" y="3995298"/>
            <a:ext cx="5624113" cy="2308324"/>
          </a:xfrm>
          <a:prstGeom prst="rect">
            <a:avLst/>
          </a:prstGeom>
          <a:noFill/>
        </p:spPr>
        <p:txBody>
          <a:bodyPr wrap="square" rtlCol="0">
            <a:spAutoFit/>
          </a:bodyPr>
          <a:lstStyle/>
          <a:p>
            <a:r>
              <a:rPr lang="zh-CN" altLang="en-US" dirty="0">
                <a:solidFill>
                  <a:schemeClr val="accent2">
                    <a:lumMod val="75000"/>
                  </a:schemeClr>
                </a:solidFill>
              </a:rPr>
              <a:t>赛事名称：</a:t>
            </a:r>
            <a:r>
              <a:rPr lang="en-US" altLang="zh-CN" dirty="0">
                <a:solidFill>
                  <a:schemeClr val="accent2">
                    <a:lumMod val="75000"/>
                  </a:schemeClr>
                </a:solidFill>
              </a:rPr>
              <a:t>2022</a:t>
            </a:r>
            <a:r>
              <a:rPr lang="zh-CN" altLang="en-US" dirty="0">
                <a:solidFill>
                  <a:schemeClr val="accent2">
                    <a:lumMod val="75000"/>
                  </a:schemeClr>
                </a:solidFill>
              </a:rPr>
              <a:t>春</a:t>
            </a:r>
            <a:r>
              <a:rPr lang="en-US" altLang="zh-CN" dirty="0">
                <a:solidFill>
                  <a:schemeClr val="accent2">
                    <a:lumMod val="75000"/>
                  </a:schemeClr>
                </a:solidFill>
              </a:rPr>
              <a:t>-</a:t>
            </a:r>
            <a:r>
              <a:rPr lang="zh-CN" altLang="en-US" dirty="0">
                <a:solidFill>
                  <a:schemeClr val="accent2">
                    <a:lumMod val="75000"/>
                  </a:schemeClr>
                </a:solidFill>
              </a:rPr>
              <a:t>智能证券投资</a:t>
            </a:r>
            <a:r>
              <a:rPr lang="en-US" altLang="zh-CN" dirty="0">
                <a:solidFill>
                  <a:schemeClr val="accent2">
                    <a:lumMod val="75000"/>
                  </a:schemeClr>
                </a:solidFill>
              </a:rPr>
              <a:t>-</a:t>
            </a:r>
            <a:r>
              <a:rPr lang="zh-CN" altLang="en-US" dirty="0">
                <a:solidFill>
                  <a:schemeClr val="accent2">
                    <a:lumMod val="75000"/>
                  </a:schemeClr>
                </a:solidFill>
              </a:rPr>
              <a:t>本</a:t>
            </a:r>
            <a:r>
              <a:rPr lang="en-US" altLang="zh-CN" dirty="0">
                <a:solidFill>
                  <a:schemeClr val="accent2">
                    <a:lumMod val="75000"/>
                  </a:schemeClr>
                </a:solidFill>
              </a:rPr>
              <a:t>-</a:t>
            </a:r>
            <a:r>
              <a:rPr lang="zh-CN" altLang="en-US" dirty="0">
                <a:solidFill>
                  <a:schemeClr val="accent2">
                    <a:lumMod val="75000"/>
                  </a:schemeClr>
                </a:solidFill>
              </a:rPr>
              <a:t>模拟投资赛</a:t>
            </a:r>
            <a:r>
              <a:rPr lang="en-US" altLang="zh-CN" dirty="0">
                <a:solidFill>
                  <a:schemeClr val="accent2">
                    <a:lumMod val="75000"/>
                  </a:schemeClr>
                </a:solidFill>
              </a:rPr>
              <a:t>-1</a:t>
            </a:r>
            <a:r>
              <a:rPr lang="zh-CN" altLang="en-US" dirty="0">
                <a:solidFill>
                  <a:schemeClr val="accent2">
                    <a:lumMod val="75000"/>
                  </a:schemeClr>
                </a:solidFill>
              </a:rPr>
              <a:t>班参赛用名：网站内昵称（</a:t>
            </a:r>
            <a:r>
              <a:rPr lang="zh-CN" altLang="en-US" b="1" u="sng" dirty="0">
                <a:solidFill>
                  <a:srgbClr val="FF0000"/>
                </a:solidFill>
              </a:rPr>
              <a:t>不要改动！</a:t>
            </a:r>
            <a:r>
              <a:rPr lang="zh-CN" altLang="en-US" dirty="0">
                <a:solidFill>
                  <a:schemeClr val="accent2">
                    <a:lumMod val="75000"/>
                  </a:schemeClr>
                </a:solidFill>
              </a:rPr>
              <a:t>）</a:t>
            </a:r>
          </a:p>
          <a:p>
            <a:r>
              <a:rPr lang="zh-CN" altLang="en-US" dirty="0">
                <a:solidFill>
                  <a:schemeClr val="accent2">
                    <a:lumMod val="75000"/>
                  </a:schemeClr>
                </a:solidFill>
              </a:rPr>
              <a:t>参赛口令：</a:t>
            </a:r>
            <a:r>
              <a:rPr lang="en-US" altLang="zh-CN" dirty="0">
                <a:solidFill>
                  <a:schemeClr val="accent2">
                    <a:lumMod val="75000"/>
                  </a:schemeClr>
                </a:solidFill>
              </a:rPr>
              <a:t>111</a:t>
            </a:r>
          </a:p>
          <a:p>
            <a:endParaRPr lang="en-US" altLang="zh-CN" dirty="0">
              <a:solidFill>
                <a:schemeClr val="accent2">
                  <a:lumMod val="75000"/>
                </a:schemeClr>
              </a:solidFill>
            </a:endParaRPr>
          </a:p>
          <a:p>
            <a:r>
              <a:rPr lang="zh-CN" altLang="en-US" dirty="0">
                <a:solidFill>
                  <a:schemeClr val="accent2">
                    <a:lumMod val="75000"/>
                  </a:schemeClr>
                </a:solidFill>
              </a:rPr>
              <a:t>赛事名称：</a:t>
            </a:r>
            <a:r>
              <a:rPr lang="en-US" altLang="zh-CN" dirty="0">
                <a:solidFill>
                  <a:schemeClr val="accent2">
                    <a:lumMod val="75000"/>
                  </a:schemeClr>
                </a:solidFill>
              </a:rPr>
              <a:t>2022</a:t>
            </a:r>
            <a:r>
              <a:rPr lang="zh-CN" altLang="en-US" dirty="0">
                <a:solidFill>
                  <a:schemeClr val="accent2">
                    <a:lumMod val="75000"/>
                  </a:schemeClr>
                </a:solidFill>
              </a:rPr>
              <a:t>春</a:t>
            </a:r>
            <a:r>
              <a:rPr lang="en-US" altLang="zh-CN" dirty="0">
                <a:solidFill>
                  <a:schemeClr val="accent2">
                    <a:lumMod val="75000"/>
                  </a:schemeClr>
                </a:solidFill>
              </a:rPr>
              <a:t>-</a:t>
            </a:r>
            <a:r>
              <a:rPr lang="zh-CN" altLang="en-US" dirty="0">
                <a:solidFill>
                  <a:schemeClr val="accent2">
                    <a:lumMod val="75000"/>
                  </a:schemeClr>
                </a:solidFill>
              </a:rPr>
              <a:t>智能证券投资</a:t>
            </a:r>
            <a:r>
              <a:rPr lang="en-US" altLang="zh-CN" dirty="0">
                <a:solidFill>
                  <a:schemeClr val="accent2">
                    <a:lumMod val="75000"/>
                  </a:schemeClr>
                </a:solidFill>
              </a:rPr>
              <a:t>-</a:t>
            </a:r>
            <a:r>
              <a:rPr lang="zh-CN" altLang="en-US" dirty="0">
                <a:solidFill>
                  <a:schemeClr val="accent2">
                    <a:lumMod val="75000"/>
                  </a:schemeClr>
                </a:solidFill>
              </a:rPr>
              <a:t>本</a:t>
            </a:r>
            <a:r>
              <a:rPr lang="en-US" altLang="zh-CN" dirty="0">
                <a:solidFill>
                  <a:schemeClr val="accent2">
                    <a:lumMod val="75000"/>
                  </a:schemeClr>
                </a:solidFill>
              </a:rPr>
              <a:t>-</a:t>
            </a:r>
            <a:r>
              <a:rPr lang="zh-CN" altLang="en-US" dirty="0">
                <a:solidFill>
                  <a:schemeClr val="accent2">
                    <a:lumMod val="75000"/>
                  </a:schemeClr>
                </a:solidFill>
              </a:rPr>
              <a:t>模拟投资赛</a:t>
            </a:r>
            <a:r>
              <a:rPr lang="en-US" altLang="zh-CN" dirty="0">
                <a:solidFill>
                  <a:schemeClr val="accent2">
                    <a:lumMod val="75000"/>
                  </a:schemeClr>
                </a:solidFill>
              </a:rPr>
              <a:t>-2</a:t>
            </a:r>
            <a:r>
              <a:rPr lang="zh-CN" altLang="en-US" dirty="0">
                <a:solidFill>
                  <a:schemeClr val="accent2">
                    <a:lumMod val="75000"/>
                  </a:schemeClr>
                </a:solidFill>
              </a:rPr>
              <a:t>班参赛用名：网站内昵称（</a:t>
            </a:r>
            <a:r>
              <a:rPr lang="zh-CN" altLang="en-US" b="1" u="sng" dirty="0">
                <a:solidFill>
                  <a:srgbClr val="FF0000"/>
                </a:solidFill>
              </a:rPr>
              <a:t>不要改动！</a:t>
            </a:r>
            <a:r>
              <a:rPr lang="zh-CN" altLang="en-US" dirty="0">
                <a:solidFill>
                  <a:schemeClr val="accent2">
                    <a:lumMod val="75000"/>
                  </a:schemeClr>
                </a:solidFill>
              </a:rPr>
              <a:t>）</a:t>
            </a:r>
          </a:p>
          <a:p>
            <a:r>
              <a:rPr lang="zh-CN" altLang="en-US" dirty="0">
                <a:solidFill>
                  <a:schemeClr val="accent2">
                    <a:lumMod val="75000"/>
                  </a:schemeClr>
                </a:solidFill>
              </a:rPr>
              <a:t>参赛口令：</a:t>
            </a:r>
            <a:r>
              <a:rPr lang="en-US" altLang="zh-CN" dirty="0">
                <a:solidFill>
                  <a:schemeClr val="accent2">
                    <a:lumMod val="75000"/>
                  </a:schemeClr>
                </a:solidFill>
              </a:rPr>
              <a:t>222</a:t>
            </a:r>
          </a:p>
          <a:p>
            <a:endParaRPr lang="en-US" altLang="zh-CN" dirty="0">
              <a:solidFill>
                <a:schemeClr val="accent2">
                  <a:lumMod val="75000"/>
                </a:schemeClr>
              </a:solidFill>
            </a:endParaRPr>
          </a:p>
        </p:txBody>
      </p:sp>
      <p:pic>
        <p:nvPicPr>
          <p:cNvPr id="9" name="图片 8">
            <a:extLst>
              <a:ext uri="{FF2B5EF4-FFF2-40B4-BE49-F238E27FC236}">
                <a16:creationId xmlns:a16="http://schemas.microsoft.com/office/drawing/2014/main" id="{A76A4EEB-CEAD-45DE-85EE-726F50D3C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297" y="2085460"/>
            <a:ext cx="6254051" cy="1639252"/>
          </a:xfrm>
          <a:prstGeom prst="rect">
            <a:avLst/>
          </a:prstGeom>
        </p:spPr>
      </p:pic>
      <p:pic>
        <p:nvPicPr>
          <p:cNvPr id="12" name="图片 11">
            <a:extLst>
              <a:ext uri="{FF2B5EF4-FFF2-40B4-BE49-F238E27FC236}">
                <a16:creationId xmlns:a16="http://schemas.microsoft.com/office/drawing/2014/main" id="{676FA0F1-AA92-4D4F-953B-4D18B99239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99570" y="1705632"/>
            <a:ext cx="5376041" cy="2279139"/>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模拟投资大赛】</a:t>
            </a:r>
          </a:p>
        </p:txBody>
      </p:sp>
      <p:sp>
        <p:nvSpPr>
          <p:cNvPr id="7" name="文本框 6"/>
          <p:cNvSpPr txBox="1"/>
          <p:nvPr/>
        </p:nvSpPr>
        <p:spPr>
          <a:xfrm>
            <a:off x="639445" y="1083945"/>
            <a:ext cx="10168255" cy="583565"/>
          </a:xfrm>
          <a:prstGeom prst="rect">
            <a:avLst/>
          </a:prstGeom>
          <a:noFill/>
        </p:spPr>
        <p:txBody>
          <a:bodyPr wrap="square" rtlCol="0">
            <a:spAutoFit/>
          </a:bodyPr>
          <a:lstStyle/>
          <a:p>
            <a:r>
              <a:rPr sz="1600"/>
              <a:t>注意，对于需要报名费用的比赛，所有参赛用户的报名费用将加入奖金池，并与赛事结束后5个工作日内下发至获胜用户的账户中，有关账户的资产变动信息可在个人中心-我的钱包页面中查看，</a:t>
            </a:r>
            <a:r>
              <a:rPr lang="zh-CN" sz="1600"/>
              <a:t>如图所示</a:t>
            </a:r>
            <a:r>
              <a:rPr sz="1600"/>
              <a:t>。</a:t>
            </a:r>
          </a:p>
        </p:txBody>
      </p:sp>
      <p:pic>
        <p:nvPicPr>
          <p:cNvPr id="33" name="图片 33"/>
          <p:cNvPicPr>
            <a:picLocks noChangeAspect="1"/>
          </p:cNvPicPr>
          <p:nvPr/>
        </p:nvPicPr>
        <p:blipFill>
          <a:blip r:embed="rId6"/>
          <a:stretch>
            <a:fillRect/>
          </a:stretch>
        </p:blipFill>
        <p:spPr>
          <a:xfrm>
            <a:off x="793750" y="1667193"/>
            <a:ext cx="5274310" cy="482917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模拟投资大赛】</a:t>
            </a:r>
          </a:p>
        </p:txBody>
      </p:sp>
      <p:sp>
        <p:nvSpPr>
          <p:cNvPr id="7" name="文本框 6"/>
          <p:cNvSpPr txBox="1"/>
          <p:nvPr/>
        </p:nvSpPr>
        <p:spPr>
          <a:xfrm>
            <a:off x="639445" y="1083945"/>
            <a:ext cx="10168255" cy="583565"/>
          </a:xfrm>
          <a:prstGeom prst="rect">
            <a:avLst/>
          </a:prstGeom>
          <a:noFill/>
        </p:spPr>
        <p:txBody>
          <a:bodyPr wrap="square" rtlCol="0">
            <a:spAutoFit/>
          </a:bodyPr>
          <a:lstStyle/>
          <a:p>
            <a:r>
              <a:rPr lang="zh-CN" altLang="en-US" sz="1600"/>
              <a:t>Step</a:t>
            </a:r>
            <a:r>
              <a:rPr lang="en-US" altLang="zh-CN" sz="1600"/>
              <a:t>2</a:t>
            </a:r>
            <a:r>
              <a:rPr lang="zh-CN" altLang="en-US" sz="1600"/>
              <a:t>：开始交易。参加模拟投资大赛后，用户即可在交易日的交易时间进行证券交易了。交易接口可以点击模拟-买入/卖出，或可在赛场-我的比赛-我的参赛页面中点击开始交易进行证券的买卖操作，如图所示。</a:t>
            </a:r>
          </a:p>
        </p:txBody>
      </p:sp>
      <p:pic>
        <p:nvPicPr>
          <p:cNvPr id="34" name="图片 34"/>
          <p:cNvPicPr>
            <a:picLocks noChangeAspect="1"/>
          </p:cNvPicPr>
          <p:nvPr/>
        </p:nvPicPr>
        <p:blipFill>
          <a:blip r:embed="rId6"/>
          <a:stretch>
            <a:fillRect/>
          </a:stretch>
        </p:blipFill>
        <p:spPr>
          <a:xfrm>
            <a:off x="833120" y="1784985"/>
            <a:ext cx="9467215" cy="2578100"/>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模拟投资大赛】</a:t>
            </a:r>
          </a:p>
        </p:txBody>
      </p:sp>
      <p:sp>
        <p:nvSpPr>
          <p:cNvPr id="7" name="文本框 6"/>
          <p:cNvSpPr txBox="1"/>
          <p:nvPr/>
        </p:nvSpPr>
        <p:spPr>
          <a:xfrm>
            <a:off x="639445" y="1083945"/>
            <a:ext cx="10168255" cy="583565"/>
          </a:xfrm>
          <a:prstGeom prst="rect">
            <a:avLst/>
          </a:prstGeom>
          <a:noFill/>
        </p:spPr>
        <p:txBody>
          <a:bodyPr wrap="square" rtlCol="0">
            <a:spAutoFit/>
          </a:bodyPr>
          <a:lstStyle/>
          <a:p>
            <a:r>
              <a:rPr sz="1600"/>
              <a:t>比赛会记录用户在参赛期间的各类收益以及持仓情况，用户可以在每日定时更新的排行榜中查看到自己的模拟投资排名，模拟投资排行榜</a:t>
            </a:r>
            <a:r>
              <a:rPr lang="zh-CN" sz="1600"/>
              <a:t>如图所示</a:t>
            </a:r>
            <a:r>
              <a:rPr sz="1600"/>
              <a:t>。</a:t>
            </a:r>
          </a:p>
        </p:txBody>
      </p:sp>
      <p:pic>
        <p:nvPicPr>
          <p:cNvPr id="35" name="图片 35"/>
          <p:cNvPicPr>
            <a:picLocks noChangeAspect="1"/>
          </p:cNvPicPr>
          <p:nvPr/>
        </p:nvPicPr>
        <p:blipFill>
          <a:blip r:embed="rId6"/>
          <a:stretch>
            <a:fillRect/>
          </a:stretch>
        </p:blipFill>
        <p:spPr>
          <a:xfrm>
            <a:off x="794385" y="1667510"/>
            <a:ext cx="7040245" cy="4697730"/>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多因子选股】</a:t>
            </a:r>
          </a:p>
        </p:txBody>
      </p:sp>
      <p:sp>
        <p:nvSpPr>
          <p:cNvPr id="7" name="文本框 6"/>
          <p:cNvSpPr txBox="1"/>
          <p:nvPr/>
        </p:nvSpPr>
        <p:spPr>
          <a:xfrm>
            <a:off x="639445" y="1083945"/>
            <a:ext cx="10168255" cy="1322070"/>
          </a:xfrm>
          <a:prstGeom prst="rect">
            <a:avLst/>
          </a:prstGeom>
          <a:noFill/>
        </p:spPr>
        <p:txBody>
          <a:bodyPr wrap="square" rtlCol="0">
            <a:spAutoFit/>
          </a:bodyPr>
          <a:lstStyle/>
          <a:p>
            <a:r>
              <a:rPr sz="1600"/>
              <a:t>Step1：【根据证券属性进行筛选】登录海知平台后，点击实时数据按钮，进入实时数据页面，在实时数据场景中，共包括五类证券品种：股票、债券、现金管理（现金及其等价物）、可转债、国债。每一类证券品种又根据多个类别属性向下划分。以股票为例，整个股票市场被指数类因子和量化类因子划分，用户可在两类因子中进行勾选操作，筛选出对应的股票候选。例如，通过股票所在市场（上证）、行业属性（房地产开发）、股票现价（10--20）以及市盈率（10--30）四个属性进行股票筛选，获得股票候选集合，</a:t>
            </a:r>
            <a:r>
              <a:rPr lang="zh-CN" sz="1600"/>
              <a:t>如图所示</a:t>
            </a:r>
            <a:r>
              <a:rPr sz="1600"/>
              <a:t>。</a:t>
            </a:r>
          </a:p>
        </p:txBody>
      </p:sp>
      <p:pic>
        <p:nvPicPr>
          <p:cNvPr id="84" name="图片 84"/>
          <p:cNvPicPr>
            <a:picLocks noChangeAspect="1"/>
          </p:cNvPicPr>
          <p:nvPr/>
        </p:nvPicPr>
        <p:blipFill>
          <a:blip r:embed="rId6"/>
          <a:stretch>
            <a:fillRect/>
          </a:stretch>
        </p:blipFill>
        <p:spPr>
          <a:xfrm>
            <a:off x="920750" y="2481580"/>
            <a:ext cx="9808210" cy="289750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多因子选股】</a:t>
            </a:r>
          </a:p>
        </p:txBody>
      </p:sp>
      <p:sp>
        <p:nvSpPr>
          <p:cNvPr id="7" name="文本框 6"/>
          <p:cNvSpPr txBox="1"/>
          <p:nvPr/>
        </p:nvSpPr>
        <p:spPr>
          <a:xfrm>
            <a:off x="639445" y="1083945"/>
            <a:ext cx="10168255" cy="583565"/>
          </a:xfrm>
          <a:prstGeom prst="rect">
            <a:avLst/>
          </a:prstGeom>
          <a:noFill/>
        </p:spPr>
        <p:txBody>
          <a:bodyPr wrap="square" rtlCol="0">
            <a:spAutoFit/>
          </a:bodyPr>
          <a:lstStyle/>
          <a:p>
            <a:r>
              <a:rPr sz="1600"/>
              <a:t>Step2：【查看证券最新行情信息】用户可以点击筛选出来的任意证券品种，进入到对应的证券详细信息界面，获取更多的证券信息，</a:t>
            </a:r>
            <a:r>
              <a:rPr lang="zh-CN" sz="1600"/>
              <a:t>如图所示</a:t>
            </a:r>
            <a:r>
              <a:rPr sz="1600"/>
              <a:t>。</a:t>
            </a:r>
          </a:p>
        </p:txBody>
      </p:sp>
      <p:pic>
        <p:nvPicPr>
          <p:cNvPr id="85" name="图片 85"/>
          <p:cNvPicPr>
            <a:picLocks noChangeAspect="1"/>
          </p:cNvPicPr>
          <p:nvPr/>
        </p:nvPicPr>
        <p:blipFill>
          <a:blip r:embed="rId6"/>
          <a:stretch>
            <a:fillRect/>
          </a:stretch>
        </p:blipFill>
        <p:spPr>
          <a:xfrm>
            <a:off x="780415" y="1667510"/>
            <a:ext cx="9688830" cy="264985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多因子选股】</a:t>
            </a:r>
          </a:p>
        </p:txBody>
      </p:sp>
      <p:sp>
        <p:nvSpPr>
          <p:cNvPr id="7" name="文本框 6"/>
          <p:cNvSpPr txBox="1"/>
          <p:nvPr/>
        </p:nvSpPr>
        <p:spPr>
          <a:xfrm>
            <a:off x="639445" y="1083945"/>
            <a:ext cx="10168255" cy="583565"/>
          </a:xfrm>
          <a:prstGeom prst="rect">
            <a:avLst/>
          </a:prstGeom>
          <a:noFill/>
        </p:spPr>
        <p:txBody>
          <a:bodyPr wrap="square" rtlCol="0">
            <a:spAutoFit/>
          </a:bodyPr>
          <a:lstStyle/>
          <a:p>
            <a:r>
              <a:rPr sz="1600"/>
              <a:t>Step2：【查看证券最新行情信息】用户可以点击筛选出来的任意证券品种，进入到对应的证券详细信息界面，获取更多的证券信息，</a:t>
            </a:r>
            <a:r>
              <a:rPr lang="zh-CN" sz="1600"/>
              <a:t>如图所示</a:t>
            </a:r>
            <a:r>
              <a:rPr sz="1600"/>
              <a:t>。</a:t>
            </a:r>
          </a:p>
        </p:txBody>
      </p:sp>
      <p:pic>
        <p:nvPicPr>
          <p:cNvPr id="86" name="图片 86"/>
          <p:cNvPicPr>
            <a:picLocks noChangeAspect="1"/>
          </p:cNvPicPr>
          <p:nvPr/>
        </p:nvPicPr>
        <p:blipFill>
          <a:blip r:embed="rId6"/>
          <a:stretch>
            <a:fillRect/>
          </a:stretch>
        </p:blipFill>
        <p:spPr>
          <a:xfrm>
            <a:off x="4131945" y="1488440"/>
            <a:ext cx="6644005" cy="508444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3·</a:t>
            </a:r>
            <a:r>
              <a:rPr lang="zh-CN" altLang="en-US" sz="4400"/>
              <a:t>实验内容要求</a:t>
            </a:r>
            <a:r>
              <a:rPr lang="en-US" altLang="zh-CN" sz="4400"/>
              <a:t>              </a:t>
            </a:r>
            <a:endParaRPr lang="zh-CN" altLang="en-US" sz="4400"/>
          </a:p>
        </p:txBody>
      </p:sp>
      <p:sp>
        <p:nvSpPr>
          <p:cNvPr id="10" name="文本框 9"/>
          <p:cNvSpPr txBox="1"/>
          <p:nvPr/>
        </p:nvSpPr>
        <p:spPr>
          <a:xfrm>
            <a:off x="452755" y="1078230"/>
            <a:ext cx="10628630" cy="4399915"/>
          </a:xfrm>
          <a:prstGeom prst="rect">
            <a:avLst/>
          </a:prstGeom>
          <a:noFill/>
        </p:spPr>
        <p:txBody>
          <a:bodyPr wrap="square" rtlCol="0">
            <a:spAutoFit/>
          </a:bodyPr>
          <a:lstStyle/>
          <a:p>
            <a:pPr algn="l"/>
            <a:r>
              <a:rPr lang="zh-CN" altLang="en-US" sz="2000" spc="200">
                <a:uFillTx/>
                <a:sym typeface="+mn-ea"/>
              </a:rPr>
              <a:t>请依次完成第2小节中的各项实验，并在</a:t>
            </a:r>
            <a:r>
              <a:rPr lang="zh-CN" altLang="en-US" sz="2000" b="1" spc="200">
                <a:solidFill>
                  <a:schemeClr val="accent5"/>
                </a:solidFill>
                <a:uFillTx/>
                <a:sym typeface="+mn-ea"/>
              </a:rPr>
              <a:t>实验报告</a:t>
            </a:r>
            <a:r>
              <a:rPr lang="zh-CN" altLang="en-US" sz="2000" spc="200">
                <a:uFillTx/>
                <a:sym typeface="+mn-ea"/>
              </a:rPr>
              <a:t>中尝试解决、回答或阐述下列问题：</a:t>
            </a:r>
          </a:p>
          <a:p>
            <a:pPr algn="l"/>
            <a:r>
              <a:rPr lang="zh-CN" altLang="en-US" sz="2000" spc="200">
                <a:uFillTx/>
                <a:sym typeface="+mn-ea"/>
              </a:rPr>
              <a:t>（1）根据【实验·模拟投资操作】</a:t>
            </a:r>
            <a:r>
              <a:rPr lang="zh-CN" altLang="en-US" sz="2000" b="1" spc="200">
                <a:solidFill>
                  <a:schemeClr val="accent5"/>
                </a:solidFill>
                <a:uFillTx/>
                <a:sym typeface="+mn-ea"/>
              </a:rPr>
              <a:t>熟悉</a:t>
            </a:r>
            <a:r>
              <a:rPr lang="zh-CN" altLang="en-US" sz="2000" spc="200">
                <a:uFillTx/>
                <a:sym typeface="+mn-ea"/>
              </a:rPr>
              <a:t>模拟投资的相关操作方法，</a:t>
            </a:r>
            <a:r>
              <a:rPr lang="zh-CN" altLang="en-US" sz="2000" b="1" spc="200">
                <a:solidFill>
                  <a:schemeClr val="accent5"/>
                </a:solidFill>
                <a:uFillTx/>
                <a:sym typeface="+mn-ea"/>
              </a:rPr>
              <a:t>开始参与</a:t>
            </a:r>
            <a:r>
              <a:rPr lang="zh-CN" altLang="en-US" sz="2000" spc="200">
                <a:uFillTx/>
                <a:sym typeface="+mn-ea"/>
              </a:rPr>
              <a:t>【实验·模拟投资大赛】。有关模拟投资大赛的名称及密码参考最新的实验PPT。</a:t>
            </a:r>
          </a:p>
          <a:p>
            <a:pPr algn="l"/>
            <a:endParaRPr lang="zh-CN" altLang="en-US" sz="2000" spc="200">
              <a:uFillTx/>
              <a:sym typeface="+mn-ea"/>
            </a:endParaRPr>
          </a:p>
          <a:p>
            <a:pPr algn="l"/>
            <a:r>
              <a:rPr lang="zh-CN" altLang="en-US" sz="2000" spc="200">
                <a:uFillTx/>
                <a:sym typeface="+mn-ea"/>
              </a:rPr>
              <a:t>（2）开启【实验·模拟投资大赛】，</a:t>
            </a:r>
            <a:r>
              <a:rPr lang="zh-CN" altLang="en-US" sz="2000" b="1" spc="200">
                <a:solidFill>
                  <a:schemeClr val="accent5"/>
                </a:solidFill>
                <a:uFillTx/>
                <a:sym typeface="+mn-ea"/>
              </a:rPr>
              <a:t>报名并参加</a:t>
            </a:r>
            <a:r>
              <a:rPr lang="zh-CN" altLang="en-US" sz="2000" spc="200">
                <a:uFillTx/>
                <a:sym typeface="+mn-ea"/>
              </a:rPr>
              <a:t>对应的比赛。对即将开始的模拟投资赛打算采用怎样的投资手段？对于为期一个月的模拟投资有怎样的收益期望？</a:t>
            </a:r>
            <a:r>
              <a:rPr lang="zh-CN" altLang="en-US" sz="2000" b="1" spc="200">
                <a:solidFill>
                  <a:schemeClr val="accent5"/>
                </a:solidFill>
                <a:uFillTx/>
                <a:sym typeface="+mn-ea"/>
              </a:rPr>
              <a:t>分析并陈述。</a:t>
            </a:r>
            <a:endParaRPr lang="zh-CN" altLang="en-US" sz="2000" spc="200">
              <a:uFillTx/>
              <a:sym typeface="+mn-ea"/>
            </a:endParaRPr>
          </a:p>
          <a:p>
            <a:pPr algn="l"/>
            <a:endParaRPr lang="zh-CN" altLang="en-US" sz="2000" spc="200">
              <a:uFillTx/>
              <a:sym typeface="+mn-ea"/>
            </a:endParaRPr>
          </a:p>
          <a:p>
            <a:pPr algn="l"/>
            <a:r>
              <a:rPr lang="zh-CN" altLang="en-US" sz="2000" spc="200">
                <a:uFillTx/>
                <a:sym typeface="+mn-ea"/>
              </a:rPr>
              <a:t>（3）采用实时数据模块中的多因子选股功能以及股票详情功能，选择将要进行模拟投资比赛的</a:t>
            </a:r>
            <a:r>
              <a:rPr lang="zh-CN" altLang="en-US" sz="2000" b="1" spc="200">
                <a:solidFill>
                  <a:schemeClr val="accent5"/>
                </a:solidFill>
                <a:uFillTx/>
                <a:sym typeface="+mn-ea"/>
              </a:rPr>
              <a:t>第一个投资组合</a:t>
            </a:r>
            <a:r>
              <a:rPr lang="zh-CN" altLang="en-US" sz="2000" spc="200">
                <a:uFillTx/>
                <a:sym typeface="+mn-ea"/>
              </a:rPr>
              <a:t>，并根据最新的市场行情进行股票、债券、现金的</a:t>
            </a:r>
            <a:r>
              <a:rPr lang="zh-CN" altLang="en-US" sz="2000" b="1" spc="200">
                <a:solidFill>
                  <a:schemeClr val="accent5"/>
                </a:solidFill>
                <a:uFillTx/>
                <a:sym typeface="+mn-ea"/>
              </a:rPr>
              <a:t>仓位配置</a:t>
            </a:r>
            <a:r>
              <a:rPr lang="zh-CN" altLang="en-US" sz="2000" spc="200">
                <a:uFillTx/>
                <a:sym typeface="+mn-ea"/>
              </a:rPr>
              <a:t>；以及每支股票的</a:t>
            </a:r>
            <a:r>
              <a:rPr lang="zh-CN" altLang="en-US" sz="2000" b="1" spc="200">
                <a:solidFill>
                  <a:schemeClr val="accent5"/>
                </a:solidFill>
                <a:uFillTx/>
                <a:sym typeface="+mn-ea"/>
              </a:rPr>
              <a:t>仓位配置</a:t>
            </a:r>
            <a:r>
              <a:rPr lang="zh-CN" altLang="en-US" sz="2000" spc="200">
                <a:uFillTx/>
                <a:sym typeface="+mn-ea"/>
              </a:rPr>
              <a:t>。并给出选股原因以及仓位设置</a:t>
            </a:r>
            <a:r>
              <a:rPr lang="zh-CN" altLang="en-US" sz="2000" b="1" spc="200">
                <a:solidFill>
                  <a:schemeClr val="accent5"/>
                </a:solidFill>
                <a:uFillTx/>
                <a:sym typeface="+mn-ea"/>
              </a:rPr>
              <a:t>原因以及相关分析</a:t>
            </a:r>
            <a:r>
              <a:rPr lang="zh-CN" altLang="en-US" sz="2000" spc="200">
                <a:uFillTx/>
                <a:sym typeface="+mn-ea"/>
              </a:rPr>
              <a:t>。内容</a:t>
            </a:r>
            <a:r>
              <a:rPr lang="zh-CN" altLang="en-US" sz="2000" b="1" spc="200">
                <a:solidFill>
                  <a:schemeClr val="accent5"/>
                </a:solidFill>
                <a:uFillTx/>
                <a:sym typeface="+mn-ea"/>
              </a:rPr>
              <a:t>可以包括但是不限于</a:t>
            </a:r>
            <a:r>
              <a:rPr lang="zh-CN" altLang="en-US" sz="2000" spc="200">
                <a:uFillTx/>
                <a:sym typeface="+mn-ea"/>
              </a:rPr>
              <a:t>：从多因子筛选角度，从当下市场行情角度，或结合上述两个角度进行分析。投资组合股票不少于3支（如需小于3支，请说明原因）；现金使用不小于40%。</a:t>
            </a:r>
          </a:p>
        </p:txBody>
      </p:sp>
      <p:sp>
        <p:nvSpPr>
          <p:cNvPr id="2" name="文本框 1"/>
          <p:cNvSpPr txBox="1"/>
          <p:nvPr/>
        </p:nvSpPr>
        <p:spPr>
          <a:xfrm>
            <a:off x="452755" y="5478145"/>
            <a:ext cx="10424160" cy="1198880"/>
          </a:xfrm>
          <a:prstGeom prst="rect">
            <a:avLst/>
          </a:prstGeom>
          <a:noFill/>
        </p:spPr>
        <p:txBody>
          <a:bodyPr wrap="square" rtlCol="0">
            <a:spAutoFit/>
          </a:bodyPr>
          <a:lstStyle/>
          <a:p>
            <a:r>
              <a:rPr lang="zh-CN" altLang="en-US" sz="1200" dirty="0"/>
              <a:t>有关模拟投资大赛，一些注意事项重申如下：</a:t>
            </a:r>
          </a:p>
          <a:p>
            <a:r>
              <a:rPr lang="zh-CN" altLang="en-US" sz="1200" dirty="0"/>
              <a:t>（1）当前账号默认为模拟投资大赛账户，参加比赛后每一次的证券的买卖操作都会对收益造成影响。收益全部为基于参赛时资产的相对收益，已经有过模拟操作的用户不会对比赛过程中的收益造成影响。</a:t>
            </a:r>
          </a:p>
          <a:p>
            <a:r>
              <a:rPr lang="zh-CN" altLang="en-US" sz="1200" dirty="0"/>
              <a:t>（2）参加比赛的用户</a:t>
            </a:r>
            <a:r>
              <a:rPr lang="zh-CN" altLang="en-US" sz="1200" dirty="0">
                <a:solidFill>
                  <a:srgbClr val="FF0000"/>
                </a:solidFill>
              </a:rPr>
              <a:t>每周至少操作一次（进行一次证券买卖或调仓操作）</a:t>
            </a:r>
            <a:r>
              <a:rPr lang="zh-CN" altLang="en-US" sz="1200" dirty="0"/>
              <a:t>。</a:t>
            </a:r>
          </a:p>
          <a:p>
            <a:r>
              <a:rPr lang="zh-CN" altLang="en-US" sz="1200" dirty="0"/>
              <a:t>（3）参加比赛的用户在投资过程中</a:t>
            </a:r>
            <a:r>
              <a:rPr lang="zh-CN" altLang="en-US" sz="1200" dirty="0">
                <a:solidFill>
                  <a:srgbClr val="FF0000"/>
                </a:solidFill>
              </a:rPr>
              <a:t>资金利用率大于</a:t>
            </a:r>
            <a:r>
              <a:rPr lang="en-US" altLang="zh-CN" sz="1200" dirty="0">
                <a:solidFill>
                  <a:srgbClr val="FF0000"/>
                </a:solidFill>
              </a:rPr>
              <a:t>4</a:t>
            </a:r>
            <a:r>
              <a:rPr lang="zh-CN" altLang="en-US" sz="1200" dirty="0">
                <a:solidFill>
                  <a:srgbClr val="FF0000"/>
                </a:solidFill>
              </a:rPr>
              <a:t>0%</a:t>
            </a:r>
            <a:r>
              <a:rPr lang="zh-CN" altLang="en-US" sz="1200" dirty="0"/>
              <a:t> （不允许始终空仓不动或始终满仓不动）。</a:t>
            </a:r>
          </a:p>
          <a:p>
            <a:r>
              <a:rPr lang="zh-CN" altLang="en-US" sz="1200" dirty="0"/>
              <a:t>（4）如发现资产异常，请及时反馈。</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50" y="1218565"/>
            <a:ext cx="10628630" cy="3661410"/>
          </a:xfrm>
          <a:prstGeom prst="rect">
            <a:avLst/>
          </a:prstGeom>
          <a:noFill/>
        </p:spPr>
        <p:txBody>
          <a:bodyPr wrap="square" rtlCol="0">
            <a:spAutoFit/>
          </a:bodyPr>
          <a:lstStyle/>
          <a:p>
            <a:pPr algn="l"/>
            <a:r>
              <a:rPr lang="zh-CN" altLang="en-US" sz="2000" spc="200" dirty="0">
                <a:uFillTx/>
                <a:sym typeface="+mn-ea"/>
              </a:rPr>
              <a:t>有关本节实验的成绩</a:t>
            </a:r>
            <a:br>
              <a:rPr lang="zh-CN" altLang="en-US" sz="2000" spc="200" dirty="0">
                <a:uFillTx/>
                <a:sym typeface="+mn-ea"/>
              </a:rPr>
            </a:br>
            <a:r>
              <a:rPr lang="en-US" altLang="zh-CN" sz="2000" spc="200" dirty="0">
                <a:uFillTx/>
                <a:sym typeface="+mn-ea"/>
              </a:rPr>
              <a:t>·</a:t>
            </a:r>
            <a:r>
              <a:rPr lang="zh-CN" altLang="en-US" sz="2000" spc="200" dirty="0">
                <a:uFillTx/>
                <a:sym typeface="+mn-ea"/>
              </a:rPr>
              <a:t>一方面取决于模拟投资的综合表现；</a:t>
            </a:r>
          </a:p>
          <a:p>
            <a:pPr algn="l"/>
            <a:r>
              <a:rPr lang="en-US" altLang="zh-CN" sz="2000" spc="200" dirty="0">
                <a:uFillTx/>
                <a:sym typeface="+mn-ea"/>
              </a:rPr>
              <a:t>·</a:t>
            </a:r>
            <a:r>
              <a:rPr lang="zh-CN" altLang="en-US" sz="2000" spc="200" dirty="0">
                <a:uFillTx/>
                <a:sym typeface="+mn-ea"/>
              </a:rPr>
              <a:t>另一方面取决于实验报告书写的认真程度和规范程度（包括语言是否通顺，逻辑是否合理，文档排版是否规范、实验结论是否严谨等）；</a:t>
            </a:r>
          </a:p>
          <a:p>
            <a:pPr algn="l"/>
            <a:r>
              <a:rPr lang="en-US" altLang="zh-CN" sz="2000" spc="200" dirty="0">
                <a:uFillTx/>
                <a:sym typeface="+mn-ea"/>
              </a:rPr>
              <a:t>·</a:t>
            </a:r>
            <a:r>
              <a:rPr lang="zh-CN" altLang="en-US" sz="2000" spc="200" dirty="0">
                <a:uFillTx/>
                <a:sym typeface="+mn-ea"/>
              </a:rPr>
              <a:t>还有一方面取决于平台的活跃程度，包括社区发帖、评论的质量、证券操作频率等等。</a:t>
            </a:r>
          </a:p>
          <a:p>
            <a:pPr algn="l"/>
            <a:r>
              <a:rPr lang="zh-CN" altLang="en-US" sz="2000" spc="200" dirty="0">
                <a:uFillTx/>
                <a:sym typeface="+mn-ea"/>
              </a:rPr>
              <a:t>上述内容将由老师以及平台维护人员以及技术组共同审核。</a:t>
            </a:r>
          </a:p>
          <a:p>
            <a:pPr algn="l"/>
            <a:endParaRPr lang="zh-CN" altLang="en-US" sz="2000" spc="200" dirty="0">
              <a:uFillTx/>
              <a:sym typeface="+mn-ea"/>
            </a:endParaRPr>
          </a:p>
          <a:p>
            <a:pPr algn="l"/>
            <a:r>
              <a:rPr lang="zh-CN" altLang="en-US" sz="2000" spc="200" dirty="0">
                <a:uFillTx/>
                <a:sym typeface="+mn-ea"/>
              </a:rPr>
              <a:t>实验报告命名要求：</a:t>
            </a:r>
            <a:r>
              <a:rPr lang="zh-CN" altLang="en-US" sz="2000" spc="200" dirty="0">
                <a:solidFill>
                  <a:srgbClr val="FF0000"/>
                </a:solidFill>
                <a:uFillTx/>
                <a:sym typeface="+mn-ea"/>
              </a:rPr>
              <a:t>学号</a:t>
            </a:r>
            <a:r>
              <a:rPr lang="en-US" altLang="zh-CN" sz="2000" spc="200" dirty="0">
                <a:solidFill>
                  <a:srgbClr val="FF0000"/>
                </a:solidFill>
                <a:uFillTx/>
                <a:sym typeface="+mn-ea"/>
              </a:rPr>
              <a:t>-</a:t>
            </a:r>
            <a:r>
              <a:rPr lang="zh-CN" altLang="en-US" sz="2000" spc="200" dirty="0">
                <a:solidFill>
                  <a:srgbClr val="FF0000"/>
                </a:solidFill>
                <a:uFillTx/>
                <a:sym typeface="+mn-ea"/>
              </a:rPr>
              <a:t>姓名</a:t>
            </a:r>
            <a:r>
              <a:rPr lang="en-US" altLang="zh-CN" sz="2000" spc="200" dirty="0">
                <a:solidFill>
                  <a:srgbClr val="FF0000"/>
                </a:solidFill>
                <a:uFillTx/>
                <a:sym typeface="+mn-ea"/>
              </a:rPr>
              <a:t>-</a:t>
            </a:r>
            <a:r>
              <a:rPr lang="zh-CN" altLang="en-US" sz="2000" spc="200" dirty="0">
                <a:solidFill>
                  <a:srgbClr val="FF0000"/>
                </a:solidFill>
                <a:uFillTx/>
                <a:sym typeface="+mn-ea"/>
              </a:rPr>
              <a:t>站内</a:t>
            </a:r>
            <a:r>
              <a:rPr lang="zh-CN" altLang="en-US" sz="2000" spc="200" dirty="0">
                <a:solidFill>
                  <a:srgbClr val="FF0000"/>
                </a:solidFill>
                <a:sym typeface="+mn-ea"/>
              </a:rPr>
              <a:t>昵称</a:t>
            </a:r>
            <a:r>
              <a:rPr lang="en-US" altLang="zh-CN" sz="2000" spc="200" dirty="0">
                <a:solidFill>
                  <a:srgbClr val="FF0000"/>
                </a:solidFill>
                <a:uFillTx/>
                <a:sym typeface="+mn-ea"/>
              </a:rPr>
              <a:t>-experiment1.doc/pdf/docx</a:t>
            </a:r>
            <a:endParaRPr lang="zh-CN" altLang="en-US" sz="2000" spc="200" dirty="0">
              <a:uFillTx/>
              <a:sym typeface="+mn-ea"/>
            </a:endParaRPr>
          </a:p>
          <a:p>
            <a:pPr algn="l"/>
            <a:r>
              <a:rPr lang="zh-CN" altLang="en-US" sz="2000" spc="200" dirty="0">
                <a:uFillTx/>
                <a:sym typeface="+mn-ea"/>
              </a:rPr>
              <a:t>实验报告提交</a:t>
            </a:r>
            <a:r>
              <a:rPr lang="en-US" altLang="zh-CN" sz="2000" spc="200" dirty="0">
                <a:uFillTx/>
                <a:sym typeface="+mn-ea"/>
              </a:rPr>
              <a:t>DeadLine:</a:t>
            </a:r>
            <a:r>
              <a:rPr lang="en-US" altLang="zh-CN" sz="2000" spc="200" dirty="0">
                <a:solidFill>
                  <a:srgbClr val="0070C0"/>
                </a:solidFill>
                <a:uFillTx/>
                <a:sym typeface="+mn-ea"/>
              </a:rPr>
              <a:t>2022-05-02</a:t>
            </a:r>
            <a:endParaRPr lang="en-US" altLang="zh-CN" sz="2000" spc="200" dirty="0">
              <a:uFillTx/>
              <a:sym typeface="+mn-ea"/>
            </a:endParaRPr>
          </a:p>
          <a:p>
            <a:pPr algn="l"/>
            <a:r>
              <a:rPr lang="zh-CN" altLang="en-US" sz="1600" spc="200" dirty="0">
                <a:uFillTx/>
                <a:sym typeface="+mn-ea"/>
              </a:rPr>
              <a:t>注：实验一、二写在同一文档中</a:t>
            </a:r>
          </a:p>
          <a:p>
            <a:pPr algn="l"/>
            <a:r>
              <a:rPr lang="zh-CN" altLang="en-US" sz="1600" spc="200" dirty="0">
                <a:uFillTx/>
                <a:sym typeface="+mn-ea"/>
              </a:rPr>
              <a:t>实验报告中英文均可</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8"/>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en-US" altLang="zh-CN" sz="4400"/>
              <a:t>               1·</a:t>
            </a:r>
            <a:r>
              <a:rPr lang="zh-CN" altLang="en-US" sz="4400"/>
              <a:t>实验介绍</a:t>
            </a:r>
          </a:p>
        </p:txBody>
      </p:sp>
      <p:sp>
        <p:nvSpPr>
          <p:cNvPr id="9" name="标题 1"/>
          <p:cNvSpPr>
            <a:spLocks noGrp="1"/>
          </p:cNvSpPr>
          <p:nvPr>
            <p:custDataLst>
              <p:tags r:id="rId3"/>
            </p:custDataLst>
          </p:nvPr>
        </p:nvSpPr>
        <p:spPr>
          <a:xfrm>
            <a:off x="920707" y="4702831"/>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4·</a:t>
            </a:r>
            <a:r>
              <a:rPr lang="zh-CN" altLang="en-US" sz="4400"/>
              <a:t>实验说明</a:t>
            </a:r>
          </a:p>
        </p:txBody>
      </p:sp>
      <p:sp>
        <p:nvSpPr>
          <p:cNvPr id="10" name="标题 1"/>
          <p:cNvSpPr>
            <a:spLocks noGrp="1"/>
          </p:cNvSpPr>
          <p:nvPr>
            <p:custDataLst>
              <p:tags r:id="rId4"/>
            </p:custDataLst>
          </p:nvPr>
        </p:nvSpPr>
        <p:spPr>
          <a:xfrm>
            <a:off x="923247" y="346267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3·</a:t>
            </a:r>
            <a:r>
              <a:rPr lang="zh-CN" altLang="en-US" sz="4400"/>
              <a:t>实验要求</a:t>
            </a:r>
          </a:p>
        </p:txBody>
      </p:sp>
      <p:sp>
        <p:nvSpPr>
          <p:cNvPr id="11" name="标题 1"/>
          <p:cNvSpPr>
            <a:spLocks noGrp="1"/>
          </p:cNvSpPr>
          <p:nvPr>
            <p:custDataLst>
              <p:tags r:id="rId5"/>
            </p:custDataLst>
          </p:nvPr>
        </p:nvSpPr>
        <p:spPr>
          <a:xfrm>
            <a:off x="923247" y="2254271"/>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2·</a:t>
            </a:r>
            <a:r>
              <a:rPr lang="zh-CN" altLang="en-US" sz="4400"/>
              <a:t>实验内容</a:t>
            </a:r>
          </a:p>
        </p:txBody>
      </p:sp>
      <p:sp>
        <p:nvSpPr>
          <p:cNvPr id="20" name="任意多边形 19"/>
          <p:cNvSpPr/>
          <p:nvPr/>
        </p:nvSpPr>
        <p:spPr>
          <a:xfrm>
            <a:off x="316230" y="520700"/>
            <a:ext cx="4578985" cy="3004185"/>
          </a:xfrm>
          <a:custGeom>
            <a:avLst/>
            <a:gdLst>
              <a:gd name="connisteX0" fmla="*/ 0 w 3787140"/>
              <a:gd name="connsiteY0" fmla="*/ 2424430 h 2424430"/>
              <a:gd name="connisteX1" fmla="*/ 9525 w 3787140"/>
              <a:gd name="connsiteY1" fmla="*/ 2357120 h 2424430"/>
              <a:gd name="connisteX2" fmla="*/ 19050 w 3787140"/>
              <a:gd name="connsiteY2" fmla="*/ 2289175 h 2424430"/>
              <a:gd name="connisteX3" fmla="*/ 29210 w 3787140"/>
              <a:gd name="connsiteY3" fmla="*/ 2221865 h 2424430"/>
              <a:gd name="connisteX4" fmla="*/ 48260 w 3787140"/>
              <a:gd name="connsiteY4" fmla="*/ 2153920 h 2424430"/>
              <a:gd name="connisteX5" fmla="*/ 57785 w 3787140"/>
              <a:gd name="connsiteY5" fmla="*/ 2086610 h 2424430"/>
              <a:gd name="connisteX6" fmla="*/ 77470 w 3787140"/>
              <a:gd name="connsiteY6" fmla="*/ 2018665 h 2424430"/>
              <a:gd name="connisteX7" fmla="*/ 116205 w 3787140"/>
              <a:gd name="connsiteY7" fmla="*/ 1941830 h 2424430"/>
              <a:gd name="connisteX8" fmla="*/ 144780 w 3787140"/>
              <a:gd name="connsiteY8" fmla="*/ 1864360 h 2424430"/>
              <a:gd name="connisteX9" fmla="*/ 203200 w 3787140"/>
              <a:gd name="connsiteY9" fmla="*/ 1796415 h 2424430"/>
              <a:gd name="connisteX10" fmla="*/ 270510 w 3787140"/>
              <a:gd name="connsiteY10" fmla="*/ 1786890 h 2424430"/>
              <a:gd name="connisteX11" fmla="*/ 338455 w 3787140"/>
              <a:gd name="connsiteY11" fmla="*/ 1777365 h 2424430"/>
              <a:gd name="connisteX12" fmla="*/ 405765 w 3787140"/>
              <a:gd name="connsiteY12" fmla="*/ 1806575 h 2424430"/>
              <a:gd name="connisteX13" fmla="*/ 473710 w 3787140"/>
              <a:gd name="connsiteY13" fmla="*/ 1845310 h 2424430"/>
              <a:gd name="connisteX14" fmla="*/ 521970 w 3787140"/>
              <a:gd name="connsiteY14" fmla="*/ 1912620 h 2424430"/>
              <a:gd name="connisteX15" fmla="*/ 560070 w 3787140"/>
              <a:gd name="connsiteY15" fmla="*/ 1980565 h 2424430"/>
              <a:gd name="connisteX16" fmla="*/ 579755 w 3787140"/>
              <a:gd name="connsiteY16" fmla="*/ 2047875 h 2424430"/>
              <a:gd name="connisteX17" fmla="*/ 608965 w 3787140"/>
              <a:gd name="connsiteY17" fmla="*/ 2115820 h 2424430"/>
              <a:gd name="connisteX18" fmla="*/ 647065 w 3787140"/>
              <a:gd name="connsiteY18" fmla="*/ 2183130 h 2424430"/>
              <a:gd name="connisteX19" fmla="*/ 705485 w 3787140"/>
              <a:gd name="connsiteY19" fmla="*/ 2251075 h 2424430"/>
              <a:gd name="connisteX20" fmla="*/ 772795 w 3787140"/>
              <a:gd name="connsiteY20" fmla="*/ 2270125 h 2424430"/>
              <a:gd name="connisteX21" fmla="*/ 840740 w 3787140"/>
              <a:gd name="connsiteY21" fmla="*/ 2289175 h 2424430"/>
              <a:gd name="connisteX22" fmla="*/ 908050 w 3787140"/>
              <a:gd name="connsiteY22" fmla="*/ 2289175 h 2424430"/>
              <a:gd name="connisteX23" fmla="*/ 975995 w 3787140"/>
              <a:gd name="connsiteY23" fmla="*/ 2260600 h 2424430"/>
              <a:gd name="connisteX24" fmla="*/ 1043305 w 3787140"/>
              <a:gd name="connsiteY24" fmla="*/ 2192655 h 2424430"/>
              <a:gd name="connisteX25" fmla="*/ 1111250 w 3787140"/>
              <a:gd name="connsiteY25" fmla="*/ 2134870 h 2424430"/>
              <a:gd name="connisteX26" fmla="*/ 1159510 w 3787140"/>
              <a:gd name="connsiteY26" fmla="*/ 2066925 h 2424430"/>
              <a:gd name="connisteX27" fmla="*/ 1217295 w 3787140"/>
              <a:gd name="connsiteY27" fmla="*/ 1999615 h 2424430"/>
              <a:gd name="connisteX28" fmla="*/ 1256030 w 3787140"/>
              <a:gd name="connsiteY28" fmla="*/ 1931670 h 2424430"/>
              <a:gd name="connisteX29" fmla="*/ 1304290 w 3787140"/>
              <a:gd name="connsiteY29" fmla="*/ 1864360 h 2424430"/>
              <a:gd name="connisteX30" fmla="*/ 1333500 w 3787140"/>
              <a:gd name="connsiteY30" fmla="*/ 1796415 h 2424430"/>
              <a:gd name="connisteX31" fmla="*/ 1371600 w 3787140"/>
              <a:gd name="connsiteY31" fmla="*/ 1729105 h 2424430"/>
              <a:gd name="connisteX32" fmla="*/ 1400810 w 3787140"/>
              <a:gd name="connsiteY32" fmla="*/ 1651635 h 2424430"/>
              <a:gd name="connisteX33" fmla="*/ 1439545 w 3787140"/>
              <a:gd name="connsiteY33" fmla="*/ 1574800 h 2424430"/>
              <a:gd name="connisteX34" fmla="*/ 1458595 w 3787140"/>
              <a:gd name="connsiteY34" fmla="*/ 1506855 h 2424430"/>
              <a:gd name="connisteX35" fmla="*/ 1478280 w 3787140"/>
              <a:gd name="connsiteY35" fmla="*/ 1439545 h 2424430"/>
              <a:gd name="connisteX36" fmla="*/ 1497330 w 3787140"/>
              <a:gd name="connsiteY36" fmla="*/ 1371600 h 2424430"/>
              <a:gd name="connisteX37" fmla="*/ 1526540 w 3787140"/>
              <a:gd name="connsiteY37" fmla="*/ 1304290 h 2424430"/>
              <a:gd name="connisteX38" fmla="*/ 1545590 w 3787140"/>
              <a:gd name="connsiteY38" fmla="*/ 1236345 h 2424430"/>
              <a:gd name="connisteX39" fmla="*/ 1574800 w 3787140"/>
              <a:gd name="connsiteY39" fmla="*/ 1158875 h 2424430"/>
              <a:gd name="connisteX40" fmla="*/ 1604010 w 3787140"/>
              <a:gd name="connsiteY40" fmla="*/ 1091565 h 2424430"/>
              <a:gd name="connisteX41" fmla="*/ 1632585 w 3787140"/>
              <a:gd name="connsiteY41" fmla="*/ 1023620 h 2424430"/>
              <a:gd name="connisteX42" fmla="*/ 1671320 w 3787140"/>
              <a:gd name="connsiteY42" fmla="*/ 956310 h 2424430"/>
              <a:gd name="connisteX43" fmla="*/ 1739265 w 3787140"/>
              <a:gd name="connsiteY43" fmla="*/ 888365 h 2424430"/>
              <a:gd name="connisteX44" fmla="*/ 1806575 w 3787140"/>
              <a:gd name="connsiteY44" fmla="*/ 849630 h 2424430"/>
              <a:gd name="connisteX45" fmla="*/ 1874520 w 3787140"/>
              <a:gd name="connsiteY45" fmla="*/ 898525 h 2424430"/>
              <a:gd name="connisteX46" fmla="*/ 1932305 w 3787140"/>
              <a:gd name="connsiteY46" fmla="*/ 975360 h 2424430"/>
              <a:gd name="connisteX47" fmla="*/ 1980565 w 3787140"/>
              <a:gd name="connsiteY47" fmla="*/ 1043305 h 2424430"/>
              <a:gd name="connisteX48" fmla="*/ 2009775 w 3787140"/>
              <a:gd name="connsiteY48" fmla="*/ 1110615 h 2424430"/>
              <a:gd name="connisteX49" fmla="*/ 2038350 w 3787140"/>
              <a:gd name="connsiteY49" fmla="*/ 1178560 h 2424430"/>
              <a:gd name="connisteX50" fmla="*/ 2047875 w 3787140"/>
              <a:gd name="connsiteY50" fmla="*/ 1245870 h 2424430"/>
              <a:gd name="connisteX51" fmla="*/ 2058035 w 3787140"/>
              <a:gd name="connsiteY51" fmla="*/ 1323340 h 2424430"/>
              <a:gd name="connisteX52" fmla="*/ 2067560 w 3787140"/>
              <a:gd name="connsiteY52" fmla="*/ 1390650 h 2424430"/>
              <a:gd name="connisteX53" fmla="*/ 2077085 w 3787140"/>
              <a:gd name="connsiteY53" fmla="*/ 1458595 h 2424430"/>
              <a:gd name="connisteX54" fmla="*/ 2077085 w 3787140"/>
              <a:gd name="connsiteY54" fmla="*/ 1525905 h 2424430"/>
              <a:gd name="connisteX55" fmla="*/ 2086610 w 3787140"/>
              <a:gd name="connsiteY55" fmla="*/ 1593850 h 2424430"/>
              <a:gd name="connisteX56" fmla="*/ 2096135 w 3787140"/>
              <a:gd name="connsiteY56" fmla="*/ 1661160 h 2424430"/>
              <a:gd name="connisteX57" fmla="*/ 2106295 w 3787140"/>
              <a:gd name="connsiteY57" fmla="*/ 1729105 h 2424430"/>
              <a:gd name="connisteX58" fmla="*/ 2115820 w 3787140"/>
              <a:gd name="connsiteY58" fmla="*/ 1796415 h 2424430"/>
              <a:gd name="connisteX59" fmla="*/ 2145030 w 3787140"/>
              <a:gd name="connsiteY59" fmla="*/ 1873885 h 2424430"/>
              <a:gd name="connisteX60" fmla="*/ 2164080 w 3787140"/>
              <a:gd name="connsiteY60" fmla="*/ 1941830 h 2424430"/>
              <a:gd name="connisteX61" fmla="*/ 2212340 w 3787140"/>
              <a:gd name="connsiteY61" fmla="*/ 2009140 h 2424430"/>
              <a:gd name="connisteX62" fmla="*/ 2280285 w 3787140"/>
              <a:gd name="connsiteY62" fmla="*/ 2028825 h 2424430"/>
              <a:gd name="connisteX63" fmla="*/ 2347595 w 3787140"/>
              <a:gd name="connsiteY63" fmla="*/ 1951355 h 2424430"/>
              <a:gd name="connisteX64" fmla="*/ 2415540 w 3787140"/>
              <a:gd name="connsiteY64" fmla="*/ 1873885 h 2424430"/>
              <a:gd name="connisteX65" fmla="*/ 2444115 w 3787140"/>
              <a:gd name="connsiteY65" fmla="*/ 1806575 h 2424430"/>
              <a:gd name="connisteX66" fmla="*/ 2482850 w 3787140"/>
              <a:gd name="connsiteY66" fmla="*/ 1729105 h 2424430"/>
              <a:gd name="connisteX67" fmla="*/ 2501900 w 3787140"/>
              <a:gd name="connsiteY67" fmla="*/ 1661160 h 2424430"/>
              <a:gd name="connisteX68" fmla="*/ 2521585 w 3787140"/>
              <a:gd name="connsiteY68" fmla="*/ 1584325 h 2424430"/>
              <a:gd name="connisteX69" fmla="*/ 2540635 w 3787140"/>
              <a:gd name="connsiteY69" fmla="*/ 1516380 h 2424430"/>
              <a:gd name="connisteX70" fmla="*/ 2550795 w 3787140"/>
              <a:gd name="connsiteY70" fmla="*/ 1449070 h 2424430"/>
              <a:gd name="connisteX71" fmla="*/ 2569845 w 3787140"/>
              <a:gd name="connsiteY71" fmla="*/ 1381125 h 2424430"/>
              <a:gd name="connisteX72" fmla="*/ 2579370 w 3787140"/>
              <a:gd name="connsiteY72" fmla="*/ 1313815 h 2424430"/>
              <a:gd name="connisteX73" fmla="*/ 2588895 w 3787140"/>
              <a:gd name="connsiteY73" fmla="*/ 1245870 h 2424430"/>
              <a:gd name="connisteX74" fmla="*/ 2608580 w 3787140"/>
              <a:gd name="connsiteY74" fmla="*/ 1178560 h 2424430"/>
              <a:gd name="connisteX75" fmla="*/ 2618105 w 3787140"/>
              <a:gd name="connsiteY75" fmla="*/ 1110615 h 2424430"/>
              <a:gd name="connisteX76" fmla="*/ 2637155 w 3787140"/>
              <a:gd name="connsiteY76" fmla="*/ 1043305 h 2424430"/>
              <a:gd name="connisteX77" fmla="*/ 2647315 w 3787140"/>
              <a:gd name="connsiteY77" fmla="*/ 975360 h 2424430"/>
              <a:gd name="connisteX78" fmla="*/ 2675890 w 3787140"/>
              <a:gd name="connsiteY78" fmla="*/ 908050 h 2424430"/>
              <a:gd name="connisteX79" fmla="*/ 2705100 w 3787140"/>
              <a:gd name="connsiteY79" fmla="*/ 840105 h 2424430"/>
              <a:gd name="connisteX80" fmla="*/ 2734310 w 3787140"/>
              <a:gd name="connsiteY80" fmla="*/ 772795 h 2424430"/>
              <a:gd name="connisteX81" fmla="*/ 2801620 w 3787140"/>
              <a:gd name="connsiteY81" fmla="*/ 830580 h 2424430"/>
              <a:gd name="connisteX82" fmla="*/ 2821305 w 3787140"/>
              <a:gd name="connsiteY82" fmla="*/ 898525 h 2424430"/>
              <a:gd name="connisteX83" fmla="*/ 2849880 w 3787140"/>
              <a:gd name="connsiteY83" fmla="*/ 965835 h 2424430"/>
              <a:gd name="connisteX84" fmla="*/ 2859405 w 3787140"/>
              <a:gd name="connsiteY84" fmla="*/ 1033780 h 2424430"/>
              <a:gd name="connisteX85" fmla="*/ 2879090 w 3787140"/>
              <a:gd name="connsiteY85" fmla="*/ 1101090 h 2424430"/>
              <a:gd name="connisteX86" fmla="*/ 2888615 w 3787140"/>
              <a:gd name="connsiteY86" fmla="*/ 1169035 h 2424430"/>
              <a:gd name="connisteX87" fmla="*/ 2955925 w 3787140"/>
              <a:gd name="connsiteY87" fmla="*/ 1169035 h 2424430"/>
              <a:gd name="connisteX88" fmla="*/ 2975610 w 3787140"/>
              <a:gd name="connsiteY88" fmla="*/ 1101090 h 2424430"/>
              <a:gd name="connisteX89" fmla="*/ 3004820 w 3787140"/>
              <a:gd name="connsiteY89" fmla="*/ 1033780 h 2424430"/>
              <a:gd name="connisteX90" fmla="*/ 3023870 w 3787140"/>
              <a:gd name="connsiteY90" fmla="*/ 965835 h 2424430"/>
              <a:gd name="connisteX91" fmla="*/ 3081655 w 3787140"/>
              <a:gd name="connsiteY91" fmla="*/ 1033780 h 2424430"/>
              <a:gd name="connisteX92" fmla="*/ 3110865 w 3787140"/>
              <a:gd name="connsiteY92" fmla="*/ 1101090 h 2424430"/>
              <a:gd name="connisteX93" fmla="*/ 3129915 w 3787140"/>
              <a:gd name="connsiteY93" fmla="*/ 1169035 h 2424430"/>
              <a:gd name="connisteX94" fmla="*/ 3197860 w 3787140"/>
              <a:gd name="connsiteY94" fmla="*/ 1226820 h 2424430"/>
              <a:gd name="connisteX95" fmla="*/ 3265170 w 3787140"/>
              <a:gd name="connsiteY95" fmla="*/ 1207135 h 2424430"/>
              <a:gd name="connisteX96" fmla="*/ 3303905 w 3787140"/>
              <a:gd name="connsiteY96" fmla="*/ 1139825 h 2424430"/>
              <a:gd name="connisteX97" fmla="*/ 3342640 w 3787140"/>
              <a:gd name="connsiteY97" fmla="*/ 1071880 h 2424430"/>
              <a:gd name="connisteX98" fmla="*/ 3371850 w 3787140"/>
              <a:gd name="connsiteY98" fmla="*/ 1004570 h 2424430"/>
              <a:gd name="connisteX99" fmla="*/ 3400425 w 3787140"/>
              <a:gd name="connsiteY99" fmla="*/ 936625 h 2424430"/>
              <a:gd name="connisteX100" fmla="*/ 3420110 w 3787140"/>
              <a:gd name="connsiteY100" fmla="*/ 869315 h 2424430"/>
              <a:gd name="connisteX101" fmla="*/ 3439160 w 3787140"/>
              <a:gd name="connsiteY101" fmla="*/ 791845 h 2424430"/>
              <a:gd name="connisteX102" fmla="*/ 3448685 w 3787140"/>
              <a:gd name="connsiteY102" fmla="*/ 724535 h 2424430"/>
              <a:gd name="connisteX103" fmla="*/ 3468370 w 3787140"/>
              <a:gd name="connsiteY103" fmla="*/ 656590 h 2424430"/>
              <a:gd name="connisteX104" fmla="*/ 3477895 w 3787140"/>
              <a:gd name="connsiteY104" fmla="*/ 589280 h 2424430"/>
              <a:gd name="connisteX105" fmla="*/ 3487420 w 3787140"/>
              <a:gd name="connsiteY105" fmla="*/ 521335 h 2424430"/>
              <a:gd name="connisteX106" fmla="*/ 3496945 w 3787140"/>
              <a:gd name="connsiteY106" fmla="*/ 454025 h 2424430"/>
              <a:gd name="connisteX107" fmla="*/ 3507105 w 3787140"/>
              <a:gd name="connsiteY107" fmla="*/ 386080 h 2424430"/>
              <a:gd name="connisteX108" fmla="*/ 3507105 w 3787140"/>
              <a:gd name="connsiteY108" fmla="*/ 318770 h 2424430"/>
              <a:gd name="connisteX109" fmla="*/ 3526155 w 3787140"/>
              <a:gd name="connsiteY109" fmla="*/ 250825 h 2424430"/>
              <a:gd name="connisteX110" fmla="*/ 3555365 w 3787140"/>
              <a:gd name="connsiteY110" fmla="*/ 183515 h 2424430"/>
              <a:gd name="connisteX111" fmla="*/ 3594100 w 3787140"/>
              <a:gd name="connsiteY111" fmla="*/ 115570 h 2424430"/>
              <a:gd name="connisteX112" fmla="*/ 3651885 w 3787140"/>
              <a:gd name="connsiteY112" fmla="*/ 48260 h 2424430"/>
              <a:gd name="connisteX113" fmla="*/ 3719195 w 3787140"/>
              <a:gd name="connsiteY113" fmla="*/ 9525 h 2424430"/>
              <a:gd name="connisteX114" fmla="*/ 3787140 w 3787140"/>
              <a:gd name="connsiteY114" fmla="*/ 0 h 242443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787140" h="2424430">
                <a:moveTo>
                  <a:pt x="0" y="2424430"/>
                </a:moveTo>
                <a:cubicBezTo>
                  <a:pt x="1905" y="2412365"/>
                  <a:pt x="5715" y="2384425"/>
                  <a:pt x="9525" y="2357120"/>
                </a:cubicBezTo>
                <a:cubicBezTo>
                  <a:pt x="13335" y="2329815"/>
                  <a:pt x="15240" y="2316480"/>
                  <a:pt x="19050" y="2289175"/>
                </a:cubicBezTo>
                <a:cubicBezTo>
                  <a:pt x="22860" y="2261870"/>
                  <a:pt x="23495" y="2249170"/>
                  <a:pt x="29210" y="2221865"/>
                </a:cubicBezTo>
                <a:cubicBezTo>
                  <a:pt x="34925" y="2194560"/>
                  <a:pt x="42545" y="2181225"/>
                  <a:pt x="48260" y="2153920"/>
                </a:cubicBezTo>
                <a:cubicBezTo>
                  <a:pt x="53975" y="2126615"/>
                  <a:pt x="52070" y="2113915"/>
                  <a:pt x="57785" y="2086610"/>
                </a:cubicBezTo>
                <a:cubicBezTo>
                  <a:pt x="63500" y="2059305"/>
                  <a:pt x="66040" y="2047875"/>
                  <a:pt x="77470" y="2018665"/>
                </a:cubicBezTo>
                <a:cubicBezTo>
                  <a:pt x="88900" y="1989455"/>
                  <a:pt x="102870" y="1972945"/>
                  <a:pt x="116205" y="1941830"/>
                </a:cubicBezTo>
                <a:cubicBezTo>
                  <a:pt x="129540" y="1910715"/>
                  <a:pt x="127635" y="1893570"/>
                  <a:pt x="144780" y="1864360"/>
                </a:cubicBezTo>
                <a:cubicBezTo>
                  <a:pt x="161925" y="1835150"/>
                  <a:pt x="177800" y="1811655"/>
                  <a:pt x="203200" y="1796415"/>
                </a:cubicBezTo>
                <a:cubicBezTo>
                  <a:pt x="228600" y="1781175"/>
                  <a:pt x="243205" y="1790700"/>
                  <a:pt x="270510" y="1786890"/>
                </a:cubicBezTo>
                <a:cubicBezTo>
                  <a:pt x="297815" y="1783080"/>
                  <a:pt x="311150" y="1773555"/>
                  <a:pt x="338455" y="1777365"/>
                </a:cubicBezTo>
                <a:cubicBezTo>
                  <a:pt x="365760" y="1781175"/>
                  <a:pt x="378460" y="1793240"/>
                  <a:pt x="405765" y="1806575"/>
                </a:cubicBezTo>
                <a:cubicBezTo>
                  <a:pt x="433070" y="1819910"/>
                  <a:pt x="450215" y="1824355"/>
                  <a:pt x="473710" y="1845310"/>
                </a:cubicBezTo>
                <a:cubicBezTo>
                  <a:pt x="497205" y="1866265"/>
                  <a:pt x="504825" y="1885315"/>
                  <a:pt x="521970" y="1912620"/>
                </a:cubicBezTo>
                <a:cubicBezTo>
                  <a:pt x="539115" y="1939925"/>
                  <a:pt x="548640" y="1953260"/>
                  <a:pt x="560070" y="1980565"/>
                </a:cubicBezTo>
                <a:cubicBezTo>
                  <a:pt x="571500" y="2007870"/>
                  <a:pt x="570230" y="2020570"/>
                  <a:pt x="579755" y="2047875"/>
                </a:cubicBezTo>
                <a:cubicBezTo>
                  <a:pt x="589280" y="2075180"/>
                  <a:pt x="595630" y="2088515"/>
                  <a:pt x="608965" y="2115820"/>
                </a:cubicBezTo>
                <a:cubicBezTo>
                  <a:pt x="622300" y="2143125"/>
                  <a:pt x="628015" y="2155825"/>
                  <a:pt x="647065" y="2183130"/>
                </a:cubicBezTo>
                <a:cubicBezTo>
                  <a:pt x="666115" y="2210435"/>
                  <a:pt x="680085" y="2233930"/>
                  <a:pt x="705485" y="2251075"/>
                </a:cubicBezTo>
                <a:cubicBezTo>
                  <a:pt x="730885" y="2268220"/>
                  <a:pt x="745490" y="2262505"/>
                  <a:pt x="772795" y="2270125"/>
                </a:cubicBezTo>
                <a:cubicBezTo>
                  <a:pt x="800100" y="2277745"/>
                  <a:pt x="813435" y="2285365"/>
                  <a:pt x="840740" y="2289175"/>
                </a:cubicBezTo>
                <a:cubicBezTo>
                  <a:pt x="868045" y="2292985"/>
                  <a:pt x="880745" y="2294890"/>
                  <a:pt x="908050" y="2289175"/>
                </a:cubicBezTo>
                <a:cubicBezTo>
                  <a:pt x="935355" y="2283460"/>
                  <a:pt x="948690" y="2279650"/>
                  <a:pt x="975995" y="2260600"/>
                </a:cubicBezTo>
                <a:cubicBezTo>
                  <a:pt x="1003300" y="2241550"/>
                  <a:pt x="1016000" y="2218055"/>
                  <a:pt x="1043305" y="2192655"/>
                </a:cubicBezTo>
                <a:cubicBezTo>
                  <a:pt x="1070610" y="2167255"/>
                  <a:pt x="1087755" y="2160270"/>
                  <a:pt x="1111250" y="2134870"/>
                </a:cubicBezTo>
                <a:cubicBezTo>
                  <a:pt x="1134745" y="2109470"/>
                  <a:pt x="1138555" y="2094230"/>
                  <a:pt x="1159510" y="2066925"/>
                </a:cubicBezTo>
                <a:cubicBezTo>
                  <a:pt x="1180465" y="2039620"/>
                  <a:pt x="1198245" y="2026920"/>
                  <a:pt x="1217295" y="1999615"/>
                </a:cubicBezTo>
                <a:cubicBezTo>
                  <a:pt x="1236345" y="1972310"/>
                  <a:pt x="1238885" y="1958975"/>
                  <a:pt x="1256030" y="1931670"/>
                </a:cubicBezTo>
                <a:cubicBezTo>
                  <a:pt x="1273175" y="1904365"/>
                  <a:pt x="1289050" y="1891665"/>
                  <a:pt x="1304290" y="1864360"/>
                </a:cubicBezTo>
                <a:cubicBezTo>
                  <a:pt x="1319530" y="1837055"/>
                  <a:pt x="1320165" y="1823720"/>
                  <a:pt x="1333500" y="1796415"/>
                </a:cubicBezTo>
                <a:cubicBezTo>
                  <a:pt x="1346835" y="1769110"/>
                  <a:pt x="1358265" y="1758315"/>
                  <a:pt x="1371600" y="1729105"/>
                </a:cubicBezTo>
                <a:cubicBezTo>
                  <a:pt x="1384935" y="1699895"/>
                  <a:pt x="1387475" y="1682750"/>
                  <a:pt x="1400810" y="1651635"/>
                </a:cubicBezTo>
                <a:cubicBezTo>
                  <a:pt x="1414145" y="1620520"/>
                  <a:pt x="1428115" y="1604010"/>
                  <a:pt x="1439545" y="1574800"/>
                </a:cubicBezTo>
                <a:cubicBezTo>
                  <a:pt x="1450975" y="1545590"/>
                  <a:pt x="1450975" y="1534160"/>
                  <a:pt x="1458595" y="1506855"/>
                </a:cubicBezTo>
                <a:cubicBezTo>
                  <a:pt x="1466215" y="1479550"/>
                  <a:pt x="1470660" y="1466850"/>
                  <a:pt x="1478280" y="1439545"/>
                </a:cubicBezTo>
                <a:cubicBezTo>
                  <a:pt x="1485900" y="1412240"/>
                  <a:pt x="1487805" y="1398905"/>
                  <a:pt x="1497330" y="1371600"/>
                </a:cubicBezTo>
                <a:cubicBezTo>
                  <a:pt x="1506855" y="1344295"/>
                  <a:pt x="1517015" y="1331595"/>
                  <a:pt x="1526540" y="1304290"/>
                </a:cubicBezTo>
                <a:cubicBezTo>
                  <a:pt x="1536065" y="1276985"/>
                  <a:pt x="1536065" y="1265555"/>
                  <a:pt x="1545590" y="1236345"/>
                </a:cubicBezTo>
                <a:cubicBezTo>
                  <a:pt x="1555115" y="1207135"/>
                  <a:pt x="1563370" y="1188085"/>
                  <a:pt x="1574800" y="1158875"/>
                </a:cubicBezTo>
                <a:cubicBezTo>
                  <a:pt x="1586230" y="1129665"/>
                  <a:pt x="1592580" y="1118870"/>
                  <a:pt x="1604010" y="1091565"/>
                </a:cubicBezTo>
                <a:cubicBezTo>
                  <a:pt x="1615440" y="1064260"/>
                  <a:pt x="1619250" y="1050925"/>
                  <a:pt x="1632585" y="1023620"/>
                </a:cubicBezTo>
                <a:cubicBezTo>
                  <a:pt x="1645920" y="996315"/>
                  <a:pt x="1649730" y="983615"/>
                  <a:pt x="1671320" y="956310"/>
                </a:cubicBezTo>
                <a:cubicBezTo>
                  <a:pt x="1692910" y="929005"/>
                  <a:pt x="1711960" y="909955"/>
                  <a:pt x="1739265" y="888365"/>
                </a:cubicBezTo>
                <a:cubicBezTo>
                  <a:pt x="1766570" y="866775"/>
                  <a:pt x="1779270" y="847725"/>
                  <a:pt x="1806575" y="849630"/>
                </a:cubicBezTo>
                <a:cubicBezTo>
                  <a:pt x="1833880" y="851535"/>
                  <a:pt x="1849120" y="873125"/>
                  <a:pt x="1874520" y="898525"/>
                </a:cubicBezTo>
                <a:cubicBezTo>
                  <a:pt x="1899920" y="923925"/>
                  <a:pt x="1911350" y="946150"/>
                  <a:pt x="1932305" y="975360"/>
                </a:cubicBezTo>
                <a:cubicBezTo>
                  <a:pt x="1953260" y="1004570"/>
                  <a:pt x="1965325" y="1016000"/>
                  <a:pt x="1980565" y="1043305"/>
                </a:cubicBezTo>
                <a:cubicBezTo>
                  <a:pt x="1995805" y="1070610"/>
                  <a:pt x="1998345" y="1083310"/>
                  <a:pt x="2009775" y="1110615"/>
                </a:cubicBezTo>
                <a:cubicBezTo>
                  <a:pt x="2021205" y="1137920"/>
                  <a:pt x="2030730" y="1151255"/>
                  <a:pt x="2038350" y="1178560"/>
                </a:cubicBezTo>
                <a:cubicBezTo>
                  <a:pt x="2045970" y="1205865"/>
                  <a:pt x="2044065" y="1216660"/>
                  <a:pt x="2047875" y="1245870"/>
                </a:cubicBezTo>
                <a:cubicBezTo>
                  <a:pt x="2051685" y="1275080"/>
                  <a:pt x="2054225" y="1294130"/>
                  <a:pt x="2058035" y="1323340"/>
                </a:cubicBezTo>
                <a:cubicBezTo>
                  <a:pt x="2061845" y="1352550"/>
                  <a:pt x="2063750" y="1363345"/>
                  <a:pt x="2067560" y="1390650"/>
                </a:cubicBezTo>
                <a:cubicBezTo>
                  <a:pt x="2071370" y="1417955"/>
                  <a:pt x="2075180" y="1431290"/>
                  <a:pt x="2077085" y="1458595"/>
                </a:cubicBezTo>
                <a:cubicBezTo>
                  <a:pt x="2078990" y="1485900"/>
                  <a:pt x="2075180" y="1498600"/>
                  <a:pt x="2077085" y="1525905"/>
                </a:cubicBezTo>
                <a:cubicBezTo>
                  <a:pt x="2078990" y="1553210"/>
                  <a:pt x="2082800" y="1566545"/>
                  <a:pt x="2086610" y="1593850"/>
                </a:cubicBezTo>
                <a:cubicBezTo>
                  <a:pt x="2090420" y="1621155"/>
                  <a:pt x="2092325" y="1633855"/>
                  <a:pt x="2096135" y="1661160"/>
                </a:cubicBezTo>
                <a:cubicBezTo>
                  <a:pt x="2099945" y="1688465"/>
                  <a:pt x="2102485" y="1701800"/>
                  <a:pt x="2106295" y="1729105"/>
                </a:cubicBezTo>
                <a:cubicBezTo>
                  <a:pt x="2110105" y="1756410"/>
                  <a:pt x="2108200" y="1767205"/>
                  <a:pt x="2115820" y="1796415"/>
                </a:cubicBezTo>
                <a:cubicBezTo>
                  <a:pt x="2123440" y="1825625"/>
                  <a:pt x="2135505" y="1844675"/>
                  <a:pt x="2145030" y="1873885"/>
                </a:cubicBezTo>
                <a:cubicBezTo>
                  <a:pt x="2154555" y="1903095"/>
                  <a:pt x="2150745" y="1914525"/>
                  <a:pt x="2164080" y="1941830"/>
                </a:cubicBezTo>
                <a:cubicBezTo>
                  <a:pt x="2177415" y="1969135"/>
                  <a:pt x="2188845" y="1991995"/>
                  <a:pt x="2212340" y="2009140"/>
                </a:cubicBezTo>
                <a:cubicBezTo>
                  <a:pt x="2235835" y="2026285"/>
                  <a:pt x="2252980" y="2040255"/>
                  <a:pt x="2280285" y="2028825"/>
                </a:cubicBezTo>
                <a:cubicBezTo>
                  <a:pt x="2307590" y="2017395"/>
                  <a:pt x="2320290" y="1982470"/>
                  <a:pt x="2347595" y="1951355"/>
                </a:cubicBezTo>
                <a:cubicBezTo>
                  <a:pt x="2374900" y="1920240"/>
                  <a:pt x="2396490" y="1903095"/>
                  <a:pt x="2415540" y="1873885"/>
                </a:cubicBezTo>
                <a:cubicBezTo>
                  <a:pt x="2434590" y="1844675"/>
                  <a:pt x="2430780" y="1835785"/>
                  <a:pt x="2444115" y="1806575"/>
                </a:cubicBezTo>
                <a:cubicBezTo>
                  <a:pt x="2457450" y="1777365"/>
                  <a:pt x="2471420" y="1758315"/>
                  <a:pt x="2482850" y="1729105"/>
                </a:cubicBezTo>
                <a:cubicBezTo>
                  <a:pt x="2494280" y="1699895"/>
                  <a:pt x="2494280" y="1690370"/>
                  <a:pt x="2501900" y="1661160"/>
                </a:cubicBezTo>
                <a:cubicBezTo>
                  <a:pt x="2509520" y="1631950"/>
                  <a:pt x="2513965" y="1613535"/>
                  <a:pt x="2521585" y="1584325"/>
                </a:cubicBezTo>
                <a:cubicBezTo>
                  <a:pt x="2529205" y="1555115"/>
                  <a:pt x="2534920" y="1543685"/>
                  <a:pt x="2540635" y="1516380"/>
                </a:cubicBezTo>
                <a:cubicBezTo>
                  <a:pt x="2546350" y="1489075"/>
                  <a:pt x="2545080" y="1476375"/>
                  <a:pt x="2550795" y="1449070"/>
                </a:cubicBezTo>
                <a:cubicBezTo>
                  <a:pt x="2556510" y="1421765"/>
                  <a:pt x="2564130" y="1408430"/>
                  <a:pt x="2569845" y="1381125"/>
                </a:cubicBezTo>
                <a:cubicBezTo>
                  <a:pt x="2575560" y="1353820"/>
                  <a:pt x="2575560" y="1341120"/>
                  <a:pt x="2579370" y="1313815"/>
                </a:cubicBezTo>
                <a:cubicBezTo>
                  <a:pt x="2583180" y="1286510"/>
                  <a:pt x="2583180" y="1273175"/>
                  <a:pt x="2588895" y="1245870"/>
                </a:cubicBezTo>
                <a:cubicBezTo>
                  <a:pt x="2594610" y="1218565"/>
                  <a:pt x="2602865" y="1205865"/>
                  <a:pt x="2608580" y="1178560"/>
                </a:cubicBezTo>
                <a:cubicBezTo>
                  <a:pt x="2614295" y="1151255"/>
                  <a:pt x="2612390" y="1137920"/>
                  <a:pt x="2618105" y="1110615"/>
                </a:cubicBezTo>
                <a:cubicBezTo>
                  <a:pt x="2623820" y="1083310"/>
                  <a:pt x="2631440" y="1070610"/>
                  <a:pt x="2637155" y="1043305"/>
                </a:cubicBezTo>
                <a:cubicBezTo>
                  <a:pt x="2642870" y="1016000"/>
                  <a:pt x="2639695" y="1002665"/>
                  <a:pt x="2647315" y="975360"/>
                </a:cubicBezTo>
                <a:cubicBezTo>
                  <a:pt x="2654935" y="948055"/>
                  <a:pt x="2664460" y="935355"/>
                  <a:pt x="2675890" y="908050"/>
                </a:cubicBezTo>
                <a:cubicBezTo>
                  <a:pt x="2687320" y="880745"/>
                  <a:pt x="2693670" y="867410"/>
                  <a:pt x="2705100" y="840105"/>
                </a:cubicBezTo>
                <a:cubicBezTo>
                  <a:pt x="2716530" y="812800"/>
                  <a:pt x="2715260" y="774700"/>
                  <a:pt x="2734310" y="772795"/>
                </a:cubicBezTo>
                <a:cubicBezTo>
                  <a:pt x="2753360" y="770890"/>
                  <a:pt x="2784475" y="805180"/>
                  <a:pt x="2801620" y="830580"/>
                </a:cubicBezTo>
                <a:cubicBezTo>
                  <a:pt x="2818765" y="855980"/>
                  <a:pt x="2811780" y="871220"/>
                  <a:pt x="2821305" y="898525"/>
                </a:cubicBezTo>
                <a:cubicBezTo>
                  <a:pt x="2830830" y="925830"/>
                  <a:pt x="2842260" y="938530"/>
                  <a:pt x="2849880" y="965835"/>
                </a:cubicBezTo>
                <a:cubicBezTo>
                  <a:pt x="2857500" y="993140"/>
                  <a:pt x="2853690" y="1006475"/>
                  <a:pt x="2859405" y="1033780"/>
                </a:cubicBezTo>
                <a:cubicBezTo>
                  <a:pt x="2865120" y="1061085"/>
                  <a:pt x="2873375" y="1073785"/>
                  <a:pt x="2879090" y="1101090"/>
                </a:cubicBezTo>
                <a:cubicBezTo>
                  <a:pt x="2884805" y="1128395"/>
                  <a:pt x="2873375" y="1155700"/>
                  <a:pt x="2888615" y="1169035"/>
                </a:cubicBezTo>
                <a:cubicBezTo>
                  <a:pt x="2903855" y="1182370"/>
                  <a:pt x="2938780" y="1182370"/>
                  <a:pt x="2955925" y="1169035"/>
                </a:cubicBezTo>
                <a:cubicBezTo>
                  <a:pt x="2973070" y="1155700"/>
                  <a:pt x="2966085" y="1128395"/>
                  <a:pt x="2975610" y="1101090"/>
                </a:cubicBezTo>
                <a:cubicBezTo>
                  <a:pt x="2985135" y="1073785"/>
                  <a:pt x="2995295" y="1061085"/>
                  <a:pt x="3004820" y="1033780"/>
                </a:cubicBezTo>
                <a:cubicBezTo>
                  <a:pt x="3014345" y="1006475"/>
                  <a:pt x="3008630" y="965835"/>
                  <a:pt x="3023870" y="965835"/>
                </a:cubicBezTo>
                <a:cubicBezTo>
                  <a:pt x="3039110" y="965835"/>
                  <a:pt x="3064510" y="1006475"/>
                  <a:pt x="3081655" y="1033780"/>
                </a:cubicBezTo>
                <a:cubicBezTo>
                  <a:pt x="3098800" y="1061085"/>
                  <a:pt x="3101340" y="1073785"/>
                  <a:pt x="3110865" y="1101090"/>
                </a:cubicBezTo>
                <a:cubicBezTo>
                  <a:pt x="3120390" y="1128395"/>
                  <a:pt x="3112770" y="1143635"/>
                  <a:pt x="3129915" y="1169035"/>
                </a:cubicBezTo>
                <a:cubicBezTo>
                  <a:pt x="3147060" y="1194435"/>
                  <a:pt x="3170555" y="1219200"/>
                  <a:pt x="3197860" y="1226820"/>
                </a:cubicBezTo>
                <a:cubicBezTo>
                  <a:pt x="3225165" y="1234440"/>
                  <a:pt x="3244215" y="1224280"/>
                  <a:pt x="3265170" y="1207135"/>
                </a:cubicBezTo>
                <a:cubicBezTo>
                  <a:pt x="3286125" y="1189990"/>
                  <a:pt x="3288665" y="1167130"/>
                  <a:pt x="3303905" y="1139825"/>
                </a:cubicBezTo>
                <a:cubicBezTo>
                  <a:pt x="3319145" y="1112520"/>
                  <a:pt x="3329305" y="1099185"/>
                  <a:pt x="3342640" y="1071880"/>
                </a:cubicBezTo>
                <a:cubicBezTo>
                  <a:pt x="3355975" y="1044575"/>
                  <a:pt x="3360420" y="1031875"/>
                  <a:pt x="3371850" y="1004570"/>
                </a:cubicBezTo>
                <a:cubicBezTo>
                  <a:pt x="3383280" y="977265"/>
                  <a:pt x="3390900" y="963930"/>
                  <a:pt x="3400425" y="936625"/>
                </a:cubicBezTo>
                <a:cubicBezTo>
                  <a:pt x="3409950" y="909320"/>
                  <a:pt x="3412490" y="898525"/>
                  <a:pt x="3420110" y="869315"/>
                </a:cubicBezTo>
                <a:cubicBezTo>
                  <a:pt x="3427730" y="840105"/>
                  <a:pt x="3433445" y="821055"/>
                  <a:pt x="3439160" y="791845"/>
                </a:cubicBezTo>
                <a:cubicBezTo>
                  <a:pt x="3444875" y="762635"/>
                  <a:pt x="3442970" y="751840"/>
                  <a:pt x="3448685" y="724535"/>
                </a:cubicBezTo>
                <a:cubicBezTo>
                  <a:pt x="3454400" y="697230"/>
                  <a:pt x="3462655" y="683895"/>
                  <a:pt x="3468370" y="656590"/>
                </a:cubicBezTo>
                <a:cubicBezTo>
                  <a:pt x="3474085" y="629285"/>
                  <a:pt x="3474085" y="616585"/>
                  <a:pt x="3477895" y="589280"/>
                </a:cubicBezTo>
                <a:cubicBezTo>
                  <a:pt x="3481705" y="561975"/>
                  <a:pt x="3483610" y="548640"/>
                  <a:pt x="3487420" y="521335"/>
                </a:cubicBezTo>
                <a:cubicBezTo>
                  <a:pt x="3491230" y="494030"/>
                  <a:pt x="3493135" y="481330"/>
                  <a:pt x="3496945" y="454025"/>
                </a:cubicBezTo>
                <a:cubicBezTo>
                  <a:pt x="3500755" y="426720"/>
                  <a:pt x="3505200" y="413385"/>
                  <a:pt x="3507105" y="386080"/>
                </a:cubicBezTo>
                <a:cubicBezTo>
                  <a:pt x="3509010" y="358775"/>
                  <a:pt x="3503295" y="346075"/>
                  <a:pt x="3507105" y="318770"/>
                </a:cubicBezTo>
                <a:cubicBezTo>
                  <a:pt x="3510915" y="291465"/>
                  <a:pt x="3516630" y="278130"/>
                  <a:pt x="3526155" y="250825"/>
                </a:cubicBezTo>
                <a:cubicBezTo>
                  <a:pt x="3535680" y="223520"/>
                  <a:pt x="3542030" y="210820"/>
                  <a:pt x="3555365" y="183515"/>
                </a:cubicBezTo>
                <a:cubicBezTo>
                  <a:pt x="3568700" y="156210"/>
                  <a:pt x="3575050" y="142875"/>
                  <a:pt x="3594100" y="115570"/>
                </a:cubicBezTo>
                <a:cubicBezTo>
                  <a:pt x="3613150" y="88265"/>
                  <a:pt x="3627120" y="69215"/>
                  <a:pt x="3651885" y="48260"/>
                </a:cubicBezTo>
                <a:cubicBezTo>
                  <a:pt x="3676650" y="27305"/>
                  <a:pt x="3691890" y="19050"/>
                  <a:pt x="3719195" y="9525"/>
                </a:cubicBezTo>
                <a:cubicBezTo>
                  <a:pt x="3746500" y="0"/>
                  <a:pt x="3775075" y="1270"/>
                  <a:pt x="3787140"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354455" y="485140"/>
            <a:ext cx="4142740" cy="3286760"/>
            <a:chOff x="3516" y="4627"/>
            <a:chExt cx="6524" cy="5176"/>
          </a:xfrm>
        </p:grpSpPr>
        <p:grpSp>
          <p:nvGrpSpPr>
            <p:cNvPr id="28" name="组合 27"/>
            <p:cNvGrpSpPr/>
            <p:nvPr/>
          </p:nvGrpSpPr>
          <p:grpSpPr>
            <a:xfrm>
              <a:off x="7044" y="5625"/>
              <a:ext cx="1021" cy="580"/>
              <a:chOff x="3499" y="8641"/>
              <a:chExt cx="1021" cy="580"/>
            </a:xfrm>
          </p:grpSpPr>
          <p:sp>
            <p:nvSpPr>
              <p:cNvPr id="22" name="椭圆 21"/>
              <p:cNvSpPr/>
              <p:nvPr/>
            </p:nvSpPr>
            <p:spPr>
              <a:xfrm>
                <a:off x="3499" y="9099"/>
                <a:ext cx="121" cy="12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607" y="8641"/>
                <a:ext cx="913" cy="580"/>
              </a:xfrm>
              <a:prstGeom prst="rect">
                <a:avLst/>
              </a:prstGeom>
              <a:noFill/>
            </p:spPr>
            <p:txBody>
              <a:bodyPr wrap="square" rtlCol="0">
                <a:spAutoFit/>
              </a:bodyPr>
              <a:lstStyle/>
              <a:p>
                <a:r>
                  <a:rPr lang="en-US" altLang="zh-CN"/>
                  <a:t>Sell</a:t>
                </a:r>
              </a:p>
            </p:txBody>
          </p:sp>
        </p:grpSp>
        <p:grpSp>
          <p:nvGrpSpPr>
            <p:cNvPr id="29" name="组合 28"/>
            <p:cNvGrpSpPr/>
            <p:nvPr/>
          </p:nvGrpSpPr>
          <p:grpSpPr>
            <a:xfrm>
              <a:off x="6118" y="8564"/>
              <a:ext cx="1033" cy="702"/>
              <a:chOff x="3499" y="9099"/>
              <a:chExt cx="1033" cy="702"/>
            </a:xfrm>
          </p:grpSpPr>
          <p:sp>
            <p:nvSpPr>
              <p:cNvPr id="30" name="椭圆 29"/>
              <p:cNvSpPr/>
              <p:nvPr/>
            </p:nvSpPr>
            <p:spPr>
              <a:xfrm>
                <a:off x="3499" y="9099"/>
                <a:ext cx="121" cy="1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20" y="9221"/>
                <a:ext cx="913" cy="580"/>
              </a:xfrm>
              <a:prstGeom prst="rect">
                <a:avLst/>
              </a:prstGeom>
              <a:noFill/>
            </p:spPr>
            <p:txBody>
              <a:bodyPr wrap="square" rtlCol="0">
                <a:spAutoFit/>
              </a:bodyPr>
              <a:lstStyle/>
              <a:p>
                <a:r>
                  <a:rPr lang="en-US" altLang="zh-CN"/>
                  <a:t>Buy</a:t>
                </a:r>
              </a:p>
            </p:txBody>
          </p:sp>
        </p:grpSp>
        <p:grpSp>
          <p:nvGrpSpPr>
            <p:cNvPr id="32" name="组合 31"/>
            <p:cNvGrpSpPr/>
            <p:nvPr/>
          </p:nvGrpSpPr>
          <p:grpSpPr>
            <a:xfrm>
              <a:off x="7957" y="7004"/>
              <a:ext cx="1033" cy="702"/>
              <a:chOff x="3499" y="9099"/>
              <a:chExt cx="1033" cy="702"/>
            </a:xfrm>
          </p:grpSpPr>
          <p:sp>
            <p:nvSpPr>
              <p:cNvPr id="33" name="椭圆 32"/>
              <p:cNvSpPr/>
              <p:nvPr/>
            </p:nvSpPr>
            <p:spPr>
              <a:xfrm>
                <a:off x="3499" y="9099"/>
                <a:ext cx="121" cy="1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620" y="9221"/>
                <a:ext cx="913" cy="580"/>
              </a:xfrm>
              <a:prstGeom prst="rect">
                <a:avLst/>
              </a:prstGeom>
              <a:noFill/>
            </p:spPr>
            <p:txBody>
              <a:bodyPr wrap="square" rtlCol="0">
                <a:spAutoFit/>
              </a:bodyPr>
              <a:lstStyle/>
              <a:p>
                <a:r>
                  <a:rPr lang="en-US" altLang="zh-CN"/>
                  <a:t>Buy</a:t>
                </a:r>
              </a:p>
            </p:txBody>
          </p:sp>
        </p:grpSp>
        <p:grpSp>
          <p:nvGrpSpPr>
            <p:cNvPr id="35" name="组合 34"/>
            <p:cNvGrpSpPr/>
            <p:nvPr/>
          </p:nvGrpSpPr>
          <p:grpSpPr>
            <a:xfrm>
              <a:off x="3516" y="9101"/>
              <a:ext cx="1033" cy="702"/>
              <a:chOff x="3499" y="9099"/>
              <a:chExt cx="1033" cy="702"/>
            </a:xfrm>
          </p:grpSpPr>
          <p:sp>
            <p:nvSpPr>
              <p:cNvPr id="36" name="椭圆 35"/>
              <p:cNvSpPr/>
              <p:nvPr/>
            </p:nvSpPr>
            <p:spPr>
              <a:xfrm>
                <a:off x="3499" y="9099"/>
                <a:ext cx="121" cy="1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620" y="9221"/>
                <a:ext cx="913" cy="580"/>
              </a:xfrm>
              <a:prstGeom prst="rect">
                <a:avLst/>
              </a:prstGeom>
              <a:noFill/>
            </p:spPr>
            <p:txBody>
              <a:bodyPr wrap="square" rtlCol="0">
                <a:spAutoFit/>
              </a:bodyPr>
              <a:lstStyle/>
              <a:p>
                <a:r>
                  <a:rPr lang="en-US" altLang="zh-CN"/>
                  <a:t>Buy</a:t>
                </a:r>
              </a:p>
            </p:txBody>
          </p:sp>
        </p:grpSp>
        <p:grpSp>
          <p:nvGrpSpPr>
            <p:cNvPr id="38" name="组合 37"/>
            <p:cNvGrpSpPr/>
            <p:nvPr/>
          </p:nvGrpSpPr>
          <p:grpSpPr>
            <a:xfrm>
              <a:off x="5235" y="6083"/>
              <a:ext cx="1169" cy="580"/>
              <a:chOff x="3499" y="8910"/>
              <a:chExt cx="1169" cy="580"/>
            </a:xfrm>
          </p:grpSpPr>
          <p:sp>
            <p:nvSpPr>
              <p:cNvPr id="39" name="椭圆 38"/>
              <p:cNvSpPr/>
              <p:nvPr/>
            </p:nvSpPr>
            <p:spPr>
              <a:xfrm>
                <a:off x="3499" y="9099"/>
                <a:ext cx="121" cy="12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755" y="8910"/>
                <a:ext cx="913" cy="580"/>
              </a:xfrm>
              <a:prstGeom prst="rect">
                <a:avLst/>
              </a:prstGeom>
              <a:noFill/>
            </p:spPr>
            <p:txBody>
              <a:bodyPr wrap="square" rtlCol="0">
                <a:spAutoFit/>
              </a:bodyPr>
              <a:lstStyle/>
              <a:p>
                <a:r>
                  <a:rPr lang="en-US" altLang="zh-CN"/>
                  <a:t>Sell</a:t>
                </a:r>
              </a:p>
            </p:txBody>
          </p:sp>
        </p:grpSp>
        <p:grpSp>
          <p:nvGrpSpPr>
            <p:cNvPr id="41" name="组合 40"/>
            <p:cNvGrpSpPr/>
            <p:nvPr/>
          </p:nvGrpSpPr>
          <p:grpSpPr>
            <a:xfrm>
              <a:off x="9006" y="4627"/>
              <a:ext cx="1034" cy="702"/>
              <a:chOff x="3499" y="9099"/>
              <a:chExt cx="1034" cy="702"/>
            </a:xfrm>
          </p:grpSpPr>
          <p:sp>
            <p:nvSpPr>
              <p:cNvPr id="42" name="椭圆 41"/>
              <p:cNvSpPr/>
              <p:nvPr/>
            </p:nvSpPr>
            <p:spPr>
              <a:xfrm>
                <a:off x="3499" y="9099"/>
                <a:ext cx="121" cy="12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3620" y="9221"/>
                <a:ext cx="913" cy="580"/>
              </a:xfrm>
              <a:prstGeom prst="rect">
                <a:avLst/>
              </a:prstGeom>
              <a:noFill/>
            </p:spPr>
            <p:txBody>
              <a:bodyPr wrap="square" rtlCol="0">
                <a:spAutoFit/>
              </a:bodyPr>
              <a:lstStyle/>
              <a:p>
                <a:r>
                  <a:rPr lang="en-US" altLang="zh-CN"/>
                  <a:t>Sell</a:t>
                </a: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3000" fill="hold">
                                          <p:stCondLst>
                                            <p:cond delay="0"/>
                                          </p:stCondLst>
                                        </p:cTn>
                                        <p:tgtEl>
                                          <p:spTgt spid="20"/>
                                        </p:tgtEl>
                                        <p:attrNameLst>
                                          <p:attrName>style.visibility</p:attrName>
                                        </p:attrNameLst>
                                      </p:cBhvr>
                                      <p:to>
                                        <p:strVal val="visible"/>
                                      </p:to>
                                    </p:set>
                                    <p:animEffect transition="in" filter="wipe(left)">
                                      <p:cBhvr>
                                        <p:cTn id="7" dur="3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98550"/>
            <a:ext cx="10852150" cy="2414905"/>
          </a:xfrm>
        </p:spPr>
        <p:txBody>
          <a:bodyPr/>
          <a:lstStyle/>
          <a:p>
            <a:pPr algn="l"/>
            <a:r>
              <a:rPr lang="en-US" altLang="zh-CN"/>
              <a:t>·</a:t>
            </a:r>
            <a:r>
              <a:rPr lang="zh-CN" altLang="en-US"/>
              <a:t>模拟投资实验是智能证券投资课程的核心实验，结合课堂上所学的知识，同学们可以通过模拟投资训练，结掌握科学理性的投资方法，提升投资水平。与此同时，模拟投资无需投资者使用现实资产，对于个体散户投资者而言，模拟投资的市场环境和实际投资市场环境具有极小的差异，因此支持投资者在没有资产风险的情况下进行投资训练。</a:t>
            </a:r>
          </a:p>
          <a:p>
            <a:pPr algn="l"/>
            <a:r>
              <a:rPr lang="en-US" altLang="zh-CN"/>
              <a:t>·</a:t>
            </a:r>
            <a:r>
              <a:rPr lang="zh-CN" altLang="en-US"/>
              <a:t>模拟投资赛可以让参赛者更好地了解自己的相对投资水平，通过各类评分的对比发现自己的投资风格和投资不足，提升投资本领。</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793730" cy="1753235"/>
          </a:xfrm>
          <a:prstGeom prst="rect">
            <a:avLst/>
          </a:prstGeom>
          <a:noFill/>
        </p:spPr>
        <p:txBody>
          <a:bodyPr wrap="square" rtlCol="0">
            <a:spAutoFit/>
          </a:bodyPr>
          <a:lstStyle/>
          <a:p>
            <a:pPr algn="l"/>
            <a:r>
              <a:rPr lang="en-US" sz="2000" spc="200" dirty="0">
                <a:uFillTx/>
                <a:sym typeface="+mn-ea"/>
              </a:rPr>
              <a:t>·</a:t>
            </a:r>
            <a:r>
              <a:rPr sz="2000" spc="200" dirty="0">
                <a:uFillTx/>
                <a:sym typeface="+mn-ea"/>
              </a:rPr>
              <a:t>Step1：注册/</a:t>
            </a:r>
            <a:r>
              <a:rPr sz="2000" spc="200" dirty="0" err="1">
                <a:uFillTx/>
                <a:sym typeface="+mn-ea"/>
              </a:rPr>
              <a:t>登录海知网站（http</a:t>
            </a:r>
            <a:r>
              <a:rPr lang="en-US" sz="2000" spc="200" dirty="0" err="1">
                <a:uFillTx/>
                <a:sym typeface="+mn-ea"/>
              </a:rPr>
              <a:t>s</a:t>
            </a:r>
            <a:r>
              <a:rPr sz="2000" spc="200" dirty="0">
                <a:uFillTx/>
                <a:sym typeface="+mn-ea"/>
              </a:rPr>
              <a:t>://www.haizhilicai.com），完成注册后，系统会为当前用户账户中发放1000000元虚拟资金；</a:t>
            </a:r>
          </a:p>
          <a:p>
            <a:pPr algn="l"/>
            <a:r>
              <a:rPr lang="en-US" sz="2000" spc="200" dirty="0">
                <a:uFillTx/>
                <a:sym typeface="+mn-ea"/>
              </a:rPr>
              <a:t>·</a:t>
            </a:r>
            <a:r>
              <a:rPr sz="2000" spc="200" dirty="0">
                <a:uFillTx/>
                <a:sym typeface="+mn-ea"/>
              </a:rPr>
              <a:t>Step2：点击模拟按钮进入模拟投资界面，</a:t>
            </a:r>
            <a:r>
              <a:rPr lang="zh-CN" sz="2000" spc="200" dirty="0">
                <a:uFillTx/>
                <a:sym typeface="+mn-ea"/>
              </a:rPr>
              <a:t>如图所示。</a:t>
            </a:r>
            <a:endParaRPr sz="2400" spc="200" dirty="0">
              <a:uFillTx/>
              <a:sym typeface="+mn-ea"/>
            </a:endParaRPr>
          </a:p>
          <a:p>
            <a:pPr algn="l"/>
            <a:endParaRPr lang="zh-CN" altLang="en-US" sz="2400" spc="200" dirty="0">
              <a:uFillTx/>
              <a:sym typeface="+mn-ea"/>
            </a:endParaRPr>
          </a:p>
          <a:p>
            <a:pPr algn="l"/>
            <a:endParaRPr lang="zh-CN" altLang="en-US" sz="2400" spc="200" dirty="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模拟投资操作】</a:t>
            </a:r>
          </a:p>
        </p:txBody>
      </p:sp>
      <p:pic>
        <p:nvPicPr>
          <p:cNvPr id="13" name="图片 13"/>
          <p:cNvPicPr>
            <a:picLocks noChangeAspect="1"/>
          </p:cNvPicPr>
          <p:nvPr/>
        </p:nvPicPr>
        <p:blipFill>
          <a:blip r:embed="rId6"/>
          <a:stretch>
            <a:fillRect/>
          </a:stretch>
        </p:blipFill>
        <p:spPr>
          <a:xfrm>
            <a:off x="920750" y="2057400"/>
            <a:ext cx="9545320" cy="418909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793730" cy="1076325"/>
          </a:xfrm>
          <a:prstGeom prst="rect">
            <a:avLst/>
          </a:prstGeom>
          <a:noFill/>
        </p:spPr>
        <p:txBody>
          <a:bodyPr wrap="square" rtlCol="0">
            <a:spAutoFit/>
          </a:bodyPr>
          <a:lstStyle/>
          <a:p>
            <a:pPr algn="l"/>
            <a:r>
              <a:rPr sz="1600" spc="200" dirty="0">
                <a:uFillTx/>
                <a:sym typeface="+mn-ea"/>
              </a:rPr>
              <a:t>在模拟投资首页，展示了用户在进行模拟投资期间所持有资产的整体概况，包括当前持有证券以及资金的占比，在投资期间的收益情况，以及当前各类证券的仓位情况等等。用户的当前持仓股票或债券在交易期间会实时进行更新，对于每一支当前持仓的证券，可以点击我的股票/</a:t>
            </a:r>
            <a:r>
              <a:rPr sz="1600" spc="200" dirty="0" err="1">
                <a:uFillTx/>
                <a:sym typeface="+mn-ea"/>
              </a:rPr>
              <a:t>证券-三线图中的查看按钮，查看当前证券的相对收益状况</a:t>
            </a:r>
            <a:r>
              <a:rPr sz="1600" spc="200" dirty="0">
                <a:uFillTx/>
                <a:sym typeface="+mn-ea"/>
              </a:rPr>
              <a:t>，</a:t>
            </a:r>
            <a:r>
              <a:rPr lang="zh-CN" sz="1600" spc="200" dirty="0">
                <a:uFillTx/>
                <a:sym typeface="+mn-ea"/>
              </a:rPr>
              <a:t>如图所示。</a:t>
            </a:r>
            <a:endParaRPr lang="zh-CN" altLang="en-US" spc="200" dirty="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模拟投资操作】</a:t>
            </a:r>
          </a:p>
        </p:txBody>
      </p:sp>
      <p:pic>
        <p:nvPicPr>
          <p:cNvPr id="14" name="图片 14"/>
          <p:cNvPicPr>
            <a:picLocks noChangeAspect="1"/>
          </p:cNvPicPr>
          <p:nvPr/>
        </p:nvPicPr>
        <p:blipFill>
          <a:blip r:embed="rId6"/>
          <a:stretch>
            <a:fillRect/>
          </a:stretch>
        </p:blipFill>
        <p:spPr>
          <a:xfrm>
            <a:off x="733425" y="2175510"/>
            <a:ext cx="8422005" cy="4123690"/>
          </a:xfrm>
          <a:prstGeom prst="rect">
            <a:avLst/>
          </a:prstGeom>
          <a:noFill/>
          <a:ln>
            <a:noFill/>
          </a:ln>
        </p:spPr>
      </p:pic>
      <p:sp>
        <p:nvSpPr>
          <p:cNvPr id="3" name="文本框 2"/>
          <p:cNvSpPr txBox="1"/>
          <p:nvPr/>
        </p:nvSpPr>
        <p:spPr>
          <a:xfrm>
            <a:off x="9298940" y="2160905"/>
            <a:ext cx="2372360" cy="2861310"/>
          </a:xfrm>
          <a:prstGeom prst="rect">
            <a:avLst/>
          </a:prstGeom>
          <a:noFill/>
        </p:spPr>
        <p:txBody>
          <a:bodyPr wrap="square" rtlCol="0">
            <a:spAutoFit/>
          </a:bodyPr>
          <a:lstStyle/>
          <a:p>
            <a:r>
              <a:rPr lang="zh-CN" altLang="en-US" dirty="0"/>
              <a:t>另外，模拟投资首页左侧的导航操作栏给出用户在进行模拟投资期间会用到的相关投资操作，包括：证券的买入、卖出、委托以及撤单操作，以及证券成交记录，交易规则以及操作指南等。</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793730" cy="706755"/>
          </a:xfrm>
          <a:prstGeom prst="rect">
            <a:avLst/>
          </a:prstGeom>
          <a:noFill/>
        </p:spPr>
        <p:txBody>
          <a:bodyPr wrap="square" rtlCol="0">
            <a:spAutoFit/>
          </a:bodyPr>
          <a:lstStyle/>
          <a:p>
            <a:pPr algn="l"/>
            <a:r>
              <a:rPr lang="en-US" sz="2000" spc="200">
                <a:uFillTx/>
                <a:sym typeface="+mn-ea"/>
              </a:rPr>
              <a:t>·</a:t>
            </a:r>
            <a:r>
              <a:rPr sz="2000" spc="200">
                <a:uFillTx/>
                <a:sym typeface="+mn-ea"/>
              </a:rPr>
              <a:t>Step3：证券买入。点击左侧导航栏中的买入按钮，进入证券买入页面，用户根据自身的需求和页面的提示进行买入订单的填写，</a:t>
            </a:r>
            <a:r>
              <a:rPr lang="zh-CN" sz="2000" spc="200">
                <a:uFillTx/>
                <a:sym typeface="+mn-ea"/>
              </a:rPr>
              <a:t>如图所示</a:t>
            </a:r>
            <a:r>
              <a:rPr sz="2000" spc="200">
                <a:uFillTx/>
                <a:sym typeface="+mn-ea"/>
              </a:rPr>
              <a:t>。</a:t>
            </a:r>
            <a:endParaRPr lang="zh-CN" altLang="en-US" sz="2400" spc="200">
              <a:uFillTx/>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模拟投资操作】</a:t>
            </a:r>
          </a:p>
        </p:txBody>
      </p:sp>
      <p:pic>
        <p:nvPicPr>
          <p:cNvPr id="15" name="图片 15"/>
          <p:cNvPicPr>
            <a:picLocks noChangeAspect="1"/>
          </p:cNvPicPr>
          <p:nvPr/>
        </p:nvPicPr>
        <p:blipFill>
          <a:blip r:embed="rId6"/>
          <a:stretch>
            <a:fillRect/>
          </a:stretch>
        </p:blipFill>
        <p:spPr>
          <a:xfrm>
            <a:off x="815340" y="1741170"/>
            <a:ext cx="5638165" cy="2921000"/>
          </a:xfrm>
          <a:prstGeom prst="rect">
            <a:avLst/>
          </a:prstGeom>
          <a:noFill/>
          <a:ln>
            <a:noFill/>
          </a:ln>
        </p:spPr>
      </p:pic>
      <p:pic>
        <p:nvPicPr>
          <p:cNvPr id="16" name="图片 16"/>
          <p:cNvPicPr>
            <a:picLocks noChangeAspect="1"/>
          </p:cNvPicPr>
          <p:nvPr/>
        </p:nvPicPr>
        <p:blipFill>
          <a:blip r:embed="rId7"/>
          <a:stretch>
            <a:fillRect/>
          </a:stretch>
        </p:blipFill>
        <p:spPr>
          <a:xfrm>
            <a:off x="5115560" y="2918460"/>
            <a:ext cx="6539865" cy="3352800"/>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793730" cy="706755"/>
          </a:xfrm>
          <a:prstGeom prst="rect">
            <a:avLst/>
          </a:prstGeom>
          <a:noFill/>
        </p:spPr>
        <p:txBody>
          <a:bodyPr wrap="square" rtlCol="0">
            <a:spAutoFit/>
          </a:bodyPr>
          <a:lstStyle/>
          <a:p>
            <a:pPr algn="l"/>
            <a:r>
              <a:rPr lang="en-US" sz="2000" spc="200">
                <a:uFillTx/>
                <a:sym typeface="+mn-ea"/>
              </a:rPr>
              <a:t>·</a:t>
            </a:r>
            <a:r>
              <a:rPr sz="2000" spc="200">
                <a:uFillTx/>
                <a:sym typeface="+mn-ea"/>
              </a:rPr>
              <a:t>Step4：证券卖出。点击左侧导航栏中的卖出按钮，进入证券卖出页面，用户根据自身的需求和页面的提示进行卖出订单的填写，</a:t>
            </a:r>
            <a:r>
              <a:rPr lang="zh-CN" sz="2000" spc="200">
                <a:uFillTx/>
                <a:sym typeface="+mn-ea"/>
              </a:rPr>
              <a:t>如图所示</a:t>
            </a:r>
            <a:r>
              <a:rPr sz="2000" spc="200">
                <a:uFillTx/>
                <a:sym typeface="+mn-ea"/>
              </a:rPr>
              <a:t>。</a:t>
            </a: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模拟投资操作】</a:t>
            </a:r>
          </a:p>
        </p:txBody>
      </p:sp>
      <p:pic>
        <p:nvPicPr>
          <p:cNvPr id="17" name="图片 17"/>
          <p:cNvPicPr>
            <a:picLocks noChangeAspect="1"/>
          </p:cNvPicPr>
          <p:nvPr/>
        </p:nvPicPr>
        <p:blipFill>
          <a:blip r:embed="rId6"/>
          <a:stretch>
            <a:fillRect/>
          </a:stretch>
        </p:blipFill>
        <p:spPr>
          <a:xfrm>
            <a:off x="815340" y="1741170"/>
            <a:ext cx="6028055" cy="3098165"/>
          </a:xfrm>
          <a:prstGeom prst="rect">
            <a:avLst/>
          </a:prstGeom>
          <a:noFill/>
          <a:ln>
            <a:noFill/>
          </a:ln>
        </p:spPr>
      </p:pic>
      <p:pic>
        <p:nvPicPr>
          <p:cNvPr id="18" name="图片 18"/>
          <p:cNvPicPr>
            <a:picLocks noChangeAspect="1"/>
          </p:cNvPicPr>
          <p:nvPr/>
        </p:nvPicPr>
        <p:blipFill>
          <a:blip r:embed="rId7"/>
          <a:stretch>
            <a:fillRect/>
          </a:stretch>
        </p:blipFill>
        <p:spPr>
          <a:xfrm>
            <a:off x="5080000" y="2830195"/>
            <a:ext cx="6527165" cy="3373120"/>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793730" cy="1630045"/>
          </a:xfrm>
          <a:prstGeom prst="rect">
            <a:avLst/>
          </a:prstGeom>
          <a:noFill/>
        </p:spPr>
        <p:txBody>
          <a:bodyPr wrap="square" rtlCol="0">
            <a:spAutoFit/>
          </a:bodyPr>
          <a:lstStyle/>
          <a:p>
            <a:pPr algn="l"/>
            <a:r>
              <a:rPr lang="en-US" sz="2000" spc="200">
                <a:uFillTx/>
                <a:sym typeface="+mn-ea"/>
              </a:rPr>
              <a:t>·</a:t>
            </a:r>
            <a:r>
              <a:rPr sz="2000" spc="200">
                <a:uFillTx/>
                <a:sym typeface="+mn-ea"/>
              </a:rPr>
              <a:t>Step5：委托买入或卖出。同样在证券买入或卖出页面，若填写的买入/卖出价格小于买一价格/大于卖一价格，则订单会根据截止日期进行挂单委托买卖。以挂单买入证券为例，</a:t>
            </a:r>
            <a:r>
              <a:rPr lang="zh-CN" sz="2000" spc="200">
                <a:uFillTx/>
                <a:sym typeface="+mn-ea"/>
              </a:rPr>
              <a:t>如图所示</a:t>
            </a:r>
            <a:r>
              <a:rPr sz="2000" spc="200">
                <a:uFillTx/>
                <a:sym typeface="+mn-ea"/>
              </a:rPr>
              <a:t>。</a:t>
            </a:r>
          </a:p>
          <a:p>
            <a:pPr algn="l"/>
            <a:r>
              <a:rPr sz="2000" spc="200">
                <a:uFillTx/>
                <a:sym typeface="+mn-ea"/>
              </a:rPr>
              <a:t>对于近期成交的订单，将会在成交页面中展示，对于待成交的订单，将在委托页面中展示。用户可在这两个页面中找寻近期的所有交易记录。</a:t>
            </a: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模拟投资操作】</a:t>
            </a:r>
          </a:p>
        </p:txBody>
      </p:sp>
      <p:pic>
        <p:nvPicPr>
          <p:cNvPr id="19" name="图片 19"/>
          <p:cNvPicPr>
            <a:picLocks noChangeAspect="1"/>
          </p:cNvPicPr>
          <p:nvPr/>
        </p:nvPicPr>
        <p:blipFill>
          <a:blip r:embed="rId6"/>
          <a:stretch>
            <a:fillRect/>
          </a:stretch>
        </p:blipFill>
        <p:spPr>
          <a:xfrm>
            <a:off x="6064250" y="2664460"/>
            <a:ext cx="5376545" cy="4095750"/>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647065" y="1034415"/>
            <a:ext cx="10793730" cy="1506855"/>
          </a:xfrm>
          <a:prstGeom prst="rect">
            <a:avLst/>
          </a:prstGeom>
          <a:noFill/>
        </p:spPr>
        <p:txBody>
          <a:bodyPr wrap="square" rtlCol="0">
            <a:spAutoFit/>
          </a:bodyPr>
          <a:lstStyle/>
          <a:p>
            <a:pPr algn="l"/>
            <a:r>
              <a:rPr lang="en-US" sz="2000" spc="200">
                <a:uFillTx/>
                <a:sym typeface="+mn-ea"/>
              </a:rPr>
              <a:t>·</a:t>
            </a:r>
            <a:r>
              <a:rPr sz="2000" spc="200">
                <a:uFillTx/>
                <a:sym typeface="+mn-ea"/>
              </a:rPr>
              <a:t>Step6：交割记录导出。 点击历史交割按钮，进入历史交割界面查看资金流的变动情况以及所有历史交易记录；点击记录导出按钮导出模拟投资交割单，交割单的格式为excel格式。查看自己的交割单信息，简单分析投资历史以及初衷，</a:t>
            </a:r>
            <a:r>
              <a:rPr lang="zh-CN" sz="2000" spc="200">
                <a:uFillTx/>
                <a:sym typeface="+mn-ea"/>
              </a:rPr>
              <a:t>如图所示。</a:t>
            </a:r>
            <a:endParaRPr sz="2000" spc="200">
              <a:uFillTx/>
              <a:sym typeface="+mn-ea"/>
            </a:endParaRPr>
          </a:p>
          <a:p>
            <a:pPr algn="l"/>
            <a:r>
              <a:rPr sz="1600" spc="200">
                <a:uFillTx/>
                <a:sym typeface="+mn-ea"/>
              </a:rPr>
              <a:t>在提交委托订单后，点击左侧导航栏委托按钮，进入委托订单查看页面，若订单还未成交，则可以点击撤单按钮，在撤单页面中将订单撤销</a:t>
            </a:r>
            <a:r>
              <a:rPr lang="zh-CN" sz="1600" spc="200">
                <a:uFillTx/>
                <a:sym typeface="+mn-ea"/>
              </a:rPr>
              <a:t>（详见平台）。</a:t>
            </a: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模拟投资操作】</a:t>
            </a:r>
          </a:p>
        </p:txBody>
      </p:sp>
      <p:pic>
        <p:nvPicPr>
          <p:cNvPr id="22" name="图片 22"/>
          <p:cNvPicPr>
            <a:picLocks noChangeAspect="1"/>
          </p:cNvPicPr>
          <p:nvPr/>
        </p:nvPicPr>
        <p:blipFill>
          <a:blip r:embed="rId6"/>
          <a:stretch>
            <a:fillRect/>
          </a:stretch>
        </p:blipFill>
        <p:spPr>
          <a:xfrm>
            <a:off x="2519680" y="2664460"/>
            <a:ext cx="7643495" cy="3942080"/>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1348</Words>
  <Application>Microsoft Office PowerPoint</Application>
  <PresentationFormat>宽屏</PresentationFormat>
  <Paragraphs>124</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微软雅黑</vt:lpstr>
      <vt:lpstr>Arial</vt:lpstr>
      <vt:lpstr>Times New Roman</vt:lpstr>
      <vt:lpstr>Office 主题​​</vt:lpstr>
      <vt:lpstr>实验二·模拟投资</vt:lpstr>
      <vt:lpstr>               1·实验介绍</vt:lpstr>
      <vt:lpstr>1·实验介绍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3·实验内容要求              </vt:lpstr>
      <vt:lpstr>4·实验说明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实验二·模拟投资</dc:title>
  <dc:creator/>
  <cp:lastModifiedBy>李岩</cp:lastModifiedBy>
  <cp:revision>66</cp:revision>
  <dcterms:created xsi:type="dcterms:W3CDTF">2019-06-19T02:08:00Z</dcterms:created>
  <dcterms:modified xsi:type="dcterms:W3CDTF">2022-04-24T02:01:11Z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