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comments/comment1.xml" ContentType="application/vnd.openxmlformats-officedocument.presentationml.comments+xml"/>
  <Override PartName="/ppt/tags/tag84.xml" ContentType="application/vnd.openxmlformats-officedocument.presentationml.tags+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72" r:id="rId7"/>
    <p:sldId id="262" r:id="rId8"/>
    <p:sldId id="263" r:id="rId9"/>
    <p:sldId id="264" r:id="rId10"/>
    <p:sldId id="274" r:id="rId11"/>
    <p:sldId id="273" r:id="rId12"/>
    <p:sldId id="267" r:id="rId13"/>
    <p:sldId id="275" r:id="rId14"/>
    <p:sldId id="268"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8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gKun" initials="3"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100" d="100"/>
          <a:sy n="100" d="100"/>
        </p:scale>
        <p:origin x="1068" y="414"/>
      </p:cViewPr>
      <p:guideLst>
        <p:guide orient="horz" pos="2160"/>
        <p:guide pos="378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5T16:31:30.798" idx="1">
    <p:pos x="7604" y="1201"/>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2022/5/15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2022/5/15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2022/5/15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2022/5/15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2022/5/15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2022/5/15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2022/5/15</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xml"/><Relationship Id="rId7" Type="http://schemas.openxmlformats.org/officeDocument/2006/relationships/image" Target="../media/image13.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8.xml"/><Relationship Id="rId7" Type="http://schemas.openxmlformats.org/officeDocument/2006/relationships/notesSlide" Target="../notesSlides/notesSlide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comments" Target="../comments/comment1.xml"/><Relationship Id="rId4" Type="http://schemas.openxmlformats.org/officeDocument/2006/relationships/notesSlide" Target="../notesSlides/notesSlide8.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sz="4400" dirty="0"/>
              <a:t>实验五</a:t>
            </a:r>
            <a:r>
              <a:rPr lang="en-US" altLang="zh-CN" sz="4400" dirty="0"/>
              <a:t>·</a:t>
            </a:r>
            <a:r>
              <a:rPr lang="zh-CN" altLang="en-US" sz="4400"/>
              <a:t>评测诊断</a:t>
            </a:r>
          </a:p>
        </p:txBody>
      </p:sp>
      <p:sp>
        <p:nvSpPr>
          <p:cNvPr id="3" name="副标题 2"/>
          <p:cNvSpPr>
            <a:spLocks noGrp="1"/>
          </p:cNvSpPr>
          <p:nvPr>
            <p:ph type="subTitle" idx="1"/>
            <p:custDataLst>
              <p:tags r:id="rId3"/>
            </p:custDataLst>
          </p:nvPr>
        </p:nvSpPr>
        <p:spPr/>
        <p:txBody>
          <a:bodyPr/>
          <a:lstStyle/>
          <a:p>
            <a:r>
              <a:rPr lang="zh-CN" altLang="en-US" dirty="0"/>
              <a:t>智能证券投资学</a:t>
            </a: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a:t>
            </a:r>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Xiaolong</a:t>
            </a:r>
            <a:r>
              <a:rPr lang="en-US" altLang="zh-CN" b="1" kern="0" spc="0" noProof="0" dirty="0">
                <a:ln>
                  <a:noFill/>
                </a:ln>
                <a:effectLst/>
                <a:uLnTx/>
                <a:latin typeface="Times New Roman" panose="02020603050405020304" pitchFamily="18" charset="0"/>
                <a:cs typeface="Times New Roman" panose="02020603050405020304" pitchFamily="18" charset="0"/>
                <a:sym typeface="+mn-ea"/>
              </a:rPr>
              <a:t> Wang</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ICRC·Lab</a:t>
            </a: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Date:2022-05</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结果分析】</a:t>
            </a:r>
          </a:p>
        </p:txBody>
      </p:sp>
      <p:sp>
        <p:nvSpPr>
          <p:cNvPr id="3" name="文本框 2"/>
          <p:cNvSpPr txBox="1"/>
          <p:nvPr/>
        </p:nvSpPr>
        <p:spPr>
          <a:xfrm>
            <a:off x="412750" y="1218565"/>
            <a:ext cx="10897980" cy="706755"/>
          </a:xfrm>
          <a:prstGeom prst="rect">
            <a:avLst/>
          </a:prstGeom>
          <a:noFill/>
        </p:spPr>
        <p:txBody>
          <a:bodyPr wrap="square" rtlCol="0">
            <a:spAutoFit/>
          </a:bodyPr>
          <a:lstStyle/>
          <a:p>
            <a:r>
              <a:rPr sz="2000" spc="200" dirty="0">
                <a:sym typeface="+mn-ea"/>
              </a:rPr>
              <a:t>Step</a:t>
            </a:r>
            <a:r>
              <a:rPr lang="en-US" sz="2000" spc="200" dirty="0">
                <a:sym typeface="+mn-ea"/>
              </a:rPr>
              <a:t>3</a:t>
            </a:r>
            <a:r>
              <a:rPr sz="2000" spc="200" dirty="0">
                <a:sym typeface="+mn-ea"/>
              </a:rPr>
              <a:t>:通过</a:t>
            </a:r>
            <a:r>
              <a:rPr sz="2000" b="1" spc="200" dirty="0">
                <a:sym typeface="+mn-ea"/>
              </a:rPr>
              <a:t>评测诊断→评测结果</a:t>
            </a:r>
            <a:r>
              <a:rPr lang="zh-CN" altLang="en-US" sz="2000" b="1" spc="200" dirty="0">
                <a:sym typeface="+mn-ea"/>
              </a:rPr>
              <a:t>→应变能力（调仓）</a:t>
            </a:r>
            <a:r>
              <a:rPr sz="2000" spc="200" dirty="0" err="1">
                <a:sym typeface="+mn-ea"/>
              </a:rPr>
              <a:t>模块，查看自己的</a:t>
            </a:r>
            <a:r>
              <a:rPr lang="zh-CN" altLang="en-US" sz="2000" spc="200" dirty="0">
                <a:sym typeface="+mn-ea"/>
              </a:rPr>
              <a:t>调仓能力</a:t>
            </a:r>
            <a:r>
              <a:rPr sz="2000" spc="200" dirty="0" err="1">
                <a:sym typeface="+mn-ea"/>
              </a:rPr>
              <a:t>评分以及历史详细数据</a:t>
            </a:r>
            <a:r>
              <a:rPr lang="zh-CN" altLang="en-US" sz="2000" spc="200" dirty="0">
                <a:sym typeface="+mn-ea"/>
              </a:rPr>
              <a:t>。</a:t>
            </a:r>
            <a:endParaRPr lang="en-US" altLang="zh-CN" sz="2000" spc="200" dirty="0">
              <a:sym typeface="+mn-ea"/>
            </a:endParaRPr>
          </a:p>
        </p:txBody>
      </p:sp>
      <p:sp>
        <p:nvSpPr>
          <p:cNvPr id="12" name="文本框 11"/>
          <p:cNvSpPr txBox="1"/>
          <p:nvPr/>
        </p:nvSpPr>
        <p:spPr>
          <a:xfrm>
            <a:off x="412750" y="2360791"/>
            <a:ext cx="10897980" cy="2553335"/>
          </a:xfrm>
          <a:prstGeom prst="rect">
            <a:avLst/>
          </a:prstGeom>
          <a:noFill/>
        </p:spPr>
        <p:txBody>
          <a:bodyPr wrap="square" rtlCol="0">
            <a:spAutoFit/>
          </a:bodyPr>
          <a:lstStyle/>
          <a:p>
            <a:r>
              <a:rPr lang="zh-CN" altLang="en-US" sz="2000" b="1" spc="200" dirty="0">
                <a:sym typeface="+mn-ea"/>
              </a:rPr>
              <a:t>应变能力（调仓）：</a:t>
            </a:r>
            <a:r>
              <a:rPr lang="zh-CN" altLang="zh-CN" sz="2000" dirty="0"/>
              <a:t>投资者通过研究</a:t>
            </a:r>
            <a:r>
              <a:rPr lang="zh-CN" altLang="zh-CN" sz="2000" b="1" dirty="0"/>
              <a:t>宏观判势</a:t>
            </a:r>
            <a:r>
              <a:rPr lang="zh-CN" altLang="zh-CN" sz="2000" dirty="0"/>
              <a:t>，确定了投资股债金的舱位配置，在</a:t>
            </a:r>
            <a:r>
              <a:rPr lang="zh-CN" altLang="zh-CN" sz="2000" b="1" dirty="0"/>
              <a:t>具体实施</a:t>
            </a:r>
            <a:r>
              <a:rPr lang="zh-CN" altLang="zh-CN" sz="2000" dirty="0"/>
              <a:t>上，通过研究个股和行业，也决定了具体的股票、行业和他们之间的仓位比例。然而，投资是一个</a:t>
            </a:r>
            <a:r>
              <a:rPr lang="zh-CN" altLang="zh-CN" sz="2000" b="1" dirty="0"/>
              <a:t>时序渐进</a:t>
            </a:r>
            <a:r>
              <a:rPr lang="zh-CN" altLang="zh-CN" sz="2000" dirty="0"/>
              <a:t>的过程，市场总会随着时间不停的变化，各种新的信息会陆续补充进来，投资者的决策操作的效果也日益显现，考虑到之后真实情况和之前预期的差距，新的操作就由此产生，这就是平衡能力。</a:t>
            </a:r>
          </a:p>
          <a:p>
            <a:r>
              <a:rPr lang="zh-CN" altLang="zh-CN" sz="2000" dirty="0"/>
              <a:t>例如：投资者选择一个品种后，经常会根据市场变化</a:t>
            </a:r>
            <a:r>
              <a:rPr lang="zh-CN" altLang="zh-CN" sz="2000" b="1" dirty="0"/>
              <a:t>加仓</a:t>
            </a:r>
            <a:r>
              <a:rPr lang="zh-CN" altLang="zh-CN" sz="2000" dirty="0"/>
              <a:t>或者</a:t>
            </a:r>
            <a:r>
              <a:rPr lang="zh-CN" altLang="zh-CN" sz="2000" b="1" dirty="0"/>
              <a:t>减仓</a:t>
            </a:r>
            <a:r>
              <a:rPr lang="zh-CN" altLang="zh-CN" sz="2000" dirty="0"/>
              <a:t>该品种</a:t>
            </a:r>
            <a:r>
              <a:rPr lang="zh-CN" altLang="en-US" sz="2000" dirty="0"/>
              <a:t>；或者是对所持有的</a:t>
            </a:r>
            <a:r>
              <a:rPr lang="zh-CN" altLang="en-US" sz="2000" b="1" dirty="0"/>
              <a:t>证券品种</a:t>
            </a:r>
            <a:r>
              <a:rPr lang="zh-CN" altLang="en-US" sz="2000" dirty="0"/>
              <a:t>进行</a:t>
            </a:r>
            <a:r>
              <a:rPr lang="zh-CN" altLang="en-US" sz="2000" b="1" dirty="0"/>
              <a:t>及时更换</a:t>
            </a:r>
            <a:r>
              <a:rPr lang="zh-CN" altLang="en-US" sz="2000" dirty="0"/>
              <a:t>，</a:t>
            </a:r>
            <a:r>
              <a:rPr lang="zh-CN" altLang="zh-CN" sz="2000" dirty="0"/>
              <a:t>这就是一种典型的</a:t>
            </a:r>
            <a:r>
              <a:rPr lang="zh-CN" altLang="zh-CN" sz="2000" b="1" dirty="0"/>
              <a:t>平衡</a:t>
            </a:r>
            <a:r>
              <a:rPr lang="zh-CN" altLang="zh-CN" sz="2000" dirty="0"/>
              <a:t>操作，也被称为</a:t>
            </a:r>
            <a:r>
              <a:rPr lang="zh-CN" altLang="zh-CN" sz="2000" b="1" dirty="0"/>
              <a:t>调仓</a:t>
            </a:r>
            <a:r>
              <a:rPr lang="zh-CN" altLang="zh-CN" sz="2000" dirty="0"/>
              <a:t>。</a:t>
            </a:r>
          </a:p>
          <a:p>
            <a:endParaRPr lang="en-US" altLang="zh-CN" sz="2000" spc="200" dirty="0">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结果分析】</a:t>
            </a:r>
          </a:p>
        </p:txBody>
      </p:sp>
      <p:sp>
        <p:nvSpPr>
          <p:cNvPr id="3" name="文本框 2"/>
          <p:cNvSpPr txBox="1"/>
          <p:nvPr/>
        </p:nvSpPr>
        <p:spPr>
          <a:xfrm>
            <a:off x="412750" y="1218565"/>
            <a:ext cx="10897980" cy="1630045"/>
          </a:xfrm>
          <a:prstGeom prst="rect">
            <a:avLst/>
          </a:prstGeom>
          <a:noFill/>
        </p:spPr>
        <p:txBody>
          <a:bodyPr wrap="square" rtlCol="0">
            <a:spAutoFit/>
          </a:bodyPr>
          <a:lstStyle/>
          <a:p>
            <a:r>
              <a:rPr sz="2000" spc="200" dirty="0">
                <a:sym typeface="+mn-ea"/>
              </a:rPr>
              <a:t>Step</a:t>
            </a:r>
            <a:r>
              <a:rPr lang="en-US" sz="2000" spc="200" dirty="0">
                <a:sym typeface="+mn-ea"/>
              </a:rPr>
              <a:t>3</a:t>
            </a:r>
            <a:r>
              <a:rPr sz="2000" spc="200" dirty="0">
                <a:sym typeface="+mn-ea"/>
              </a:rPr>
              <a:t>:通过</a:t>
            </a:r>
            <a:r>
              <a:rPr sz="2000" b="1" spc="200" dirty="0">
                <a:sym typeface="+mn-ea"/>
              </a:rPr>
              <a:t>评测诊断→评测结果</a:t>
            </a:r>
            <a:r>
              <a:rPr lang="zh-CN" altLang="en-US" sz="2000" b="1" spc="200" dirty="0">
                <a:sym typeface="+mn-ea"/>
              </a:rPr>
              <a:t>→应变能力（调仓）</a:t>
            </a:r>
            <a:r>
              <a:rPr sz="2000" spc="200" dirty="0" err="1">
                <a:sym typeface="+mn-ea"/>
              </a:rPr>
              <a:t>模块，查看自己的</a:t>
            </a:r>
            <a:r>
              <a:rPr lang="zh-CN" altLang="en-US" sz="2000" spc="200" dirty="0">
                <a:sym typeface="+mn-ea"/>
              </a:rPr>
              <a:t>调仓能力</a:t>
            </a:r>
            <a:r>
              <a:rPr sz="2000" spc="200" dirty="0" err="1">
                <a:sym typeface="+mn-ea"/>
              </a:rPr>
              <a:t>评分以及历史详细数据</a:t>
            </a:r>
            <a:r>
              <a:rPr lang="zh-CN" altLang="en-US" sz="2000" spc="200" dirty="0">
                <a:sym typeface="+mn-ea"/>
              </a:rPr>
              <a:t>。</a:t>
            </a:r>
            <a:endParaRPr lang="en-US" altLang="zh-CN" sz="2000" spc="200" dirty="0">
              <a:sym typeface="+mn-ea"/>
            </a:endParaRPr>
          </a:p>
          <a:p>
            <a:r>
              <a:rPr sz="2000" b="1" u="sng" spc="200" dirty="0">
                <a:solidFill>
                  <a:srgbClr val="FF0000"/>
                </a:solidFill>
                <a:sym typeface="+mn-ea"/>
              </a:rPr>
              <a:t>分析总结：</a:t>
            </a:r>
            <a:r>
              <a:rPr lang="en-US" sz="2000" u="sng" spc="200" dirty="0">
                <a:sym typeface="+mn-ea"/>
              </a:rPr>
              <a:t>1</a:t>
            </a:r>
            <a:r>
              <a:rPr lang="zh-CN" altLang="en-US" sz="2000" u="sng" spc="200" dirty="0">
                <a:sym typeface="+mn-ea"/>
              </a:rPr>
              <a:t>）你认为</a:t>
            </a:r>
            <a:r>
              <a:rPr lang="zh-CN" altLang="en-US" sz="2000" b="1" u="sng" spc="200" dirty="0">
                <a:sym typeface="+mn-ea"/>
              </a:rPr>
              <a:t>自身调仓换股的能力如何</a:t>
            </a:r>
            <a:r>
              <a:rPr lang="zh-CN" altLang="en-US" sz="2000" u="sng" spc="200" dirty="0">
                <a:sym typeface="+mn-ea"/>
              </a:rPr>
              <a:t>？是否符合自身的收益预期？</a:t>
            </a:r>
            <a:endParaRPr lang="en-US" altLang="zh-CN" sz="2000" u="sng" spc="200" dirty="0">
              <a:sym typeface="+mn-ea"/>
            </a:endParaRPr>
          </a:p>
          <a:p>
            <a:r>
              <a:rPr lang="en-US" altLang="zh-CN" sz="2000" u="sng" spc="200" dirty="0">
                <a:sym typeface="+mn-ea"/>
              </a:rPr>
              <a:t>2</a:t>
            </a:r>
            <a:r>
              <a:rPr lang="zh-CN" altLang="en-US" sz="2000" u="sng" spc="200" dirty="0">
                <a:sym typeface="+mn-ea"/>
              </a:rPr>
              <a:t>）系统给出的调仓能力评分</a:t>
            </a:r>
            <a:r>
              <a:rPr lang="zh-CN" altLang="en-US" sz="2000" b="1" u="sng" spc="200" dirty="0">
                <a:sym typeface="+mn-ea"/>
              </a:rPr>
              <a:t>是否合理</a:t>
            </a:r>
            <a:r>
              <a:rPr lang="zh-CN" altLang="en-US" sz="2000" u="sng" spc="200" dirty="0">
                <a:sym typeface="+mn-ea"/>
              </a:rPr>
              <a:t>（是否符合投资实际情况）？</a:t>
            </a:r>
            <a:endParaRPr lang="en-US" altLang="zh-CN" sz="2000" u="sng" spc="200" dirty="0">
              <a:sym typeface="+mn-ea"/>
            </a:endParaRPr>
          </a:p>
          <a:p>
            <a:r>
              <a:rPr lang="en-US" sz="2000" u="sng" spc="200" dirty="0">
                <a:sym typeface="+mn-ea"/>
              </a:rPr>
              <a:t>3</a:t>
            </a:r>
            <a:r>
              <a:rPr lang="zh-CN" altLang="en-US" sz="2000" u="sng" spc="200" dirty="0">
                <a:sym typeface="+mn-ea"/>
              </a:rPr>
              <a:t>）你对调仓换股能力的量化有何</a:t>
            </a:r>
            <a:r>
              <a:rPr lang="zh-CN" altLang="en-US" sz="2000" b="1" u="sng" spc="200" dirty="0">
                <a:sym typeface="+mn-ea"/>
              </a:rPr>
              <a:t>独特的思路与想法</a:t>
            </a:r>
            <a:r>
              <a:rPr lang="zh-CN" altLang="en-US" sz="2000" u="sng" spc="200" dirty="0">
                <a:sym typeface="+mn-ea"/>
              </a:rPr>
              <a:t>？</a:t>
            </a:r>
            <a:endParaRPr lang="en-US" sz="2000" u="sng" spc="200" dirty="0">
              <a:sym typeface="+mn-ea"/>
            </a:endParaRPr>
          </a:p>
        </p:txBody>
      </p:sp>
      <p:pic>
        <p:nvPicPr>
          <p:cNvPr id="6" name="图片 5"/>
          <p:cNvPicPr>
            <a:picLocks noChangeAspect="1"/>
          </p:cNvPicPr>
          <p:nvPr/>
        </p:nvPicPr>
        <p:blipFill>
          <a:blip r:embed="rId6"/>
          <a:stretch>
            <a:fillRect/>
          </a:stretch>
        </p:blipFill>
        <p:spPr>
          <a:xfrm>
            <a:off x="1270" y="3081020"/>
            <a:ext cx="4343400" cy="2575560"/>
          </a:xfrm>
          <a:prstGeom prst="rect">
            <a:avLst/>
          </a:prstGeom>
        </p:spPr>
      </p:pic>
      <p:pic>
        <p:nvPicPr>
          <p:cNvPr id="11" name="图片 10"/>
          <p:cNvPicPr>
            <a:picLocks noChangeAspect="1"/>
          </p:cNvPicPr>
          <p:nvPr/>
        </p:nvPicPr>
        <p:blipFill>
          <a:blip r:embed="rId7"/>
          <a:stretch>
            <a:fillRect/>
          </a:stretch>
        </p:blipFill>
        <p:spPr>
          <a:xfrm>
            <a:off x="4108450" y="3173730"/>
            <a:ext cx="4252595" cy="2477770"/>
          </a:xfrm>
          <a:prstGeom prst="rect">
            <a:avLst/>
          </a:prstGeom>
        </p:spPr>
      </p:pic>
      <p:pic>
        <p:nvPicPr>
          <p:cNvPr id="12" name="图片 11"/>
          <p:cNvPicPr>
            <a:picLocks noChangeAspect="1"/>
          </p:cNvPicPr>
          <p:nvPr/>
        </p:nvPicPr>
        <p:blipFill>
          <a:blip r:embed="rId8"/>
          <a:stretch>
            <a:fillRect/>
          </a:stretch>
        </p:blipFill>
        <p:spPr>
          <a:xfrm>
            <a:off x="8137525" y="3173730"/>
            <a:ext cx="4503420" cy="248412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12750" y="1218565"/>
            <a:ext cx="10628630" cy="4708981"/>
          </a:xfrm>
          <a:prstGeom prst="rect">
            <a:avLst/>
          </a:prstGeom>
          <a:noFill/>
        </p:spPr>
        <p:txBody>
          <a:bodyPr wrap="square" rtlCol="0">
            <a:spAutoFit/>
          </a:bodyPr>
          <a:lstStyle/>
          <a:p>
            <a:pPr algn="l"/>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p>
          <a:p>
            <a:pPr algn="l"/>
            <a:endParaRPr lang="zh-CN" altLang="en-US" sz="2000" spc="200" dirty="0">
              <a:uFillTx/>
              <a:sym typeface="+mn-ea"/>
            </a:endParaRPr>
          </a:p>
          <a:p>
            <a:pPr algn="l"/>
            <a:r>
              <a:rPr lang="zh-CN" altLang="en-US" sz="2000" spc="200" dirty="0">
                <a:uFillTx/>
                <a:sym typeface="+mn-ea"/>
              </a:rPr>
              <a:t>（1）通过</a:t>
            </a:r>
            <a:r>
              <a:rPr lang="zh-CN" altLang="en-US" sz="2000" b="1" spc="200" dirty="0">
                <a:uFillTx/>
                <a:sym typeface="+mn-ea"/>
              </a:rPr>
              <a:t>整体分析</a:t>
            </a:r>
            <a:r>
              <a:rPr lang="zh-CN" altLang="en-US" sz="2000" spc="200" dirty="0">
                <a:uFillTx/>
                <a:sym typeface="+mn-ea"/>
              </a:rPr>
              <a:t>模块。了解自身的股票、债券、现金仓位占比，</a:t>
            </a:r>
            <a:r>
              <a:rPr lang="zh-CN" altLang="en-US" sz="2000" b="1" spc="200" dirty="0">
                <a:solidFill>
                  <a:schemeClr val="accent5"/>
                </a:solidFill>
                <a:uFillTx/>
                <a:sym typeface="+mn-ea"/>
              </a:rPr>
              <a:t>分析总结：</a:t>
            </a:r>
            <a:r>
              <a:rPr lang="zh-CN" altLang="en-US" sz="2000" spc="200" dirty="0">
                <a:uFillTx/>
                <a:sym typeface="+mn-ea"/>
              </a:rPr>
              <a:t>相关收益情况，这个收益情况符合预期吗，未来一周的收益预期是怎样的？</a:t>
            </a:r>
          </a:p>
          <a:p>
            <a:pPr algn="l"/>
            <a:r>
              <a:rPr lang="zh-CN" altLang="en-US" sz="2000" spc="200" dirty="0">
                <a:uFillTx/>
                <a:sym typeface="+mn-ea"/>
              </a:rPr>
              <a:t>（2）通过</a:t>
            </a:r>
            <a:r>
              <a:rPr lang="zh-CN" altLang="en-US" sz="2000" b="1" spc="200" dirty="0">
                <a:uFillTx/>
                <a:sym typeface="+mn-ea"/>
              </a:rPr>
              <a:t>整体分析→总体总结</a:t>
            </a:r>
            <a:r>
              <a:rPr lang="zh-CN" altLang="en-US" sz="2000" spc="200" dirty="0">
                <a:uFillTx/>
                <a:sym typeface="+mn-ea"/>
              </a:rPr>
              <a:t>模块。了解自身市值、收益、盈亏状况。</a:t>
            </a:r>
            <a:r>
              <a:rPr lang="zh-CN" altLang="en-US" sz="2000" b="1" spc="200" dirty="0">
                <a:solidFill>
                  <a:schemeClr val="accent5"/>
                </a:solidFill>
                <a:uFillTx/>
                <a:sym typeface="+mn-ea"/>
              </a:rPr>
              <a:t>分析总结：</a:t>
            </a:r>
            <a:r>
              <a:rPr lang="zh-CN" altLang="en-US" sz="2000" spc="200" dirty="0">
                <a:sym typeface="+mn-ea"/>
              </a:rPr>
              <a:t>市值</a:t>
            </a:r>
            <a:r>
              <a:rPr lang="zh-CN" altLang="en-US" sz="2000" spc="200" dirty="0">
                <a:uFillTx/>
                <a:sym typeface="+mn-ea"/>
              </a:rPr>
              <a:t>曲线的走势是怎样的？</a:t>
            </a:r>
            <a:r>
              <a:rPr lang="zh-CN" altLang="en-US" sz="2000" spc="200" dirty="0">
                <a:sym typeface="+mn-ea"/>
              </a:rPr>
              <a:t>市值</a:t>
            </a:r>
            <a:r>
              <a:rPr lang="zh-CN" altLang="en-US" sz="2000" spc="200" dirty="0">
                <a:uFillTx/>
                <a:sym typeface="+mn-ea"/>
              </a:rPr>
              <a:t>曲线的波峰和波谷分别对应什么事件（归因分析）？</a:t>
            </a:r>
          </a:p>
          <a:p>
            <a:pPr algn="l"/>
            <a:r>
              <a:rPr lang="zh-CN" altLang="en-US" sz="2000" spc="200" dirty="0">
                <a:uFillTx/>
                <a:sym typeface="+mn-ea"/>
              </a:rPr>
              <a:t>（3）通过</a:t>
            </a:r>
            <a:r>
              <a:rPr lang="zh-CN" altLang="en-US" sz="2000" b="1" spc="200" dirty="0">
                <a:uFillTx/>
                <a:sym typeface="+mn-ea"/>
              </a:rPr>
              <a:t>整体分析→总体总结折线图</a:t>
            </a:r>
            <a:r>
              <a:rPr lang="zh-CN" altLang="en-US" sz="2000" spc="200" dirty="0">
                <a:uFillTx/>
                <a:sym typeface="+mn-ea"/>
              </a:rPr>
              <a:t>。</a:t>
            </a:r>
            <a:r>
              <a:rPr lang="zh-CN" altLang="en-US" sz="2000" b="1" spc="200" dirty="0">
                <a:solidFill>
                  <a:schemeClr val="accent5"/>
                </a:solidFill>
                <a:uFillTx/>
                <a:sym typeface="+mn-ea"/>
              </a:rPr>
              <a:t>分析总结：</a:t>
            </a:r>
            <a:r>
              <a:rPr lang="zh-CN" altLang="en-US" sz="2000" spc="200" dirty="0">
                <a:uFillTx/>
                <a:sym typeface="+mn-ea"/>
              </a:rPr>
              <a:t>自身的收益相对大盘（指数）的情况，在投资期间，上证指数和深证指数走势是怎样的？</a:t>
            </a:r>
          </a:p>
          <a:p>
            <a:pPr algn="l"/>
            <a:r>
              <a:rPr lang="zh-CN" altLang="en-US" sz="2000" spc="200" dirty="0">
                <a:uFillTx/>
                <a:sym typeface="+mn-ea"/>
              </a:rPr>
              <a:t>（4）通过</a:t>
            </a:r>
            <a:r>
              <a:rPr lang="zh-CN" altLang="en-US" sz="2000" b="1" spc="200" dirty="0">
                <a:uFillTx/>
                <a:sym typeface="+mn-ea"/>
              </a:rPr>
              <a:t>个体分析→个体总结</a:t>
            </a:r>
            <a:r>
              <a:rPr lang="zh-CN" altLang="en-US" sz="2000" spc="200" dirty="0">
                <a:uFillTx/>
                <a:sym typeface="+mn-ea"/>
              </a:rPr>
              <a:t>模块，了解自身投资结果。对于图中的几个关键词信息，按照表2-1中的分析思路进行</a:t>
            </a:r>
            <a:r>
              <a:rPr lang="zh-CN" altLang="en-US" sz="2000" b="1" spc="200" dirty="0">
                <a:solidFill>
                  <a:schemeClr val="accent5"/>
                </a:solidFill>
                <a:uFillTx/>
                <a:sym typeface="+mn-ea"/>
              </a:rPr>
              <a:t>分析总结</a:t>
            </a:r>
            <a:r>
              <a:rPr lang="zh-CN" altLang="en-US" sz="2000" spc="200" dirty="0">
                <a:uFillTx/>
                <a:sym typeface="+mn-ea"/>
              </a:rPr>
              <a:t>。</a:t>
            </a:r>
          </a:p>
          <a:p>
            <a:pPr algn="l"/>
            <a:r>
              <a:rPr lang="zh-CN" altLang="en-US" sz="2000" spc="200" dirty="0">
                <a:uFillTx/>
                <a:sym typeface="+mn-ea"/>
              </a:rPr>
              <a:t>（5）通过</a:t>
            </a:r>
            <a:r>
              <a:rPr lang="zh-CN" altLang="en-US" sz="2000" b="1" spc="200" dirty="0">
                <a:uFillTx/>
                <a:sym typeface="+mn-ea"/>
              </a:rPr>
              <a:t>个体分析→当前持股</a:t>
            </a:r>
            <a:r>
              <a:rPr lang="zh-CN" altLang="en-US" sz="2000" spc="200" dirty="0">
                <a:uFillTx/>
                <a:sym typeface="+mn-ea"/>
              </a:rPr>
              <a:t>模块，了解每次战斗的综合情况。结合单支证券三线图中的相关信息，</a:t>
            </a:r>
            <a:r>
              <a:rPr lang="zh-CN" altLang="en-US" sz="2000" b="1" spc="200" dirty="0">
                <a:solidFill>
                  <a:schemeClr val="accent5"/>
                </a:solidFill>
                <a:uFillTx/>
                <a:sym typeface="+mn-ea"/>
              </a:rPr>
              <a:t>分析总结：</a:t>
            </a:r>
            <a:r>
              <a:rPr lang="zh-CN" altLang="en-US" sz="2000" spc="200" dirty="0">
                <a:uFillTx/>
                <a:sym typeface="+mn-ea"/>
              </a:rPr>
              <a:t>2支当前持仓证券的表现（比如：市值、收益、相对大盘（指数）的盈亏情况。）</a:t>
            </a:r>
          </a:p>
          <a:p>
            <a:pPr algn="l"/>
            <a:r>
              <a:rPr lang="zh-CN" altLang="en-US" sz="2000" spc="200" dirty="0">
                <a:uFillTx/>
                <a:sym typeface="+mn-ea"/>
              </a:rPr>
              <a:t>（6）通过</a:t>
            </a:r>
            <a:r>
              <a:rPr lang="zh-CN" altLang="en-US" sz="2000" b="1" spc="200" dirty="0">
                <a:uFillTx/>
                <a:sym typeface="+mn-ea"/>
              </a:rPr>
              <a:t>评测诊断→评测结果</a:t>
            </a:r>
            <a:r>
              <a:rPr lang="zh-CN" altLang="en-US" sz="2000" spc="200" dirty="0">
                <a:uFillTx/>
                <a:sym typeface="+mn-ea"/>
              </a:rPr>
              <a:t>模块，查看自己的各项评分以及历史详细数据。</a:t>
            </a:r>
            <a:r>
              <a:rPr lang="zh-CN" altLang="en-US" sz="2000" b="1" spc="200" dirty="0">
                <a:solidFill>
                  <a:schemeClr val="accent5"/>
                </a:solidFill>
                <a:uFillTx/>
                <a:sym typeface="+mn-ea"/>
              </a:rPr>
              <a:t>分析总结：</a:t>
            </a:r>
            <a:r>
              <a:rPr lang="zh-CN" altLang="en-US" sz="2000" spc="200" dirty="0">
                <a:uFillTx/>
                <a:sym typeface="+mn-ea"/>
              </a:rPr>
              <a:t>各项评分反映出来的投资效果与特点。</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12750" y="1218565"/>
            <a:ext cx="10628630" cy="3785652"/>
          </a:xfrm>
          <a:prstGeom prst="rect">
            <a:avLst/>
          </a:prstGeom>
          <a:noFill/>
        </p:spPr>
        <p:txBody>
          <a:bodyPr wrap="square" rtlCol="0">
            <a:spAutoFit/>
          </a:bodyPr>
          <a:lstStyle/>
          <a:p>
            <a:pPr algn="l"/>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p>
          <a:p>
            <a:pPr algn="l"/>
            <a:endParaRPr lang="zh-CN" altLang="en-US" sz="2000" spc="200" dirty="0">
              <a:uFillTx/>
              <a:sym typeface="+mn-ea"/>
            </a:endParaRPr>
          </a:p>
          <a:p>
            <a:r>
              <a:rPr lang="zh-CN" altLang="en-US" sz="2000" spc="200" dirty="0">
                <a:uFillTx/>
                <a:sym typeface="+mn-ea"/>
              </a:rPr>
              <a:t>（</a:t>
            </a:r>
            <a:r>
              <a:rPr lang="en-US" altLang="zh-CN" sz="2000" spc="200" dirty="0">
                <a:uFillTx/>
                <a:sym typeface="+mn-ea"/>
              </a:rPr>
              <a:t>7</a:t>
            </a:r>
            <a:r>
              <a:rPr lang="zh-CN" altLang="en-US" sz="2000" spc="200" dirty="0">
                <a:uFillTx/>
                <a:sym typeface="+mn-ea"/>
              </a:rPr>
              <a:t>）</a:t>
            </a:r>
            <a:r>
              <a:rPr lang="zh-CN" altLang="en-US" sz="2000" spc="200" dirty="0">
                <a:sym typeface="+mn-ea"/>
              </a:rPr>
              <a:t>通过</a:t>
            </a:r>
            <a:r>
              <a:rPr lang="zh-CN" altLang="en-US" sz="2000" b="1" spc="200" dirty="0">
                <a:sym typeface="+mn-ea"/>
              </a:rPr>
              <a:t>评测诊断→评测结果→平衡能力（调仓）</a:t>
            </a:r>
            <a:r>
              <a:rPr lang="zh-CN" altLang="en-US" sz="2000" spc="200" dirty="0">
                <a:sym typeface="+mn-ea"/>
              </a:rPr>
              <a:t>模块，查看自己的调仓能力评分以及历史详细数据。</a:t>
            </a:r>
          </a:p>
          <a:p>
            <a:r>
              <a:rPr lang="zh-CN" altLang="en-US" sz="2000" b="1" u="sng" spc="200" dirty="0">
                <a:solidFill>
                  <a:schemeClr val="accent1">
                    <a:lumMod val="75000"/>
                  </a:schemeClr>
                </a:solidFill>
                <a:sym typeface="+mn-ea"/>
              </a:rPr>
              <a:t>  分析总结：</a:t>
            </a:r>
            <a:r>
              <a:rPr lang="en-US" altLang="zh-CN" sz="2000" b="1" u="sng" spc="200" dirty="0">
                <a:solidFill>
                  <a:schemeClr val="accent1">
                    <a:lumMod val="75000"/>
                  </a:schemeClr>
                </a:solidFill>
                <a:sym typeface="+mn-ea"/>
              </a:rPr>
              <a:t>	</a:t>
            </a:r>
            <a:r>
              <a:rPr lang="en-US" altLang="zh-CN" sz="2000" u="sng" spc="200" dirty="0">
                <a:sym typeface="+mn-ea"/>
              </a:rPr>
              <a:t>1</a:t>
            </a:r>
            <a:r>
              <a:rPr lang="zh-CN" altLang="en-US" sz="2000" u="sng" spc="200" dirty="0">
                <a:sym typeface="+mn-ea"/>
              </a:rPr>
              <a:t>）你认为</a:t>
            </a:r>
            <a:r>
              <a:rPr lang="zh-CN" altLang="en-US" sz="2000" b="1" u="sng" spc="200" dirty="0">
                <a:sym typeface="+mn-ea"/>
              </a:rPr>
              <a:t>自身调仓换股的能力如何</a:t>
            </a:r>
            <a:r>
              <a:rPr lang="zh-CN" altLang="en-US" sz="2000" u="sng" spc="200" dirty="0">
                <a:sym typeface="+mn-ea"/>
              </a:rPr>
              <a:t>？是否符合自身的收益预期？</a:t>
            </a:r>
          </a:p>
          <a:p>
            <a:r>
              <a:rPr lang="en-US" altLang="zh-CN" sz="2000" u="sng" spc="200" dirty="0">
                <a:sym typeface="+mn-ea"/>
              </a:rPr>
              <a:t>		2</a:t>
            </a:r>
            <a:r>
              <a:rPr lang="zh-CN" altLang="en-US" sz="2000" u="sng" spc="200" dirty="0">
                <a:sym typeface="+mn-ea"/>
              </a:rPr>
              <a:t>）系统给出的调仓能力评分</a:t>
            </a:r>
            <a:r>
              <a:rPr lang="zh-CN" altLang="en-US" sz="2000" b="1" u="sng" spc="200" dirty="0">
                <a:sym typeface="+mn-ea"/>
              </a:rPr>
              <a:t>是否合理</a:t>
            </a:r>
            <a:r>
              <a:rPr lang="zh-CN" altLang="en-US" sz="2000" u="sng" spc="200" dirty="0">
                <a:sym typeface="+mn-ea"/>
              </a:rPr>
              <a:t>（是否符合投资实际情况）？</a:t>
            </a:r>
          </a:p>
          <a:p>
            <a:r>
              <a:rPr lang="en-US" altLang="zh-CN" sz="2000" u="sng" spc="200" dirty="0">
                <a:sym typeface="+mn-ea"/>
              </a:rPr>
              <a:t>		3</a:t>
            </a:r>
            <a:r>
              <a:rPr lang="zh-CN" altLang="en-US" sz="2000" u="sng" spc="200" dirty="0">
                <a:sym typeface="+mn-ea"/>
              </a:rPr>
              <a:t>）你对调仓换股能力的量化有何</a:t>
            </a:r>
            <a:r>
              <a:rPr lang="zh-CN" altLang="en-US" sz="2000" b="1" u="sng" spc="200" dirty="0">
                <a:sym typeface="+mn-ea"/>
              </a:rPr>
              <a:t>独特的思路与想法</a:t>
            </a:r>
            <a:r>
              <a:rPr lang="zh-CN" altLang="en-US" sz="2000" u="sng" spc="200" dirty="0">
                <a:sym typeface="+mn-ea"/>
              </a:rPr>
              <a:t>？</a:t>
            </a:r>
            <a:endParaRPr lang="en-US" altLang="zh-CN" sz="2000" u="sng" spc="200" dirty="0">
              <a:sym typeface="+mn-ea"/>
            </a:endParaRPr>
          </a:p>
          <a:p>
            <a:endParaRPr lang="en-US" altLang="zh-CN" sz="2000" u="sng" spc="200" dirty="0">
              <a:sym typeface="+mn-ea"/>
            </a:endParaRPr>
          </a:p>
          <a:p>
            <a:r>
              <a:rPr lang="zh-CN" altLang="en-US" sz="2000" spc="200" dirty="0">
                <a:sym typeface="+mn-ea"/>
              </a:rPr>
              <a:t>（</a:t>
            </a:r>
            <a:r>
              <a:rPr lang="en-US" altLang="zh-CN" sz="2000" spc="200" dirty="0">
                <a:sym typeface="+mn-ea"/>
              </a:rPr>
              <a:t>8</a:t>
            </a:r>
            <a:r>
              <a:rPr lang="zh-CN" altLang="en-US" sz="2000" spc="200" dirty="0">
                <a:sym typeface="+mn-ea"/>
              </a:rPr>
              <a:t>）你认为系统的整个评测诊断模块（整体分析、个体分析、结果分析）有何优点？有何不出之处？是否较好地对投资者的投资行为进行了详细的分析评测？请给出你的建议及思考。</a:t>
            </a:r>
            <a:endParaRPr lang="zh-CN" altLang="en-US" sz="2000" u="sng" spc="200" dirty="0">
              <a:sym typeface="+mn-ea"/>
            </a:endParaRPr>
          </a:p>
          <a:p>
            <a:pPr algn="l"/>
            <a:endParaRPr lang="zh-CN" altLang="en-US" sz="2000" spc="200" dirty="0">
              <a:uFillTx/>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50" y="1218565"/>
            <a:ext cx="10628630" cy="3969385"/>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评测诊断实验是智能证券投资课的核心实验之一，诊断结果中的各项评分将影响最终成绩，因此需要同学们在日常的投资中保持良好表现。</a:t>
            </a:r>
          </a:p>
          <a:p>
            <a:pPr algn="l"/>
            <a:r>
              <a:rPr lang="en-US" altLang="zh-CN" sz="2000" spc="200" dirty="0">
                <a:uFillTx/>
                <a:sym typeface="+mn-ea"/>
              </a:rPr>
              <a:t>·</a:t>
            </a:r>
            <a:r>
              <a:rPr lang="zh-CN" altLang="en-US" sz="2000" spc="200" dirty="0">
                <a:uFillTx/>
                <a:sym typeface="+mn-ea"/>
              </a:rPr>
              <a:t>另一方面取决于实验报告书写的认真程度和规范程度（包括语言是否通顺，逻辑是否合理，文档排版</a:t>
            </a:r>
            <a:r>
              <a:rPr lang="zh-CN" altLang="en-US" sz="2000" spc="200" dirty="0">
                <a:sym typeface="+mn-ea"/>
              </a:rPr>
              <a:t>是否标准</a:t>
            </a:r>
            <a:r>
              <a:rPr lang="zh-CN" altLang="en-US" sz="2000" spc="200" dirty="0">
                <a:uFillTx/>
                <a:sym typeface="+mn-ea"/>
              </a:rPr>
              <a:t>、实验结论是否严谨等）；</a:t>
            </a:r>
          </a:p>
          <a:p>
            <a:pPr algn="l"/>
            <a:r>
              <a:rPr lang="en-US" altLang="zh-CN" sz="2000" spc="200" dirty="0">
                <a:uFillTx/>
                <a:sym typeface="+mn-ea"/>
              </a:rPr>
              <a:t>·</a:t>
            </a:r>
            <a:r>
              <a:rPr lang="zh-CN" altLang="en-US" sz="2000" spc="200" dirty="0">
                <a:uFillTx/>
                <a:sym typeface="+mn-ea"/>
              </a:rPr>
              <a:t>还有一方面取决于平台的活跃程度，包括社区发帖、评论的质量、证券操作频率等等。</a:t>
            </a:r>
          </a:p>
          <a:p>
            <a:pPr algn="l"/>
            <a:r>
              <a:rPr lang="zh-CN" altLang="en-US" sz="2000" spc="200" dirty="0">
                <a:uFillTx/>
                <a:sym typeface="+mn-ea"/>
              </a:rPr>
              <a:t>上述内容将由老师以及平台维护人员以及技术组共同审核。</a:t>
            </a:r>
          </a:p>
          <a:p>
            <a:pPr algn="l"/>
            <a:endParaRPr lang="zh-CN" altLang="en-US" sz="2000" spc="200" dirty="0">
              <a:uFillTx/>
              <a:sym typeface="+mn-ea"/>
            </a:endParaRPr>
          </a:p>
          <a:p>
            <a:pPr algn="l"/>
            <a:r>
              <a:rPr lang="zh-CN" altLang="en-US" sz="2000" spc="200" dirty="0">
                <a:uFillTx/>
                <a:sym typeface="+mn-ea"/>
              </a:rPr>
              <a:t>实验报告命名要求：</a:t>
            </a:r>
            <a:r>
              <a:rPr lang="zh-CN" altLang="en-US" sz="2000" spc="200" dirty="0">
                <a:solidFill>
                  <a:srgbClr val="FF0000"/>
                </a:solidFill>
                <a:uFillTx/>
                <a:sym typeface="+mn-ea"/>
              </a:rPr>
              <a:t>学号</a:t>
            </a:r>
            <a:r>
              <a:rPr lang="en-US" altLang="zh-CN" sz="2000" spc="200" dirty="0">
                <a:solidFill>
                  <a:srgbClr val="FF0000"/>
                </a:solidFill>
                <a:uFillTx/>
                <a:sym typeface="+mn-ea"/>
              </a:rPr>
              <a:t>-</a:t>
            </a:r>
            <a:r>
              <a:rPr lang="zh-CN" altLang="en-US" sz="2000" spc="200" dirty="0">
                <a:solidFill>
                  <a:srgbClr val="FF0000"/>
                </a:solidFill>
                <a:uFillTx/>
                <a:sym typeface="+mn-ea"/>
              </a:rPr>
              <a:t>姓名</a:t>
            </a:r>
            <a:r>
              <a:rPr lang="en-US" altLang="zh-CN" sz="2000" spc="200" dirty="0">
                <a:solidFill>
                  <a:srgbClr val="FF0000"/>
                </a:solidFill>
                <a:uFillTx/>
                <a:sym typeface="+mn-ea"/>
              </a:rPr>
              <a:t>-</a:t>
            </a:r>
            <a:r>
              <a:rPr lang="zh-CN" altLang="en-US" sz="2000" spc="200" dirty="0">
                <a:solidFill>
                  <a:srgbClr val="FF0000"/>
                </a:solidFill>
                <a:uFillTx/>
                <a:sym typeface="+mn-ea"/>
              </a:rPr>
              <a:t>站内</a:t>
            </a:r>
            <a:r>
              <a:rPr lang="en-US" altLang="zh-CN" sz="2000" spc="200" dirty="0">
                <a:solidFill>
                  <a:srgbClr val="FF0000"/>
                </a:solidFill>
                <a:uFillTx/>
                <a:sym typeface="+mn-ea"/>
              </a:rPr>
              <a:t>id-experiment3.doc/pdf/</a:t>
            </a:r>
            <a:r>
              <a:rPr lang="en-US" altLang="zh-CN" sz="2000" spc="200" dirty="0" err="1">
                <a:solidFill>
                  <a:srgbClr val="FF0000"/>
                </a:solidFill>
                <a:uFillTx/>
                <a:sym typeface="+mn-ea"/>
              </a:rPr>
              <a:t>docx</a:t>
            </a:r>
            <a:r>
              <a:rPr lang="en-US" altLang="zh-CN" sz="2000" spc="200" dirty="0">
                <a:solidFill>
                  <a:srgbClr val="FF0000"/>
                </a:solidFill>
                <a:uFillTx/>
                <a:sym typeface="+mn-ea"/>
              </a:rPr>
              <a:t>/</a:t>
            </a:r>
            <a:r>
              <a:rPr lang="en-US" altLang="zh-CN" sz="2000" spc="200" dirty="0" err="1">
                <a:solidFill>
                  <a:srgbClr val="FF0000"/>
                </a:solidFill>
                <a:uFillTx/>
                <a:sym typeface="+mn-ea"/>
              </a:rPr>
              <a:t>ppt</a:t>
            </a:r>
            <a:endParaRPr lang="zh-CN" altLang="en-US" sz="2000" spc="200" dirty="0">
              <a:uFillTx/>
              <a:sym typeface="+mn-ea"/>
            </a:endParaRPr>
          </a:p>
          <a:p>
            <a:pPr algn="l"/>
            <a:r>
              <a:rPr lang="zh-CN" altLang="en-US" sz="2000" spc="200" dirty="0">
                <a:uFillTx/>
                <a:sym typeface="+mn-ea"/>
              </a:rPr>
              <a:t>实验报告提交</a:t>
            </a:r>
            <a:r>
              <a:rPr lang="en-US" altLang="zh-CN" sz="2000" spc="200" dirty="0">
                <a:uFillTx/>
                <a:sym typeface="+mn-ea"/>
              </a:rPr>
              <a:t>DeadLine</a:t>
            </a:r>
            <a:r>
              <a:rPr lang="en-US" altLang="zh-CN" sz="2000" spc="200">
                <a:uFillTx/>
                <a:sym typeface="+mn-ea"/>
              </a:rPr>
              <a:t>:</a:t>
            </a:r>
            <a:r>
              <a:rPr lang="en-US" altLang="zh-CN" sz="2000" spc="200">
                <a:solidFill>
                  <a:srgbClr val="0070C0"/>
                </a:solidFill>
                <a:uFillTx/>
                <a:sym typeface="+mn-ea"/>
              </a:rPr>
              <a:t>2022-5-30</a:t>
            </a:r>
            <a:endParaRPr lang="en-US" altLang="zh-CN" sz="2000" spc="200" dirty="0">
              <a:solidFill>
                <a:srgbClr val="0070C0"/>
              </a:solidFill>
              <a:uFillTx/>
              <a:sym typeface="+mn-ea"/>
            </a:endParaRPr>
          </a:p>
          <a:p>
            <a:pPr algn="l"/>
            <a:r>
              <a:rPr lang="zh-CN" altLang="en-US" sz="1600" spc="200" dirty="0">
                <a:solidFill>
                  <a:schemeClr val="tx1"/>
                </a:solidFill>
                <a:uFillTx/>
                <a:sym typeface="+mn-ea"/>
              </a:rPr>
              <a:t>注：实验五、六写在同一文档中</a:t>
            </a:r>
          </a:p>
          <a:p>
            <a:pPr algn="l"/>
            <a:r>
              <a:rPr lang="zh-CN" altLang="en-US" sz="1600" spc="200" dirty="0">
                <a:solidFill>
                  <a:schemeClr val="tx1"/>
                </a:solidFill>
                <a:uFillTx/>
                <a:sym typeface="+mn-ea"/>
              </a:rPr>
              <a:t>实验报告中英文均可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a:blip r:embed="rId8"/>
          <a:stretch>
            <a:fillRect/>
          </a:stretch>
        </p:blipFill>
        <p:spPr>
          <a:xfrm>
            <a:off x="86995" y="-4445"/>
            <a:ext cx="12094845" cy="6830695"/>
          </a:xfrm>
          <a:prstGeom prst="rect">
            <a:avLst/>
          </a:prstGeom>
          <a:noFill/>
          <a:ln>
            <a:noFill/>
          </a:ln>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schemeClr val="accent2"/>
                </a:solidFill>
                <a:sym typeface="+mn-ea"/>
              </a:rPr>
              <a:t>Intelligent Securities Investment·Experiment</a:t>
            </a:r>
          </a:p>
        </p:txBody>
      </p:sp>
      <p:pic>
        <p:nvPicPr>
          <p:cNvPr id="5" name="图片 4" descr="哈工大logo"/>
          <p:cNvPicPr>
            <a:picLocks noChangeAspect="1"/>
          </p:cNvPicPr>
          <p:nvPr/>
        </p:nvPicPr>
        <p:blipFill>
          <a:blip r:embed="rId9"/>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a:t>                                </a:t>
            </a:r>
            <a:r>
              <a:rPr lang="en-US" altLang="zh-CN" sz="4400">
                <a:solidFill>
                  <a:srgbClr val="00B050"/>
                </a:solidFill>
              </a:rPr>
              <a:t>1·</a:t>
            </a:r>
            <a:r>
              <a:rPr lang="zh-CN" altLang="en-US" sz="4400">
                <a:solidFill>
                  <a:srgbClr val="00B050"/>
                </a:solidFill>
              </a:rPr>
              <a:t>实验介绍</a:t>
            </a:r>
          </a:p>
        </p:txBody>
      </p:sp>
      <p:sp>
        <p:nvSpPr>
          <p:cNvPr id="9" name="标题 1"/>
          <p:cNvSpPr>
            <a:spLocks noGrp="1"/>
          </p:cNvSpPr>
          <p:nvPr>
            <p:custDataLst>
              <p:tags r:id="rId3"/>
            </p:custDataLst>
          </p:nvPr>
        </p:nvSpPr>
        <p:spPr>
          <a:xfrm>
            <a:off x="920707" y="470283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a:t>
            </a:r>
            <a:r>
              <a:rPr lang="en-US" altLang="zh-CN" sz="4400">
                <a:solidFill>
                  <a:srgbClr val="00B050"/>
                </a:solidFill>
              </a:rPr>
              <a:t>4·实验说明</a:t>
            </a:r>
            <a:endParaRPr lang="zh-CN" altLang="en-US" sz="4400"/>
          </a:p>
        </p:txBody>
      </p:sp>
      <p:sp>
        <p:nvSpPr>
          <p:cNvPr id="10" name="标题 1"/>
          <p:cNvSpPr>
            <a:spLocks noGrp="1"/>
          </p:cNvSpPr>
          <p:nvPr>
            <p:custDataLst>
              <p:tags r:id="rId4"/>
            </p:custDataLst>
          </p:nvPr>
        </p:nvSpPr>
        <p:spPr>
          <a:xfrm>
            <a:off x="923247" y="346267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a:t>
            </a:r>
            <a:r>
              <a:rPr lang="en-US" altLang="zh-CN" sz="4400">
                <a:solidFill>
                  <a:srgbClr val="00B050"/>
                </a:solidFill>
              </a:rPr>
              <a:t>3·实验要求</a:t>
            </a:r>
            <a:endParaRPr lang="zh-CN" altLang="en-US" sz="4400"/>
          </a:p>
        </p:txBody>
      </p:sp>
      <p:sp>
        <p:nvSpPr>
          <p:cNvPr id="11" name="标题 1"/>
          <p:cNvSpPr>
            <a:spLocks noGrp="1"/>
          </p:cNvSpPr>
          <p:nvPr>
            <p:custDataLst>
              <p:tags r:id="rId5"/>
            </p:custDataLst>
          </p:nvPr>
        </p:nvSpPr>
        <p:spPr>
          <a:xfrm>
            <a:off x="918802" y="225109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a:t>
            </a:r>
            <a:r>
              <a:rPr lang="en-US" altLang="zh-CN" sz="4400">
                <a:solidFill>
                  <a:srgbClr val="00B050"/>
                </a:solidFill>
              </a:rPr>
              <a:t>2·实验内容</a:t>
            </a:r>
            <a:endParaRPr lang="zh-CN" altLang="en-US" sz="4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1·</a:t>
            </a:r>
            <a:r>
              <a:rPr lang="zh-CN" altLang="en-US" sz="4400" dirty="0"/>
              <a:t>实验介绍</a:t>
            </a:r>
            <a:r>
              <a:rPr lang="en-US" altLang="zh-CN" sz="4400" dirty="0"/>
              <a:t>              </a:t>
            </a:r>
            <a:endParaRPr lang="zh-CN" altLang="en-US" sz="4400" dirty="0"/>
          </a:p>
        </p:txBody>
      </p:sp>
      <p:sp>
        <p:nvSpPr>
          <p:cNvPr id="9" name="副标题 8"/>
          <p:cNvSpPr>
            <a:spLocks noGrp="1"/>
          </p:cNvSpPr>
          <p:nvPr>
            <p:ph type="subTitle" idx="1"/>
            <p:custDataLst>
              <p:tags r:id="rId3"/>
            </p:custDataLst>
          </p:nvPr>
        </p:nvSpPr>
        <p:spPr>
          <a:xfrm>
            <a:off x="669925" y="1089025"/>
            <a:ext cx="10852150" cy="4311650"/>
          </a:xfrm>
        </p:spPr>
        <p:txBody>
          <a:bodyPr/>
          <a:lstStyle/>
          <a:p>
            <a:pPr algn="l"/>
            <a:r>
              <a:rPr lang="zh-CN" altLang="en-US" dirty="0">
                <a:latin typeface="宋体" panose="02010600030101010101" pitchFamily="2" charset="-122"/>
                <a:ea typeface="宋体" panose="02010600030101010101" pitchFamily="2" charset="-122"/>
              </a:rPr>
              <a:t>●</a:t>
            </a:r>
            <a:r>
              <a:rPr lang="zh-CN" altLang="en-US" dirty="0"/>
              <a:t>评测诊断实验将从投资诊断以及业绩归因两个方向综合分析投资者交割信息，最终生成针对于每个投资者的个性化投资诊断报告。</a:t>
            </a:r>
          </a:p>
          <a:p>
            <a:pPr algn="l"/>
            <a:endParaRPr lang="zh-CN" altLang="en-US" dirty="0"/>
          </a:p>
          <a:p>
            <a:pPr algn="l"/>
            <a:r>
              <a:rPr lang="zh-CN" altLang="en-US" dirty="0">
                <a:latin typeface="宋体" panose="02010600030101010101" pitchFamily="2" charset="-122"/>
                <a:ea typeface="宋体" panose="02010600030101010101" pitchFamily="2" charset="-122"/>
              </a:rPr>
              <a:t>●</a:t>
            </a:r>
            <a:r>
              <a:rPr lang="zh-CN" altLang="en-US" dirty="0"/>
              <a:t>评测诊断实验的主要目的是帮助同学们利用科学的分析方式，发现自身的投资优势与投资不足，了解自身的投资偏好，并掌握一套符合自身实际情况的理性投资策略。</a:t>
            </a:r>
          </a:p>
          <a:p>
            <a:pPr algn="l"/>
            <a:endParaRPr lang="zh-CN" altLang="en-US" dirty="0"/>
          </a:p>
          <a:p>
            <a:pPr algn="l"/>
            <a:endParaRPr lang="zh-CN" altLang="en-US" dirty="0"/>
          </a:p>
          <a:p>
            <a:pPr algn="l"/>
            <a:endParaRPr lang="zh-CN" altLang="en-US" dirty="0"/>
          </a:p>
          <a:p>
            <a:pPr algn="l"/>
            <a:r>
              <a:rPr lang="zh-CN" altLang="en-US" sz="1200" b="1" dirty="0">
                <a:solidFill>
                  <a:srgbClr val="FF0000"/>
                </a:solidFill>
              </a:rPr>
              <a:t>注：课件中的配图均为示例，请同学们按照自己实际的评测结果进行分析</a:t>
            </a:r>
            <a:r>
              <a:rPr lang="zh-CN" altLang="en-US" dirty="0">
                <a:solidFill>
                  <a:srgbClr val="FF0000"/>
                </a:solidFill>
              </a:rPr>
              <a:t>！</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391795" y="1093470"/>
            <a:ext cx="5662930" cy="1198880"/>
          </a:xfrm>
          <a:prstGeom prst="rect">
            <a:avLst/>
          </a:prstGeom>
          <a:noFill/>
        </p:spPr>
        <p:txBody>
          <a:bodyPr wrap="square" rtlCol="0">
            <a:spAutoFit/>
          </a:bodyPr>
          <a:lstStyle/>
          <a:p>
            <a:r>
              <a:rPr lang="en-US" altLang="zh-CN" sz="2400" spc="200" dirty="0">
                <a:sym typeface="+mn-ea"/>
              </a:rPr>
              <a:t>·</a:t>
            </a:r>
            <a:r>
              <a:rPr lang="zh-CN" altLang="en-US" sz="2400" spc="200" dirty="0">
                <a:sym typeface="+mn-ea"/>
              </a:rPr>
              <a:t>Step1：</a:t>
            </a:r>
            <a:r>
              <a:rPr sz="2400" spc="200" dirty="0" err="1">
                <a:sym typeface="+mn-ea"/>
              </a:rPr>
              <a:t>登录海知平台后，进入</a:t>
            </a:r>
            <a:r>
              <a:rPr sz="2400" b="1" spc="200" dirty="0" err="1">
                <a:sym typeface="+mn-ea"/>
              </a:rPr>
              <a:t>评测诊断</a:t>
            </a:r>
            <a:r>
              <a:rPr sz="2400" spc="200" dirty="0" err="1">
                <a:sym typeface="+mn-ea"/>
              </a:rPr>
              <a:t>模块，点击</a:t>
            </a:r>
            <a:r>
              <a:rPr sz="2400" b="1" spc="200" dirty="0" err="1">
                <a:sym typeface="+mn-ea"/>
              </a:rPr>
              <a:t>整体分析</a:t>
            </a:r>
            <a:r>
              <a:rPr sz="2400" spc="200" dirty="0" err="1">
                <a:sym typeface="+mn-ea"/>
              </a:rPr>
              <a:t>按钮，进入整体分析页面</a:t>
            </a:r>
            <a:r>
              <a:rPr sz="2400" spc="200" dirty="0">
                <a:sym typeface="+mn-ea"/>
              </a:rPr>
              <a:t>；</a:t>
            </a: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整体分析】</a:t>
            </a:r>
          </a:p>
        </p:txBody>
      </p:sp>
      <p:sp>
        <p:nvSpPr>
          <p:cNvPr id="6" name="文本框 5"/>
          <p:cNvSpPr txBox="1"/>
          <p:nvPr/>
        </p:nvSpPr>
        <p:spPr>
          <a:xfrm>
            <a:off x="6715125" y="1088390"/>
            <a:ext cx="5073015" cy="1198880"/>
          </a:xfrm>
          <a:prstGeom prst="rect">
            <a:avLst/>
          </a:prstGeom>
          <a:noFill/>
        </p:spPr>
        <p:txBody>
          <a:bodyPr wrap="square" rtlCol="0">
            <a:spAutoFit/>
          </a:bodyPr>
          <a:lstStyle/>
          <a:p>
            <a:r>
              <a:rPr spc="200" dirty="0">
                <a:sym typeface="+mn-ea"/>
              </a:rPr>
              <a:t>Step2:通过</a:t>
            </a:r>
            <a:r>
              <a:rPr b="1" spc="200" dirty="0">
                <a:sym typeface="+mn-ea"/>
              </a:rPr>
              <a:t>整体分析</a:t>
            </a:r>
            <a:r>
              <a:rPr spc="200" dirty="0">
                <a:sym typeface="+mn-ea"/>
              </a:rPr>
              <a:t>模块，了解自身的股票、债券、现金仓位占比，</a:t>
            </a:r>
            <a:r>
              <a:rPr b="1" u="sng" spc="200" dirty="0">
                <a:solidFill>
                  <a:srgbClr val="FF0000"/>
                </a:solidFill>
                <a:sym typeface="+mn-ea"/>
              </a:rPr>
              <a:t>分析总结：</a:t>
            </a:r>
            <a:r>
              <a:rPr u="sng" spc="200" dirty="0">
                <a:sym typeface="+mn-ea"/>
              </a:rPr>
              <a:t>相关收益情况，这个收益情况符合预期吗，未来一周的收益预期是怎样的？</a:t>
            </a:r>
            <a:endParaRPr lang="zh-CN" altLang="en-US" u="sng" dirty="0"/>
          </a:p>
        </p:txBody>
      </p:sp>
      <p:pic>
        <p:nvPicPr>
          <p:cNvPr id="3" name="图片 2"/>
          <p:cNvPicPr>
            <a:picLocks noChangeAspect="1"/>
          </p:cNvPicPr>
          <p:nvPr/>
        </p:nvPicPr>
        <p:blipFill>
          <a:blip r:embed="rId6"/>
          <a:stretch>
            <a:fillRect/>
          </a:stretch>
        </p:blipFill>
        <p:spPr>
          <a:xfrm>
            <a:off x="309245" y="2479675"/>
            <a:ext cx="10828020" cy="399288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10955020" cy="706755"/>
          </a:xfrm>
          <a:prstGeom prst="rect">
            <a:avLst/>
          </a:prstGeom>
          <a:noFill/>
        </p:spPr>
        <p:txBody>
          <a:bodyPr wrap="square" rtlCol="0">
            <a:spAutoFit/>
          </a:bodyPr>
          <a:lstStyle/>
          <a:p>
            <a:r>
              <a:rPr sz="2000" spc="200" dirty="0">
                <a:sym typeface="+mn-ea"/>
              </a:rPr>
              <a:t>Step3:通过</a:t>
            </a:r>
            <a:r>
              <a:rPr sz="2000" b="1" spc="200" dirty="0">
                <a:sym typeface="+mn-ea"/>
              </a:rPr>
              <a:t>整体分析→总体总结</a:t>
            </a:r>
            <a:r>
              <a:rPr sz="2000" spc="200" dirty="0">
                <a:sym typeface="+mn-ea"/>
              </a:rPr>
              <a:t>模块，了解自身市值、收益、盈亏状况。</a:t>
            </a:r>
            <a:r>
              <a:rPr sz="2000" b="1" u="sng" spc="200" dirty="0">
                <a:solidFill>
                  <a:srgbClr val="FF0000"/>
                </a:solidFill>
                <a:sym typeface="+mn-ea"/>
              </a:rPr>
              <a:t>分析总结：</a:t>
            </a:r>
            <a:r>
              <a:rPr lang="zh-CN" altLang="en-US" sz="2000" u="sng" spc="200" dirty="0">
                <a:sym typeface="+mn-ea"/>
              </a:rPr>
              <a:t>市值</a:t>
            </a:r>
            <a:r>
              <a:rPr sz="2000" u="sng" spc="200" dirty="0" err="1">
                <a:sym typeface="+mn-ea"/>
              </a:rPr>
              <a:t>曲线的走势是怎样的</a:t>
            </a:r>
            <a:r>
              <a:rPr sz="2000" u="sng" spc="200" dirty="0">
                <a:sym typeface="+mn-ea"/>
              </a:rPr>
              <a:t>？</a:t>
            </a:r>
            <a:r>
              <a:rPr lang="zh-CN" altLang="en-US" sz="2000" u="sng" spc="200" dirty="0">
                <a:sym typeface="+mn-ea"/>
              </a:rPr>
              <a:t>市值</a:t>
            </a:r>
            <a:r>
              <a:rPr sz="2000" u="sng" spc="200" dirty="0" err="1">
                <a:sym typeface="+mn-ea"/>
              </a:rPr>
              <a:t>曲线的波峰和波谷分别对应什么事件（归因分析</a:t>
            </a:r>
            <a:r>
              <a:rPr sz="2000" u="sng" spc="200" dirty="0">
                <a:sym typeface="+mn-ea"/>
              </a:rPr>
              <a:t>）？</a:t>
            </a:r>
          </a:p>
        </p:txBody>
      </p:sp>
      <p:sp>
        <p:nvSpPr>
          <p:cNvPr id="3" name="副标题 2"/>
          <p:cNvSpPr>
            <a:spLocks noGrp="1"/>
          </p:cNvSpPr>
          <p:nvPr>
            <p:ph type="subTitle" idx="1"/>
          </p:nvPr>
        </p:nvSpPr>
        <p:spPr>
          <a:xfrm>
            <a:off x="1631315" y="619125"/>
            <a:ext cx="8184515" cy="542290"/>
          </a:xfrm>
        </p:spPr>
        <p:txBody>
          <a:bodyPr/>
          <a:lstStyle/>
          <a:p>
            <a:r>
              <a:rPr lang="en-US" altLang="zh-CN" b="1" dirty="0">
                <a:sym typeface="+mn-ea"/>
              </a:rPr>
              <a:t>2.1 </a:t>
            </a:r>
            <a:r>
              <a:rPr lang="zh-CN" altLang="en-US" b="1" dirty="0">
                <a:sym typeface="+mn-ea"/>
              </a:rPr>
              <a:t>【实验</a:t>
            </a:r>
            <a:r>
              <a:rPr lang="en-US" altLang="zh-CN" b="1" dirty="0">
                <a:sym typeface="+mn-ea"/>
              </a:rPr>
              <a:t>·</a:t>
            </a:r>
            <a:r>
              <a:rPr lang="zh-CN" altLang="en-US" b="1" dirty="0">
                <a:sym typeface="+mn-ea"/>
              </a:rPr>
              <a:t>整体分析】</a:t>
            </a:r>
            <a:endParaRPr lang="zh-CN" altLang="en-US" b="1" dirty="0"/>
          </a:p>
        </p:txBody>
      </p:sp>
      <p:pic>
        <p:nvPicPr>
          <p:cNvPr id="2" name="图片 1"/>
          <p:cNvPicPr>
            <a:picLocks noChangeAspect="1"/>
          </p:cNvPicPr>
          <p:nvPr/>
        </p:nvPicPr>
        <p:blipFill>
          <a:blip r:embed="rId6"/>
          <a:stretch>
            <a:fillRect/>
          </a:stretch>
        </p:blipFill>
        <p:spPr>
          <a:xfrm>
            <a:off x="428625" y="1939925"/>
            <a:ext cx="11612880" cy="492506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10955020" cy="706755"/>
          </a:xfrm>
          <a:prstGeom prst="rect">
            <a:avLst/>
          </a:prstGeom>
          <a:noFill/>
        </p:spPr>
        <p:txBody>
          <a:bodyPr wrap="square" rtlCol="0">
            <a:spAutoFit/>
          </a:bodyPr>
          <a:lstStyle/>
          <a:p>
            <a:r>
              <a:rPr sz="2000" spc="200" dirty="0">
                <a:sym typeface="+mn-ea"/>
              </a:rPr>
              <a:t>Step4:通过</a:t>
            </a:r>
            <a:r>
              <a:rPr sz="2000" b="1" spc="200" dirty="0">
                <a:sym typeface="+mn-ea"/>
              </a:rPr>
              <a:t>整体分析→总体</a:t>
            </a:r>
            <a:r>
              <a:rPr lang="zh-CN" altLang="en-US" sz="2000" b="1" spc="200" dirty="0">
                <a:sym typeface="+mn-ea"/>
              </a:rPr>
              <a:t>总结折线图</a:t>
            </a:r>
            <a:r>
              <a:rPr sz="2000" spc="200" dirty="0">
                <a:sym typeface="+mn-ea"/>
              </a:rPr>
              <a:t>，</a:t>
            </a:r>
            <a:r>
              <a:rPr sz="2000" b="1" u="sng" spc="200" dirty="0">
                <a:solidFill>
                  <a:srgbClr val="FF0000"/>
                </a:solidFill>
                <a:sym typeface="+mn-ea"/>
              </a:rPr>
              <a:t>分析总结：</a:t>
            </a:r>
            <a:r>
              <a:rPr sz="2000" u="sng" spc="200" dirty="0">
                <a:sym typeface="+mn-ea"/>
              </a:rPr>
              <a:t>自身的收益相对大盘（指数）的情况，在投资期间，上证指数和深证指数走势是怎样的？</a:t>
            </a:r>
          </a:p>
        </p:txBody>
      </p:sp>
      <p:sp>
        <p:nvSpPr>
          <p:cNvPr id="3" name="副标题 2"/>
          <p:cNvSpPr>
            <a:spLocks noGrp="1"/>
          </p:cNvSpPr>
          <p:nvPr>
            <p:ph type="subTitle" idx="1"/>
          </p:nvPr>
        </p:nvSpPr>
        <p:spPr>
          <a:xfrm>
            <a:off x="1631315" y="619125"/>
            <a:ext cx="8184515" cy="542290"/>
          </a:xfrm>
        </p:spPr>
        <p:txBody>
          <a:bodyPr/>
          <a:lstStyle/>
          <a:p>
            <a:r>
              <a:rPr lang="en-US" altLang="zh-CN" b="1">
                <a:sym typeface="+mn-ea"/>
              </a:rPr>
              <a:t>2.1 </a:t>
            </a:r>
            <a:r>
              <a:rPr lang="zh-CN" altLang="en-US" b="1">
                <a:sym typeface="+mn-ea"/>
              </a:rPr>
              <a:t>【实验</a:t>
            </a:r>
            <a:r>
              <a:rPr lang="en-US" altLang="zh-CN" b="1">
                <a:sym typeface="+mn-ea"/>
              </a:rPr>
              <a:t>·</a:t>
            </a:r>
            <a:r>
              <a:rPr lang="zh-CN" altLang="en-US" b="1">
                <a:sym typeface="+mn-ea"/>
              </a:rPr>
              <a:t>整体分析】</a:t>
            </a:r>
            <a:endParaRPr lang="zh-CN" altLang="en-US" b="1"/>
          </a:p>
        </p:txBody>
      </p:sp>
      <p:pic>
        <p:nvPicPr>
          <p:cNvPr id="2" name="图片 1"/>
          <p:cNvPicPr>
            <a:picLocks noChangeAspect="1"/>
          </p:cNvPicPr>
          <p:nvPr/>
        </p:nvPicPr>
        <p:blipFill>
          <a:blip r:embed="rId6"/>
          <a:stretch>
            <a:fillRect/>
          </a:stretch>
        </p:blipFill>
        <p:spPr>
          <a:xfrm>
            <a:off x="412750" y="2249805"/>
            <a:ext cx="11870055" cy="464502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sym typeface="+mn-ea"/>
              </a:rPr>
              <a:t>个体分析</a:t>
            </a:r>
            <a:r>
              <a:rPr lang="zh-CN" altLang="en-US" b="1"/>
              <a:t>】</a:t>
            </a:r>
          </a:p>
        </p:txBody>
      </p:sp>
      <p:sp>
        <p:nvSpPr>
          <p:cNvPr id="101" name="文本框 100"/>
          <p:cNvSpPr txBox="1"/>
          <p:nvPr/>
        </p:nvSpPr>
        <p:spPr>
          <a:xfrm>
            <a:off x="5457825" y="2242820"/>
            <a:ext cx="5080000" cy="252730"/>
          </a:xfrm>
          <a:prstGeom prst="rect">
            <a:avLst/>
          </a:prstGeom>
          <a:noFill/>
          <a:ln w="9525">
            <a:noFill/>
          </a:ln>
        </p:spPr>
        <p:txBody>
          <a:bodyPr>
            <a:spAutoFit/>
          </a:bodyPr>
          <a:lstStyle/>
          <a:p>
            <a:pPr indent="0" algn="ctr"/>
            <a:r>
              <a:rPr lang="en-US" sz="1050" b="0">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167005" y="1077595"/>
            <a:ext cx="11463655" cy="1014730"/>
          </a:xfrm>
          <a:prstGeom prst="rect">
            <a:avLst/>
          </a:prstGeom>
          <a:noFill/>
        </p:spPr>
        <p:txBody>
          <a:bodyPr wrap="square" rtlCol="0">
            <a:spAutoFit/>
          </a:bodyPr>
          <a:lstStyle/>
          <a:p>
            <a:r>
              <a:rPr sz="2000" spc="200">
                <a:sym typeface="+mn-ea"/>
              </a:rPr>
              <a:t>Step1:进入</a:t>
            </a:r>
            <a:r>
              <a:rPr sz="2000" b="1" spc="200">
                <a:sym typeface="+mn-ea"/>
              </a:rPr>
              <a:t>评测诊断</a:t>
            </a:r>
            <a:r>
              <a:rPr sz="2000" spc="200">
                <a:sym typeface="+mn-ea"/>
              </a:rPr>
              <a:t>模块，点击</a:t>
            </a:r>
            <a:r>
              <a:rPr sz="2000" b="1" spc="200">
                <a:sym typeface="+mn-ea"/>
              </a:rPr>
              <a:t>个体分析</a:t>
            </a:r>
            <a:r>
              <a:rPr sz="2000" spc="200">
                <a:sym typeface="+mn-ea"/>
              </a:rPr>
              <a:t>按钮，进入个体分析页面；</a:t>
            </a:r>
          </a:p>
          <a:p>
            <a:r>
              <a:rPr sz="2000" spc="200">
                <a:sym typeface="+mn-ea"/>
              </a:rPr>
              <a:t>Step2:通过</a:t>
            </a:r>
            <a:r>
              <a:rPr sz="2000" b="1" spc="200">
                <a:sym typeface="+mn-ea"/>
              </a:rPr>
              <a:t>个体分析→个体总结</a:t>
            </a:r>
            <a:r>
              <a:rPr sz="2000" spc="200">
                <a:sym typeface="+mn-ea"/>
              </a:rPr>
              <a:t>模块，了解自身投资结果，对于图中的几个关键词信息，按照表中的分析思路进行</a:t>
            </a:r>
            <a:r>
              <a:rPr sz="2000" b="1" spc="200">
                <a:solidFill>
                  <a:srgbClr val="FF0000"/>
                </a:solidFill>
                <a:sym typeface="+mn-ea"/>
              </a:rPr>
              <a:t>分析总结：</a:t>
            </a:r>
          </a:p>
        </p:txBody>
      </p:sp>
      <p:graphicFrame>
        <p:nvGraphicFramePr>
          <p:cNvPr id="13" name="表格 12"/>
          <p:cNvGraphicFramePr/>
          <p:nvPr/>
        </p:nvGraphicFramePr>
        <p:xfrm>
          <a:off x="4975652" y="4184015"/>
          <a:ext cx="7206822" cy="2393856"/>
        </p:xfrm>
        <a:graphic>
          <a:graphicData uri="http://schemas.openxmlformats.org/drawingml/2006/table">
            <a:tbl>
              <a:tblPr firstRow="1" bandRow="1">
                <a:tableStyleId>{5940675A-B579-460E-94D1-54222C63F5DA}</a:tableStyleId>
              </a:tblPr>
              <a:tblGrid>
                <a:gridCol w="3603411">
                  <a:extLst>
                    <a:ext uri="{9D8B030D-6E8A-4147-A177-3AD203B41FA5}">
                      <a16:colId xmlns:a16="http://schemas.microsoft.com/office/drawing/2014/main" val="20000"/>
                    </a:ext>
                  </a:extLst>
                </a:gridCol>
                <a:gridCol w="3603411">
                  <a:extLst>
                    <a:ext uri="{9D8B030D-6E8A-4147-A177-3AD203B41FA5}">
                      <a16:colId xmlns:a16="http://schemas.microsoft.com/office/drawing/2014/main" val="20001"/>
                    </a:ext>
                  </a:extLst>
                </a:gridCol>
              </a:tblGrid>
              <a:tr h="340830">
                <a:tc>
                  <a:txBody>
                    <a:bodyPr/>
                    <a:lstStyle/>
                    <a:p>
                      <a:pPr indent="0" algn="ctr">
                        <a:lnSpc>
                          <a:spcPct val="130000"/>
                        </a:lnSpc>
                        <a:buNone/>
                      </a:pPr>
                      <a:r>
                        <a:rPr lang="en-US" sz="1400" b="1" dirty="0" err="1">
                          <a:latin typeface="宋体" panose="02010600030101010101" pitchFamily="2" charset="-122"/>
                          <a:ea typeface="宋体" panose="02010600030101010101" pitchFamily="2" charset="-122"/>
                          <a:cs typeface="宋体" panose="02010600030101010101" pitchFamily="2" charset="-122"/>
                        </a:rPr>
                        <a:t>关键词</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lstStyle/>
                    <a:p>
                      <a:pPr indent="0" algn="ctr">
                        <a:lnSpc>
                          <a:spcPct val="130000"/>
                        </a:lnSpc>
                        <a:buNone/>
                      </a:pPr>
                      <a:r>
                        <a:rPr lang="en-US" sz="1400" b="1">
                          <a:latin typeface="宋体" panose="02010600030101010101" pitchFamily="2" charset="-122"/>
                          <a:ea typeface="宋体" panose="02010600030101010101" pitchFamily="2" charset="-122"/>
                          <a:cs typeface="宋体" panose="02010600030101010101" pitchFamily="2" charset="-122"/>
                        </a:rPr>
                        <a:t>分析思路</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0830">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战斗总次数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schemeClr>
                    </a:solidFill>
                  </a:tcPr>
                </a:tc>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投资频率是怎样的？效果如何？</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1"/>
                  </a:ext>
                </a:extLst>
              </a:tr>
              <a:tr h="348876">
                <a:tc>
                  <a:txBody>
                    <a:bodyPr/>
                    <a:lstStyle/>
                    <a:p>
                      <a:pPr indent="0" algn="ctr">
                        <a:lnSpc>
                          <a:spcPct val="130000"/>
                        </a:lnSpc>
                        <a:buNone/>
                      </a:pPr>
                      <a:r>
                        <a:rPr lang="en-US" sz="1400" b="0" dirty="0" err="1">
                          <a:latin typeface="宋体" panose="02010600030101010101" pitchFamily="2" charset="-122"/>
                          <a:ea typeface="宋体" panose="02010600030101010101" pitchFamily="2" charset="-122"/>
                          <a:cs typeface="宋体" panose="02010600030101010101" pitchFamily="2" charset="-122"/>
                        </a:rPr>
                        <a:t>胜率</a:t>
                      </a: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相对胜率</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sz="1400" b="0" dirty="0" err="1">
                          <a:latin typeface="宋体" panose="02010600030101010101" pitchFamily="2" charset="-122"/>
                          <a:ea typeface="宋体" panose="02010600030101010101" pitchFamily="2" charset="-122"/>
                          <a:cs typeface="宋体" panose="02010600030101010101" pitchFamily="2" charset="-122"/>
                        </a:rPr>
                        <a:t>每次战斗是否</a:t>
                      </a:r>
                      <a:r>
                        <a:rPr lang="zh-CN" altLang="en-US" sz="1400" b="0" dirty="0">
                          <a:latin typeface="宋体" panose="02010600030101010101" pitchFamily="2" charset="-122"/>
                          <a:ea typeface="宋体" panose="02010600030101010101" pitchFamily="2" charset="-122"/>
                          <a:cs typeface="宋体" panose="02010600030101010101" pitchFamily="2" charset="-122"/>
                        </a:rPr>
                        <a:t>能盈利</a:t>
                      </a:r>
                      <a:r>
                        <a:rPr lang="en-US" altLang="zh-CN"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跑赢大盘（指数</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0830">
                <a:tc>
                  <a:txBody>
                    <a:bodyPr/>
                    <a:lstStyle/>
                    <a:p>
                      <a:pPr indent="0" algn="ctr">
                        <a:lnSpc>
                          <a:spcPct val="130000"/>
                        </a:lnSpc>
                        <a:buNone/>
                      </a:pPr>
                      <a:r>
                        <a:rPr lang="en-US" sz="1400" b="0" dirty="0" err="1">
                          <a:latin typeface="宋体" panose="02010600030101010101" pitchFamily="2" charset="-122"/>
                          <a:ea typeface="宋体" panose="02010600030101010101" pitchFamily="2" charset="-122"/>
                          <a:cs typeface="宋体" panose="02010600030101010101" pitchFamily="2" charset="-122"/>
                        </a:rPr>
                        <a:t>个体排名情况</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65000"/>
                      </a:schemeClr>
                    </a:solidFill>
                  </a:tcPr>
                </a:tc>
                <a:tc>
                  <a:txBody>
                    <a:bodyPr/>
                    <a:lstStyle/>
                    <a:p>
                      <a:pPr indent="0" algn="ctr">
                        <a:lnSpc>
                          <a:spcPct val="130000"/>
                        </a:lnSpc>
                        <a:buNone/>
                      </a:pPr>
                      <a:r>
                        <a:rPr lang="en-US" sz="1400" b="0" dirty="0" err="1">
                          <a:latin typeface="宋体" panose="02010600030101010101" pitchFamily="2" charset="-122"/>
                          <a:ea typeface="宋体" panose="02010600030101010101" pitchFamily="2" charset="-122"/>
                          <a:cs typeface="宋体" panose="02010600030101010101" pitchFamily="2" charset="-122"/>
                        </a:rPr>
                        <a:t>持有的股票综合排名是多少</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340830">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群体排名情况</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持有的相关行业的综合排名是多少？</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0830">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最赚钱/最亏钱</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哪次战斗赚/亏的最多？为什么？</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340830">
                <a:tc>
                  <a:txBody>
                    <a:bodyPr/>
                    <a:lstStyle/>
                    <a:p>
                      <a:pPr indent="0" algn="ctr">
                        <a:lnSpc>
                          <a:spcPct val="130000"/>
                        </a:lnSpc>
                        <a:buNone/>
                      </a:pPr>
                      <a:r>
                        <a:rPr lang="en-US" sz="1400" b="0">
                          <a:latin typeface="宋体" panose="02010600030101010101" pitchFamily="2" charset="-122"/>
                          <a:ea typeface="宋体" panose="02010600030101010101" pitchFamily="2" charset="-122"/>
                          <a:cs typeface="宋体" panose="02010600030101010101" pitchFamily="2" charset="-122"/>
                        </a:rPr>
                        <a:t>跑赢大盘/跑输大盘</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sz="1400" b="0" dirty="0" err="1">
                          <a:latin typeface="宋体" panose="02010600030101010101" pitchFamily="2" charset="-122"/>
                          <a:ea typeface="宋体" panose="02010600030101010101" pitchFamily="2" charset="-122"/>
                          <a:cs typeface="宋体" panose="02010600030101010101" pitchFamily="2" charset="-122"/>
                        </a:rPr>
                        <a:t>哪次战斗跑赢</a:t>
                      </a: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输大盘最多？为什么</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6" name="图片 5"/>
          <p:cNvPicPr>
            <a:picLocks noChangeAspect="1"/>
          </p:cNvPicPr>
          <p:nvPr/>
        </p:nvPicPr>
        <p:blipFill>
          <a:blip r:embed="rId6"/>
          <a:stretch>
            <a:fillRect/>
          </a:stretch>
        </p:blipFill>
        <p:spPr>
          <a:xfrm>
            <a:off x="434340" y="2100580"/>
            <a:ext cx="6204585" cy="2075180"/>
          </a:xfrm>
          <a:prstGeom prst="rect">
            <a:avLst/>
          </a:prstGeom>
        </p:spPr>
      </p:pic>
      <p:cxnSp>
        <p:nvCxnSpPr>
          <p:cNvPr id="10" name="直接箭头连接符 9"/>
          <p:cNvCxnSpPr/>
          <p:nvPr/>
        </p:nvCxnSpPr>
        <p:spPr>
          <a:xfrm>
            <a:off x="4337108" y="1887523"/>
            <a:ext cx="4588778" cy="23573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10628630" cy="1014730"/>
          </a:xfrm>
          <a:prstGeom prst="rect">
            <a:avLst/>
          </a:prstGeom>
          <a:noFill/>
        </p:spPr>
        <p:txBody>
          <a:bodyPr wrap="square" rtlCol="0">
            <a:spAutoFit/>
          </a:bodyPr>
          <a:lstStyle/>
          <a:p>
            <a:pPr algn="l"/>
            <a:r>
              <a:rPr sz="2000" spc="200" dirty="0">
                <a:uFillTx/>
                <a:sym typeface="+mn-ea"/>
              </a:rPr>
              <a:t>Step3:通过</a:t>
            </a:r>
            <a:r>
              <a:rPr sz="2000" b="1" spc="200" dirty="0">
                <a:uFillTx/>
                <a:sym typeface="+mn-ea"/>
              </a:rPr>
              <a:t>个体分析→当前持股</a:t>
            </a:r>
            <a:r>
              <a:rPr sz="2000" spc="200" dirty="0">
                <a:uFillTx/>
                <a:sym typeface="+mn-ea"/>
              </a:rPr>
              <a:t>模块，了解每次战斗的综合情况，结合单支证券三线图中的相关信息，</a:t>
            </a:r>
            <a:r>
              <a:rPr sz="2000" b="1" u="sng" spc="200" dirty="0">
                <a:solidFill>
                  <a:srgbClr val="FF0000"/>
                </a:solidFill>
                <a:uFillTx/>
                <a:sym typeface="+mn-ea"/>
              </a:rPr>
              <a:t>分析总结：</a:t>
            </a:r>
            <a:r>
              <a:rPr sz="2000" u="sng" spc="200" dirty="0">
                <a:uFillTx/>
                <a:sym typeface="+mn-ea"/>
              </a:rPr>
              <a:t>2支当前持仓证券的表现（比如：市值、收益、相对大盘（指数）的盈亏情况。）</a:t>
            </a:r>
          </a:p>
        </p:txBody>
      </p:sp>
      <p:sp>
        <p:nvSpPr>
          <p:cNvPr id="2" name="副标题 1"/>
          <p:cNvSpPr>
            <a:spLocks noGrp="1"/>
          </p:cNvSpPr>
          <p:nvPr>
            <p:ph type="subTitle" idx="1"/>
          </p:nvPr>
        </p:nvSpPr>
        <p:spPr>
          <a:xfrm>
            <a:off x="1631315" y="619125"/>
            <a:ext cx="8184515" cy="542290"/>
          </a:xfrm>
        </p:spPr>
        <p:txBody>
          <a:bodyPr/>
          <a:lstStyle/>
          <a:p>
            <a:r>
              <a:rPr lang="en-US" altLang="zh-CN" b="1">
                <a:sym typeface="+mn-ea"/>
              </a:rPr>
              <a:t>2.2 </a:t>
            </a:r>
            <a:r>
              <a:rPr lang="zh-CN" altLang="en-US" b="1">
                <a:sym typeface="+mn-ea"/>
              </a:rPr>
              <a:t>【实验</a:t>
            </a:r>
            <a:r>
              <a:rPr lang="en-US" altLang="zh-CN" b="1">
                <a:sym typeface="+mn-ea"/>
              </a:rPr>
              <a:t>·</a:t>
            </a:r>
            <a:r>
              <a:rPr lang="zh-CN" altLang="en-US" b="1">
                <a:sym typeface="+mn-ea"/>
              </a:rPr>
              <a:t>个体分析】</a:t>
            </a:r>
            <a:endParaRPr lang="zh-CN" altLang="en-US" b="1"/>
          </a:p>
        </p:txBody>
      </p:sp>
      <p:pic>
        <p:nvPicPr>
          <p:cNvPr id="3" name="图片 2"/>
          <p:cNvPicPr>
            <a:picLocks noChangeAspect="1"/>
          </p:cNvPicPr>
          <p:nvPr/>
        </p:nvPicPr>
        <p:blipFill>
          <a:blip r:embed="rId6"/>
          <a:stretch>
            <a:fillRect/>
          </a:stretch>
        </p:blipFill>
        <p:spPr>
          <a:xfrm>
            <a:off x="488950" y="2233295"/>
            <a:ext cx="3760470" cy="4138930"/>
          </a:xfrm>
          <a:prstGeom prst="rect">
            <a:avLst/>
          </a:prstGeom>
        </p:spPr>
      </p:pic>
      <p:pic>
        <p:nvPicPr>
          <p:cNvPr id="6" name="图片 5"/>
          <p:cNvPicPr>
            <a:picLocks noChangeAspect="1"/>
          </p:cNvPicPr>
          <p:nvPr/>
        </p:nvPicPr>
        <p:blipFill>
          <a:blip r:embed="rId7"/>
          <a:stretch>
            <a:fillRect/>
          </a:stretch>
        </p:blipFill>
        <p:spPr>
          <a:xfrm>
            <a:off x="4234815" y="2008505"/>
            <a:ext cx="7820025" cy="2596515"/>
          </a:xfrm>
          <a:prstGeom prst="rect">
            <a:avLst/>
          </a:prstGeom>
        </p:spPr>
      </p:pic>
      <p:pic>
        <p:nvPicPr>
          <p:cNvPr id="7" name="图片 6"/>
          <p:cNvPicPr>
            <a:picLocks noChangeAspect="1"/>
          </p:cNvPicPr>
          <p:nvPr/>
        </p:nvPicPr>
        <p:blipFill>
          <a:blip r:embed="rId8"/>
          <a:stretch>
            <a:fillRect/>
          </a:stretch>
        </p:blipFill>
        <p:spPr>
          <a:xfrm>
            <a:off x="4145915" y="4605020"/>
            <a:ext cx="4122420" cy="2202180"/>
          </a:xfrm>
          <a:prstGeom prst="rect">
            <a:avLst/>
          </a:prstGeom>
        </p:spPr>
      </p:pic>
      <p:pic>
        <p:nvPicPr>
          <p:cNvPr id="9" name="图片 8"/>
          <p:cNvPicPr>
            <a:picLocks noChangeAspect="1"/>
          </p:cNvPicPr>
          <p:nvPr/>
        </p:nvPicPr>
        <p:blipFill>
          <a:blip r:embed="rId9"/>
          <a:stretch>
            <a:fillRect/>
          </a:stretch>
        </p:blipFill>
        <p:spPr>
          <a:xfrm>
            <a:off x="8189595" y="4643120"/>
            <a:ext cx="4251960" cy="212598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结果分析】</a:t>
            </a:r>
          </a:p>
        </p:txBody>
      </p:sp>
      <p:sp>
        <p:nvSpPr>
          <p:cNvPr id="3" name="文本框 2"/>
          <p:cNvSpPr txBox="1"/>
          <p:nvPr/>
        </p:nvSpPr>
        <p:spPr>
          <a:xfrm>
            <a:off x="412750" y="1218565"/>
            <a:ext cx="10897980" cy="1015663"/>
          </a:xfrm>
          <a:prstGeom prst="rect">
            <a:avLst/>
          </a:prstGeom>
          <a:noFill/>
        </p:spPr>
        <p:txBody>
          <a:bodyPr wrap="square" rtlCol="0">
            <a:spAutoFit/>
          </a:bodyPr>
          <a:lstStyle/>
          <a:p>
            <a:r>
              <a:rPr sz="2000" spc="200" dirty="0">
                <a:sym typeface="+mn-ea"/>
              </a:rPr>
              <a:t>Step1:进入</a:t>
            </a:r>
            <a:r>
              <a:rPr sz="2000" b="1" spc="200" dirty="0">
                <a:sym typeface="+mn-ea"/>
              </a:rPr>
              <a:t>评测诊断</a:t>
            </a:r>
            <a:r>
              <a:rPr sz="2000" spc="200" dirty="0">
                <a:sym typeface="+mn-ea"/>
              </a:rPr>
              <a:t>模块，点击</a:t>
            </a:r>
            <a:r>
              <a:rPr sz="2000" b="1" spc="200" dirty="0">
                <a:sym typeface="+mn-ea"/>
              </a:rPr>
              <a:t>结果分析</a:t>
            </a:r>
            <a:r>
              <a:rPr sz="2000" spc="200" dirty="0">
                <a:sym typeface="+mn-ea"/>
              </a:rPr>
              <a:t>按钮，进入结果分析页面；</a:t>
            </a:r>
          </a:p>
          <a:p>
            <a:r>
              <a:rPr sz="2000" spc="200" dirty="0">
                <a:sym typeface="+mn-ea"/>
              </a:rPr>
              <a:t>Step2:通过</a:t>
            </a:r>
            <a:r>
              <a:rPr sz="2000" b="1" spc="200" dirty="0">
                <a:sym typeface="+mn-ea"/>
              </a:rPr>
              <a:t>评测诊断→评测结果</a:t>
            </a:r>
            <a:r>
              <a:rPr sz="2000" spc="200" dirty="0">
                <a:sym typeface="+mn-ea"/>
              </a:rPr>
              <a:t>模块，查看自己的各项评分以及历史详细数据，</a:t>
            </a:r>
            <a:r>
              <a:rPr lang="zh-CN" sz="2000" b="1" spc="200" dirty="0">
                <a:sym typeface="+mn-ea"/>
              </a:rPr>
              <a:t>结合</a:t>
            </a:r>
            <a:r>
              <a:rPr lang="zh-CN" sz="2000" spc="200" dirty="0">
                <a:sym typeface="+mn-ea"/>
              </a:rPr>
              <a:t>择时、择股、择行等各项评分，</a:t>
            </a:r>
            <a:r>
              <a:rPr sz="2000" b="1" u="sng" spc="200" dirty="0" err="1">
                <a:solidFill>
                  <a:srgbClr val="FF0000"/>
                </a:solidFill>
                <a:sym typeface="+mn-ea"/>
              </a:rPr>
              <a:t>分析总结：</a:t>
            </a:r>
            <a:r>
              <a:rPr sz="2000" u="sng" spc="200" dirty="0" err="1">
                <a:sym typeface="+mn-ea"/>
              </a:rPr>
              <a:t>各项评分</a:t>
            </a:r>
            <a:r>
              <a:rPr lang="zh-CN" sz="2000" u="sng" spc="200" dirty="0">
                <a:sym typeface="+mn-ea"/>
              </a:rPr>
              <a:t>综合</a:t>
            </a:r>
            <a:r>
              <a:rPr sz="2000" u="sng" spc="200" dirty="0" err="1">
                <a:sym typeface="+mn-ea"/>
              </a:rPr>
              <a:t>反映出来的投资状况</a:t>
            </a:r>
            <a:r>
              <a:rPr sz="2000" u="sng" spc="200" dirty="0">
                <a:sym typeface="+mn-ea"/>
              </a:rPr>
              <a:t>；</a:t>
            </a:r>
          </a:p>
        </p:txBody>
      </p:sp>
      <p:pic>
        <p:nvPicPr>
          <p:cNvPr id="7" name="图片 6" descr="WPS图片编辑"/>
          <p:cNvPicPr>
            <a:picLocks noChangeAspect="1"/>
          </p:cNvPicPr>
          <p:nvPr/>
        </p:nvPicPr>
        <p:blipFill>
          <a:blip r:embed="rId6"/>
          <a:stretch>
            <a:fillRect/>
          </a:stretch>
        </p:blipFill>
        <p:spPr>
          <a:xfrm>
            <a:off x="1263650" y="2233930"/>
            <a:ext cx="8919210" cy="455993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diNjFjY2EyOWEzYjQ0NGMzODg2Mjg1YmZhMTNlNT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宽屏</PresentationFormat>
  <Paragraphs>120</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微软雅黑</vt:lpstr>
      <vt:lpstr>Arial</vt:lpstr>
      <vt:lpstr>Times New Roman</vt:lpstr>
      <vt:lpstr>Office 主题​​</vt:lpstr>
      <vt:lpstr>实验五·评测诊断</vt:lpstr>
      <vt:lpstr>                                1·实验介绍</vt:lpstr>
      <vt:lpstr>1·实验介绍              </vt:lpstr>
      <vt:lpstr>2·实验内容              </vt:lpstr>
      <vt:lpstr>2·实验内容              </vt:lpstr>
      <vt:lpstr>2·实验内容              </vt:lpstr>
      <vt:lpstr>2·实验内容              </vt:lpstr>
      <vt:lpstr>2·实验内容              </vt:lpstr>
      <vt:lpstr>2·实验内容              </vt:lpstr>
      <vt:lpstr>2·实验内容              </vt:lpstr>
      <vt:lpstr>2·实验内容              </vt:lpstr>
      <vt:lpstr>3·实验内容要求              </vt:lpstr>
      <vt:lpstr>3·实验内容要求              </vt:lpstr>
      <vt:lpstr>4·实验说明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实验五·评测诊断</dc:title>
  <dc:creator>HIT</dc:creator>
  <cp:lastModifiedBy>zhao yu</cp:lastModifiedBy>
  <cp:revision>73</cp:revision>
  <dcterms:created xsi:type="dcterms:W3CDTF">2019-06-19T02:08:00Z</dcterms:created>
  <dcterms:modified xsi:type="dcterms:W3CDTF">2022-05-15T12:46:25Z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7DB1A320E7014564887399399DBB3D33</vt:lpwstr>
  </property>
</Properties>
</file>