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57" r:id="rId5"/>
    <p:sldId id="258" r:id="rId6"/>
    <p:sldId id="259" r:id="rId7"/>
    <p:sldId id="261" r:id="rId8"/>
    <p:sldId id="281" r:id="rId9"/>
    <p:sldId id="262" r:id="rId10"/>
    <p:sldId id="263" r:id="rId11"/>
    <p:sldId id="264" r:id="rId12"/>
    <p:sldId id="269" r:id="rId13"/>
    <p:sldId id="280" r:id="rId14"/>
    <p:sldId id="272" r:id="rId15"/>
    <p:sldId id="282" r:id="rId16"/>
    <p:sldId id="283" r:id="rId17"/>
    <p:sldId id="284" r:id="rId18"/>
    <p:sldId id="285" r:id="rId19"/>
    <p:sldId id="287" r:id="rId20"/>
    <p:sldId id="267" r:id="rId21"/>
    <p:sldId id="26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8" d="100"/>
          <a:sy n="98" d="100"/>
        </p:scale>
        <p:origin x="102" y="43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4.xm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86.xml"/><Relationship Id="rId3" Type="http://schemas.openxmlformats.org/officeDocument/2006/relationships/image" Target="../media/image12.png"/><Relationship Id="rId2" Type="http://schemas.openxmlformats.org/officeDocument/2006/relationships/tags" Target="../tags/tag8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tags" Target="../tags/tag8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8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tags" Target="../tags/tag90.xml"/><Relationship Id="rId3" Type="http://schemas.openxmlformats.org/officeDocument/2006/relationships/image" Target="../media/image15.png"/><Relationship Id="rId2" Type="http://schemas.openxmlformats.org/officeDocument/2006/relationships/tags" Target="../tags/tag89.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92.xml"/><Relationship Id="rId3" Type="http://schemas.openxmlformats.org/officeDocument/2006/relationships/image" Target="../media/image16.png"/><Relationship Id="rId2" Type="http://schemas.openxmlformats.org/officeDocument/2006/relationships/tags" Target="../tags/tag9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xml"/><Relationship Id="rId5" Type="http://schemas.openxmlformats.org/officeDocument/2006/relationships/tags" Target="../tags/tag9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tags" Target="../tags/tag93.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96.xml"/><Relationship Id="rId3" Type="http://schemas.openxmlformats.org/officeDocument/2006/relationships/image" Target="../media/image19.png"/><Relationship Id="rId2" Type="http://schemas.openxmlformats.org/officeDocument/2006/relationships/tags" Target="../tags/tag95.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tags" Target="../tags/tag98.xml"/><Relationship Id="rId3" Type="http://schemas.openxmlformats.org/officeDocument/2006/relationships/image" Target="../media/image20.png"/><Relationship Id="rId2" Type="http://schemas.openxmlformats.org/officeDocument/2006/relationships/tags" Target="../tags/tag9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100.xml"/><Relationship Id="rId3" Type="http://schemas.openxmlformats.org/officeDocument/2006/relationships/image" Target="../media/image21.png"/><Relationship Id="rId2" Type="http://schemas.openxmlformats.org/officeDocument/2006/relationships/tags" Target="../tags/tag99.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image" Target="../media/image1.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7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7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76.xml"/><Relationship Id="rId3" Type="http://schemas.openxmlformats.org/officeDocument/2006/relationships/image" Target="../media/image5.png"/><Relationship Id="rId2" Type="http://schemas.openxmlformats.org/officeDocument/2006/relationships/tags" Target="../tags/tag7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78.xml"/><Relationship Id="rId3" Type="http://schemas.openxmlformats.org/officeDocument/2006/relationships/image" Target="../media/image6.png"/><Relationship Id="rId2" Type="http://schemas.openxmlformats.org/officeDocument/2006/relationships/tags" Target="../tags/tag7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tags" Target="../tags/tag80.xml"/><Relationship Id="rId3" Type="http://schemas.openxmlformats.org/officeDocument/2006/relationships/image" Target="../media/image7.png"/><Relationship Id="rId2" Type="http://schemas.openxmlformats.org/officeDocument/2006/relationships/tags" Target="../tags/tag79.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82.xml"/><Relationship Id="rId3" Type="http://schemas.openxmlformats.org/officeDocument/2006/relationships/image" Target="../media/image8.png"/><Relationship Id="rId2" Type="http://schemas.openxmlformats.org/officeDocument/2006/relationships/tags" Target="../tags/tag8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tags" Target="../tags/tag8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tags" Target="../tags/tag8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sz="4400"/>
              <a:t>实验四</a:t>
            </a:r>
            <a:r>
              <a:rPr lang="en-US" altLang="zh-CN" sz="4400"/>
              <a:t>·</a:t>
            </a:r>
            <a:r>
              <a:rPr lang="zh-CN" altLang="en-US" sz="4400"/>
              <a:t>具体实施</a:t>
            </a:r>
            <a:endParaRPr lang="zh-CN" altLang="en-US" sz="4400"/>
          </a:p>
        </p:txBody>
      </p:sp>
      <p:sp>
        <p:nvSpPr>
          <p:cNvPr id="3" name="副标题 2"/>
          <p:cNvSpPr>
            <a:spLocks noGrp="1"/>
          </p:cNvSpPr>
          <p:nvPr>
            <p:ph type="subTitle" idx="1"/>
            <p:custDataLst>
              <p:tags r:id="rId2"/>
            </p:custDataLst>
          </p:nvPr>
        </p:nvSpPr>
        <p:spPr>
          <a:xfrm>
            <a:off x="669882" y="3566160"/>
            <a:ext cx="10852237" cy="1938020"/>
          </a:xfrm>
        </p:spPr>
        <p:txBody>
          <a:bodyPr>
            <a:spAutoFit/>
          </a:bodyPr>
          <a:lstStyle/>
          <a:p>
            <a:r>
              <a:rPr lang="zh-CN" altLang="en-US"/>
              <a:t>智能证券投资学</a:t>
            </a:r>
            <a:endParaRPr lang="zh-CN" altLang="en-US"/>
          </a:p>
          <a:p>
            <a:r>
              <a:rPr lang="en-US" altLang="zh-CN" b="1" kern="0" spc="0" noProof="0">
                <a:ln>
                  <a:noFill/>
                </a:ln>
                <a:effectLst/>
                <a:uLnTx/>
                <a:latin typeface="Times New Roman" panose="02020603050405020304" pitchFamily="18" charset="0"/>
                <a:cs typeface="Times New Roman" panose="02020603050405020304" pitchFamily="18" charset="0"/>
                <a:sym typeface="+mn-ea"/>
              </a:rPr>
              <a:t>Instructor: Prof. Xiaolong Wang</a:t>
            </a:r>
            <a:endParaRPr lang="en-US" altLang="zh-CN" b="1" kern="0" spc="0" noProof="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err="1">
                <a:ln>
                  <a:noFill/>
                </a:ln>
                <a:effectLst/>
                <a:uLnTx/>
                <a:latin typeface="Times New Roman" panose="02020603050405020304" pitchFamily="18" charset="0"/>
                <a:cs typeface="Times New Roman" panose="02020603050405020304" pitchFamily="18" charset="0"/>
                <a:sym typeface="+mn-ea"/>
              </a:rPr>
              <a:t>ICRC·Lab</a:t>
            </a:r>
            <a:endParaRPr lang="en-US" altLang="zh-CN" b="1" kern="0" spc="0" noProof="0">
              <a:ln>
                <a:noFill/>
              </a:ln>
              <a:effectLst/>
              <a:uLnTx/>
              <a:latin typeface="Times New Roman" panose="02020603050405020304" pitchFamily="18" charset="0"/>
              <a:cs typeface="Times New Roman" panose="02020603050405020304" pitchFamily="18" charset="0"/>
              <a:sym typeface="+mn-ea"/>
            </a:endParaRPr>
          </a:p>
          <a:p>
            <a:r>
              <a:rPr lang="en-US" altLang="zh-CN" b="1" kern="0" spc="0" noProof="0">
                <a:ln>
                  <a:noFill/>
                </a:ln>
                <a:effectLst/>
                <a:uLnTx/>
                <a:latin typeface="Times New Roman" panose="02020603050405020304" pitchFamily="18" charset="0"/>
                <a:cs typeface="Times New Roman" panose="02020603050405020304" pitchFamily="18" charset="0"/>
                <a:sym typeface="+mn-ea"/>
              </a:rPr>
              <a:t>Date:2022-05</a:t>
            </a:r>
            <a:endParaRPr lang="en-US" altLang="zh-CN" b="1" kern="0" spc="0" noProof="0">
              <a:ln>
                <a:noFill/>
              </a:ln>
              <a:effectLst/>
              <a:uLnTx/>
              <a:latin typeface="Times New Roman" panose="02020603050405020304" pitchFamily="18" charset="0"/>
              <a:cs typeface="Times New Roman" panose="02020603050405020304" pitchFamily="18" charset="0"/>
            </a:endParaRPr>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3"/>
          <a:stretch>
            <a:fillRect/>
          </a:stretch>
        </p:blipFill>
        <p:spPr>
          <a:xfrm>
            <a:off x="1270" y="-4445"/>
            <a:ext cx="919480" cy="788670"/>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0"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1"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2.5 </a:t>
            </a:r>
            <a:r>
              <a:rPr lang="zh-CN" altLang="en-US" b="1"/>
              <a:t>【实验</a:t>
            </a:r>
            <a:r>
              <a:rPr lang="en-US" altLang="zh-CN" b="1"/>
              <a:t>·</a:t>
            </a:r>
            <a:r>
              <a:rPr lang="zh-CN" altLang="en-US" b="1"/>
              <a:t>择股评分观察与对比】</a:t>
            </a:r>
            <a:endParaRPr lang="zh-CN" altLang="en-US" b="1"/>
          </a:p>
        </p:txBody>
      </p:sp>
      <p:sp>
        <p:nvSpPr>
          <p:cNvPr id="14" name="文本框 13"/>
          <p:cNvSpPr txBox="1"/>
          <p:nvPr/>
        </p:nvSpPr>
        <p:spPr>
          <a:xfrm>
            <a:off x="0" y="1189854"/>
            <a:ext cx="11848290" cy="400110"/>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5.2</a:t>
            </a:r>
            <a:r>
              <a:rPr lang="zh-CN" altLang="en-US" sz="2000">
                <a:latin typeface="+mn-ea"/>
              </a:rPr>
              <a:t>：在排行榜中找到自己对应的择股得分。</a:t>
            </a:r>
            <a:endParaRPr lang="en-US" altLang="zh-CN" sz="2000">
              <a:latin typeface="+mn-ea"/>
            </a:endParaRPr>
          </a:p>
        </p:txBody>
      </p:sp>
      <p:pic>
        <p:nvPicPr>
          <p:cNvPr id="3" name="图片 2"/>
          <p:cNvPicPr>
            <a:picLocks noChangeAspect="1"/>
          </p:cNvPicPr>
          <p:nvPr/>
        </p:nvPicPr>
        <p:blipFill>
          <a:blip r:embed="rId3"/>
          <a:srcRect r="574" b="26542"/>
          <a:stretch>
            <a:fillRect/>
          </a:stretch>
        </p:blipFill>
        <p:spPr>
          <a:xfrm>
            <a:off x="1228725" y="1590040"/>
            <a:ext cx="9576435" cy="529526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1"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2"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2.5 </a:t>
            </a:r>
            <a:r>
              <a:rPr lang="zh-CN" altLang="en-US" b="1"/>
              <a:t>【实验</a:t>
            </a:r>
            <a:r>
              <a:rPr lang="en-US" altLang="zh-CN" b="1"/>
              <a:t>·</a:t>
            </a:r>
            <a:r>
              <a:rPr lang="zh-CN" altLang="en-US" b="1"/>
              <a:t>择股评分观察与对比】</a:t>
            </a:r>
            <a:endParaRPr lang="zh-CN" altLang="en-US" b="1"/>
          </a:p>
        </p:txBody>
      </p:sp>
      <p:sp>
        <p:nvSpPr>
          <p:cNvPr id="15" name="文本框 14"/>
          <p:cNvSpPr txBox="1"/>
          <p:nvPr/>
        </p:nvSpPr>
        <p:spPr>
          <a:xfrm>
            <a:off x="0" y="1189854"/>
            <a:ext cx="11848290" cy="400110"/>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5.3</a:t>
            </a:r>
            <a:r>
              <a:rPr lang="zh-CN" altLang="en-US" sz="2000">
                <a:latin typeface="+mn-ea"/>
              </a:rPr>
              <a:t>：点击择股得分查看自己或他人的择股细节。</a:t>
            </a:r>
            <a:endParaRPr lang="en-US" altLang="zh-CN" sz="2000">
              <a:latin typeface="+mn-ea"/>
            </a:endParaRPr>
          </a:p>
        </p:txBody>
      </p:sp>
      <p:pic>
        <p:nvPicPr>
          <p:cNvPr id="7" name="图片 6"/>
          <p:cNvPicPr>
            <a:picLocks noChangeAspect="1"/>
          </p:cNvPicPr>
          <p:nvPr/>
        </p:nvPicPr>
        <p:blipFill>
          <a:blip r:embed="rId3"/>
          <a:stretch>
            <a:fillRect/>
          </a:stretch>
        </p:blipFill>
        <p:spPr>
          <a:xfrm>
            <a:off x="869315" y="1804670"/>
            <a:ext cx="6929120" cy="4857750"/>
          </a:xfrm>
          <a:prstGeom prst="rect">
            <a:avLst/>
          </a:prstGeom>
        </p:spPr>
      </p:pic>
      <p:pic>
        <p:nvPicPr>
          <p:cNvPr id="8" name="图片 7"/>
          <p:cNvPicPr>
            <a:picLocks noChangeAspect="1"/>
          </p:cNvPicPr>
          <p:nvPr/>
        </p:nvPicPr>
        <p:blipFill>
          <a:blip r:embed="rId4"/>
          <a:stretch>
            <a:fillRect/>
          </a:stretch>
        </p:blipFill>
        <p:spPr>
          <a:xfrm>
            <a:off x="7324725" y="1209675"/>
            <a:ext cx="4216400" cy="5452745"/>
          </a:xfrm>
          <a:prstGeom prst="rect">
            <a:avLst/>
          </a:prstGeom>
        </p:spPr>
      </p:pic>
      <p:sp>
        <p:nvSpPr>
          <p:cNvPr id="9" name="右箭头 8"/>
          <p:cNvSpPr/>
          <p:nvPr/>
        </p:nvSpPr>
        <p:spPr>
          <a:xfrm>
            <a:off x="6953885" y="3644900"/>
            <a:ext cx="939165" cy="2222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1"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2"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2.6 </a:t>
            </a:r>
            <a:r>
              <a:rPr lang="zh-CN" altLang="en-US" b="1"/>
              <a:t>【实验</a:t>
            </a:r>
            <a:r>
              <a:rPr lang="en-US" altLang="zh-CN" b="1"/>
              <a:t>·</a:t>
            </a:r>
            <a:r>
              <a:rPr lang="zh-CN" altLang="en-US" b="1"/>
              <a:t>伯乐相马操作与分析】</a:t>
            </a:r>
            <a:endParaRPr lang="zh-CN" altLang="en-US" b="1"/>
          </a:p>
        </p:txBody>
      </p:sp>
      <p:sp>
        <p:nvSpPr>
          <p:cNvPr id="14" name="文本框 13"/>
          <p:cNvSpPr txBox="1"/>
          <p:nvPr/>
        </p:nvSpPr>
        <p:spPr>
          <a:xfrm>
            <a:off x="0" y="1189854"/>
            <a:ext cx="11848290" cy="400110"/>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6.1</a:t>
            </a:r>
            <a:r>
              <a:rPr lang="zh-CN" altLang="en-US" sz="2000">
                <a:latin typeface="+mn-ea"/>
              </a:rPr>
              <a:t>：点击伯乐相马；了解伯乐相马页面各个按钮的功能。</a:t>
            </a:r>
            <a:endParaRPr lang="en-US" altLang="zh-CN" sz="2000">
              <a:latin typeface="+mn-ea"/>
            </a:endParaRPr>
          </a:p>
        </p:txBody>
      </p:sp>
      <p:pic>
        <p:nvPicPr>
          <p:cNvPr id="3" name="图片 2" descr="无标题"/>
          <p:cNvPicPr>
            <a:picLocks noChangeAspect="1"/>
          </p:cNvPicPr>
          <p:nvPr/>
        </p:nvPicPr>
        <p:blipFill>
          <a:blip r:embed="rId3"/>
          <a:stretch>
            <a:fillRect/>
          </a:stretch>
        </p:blipFill>
        <p:spPr>
          <a:xfrm>
            <a:off x="920750" y="1559560"/>
            <a:ext cx="10763885" cy="5295265"/>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1"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2"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2.6 </a:t>
            </a:r>
            <a:r>
              <a:rPr lang="zh-CN" altLang="en-US" b="1"/>
              <a:t>【实验</a:t>
            </a:r>
            <a:r>
              <a:rPr lang="en-US" altLang="zh-CN" b="1"/>
              <a:t>·</a:t>
            </a:r>
            <a:r>
              <a:rPr lang="zh-CN" altLang="en-US" b="1"/>
              <a:t>伯乐相马操作与分析】</a:t>
            </a:r>
            <a:endParaRPr lang="zh-CN" altLang="en-US" b="1"/>
          </a:p>
        </p:txBody>
      </p:sp>
      <p:sp>
        <p:nvSpPr>
          <p:cNvPr id="14" name="文本框 13"/>
          <p:cNvSpPr txBox="1"/>
          <p:nvPr/>
        </p:nvSpPr>
        <p:spPr>
          <a:xfrm>
            <a:off x="0" y="1189854"/>
            <a:ext cx="11848290" cy="400110"/>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6.1</a:t>
            </a:r>
            <a:r>
              <a:rPr lang="zh-CN" altLang="en-US" sz="2000">
                <a:latin typeface="+mn-ea"/>
              </a:rPr>
              <a:t>：点击伯乐相马；了解伯乐相马页面各个按钮的功能。</a:t>
            </a:r>
            <a:endParaRPr lang="en-US" altLang="zh-CN" sz="2000">
              <a:latin typeface="+mn-ea"/>
            </a:endParaRPr>
          </a:p>
        </p:txBody>
      </p:sp>
      <p:pic>
        <p:nvPicPr>
          <p:cNvPr id="3" name="图片 2"/>
          <p:cNvPicPr>
            <a:picLocks noChangeAspect="1"/>
          </p:cNvPicPr>
          <p:nvPr/>
        </p:nvPicPr>
        <p:blipFill>
          <a:blip r:embed="rId3"/>
          <a:stretch>
            <a:fillRect/>
          </a:stretch>
        </p:blipFill>
        <p:spPr>
          <a:xfrm>
            <a:off x="1418590" y="1585595"/>
            <a:ext cx="9011285" cy="5324475"/>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1"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2"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2.6 </a:t>
            </a:r>
            <a:r>
              <a:rPr lang="zh-CN" altLang="en-US" b="1"/>
              <a:t>【实验</a:t>
            </a:r>
            <a:r>
              <a:rPr lang="en-US" altLang="zh-CN" b="1"/>
              <a:t>·</a:t>
            </a:r>
            <a:r>
              <a:rPr lang="zh-CN" altLang="en-US" b="1"/>
              <a:t>伯乐相马操作与分析】</a:t>
            </a:r>
            <a:endParaRPr lang="zh-CN" altLang="en-US" b="1"/>
          </a:p>
        </p:txBody>
      </p:sp>
      <p:sp>
        <p:nvSpPr>
          <p:cNvPr id="14" name="文本框 13"/>
          <p:cNvSpPr txBox="1"/>
          <p:nvPr/>
        </p:nvSpPr>
        <p:spPr>
          <a:xfrm>
            <a:off x="0" y="1189854"/>
            <a:ext cx="11848290" cy="707886"/>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6.2</a:t>
            </a:r>
            <a:r>
              <a:rPr lang="zh-CN" altLang="en-US" sz="2000">
                <a:latin typeface="+mn-ea"/>
              </a:rPr>
              <a:t>：点击设置时间区间按钮，查看指定时间段内各行业、地域和概念涨跌幅的动态变化。在指定时间段时，可以选择最近交易日，也可以指定时间区间。</a:t>
            </a:r>
            <a:endParaRPr lang="en-US" altLang="zh-CN" sz="2000">
              <a:latin typeface="+mn-ea"/>
            </a:endParaRPr>
          </a:p>
        </p:txBody>
      </p:sp>
      <p:pic>
        <p:nvPicPr>
          <p:cNvPr id="2" name="图片 1"/>
          <p:cNvPicPr>
            <a:picLocks noChangeAspect="1"/>
          </p:cNvPicPr>
          <p:nvPr/>
        </p:nvPicPr>
        <p:blipFill>
          <a:blip r:embed="rId3"/>
          <a:stretch>
            <a:fillRect/>
          </a:stretch>
        </p:blipFill>
        <p:spPr>
          <a:xfrm>
            <a:off x="3552825" y="3377565"/>
            <a:ext cx="5086350" cy="3343275"/>
          </a:xfrm>
          <a:prstGeom prst="rect">
            <a:avLst/>
          </a:prstGeom>
        </p:spPr>
      </p:pic>
      <p:pic>
        <p:nvPicPr>
          <p:cNvPr id="6" name="图片 5"/>
          <p:cNvPicPr>
            <a:picLocks noChangeAspect="1"/>
          </p:cNvPicPr>
          <p:nvPr/>
        </p:nvPicPr>
        <p:blipFill>
          <a:blip r:embed="rId4"/>
          <a:stretch>
            <a:fillRect/>
          </a:stretch>
        </p:blipFill>
        <p:spPr>
          <a:xfrm>
            <a:off x="2560955" y="1950720"/>
            <a:ext cx="6572250" cy="1209675"/>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1"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2"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2.6 </a:t>
            </a:r>
            <a:r>
              <a:rPr lang="zh-CN" altLang="en-US" b="1"/>
              <a:t>【实验</a:t>
            </a:r>
            <a:r>
              <a:rPr lang="en-US" altLang="zh-CN" b="1"/>
              <a:t>·</a:t>
            </a:r>
            <a:r>
              <a:rPr lang="zh-CN" altLang="en-US" b="1"/>
              <a:t>伯乐相马操作与分析】</a:t>
            </a:r>
            <a:endParaRPr lang="zh-CN" altLang="en-US" b="1"/>
          </a:p>
        </p:txBody>
      </p:sp>
      <p:sp>
        <p:nvSpPr>
          <p:cNvPr id="14" name="文本框 13"/>
          <p:cNvSpPr txBox="1"/>
          <p:nvPr/>
        </p:nvSpPr>
        <p:spPr>
          <a:xfrm>
            <a:off x="0" y="1189854"/>
            <a:ext cx="11848290" cy="1015663"/>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6.3</a:t>
            </a:r>
            <a:r>
              <a:rPr lang="zh-CN" altLang="en-US" sz="2000">
                <a:latin typeface="+mn-ea"/>
              </a:rPr>
              <a:t>：</a:t>
            </a:r>
            <a:r>
              <a:rPr lang="en-US" altLang="zh-CN" sz="2000">
                <a:latin typeface="+mn-ea"/>
              </a:rPr>
              <a:t>【</a:t>
            </a:r>
            <a:r>
              <a:rPr lang="zh-CN" altLang="en-US" sz="2000">
                <a:latin typeface="+mn-ea"/>
              </a:rPr>
              <a:t>上浮查看集合</a:t>
            </a:r>
            <a:r>
              <a:rPr lang="en-US" altLang="zh-CN" sz="2000">
                <a:latin typeface="+mn-ea"/>
              </a:rPr>
              <a:t>】</a:t>
            </a:r>
            <a:r>
              <a:rPr lang="zh-CN" altLang="en-US" sz="2000">
                <a:latin typeface="+mn-ea"/>
              </a:rPr>
              <a:t>“上浮”操作对应跑道操作面板中的“↑”按钮，其功能相当于查看当前证券对应的所有属性，常常与“下钻”操作联合使用。例如，选中“</a:t>
            </a:r>
            <a:r>
              <a:rPr lang="en-US" altLang="zh-CN" sz="2000">
                <a:latin typeface="+mn-ea"/>
              </a:rPr>
              <a:t>600519</a:t>
            </a:r>
            <a:r>
              <a:rPr lang="zh-CN" altLang="en-US" sz="2000">
                <a:latin typeface="+mn-ea"/>
              </a:rPr>
              <a:t>（贵州茅台）”跑道；点击“↑”按钮；即可查看贵州茅台对应的行业、地域、概念和指数等属性。</a:t>
            </a:r>
            <a:endParaRPr lang="en-US" altLang="zh-CN" sz="2000">
              <a:latin typeface="+mn-ea"/>
            </a:endParaRPr>
          </a:p>
        </p:txBody>
      </p:sp>
      <p:pic>
        <p:nvPicPr>
          <p:cNvPr id="2" name="图片 1"/>
          <p:cNvPicPr>
            <a:picLocks noChangeAspect="1"/>
          </p:cNvPicPr>
          <p:nvPr/>
        </p:nvPicPr>
        <p:blipFill>
          <a:blip r:embed="rId3"/>
          <a:stretch>
            <a:fillRect/>
          </a:stretch>
        </p:blipFill>
        <p:spPr>
          <a:xfrm>
            <a:off x="2240280" y="2205355"/>
            <a:ext cx="7865110" cy="4596765"/>
          </a:xfrm>
          <a:prstGeom prst="rect">
            <a:avLst/>
          </a:prstGeom>
        </p:spPr>
      </p:pic>
    </p:spTree>
    <p:custDataLst>
      <p:tags r:id="rId4"/>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1"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2"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2.6 </a:t>
            </a:r>
            <a:r>
              <a:rPr lang="zh-CN" altLang="en-US" b="1"/>
              <a:t>【实验</a:t>
            </a:r>
            <a:r>
              <a:rPr lang="en-US" altLang="zh-CN" b="1"/>
              <a:t>·</a:t>
            </a:r>
            <a:r>
              <a:rPr lang="zh-CN" altLang="en-US" b="1"/>
              <a:t>伯乐相马操作与分析】</a:t>
            </a:r>
            <a:endParaRPr lang="zh-CN" altLang="en-US" b="1"/>
          </a:p>
        </p:txBody>
      </p:sp>
      <p:sp>
        <p:nvSpPr>
          <p:cNvPr id="14" name="文本框 13"/>
          <p:cNvSpPr txBox="1"/>
          <p:nvPr/>
        </p:nvSpPr>
        <p:spPr>
          <a:xfrm>
            <a:off x="0" y="1189854"/>
            <a:ext cx="11848290" cy="1015663"/>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6.3</a:t>
            </a:r>
            <a:r>
              <a:rPr lang="zh-CN" altLang="en-US" sz="2000">
                <a:latin typeface="+mn-ea"/>
              </a:rPr>
              <a:t>：</a:t>
            </a:r>
            <a:r>
              <a:rPr lang="en-US" altLang="zh-CN" sz="2000">
                <a:latin typeface="+mn-ea"/>
              </a:rPr>
              <a:t>【</a:t>
            </a:r>
            <a:r>
              <a:rPr lang="zh-CN" altLang="en-US" sz="2000">
                <a:latin typeface="+mn-ea"/>
              </a:rPr>
              <a:t>下钻查看成员</a:t>
            </a:r>
            <a:r>
              <a:rPr lang="en-US" altLang="zh-CN" sz="2000">
                <a:latin typeface="+mn-ea"/>
              </a:rPr>
              <a:t>】</a:t>
            </a:r>
            <a:r>
              <a:rPr lang="zh-CN" altLang="en-US" sz="2000">
                <a:latin typeface="+mn-ea"/>
              </a:rPr>
              <a:t>“下钻”操作对应跑道操作面板中的“↓”按钮，其功能相当于查看当前属性所包含的证券成员，常常与“下钻”操作联合使用。例如，选中“饮料制造”跑道；点击“↓”按钮；即可查看饮料制造属性所包含的成员。</a:t>
            </a:r>
            <a:endParaRPr lang="en-US" altLang="zh-CN" sz="2000">
              <a:latin typeface="+mn-ea"/>
            </a:endParaRPr>
          </a:p>
        </p:txBody>
      </p:sp>
      <p:pic>
        <p:nvPicPr>
          <p:cNvPr id="6" name="图片 5"/>
          <p:cNvPicPr>
            <a:picLocks noChangeAspect="1"/>
          </p:cNvPicPr>
          <p:nvPr/>
        </p:nvPicPr>
        <p:blipFill>
          <a:blip r:embed="rId3"/>
          <a:stretch>
            <a:fillRect/>
          </a:stretch>
        </p:blipFill>
        <p:spPr>
          <a:xfrm>
            <a:off x="2066290" y="2205355"/>
            <a:ext cx="8120380" cy="4705350"/>
          </a:xfrm>
          <a:prstGeom prst="rect">
            <a:avLst/>
          </a:prstGeom>
        </p:spPr>
      </p:pic>
    </p:spTree>
    <p:custDataLst>
      <p:tags r:id="rId4"/>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1"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2"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2.6 </a:t>
            </a:r>
            <a:r>
              <a:rPr lang="zh-CN" altLang="en-US" b="1"/>
              <a:t>【实验</a:t>
            </a:r>
            <a:r>
              <a:rPr lang="en-US" altLang="zh-CN" b="1"/>
              <a:t>·</a:t>
            </a:r>
            <a:r>
              <a:rPr lang="zh-CN" altLang="en-US" b="1"/>
              <a:t>伯乐相马操作与分析】</a:t>
            </a:r>
            <a:endParaRPr lang="zh-CN" altLang="en-US" b="1"/>
          </a:p>
        </p:txBody>
      </p:sp>
      <p:sp>
        <p:nvSpPr>
          <p:cNvPr id="14" name="文本框 13"/>
          <p:cNvSpPr txBox="1"/>
          <p:nvPr/>
        </p:nvSpPr>
        <p:spPr>
          <a:xfrm>
            <a:off x="0" y="1189854"/>
            <a:ext cx="11848290" cy="1015663"/>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6.5</a:t>
            </a:r>
            <a:r>
              <a:rPr lang="zh-CN" altLang="en-US" sz="2000">
                <a:latin typeface="+mn-ea"/>
              </a:rPr>
              <a:t>：</a:t>
            </a:r>
            <a:r>
              <a:rPr lang="en-US" altLang="zh-CN" sz="2000">
                <a:latin typeface="+mn-ea"/>
              </a:rPr>
              <a:t>【</a:t>
            </a:r>
            <a:r>
              <a:rPr lang="zh-CN" altLang="en-US" sz="2000">
                <a:latin typeface="+mn-ea"/>
              </a:rPr>
              <a:t>选做</a:t>
            </a:r>
            <a:r>
              <a:rPr lang="en-US" altLang="zh-CN" sz="2000">
                <a:latin typeface="+mn-ea"/>
              </a:rPr>
              <a:t>】</a:t>
            </a:r>
            <a:r>
              <a:rPr lang="zh-CN" altLang="en-US" sz="2000">
                <a:latin typeface="+mn-ea"/>
              </a:rPr>
              <a:t>用户属性中展示了海知平台内所有比赛团体以及用户团体的收益情况，包括：赛场团体、理财家团体、模拟投资团体以及投资机器人团体。通过“上浮”以及“下钻”操作，可以找寻自己在各个参赛团体中的历史涨跌幅变化以及排名变化。</a:t>
            </a:r>
            <a:endParaRPr lang="en-US" altLang="zh-CN" sz="2000">
              <a:latin typeface="+mn-ea"/>
            </a:endParaRPr>
          </a:p>
        </p:txBody>
      </p:sp>
      <p:pic>
        <p:nvPicPr>
          <p:cNvPr id="3" name="图片 2"/>
          <p:cNvPicPr>
            <a:picLocks noChangeAspect="1"/>
          </p:cNvPicPr>
          <p:nvPr/>
        </p:nvPicPr>
        <p:blipFill>
          <a:blip r:embed="rId3"/>
          <a:stretch>
            <a:fillRect/>
          </a:stretch>
        </p:blipFill>
        <p:spPr>
          <a:xfrm>
            <a:off x="1687830" y="2205355"/>
            <a:ext cx="8816340" cy="471678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332361" y="1302135"/>
            <a:ext cx="11527277" cy="4253729"/>
          </a:xfrm>
          <a:prstGeom prst="rect">
            <a:avLst/>
          </a:prstGeom>
          <a:noFill/>
        </p:spPr>
        <p:txBody>
          <a:bodyPr wrap="square" rtlCol="0">
            <a:spAutoFit/>
          </a:bodyPr>
          <a:lstStyle/>
          <a:p>
            <a:pPr algn="l">
              <a:lnSpc>
                <a:spcPct val="125000"/>
              </a:lnSpc>
            </a:pPr>
            <a:r>
              <a:rPr lang="zh-CN" altLang="en-US" sz="2000" spc="200">
                <a:uFillTx/>
                <a:sym typeface="+mn-ea"/>
              </a:rPr>
              <a:t>       请依次完成第2小节中的各项实验，并在</a:t>
            </a:r>
            <a:r>
              <a:rPr lang="zh-CN" altLang="en-US" sz="2000" b="1" spc="200">
                <a:solidFill>
                  <a:schemeClr val="accent5"/>
                </a:solidFill>
                <a:uFillTx/>
                <a:sym typeface="+mn-ea"/>
              </a:rPr>
              <a:t>实验报告</a:t>
            </a:r>
            <a:r>
              <a:rPr lang="zh-CN" altLang="en-US" sz="2000" spc="200">
                <a:uFillTx/>
                <a:sym typeface="+mn-ea"/>
              </a:rPr>
              <a:t>中尝试解决、回答或阐述下列问题：</a:t>
            </a:r>
            <a:endParaRPr lang="zh-CN" altLang="en-US" sz="2000" spc="200">
              <a:uFillTx/>
              <a:sym typeface="+mn-ea"/>
            </a:endParaRPr>
          </a:p>
          <a:p>
            <a:pPr algn="l">
              <a:lnSpc>
                <a:spcPct val="125000"/>
              </a:lnSpc>
            </a:pPr>
            <a:r>
              <a:rPr lang="zh-CN" altLang="en-US" spc="200">
                <a:uFillTx/>
                <a:sym typeface="+mn-ea"/>
              </a:rPr>
              <a:t>（1）</a:t>
            </a:r>
            <a:r>
              <a:rPr lang="zh-CN" altLang="en-US" b="1" spc="200">
                <a:solidFill>
                  <a:schemeClr val="accent5"/>
                </a:solidFill>
                <a:uFillTx/>
                <a:sym typeface="+mn-ea"/>
              </a:rPr>
              <a:t>复习</a:t>
            </a:r>
            <a:r>
              <a:rPr lang="zh-CN" altLang="en-US" spc="200">
                <a:uFillTx/>
                <a:sym typeface="+mn-ea"/>
              </a:rPr>
              <a:t>单因子选股、多因子选股。</a:t>
            </a:r>
            <a:r>
              <a:rPr lang="zh-CN" altLang="en-US" b="1" spc="200">
                <a:solidFill>
                  <a:schemeClr val="accent5"/>
                </a:solidFill>
                <a:uFillTx/>
                <a:sym typeface="+mn-ea"/>
              </a:rPr>
              <a:t>熟悉并尝智</a:t>
            </a:r>
            <a:r>
              <a:rPr lang="zh-CN" altLang="en-US" spc="200">
                <a:uFillTx/>
                <a:sym typeface="+mn-ea"/>
              </a:rPr>
              <a:t>能投选、知识图谱等辅助择股工具。</a:t>
            </a:r>
            <a:endParaRPr lang="zh-CN" altLang="en-US" spc="200">
              <a:uFillTx/>
              <a:sym typeface="+mn-ea"/>
            </a:endParaRPr>
          </a:p>
          <a:p>
            <a:pPr algn="l">
              <a:lnSpc>
                <a:spcPct val="125000"/>
              </a:lnSpc>
            </a:pPr>
            <a:r>
              <a:rPr lang="zh-CN" altLang="en-US" spc="200">
                <a:uFillTx/>
                <a:sym typeface="+mn-ea"/>
              </a:rPr>
              <a:t>（2）通过评测诊断模块查看</a:t>
            </a:r>
            <a:r>
              <a:rPr lang="zh-CN" altLang="en-US" b="1" spc="200">
                <a:solidFill>
                  <a:schemeClr val="accent5"/>
                </a:solidFill>
                <a:uFillTx/>
                <a:sym typeface="+mn-ea"/>
              </a:rPr>
              <a:t>择行以及择股得分</a:t>
            </a:r>
            <a:r>
              <a:rPr lang="zh-CN" altLang="en-US" spc="200">
                <a:uFillTx/>
                <a:sym typeface="+mn-ea"/>
              </a:rPr>
              <a:t>，自己的择行、择股得分和</a:t>
            </a:r>
            <a:r>
              <a:rPr lang="zh-CN" altLang="en-US" b="1" spc="200">
                <a:solidFill>
                  <a:schemeClr val="accent5"/>
                </a:solidFill>
                <a:uFillTx/>
                <a:sym typeface="+mn-ea"/>
              </a:rPr>
              <a:t>水平如何</a:t>
            </a:r>
            <a:r>
              <a:rPr lang="zh-CN" altLang="en-US" spc="200">
                <a:uFillTx/>
                <a:sym typeface="+mn-ea"/>
              </a:rPr>
              <a:t>？</a:t>
            </a:r>
            <a:r>
              <a:rPr lang="zh-CN" altLang="en-US" b="1" spc="200">
                <a:solidFill>
                  <a:schemeClr val="accent5"/>
                </a:solidFill>
                <a:uFillTx/>
                <a:sym typeface="+mn-ea"/>
              </a:rPr>
              <a:t>分析并总结</a:t>
            </a:r>
            <a:r>
              <a:rPr lang="zh-CN" altLang="en-US" spc="200">
                <a:uFillTx/>
                <a:sym typeface="+mn-ea"/>
              </a:rPr>
              <a:t>。</a:t>
            </a:r>
            <a:endParaRPr lang="zh-CN" altLang="en-US" spc="200">
              <a:uFillTx/>
              <a:sym typeface="+mn-ea"/>
            </a:endParaRPr>
          </a:p>
          <a:p>
            <a:pPr algn="l">
              <a:lnSpc>
                <a:spcPct val="125000"/>
              </a:lnSpc>
            </a:pPr>
            <a:r>
              <a:rPr lang="zh-CN" altLang="en-US" spc="200">
                <a:uFillTx/>
                <a:sym typeface="+mn-ea"/>
              </a:rPr>
              <a:t>（3）根据择行、择股得分，从</a:t>
            </a:r>
            <a:r>
              <a:rPr lang="zh-CN" altLang="en-US" b="1" spc="200">
                <a:solidFill>
                  <a:schemeClr val="accent5"/>
                </a:solidFill>
                <a:uFillTx/>
                <a:sym typeface="+mn-ea"/>
              </a:rPr>
              <a:t>持仓历史</a:t>
            </a:r>
            <a:r>
              <a:rPr lang="zh-CN" altLang="en-US" spc="200">
                <a:uFillTx/>
                <a:sym typeface="+mn-ea"/>
              </a:rPr>
              <a:t>中选出对投资效果起到</a:t>
            </a:r>
            <a:r>
              <a:rPr lang="zh-CN" altLang="en-US" b="1" spc="200">
                <a:solidFill>
                  <a:schemeClr val="accent5"/>
                </a:solidFill>
                <a:uFillTx/>
                <a:sym typeface="+mn-ea"/>
              </a:rPr>
              <a:t>“最好”</a:t>
            </a:r>
            <a:r>
              <a:rPr lang="zh-CN" altLang="en-US" spc="200">
                <a:uFillTx/>
                <a:sym typeface="+mn-ea"/>
              </a:rPr>
              <a:t>、</a:t>
            </a:r>
            <a:r>
              <a:rPr lang="zh-CN" altLang="en-US" b="1" spc="200">
                <a:solidFill>
                  <a:schemeClr val="accent5"/>
                </a:solidFill>
                <a:uFillTx/>
                <a:sym typeface="+mn-ea"/>
              </a:rPr>
              <a:t>“最坏”作用</a:t>
            </a:r>
            <a:r>
              <a:rPr lang="zh-CN" altLang="en-US" spc="200">
                <a:uFillTx/>
                <a:sym typeface="+mn-ea"/>
              </a:rPr>
              <a:t>的证券，</a:t>
            </a:r>
            <a:r>
              <a:rPr lang="zh-CN" altLang="en-US" b="1" spc="200">
                <a:solidFill>
                  <a:schemeClr val="accent5"/>
                </a:solidFill>
                <a:uFillTx/>
                <a:sym typeface="+mn-ea"/>
              </a:rPr>
              <a:t>简述原因</a:t>
            </a:r>
            <a:r>
              <a:rPr lang="zh-CN" altLang="en-US" spc="200">
                <a:uFillTx/>
                <a:sym typeface="+mn-ea"/>
              </a:rPr>
              <a:t>。</a:t>
            </a:r>
            <a:endParaRPr lang="zh-CN" altLang="en-US" spc="200">
              <a:uFillTx/>
              <a:sym typeface="+mn-ea"/>
            </a:endParaRPr>
          </a:p>
          <a:p>
            <a:pPr algn="l">
              <a:lnSpc>
                <a:spcPct val="125000"/>
              </a:lnSpc>
            </a:pPr>
            <a:r>
              <a:rPr lang="zh-CN" altLang="en-US" spc="200">
                <a:uFillTx/>
                <a:sym typeface="+mn-ea"/>
              </a:rPr>
              <a:t>（4）从</a:t>
            </a:r>
            <a:r>
              <a:rPr lang="zh-CN" altLang="en-US" b="1" spc="200">
                <a:solidFill>
                  <a:schemeClr val="accent5"/>
                </a:solidFill>
                <a:uFillTx/>
                <a:sym typeface="+mn-ea"/>
              </a:rPr>
              <a:t>对自身评价</a:t>
            </a:r>
            <a:r>
              <a:rPr lang="zh-CN" altLang="en-US" spc="200">
                <a:uFillTx/>
                <a:sym typeface="+mn-ea"/>
              </a:rPr>
              <a:t>的角度，根据自身的历史持仓</a:t>
            </a:r>
            <a:r>
              <a:rPr lang="zh-CN" altLang="en-US" b="1" spc="200">
                <a:solidFill>
                  <a:schemeClr val="accent5"/>
                </a:solidFill>
                <a:uFillTx/>
                <a:sym typeface="+mn-ea"/>
              </a:rPr>
              <a:t>计算</a:t>
            </a:r>
            <a:r>
              <a:rPr lang="zh-CN" altLang="en-US" spc="200">
                <a:uFillTx/>
                <a:sym typeface="+mn-ea"/>
              </a:rPr>
              <a:t>自开始日期至当日的</a:t>
            </a:r>
            <a:r>
              <a:rPr lang="zh-CN" altLang="en-US" b="1" spc="200">
                <a:solidFill>
                  <a:schemeClr val="accent5"/>
                </a:solidFill>
                <a:uFillTx/>
                <a:sym typeface="+mn-ea"/>
              </a:rPr>
              <a:t>择行、择股得分</a:t>
            </a:r>
            <a:r>
              <a:rPr lang="zh-CN" altLang="en-US" spc="200">
                <a:uFillTx/>
                <a:sym typeface="+mn-ea"/>
              </a:rPr>
              <a:t>并和系统进行</a:t>
            </a:r>
            <a:r>
              <a:rPr lang="zh-CN" altLang="en-US" b="1" spc="200">
                <a:solidFill>
                  <a:schemeClr val="accent5"/>
                </a:solidFill>
                <a:uFillTx/>
                <a:sym typeface="+mn-ea"/>
              </a:rPr>
              <a:t>对比</a:t>
            </a:r>
            <a:r>
              <a:rPr lang="zh-CN" altLang="en-US" spc="200">
                <a:uFillTx/>
                <a:sym typeface="+mn-ea"/>
              </a:rPr>
              <a:t>，要求给出基本的</a:t>
            </a:r>
            <a:r>
              <a:rPr lang="zh-CN" altLang="en-US" b="1" spc="200">
                <a:solidFill>
                  <a:schemeClr val="accent5"/>
                </a:solidFill>
                <a:uFillTx/>
                <a:sym typeface="+mn-ea"/>
              </a:rPr>
              <a:t>计算过程或计算思路</a:t>
            </a:r>
            <a:r>
              <a:rPr lang="zh-CN" altLang="en-US" spc="200">
                <a:uFillTx/>
                <a:sym typeface="+mn-ea"/>
              </a:rPr>
              <a:t>。</a:t>
            </a:r>
            <a:endParaRPr lang="zh-CN" altLang="en-US" spc="200">
              <a:uFillTx/>
              <a:sym typeface="+mn-ea"/>
            </a:endParaRPr>
          </a:p>
          <a:p>
            <a:pPr algn="l">
              <a:lnSpc>
                <a:spcPct val="125000"/>
              </a:lnSpc>
            </a:pPr>
            <a:r>
              <a:rPr lang="zh-CN" altLang="en-US" spc="200">
                <a:uFillTx/>
                <a:sym typeface="+mn-ea"/>
              </a:rPr>
              <a:t>（5）从</a:t>
            </a:r>
            <a:r>
              <a:rPr lang="zh-CN" altLang="en-US" b="1" spc="200">
                <a:solidFill>
                  <a:schemeClr val="accent5"/>
                </a:solidFill>
                <a:uFillTx/>
                <a:sym typeface="+mn-ea"/>
              </a:rPr>
              <a:t>和其他人对比</a:t>
            </a:r>
            <a:r>
              <a:rPr lang="zh-CN" altLang="en-US" spc="200">
                <a:uFillTx/>
                <a:sym typeface="+mn-ea"/>
              </a:rPr>
              <a:t>的角度，结合模拟投资排行榜的择股得分、收益情况以及对应的持仓情况，当前班级中谁的</a:t>
            </a:r>
            <a:r>
              <a:rPr lang="zh-CN" altLang="en-US" b="1" spc="200">
                <a:solidFill>
                  <a:schemeClr val="accent5"/>
                </a:solidFill>
                <a:uFillTx/>
                <a:sym typeface="+mn-ea"/>
              </a:rPr>
              <a:t>择股表现“较好”</a:t>
            </a:r>
            <a:r>
              <a:rPr lang="zh-CN" altLang="en-US" spc="200">
                <a:uFillTx/>
                <a:sym typeface="+mn-ea"/>
              </a:rPr>
              <a:t>？给出你的</a:t>
            </a:r>
            <a:r>
              <a:rPr lang="zh-CN" altLang="en-US" b="1" spc="200">
                <a:solidFill>
                  <a:schemeClr val="accent5"/>
                </a:solidFill>
                <a:uFillTx/>
                <a:sym typeface="+mn-ea"/>
              </a:rPr>
              <a:t>看法并说明原因</a:t>
            </a:r>
            <a:r>
              <a:rPr lang="zh-CN" altLang="en-US" spc="200">
                <a:uFillTx/>
                <a:sym typeface="+mn-ea"/>
              </a:rPr>
              <a:t>。</a:t>
            </a:r>
            <a:endParaRPr lang="zh-CN" altLang="en-US" spc="200">
              <a:uFillTx/>
              <a:sym typeface="+mn-ea"/>
            </a:endParaRPr>
          </a:p>
          <a:p>
            <a:pPr algn="l">
              <a:lnSpc>
                <a:spcPct val="125000"/>
              </a:lnSpc>
            </a:pPr>
            <a:r>
              <a:rPr lang="zh-CN" altLang="en-US" spc="200">
                <a:uFillTx/>
                <a:sym typeface="+mn-ea"/>
              </a:rPr>
              <a:t>（6）熟悉伯乐相马各模块、按钮以及界面对应的</a:t>
            </a:r>
            <a:r>
              <a:rPr lang="zh-CN" altLang="en-US" b="1" spc="200">
                <a:solidFill>
                  <a:schemeClr val="accent5"/>
                </a:solidFill>
                <a:uFillTx/>
                <a:sym typeface="+mn-ea"/>
              </a:rPr>
              <a:t>功能，操作</a:t>
            </a:r>
            <a:r>
              <a:rPr lang="zh-CN" altLang="en-US" spc="200">
                <a:uFillTx/>
                <a:sym typeface="+mn-ea"/>
              </a:rPr>
              <a:t>并回答下述问题：</a:t>
            </a:r>
            <a:endParaRPr lang="zh-CN" altLang="en-US" spc="200">
              <a:uFillTx/>
              <a:sym typeface="+mn-ea"/>
            </a:endParaRPr>
          </a:p>
          <a:p>
            <a:pPr algn="l">
              <a:lnSpc>
                <a:spcPct val="125000"/>
              </a:lnSpc>
            </a:pPr>
            <a:r>
              <a:rPr lang="zh-CN" altLang="en-US" spc="200">
                <a:uFillTx/>
                <a:sym typeface="+mn-ea"/>
              </a:rPr>
              <a:t>       ① </a:t>
            </a:r>
            <a:r>
              <a:rPr lang="zh-CN" altLang="en-US" b="1" spc="200">
                <a:solidFill>
                  <a:schemeClr val="accent5"/>
                </a:solidFill>
                <a:uFillTx/>
                <a:sym typeface="+mn-ea"/>
              </a:rPr>
              <a:t>自顶向下</a:t>
            </a:r>
            <a:r>
              <a:rPr lang="zh-CN" altLang="en-US" spc="200">
                <a:uFillTx/>
                <a:sym typeface="+mn-ea"/>
              </a:rPr>
              <a:t>，给出自己关注的</a:t>
            </a:r>
            <a:r>
              <a:rPr lang="zh-CN" altLang="en-US" b="1" spc="200">
                <a:solidFill>
                  <a:schemeClr val="accent5"/>
                </a:solidFill>
                <a:uFillTx/>
                <a:sym typeface="+mn-ea"/>
              </a:rPr>
              <a:t>3个板块</a:t>
            </a:r>
            <a:r>
              <a:rPr lang="zh-CN" altLang="en-US" spc="200">
                <a:uFillTx/>
                <a:sym typeface="+mn-ea"/>
              </a:rPr>
              <a:t>在模拟投资比赛期间的</a:t>
            </a:r>
            <a:r>
              <a:rPr lang="zh-CN" altLang="en-US" b="1" spc="200">
                <a:solidFill>
                  <a:schemeClr val="accent5"/>
                </a:solidFill>
                <a:uFillTx/>
                <a:sym typeface="+mn-ea"/>
              </a:rPr>
              <a:t>领涨、领跌群体</a:t>
            </a:r>
            <a:r>
              <a:rPr lang="zh-CN" altLang="en-US" spc="200">
                <a:uFillTx/>
                <a:sym typeface="+mn-ea"/>
              </a:rPr>
              <a:t>及</a:t>
            </a:r>
            <a:r>
              <a:rPr lang="zh-CN" altLang="en-US" b="1" spc="200">
                <a:solidFill>
                  <a:schemeClr val="accent5"/>
                </a:solidFill>
                <a:uFillTx/>
                <a:sym typeface="+mn-ea"/>
              </a:rPr>
              <a:t>下属成员</a:t>
            </a:r>
            <a:r>
              <a:rPr lang="zh-CN" altLang="en-US" spc="200">
                <a:uFillTx/>
                <a:sym typeface="+mn-ea"/>
              </a:rPr>
              <a:t>；</a:t>
            </a:r>
            <a:endParaRPr lang="zh-CN" altLang="en-US" spc="200">
              <a:uFillTx/>
              <a:sym typeface="+mn-ea"/>
            </a:endParaRPr>
          </a:p>
          <a:p>
            <a:pPr algn="l">
              <a:lnSpc>
                <a:spcPct val="125000"/>
              </a:lnSpc>
            </a:pPr>
            <a:r>
              <a:rPr lang="zh-CN" altLang="en-US" spc="200">
                <a:uFillTx/>
                <a:sym typeface="+mn-ea"/>
              </a:rPr>
              <a:t>       ② </a:t>
            </a:r>
            <a:r>
              <a:rPr lang="zh-CN" altLang="en-US" b="1" spc="200">
                <a:solidFill>
                  <a:schemeClr val="accent5"/>
                </a:solidFill>
                <a:uFillTx/>
                <a:sym typeface="+mn-ea"/>
              </a:rPr>
              <a:t>自底向</a:t>
            </a:r>
            <a:r>
              <a:rPr lang="zh-CN" altLang="en-US" b="1" spc="200">
                <a:solidFill>
                  <a:schemeClr val="accent5"/>
                </a:solidFill>
                <a:sym typeface="+mn-ea"/>
              </a:rPr>
              <a:t>上</a:t>
            </a:r>
            <a:r>
              <a:rPr lang="zh-CN" altLang="en-US" spc="200">
                <a:uFillTx/>
                <a:sym typeface="+mn-ea"/>
              </a:rPr>
              <a:t>，根据自己的持仓分析</a:t>
            </a:r>
            <a:r>
              <a:rPr lang="zh-CN" altLang="en-US" b="1" spc="200">
                <a:solidFill>
                  <a:schemeClr val="accent5"/>
                </a:solidFill>
                <a:uFillTx/>
                <a:sym typeface="+mn-ea"/>
              </a:rPr>
              <a:t>“最好”的1支或2支股票</a:t>
            </a:r>
            <a:r>
              <a:rPr lang="zh-CN" altLang="en-US" spc="200">
                <a:uFillTx/>
                <a:sym typeface="+mn-ea"/>
              </a:rPr>
              <a:t>，所属的</a:t>
            </a:r>
            <a:r>
              <a:rPr lang="zh-CN" altLang="en-US" b="1" spc="200">
                <a:solidFill>
                  <a:schemeClr val="accent5"/>
                </a:solidFill>
                <a:uFillTx/>
                <a:sym typeface="+mn-ea"/>
              </a:rPr>
              <a:t>上属群体在市场中的表现</a:t>
            </a:r>
            <a:r>
              <a:rPr lang="zh-CN" altLang="en-US" spc="200">
                <a:uFillTx/>
                <a:sym typeface="+mn-ea"/>
              </a:rPr>
              <a:t>。</a:t>
            </a:r>
            <a:endParaRPr lang="zh-CN" altLang="en-US" spc="200">
              <a:uFillTx/>
              <a:sym typeface="+mn-ea"/>
            </a:endParaRPr>
          </a:p>
        </p:txBody>
      </p:sp>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6"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3·</a:t>
            </a:r>
            <a:r>
              <a:rPr lang="zh-CN" altLang="en-US" sz="4400"/>
              <a:t>实验要求</a:t>
            </a:r>
            <a:r>
              <a:rPr lang="en-US" altLang="zh-CN" sz="4400"/>
              <a:t>              </a:t>
            </a:r>
            <a:endParaRPr lang="zh-CN" altLang="en-US" sz="440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0" name="文本框 9"/>
          <p:cNvSpPr txBox="1"/>
          <p:nvPr/>
        </p:nvSpPr>
        <p:spPr>
          <a:xfrm>
            <a:off x="412750" y="1218565"/>
            <a:ext cx="10628630" cy="3784600"/>
          </a:xfrm>
          <a:prstGeom prst="rect">
            <a:avLst/>
          </a:prstGeom>
          <a:noFill/>
        </p:spPr>
        <p:txBody>
          <a:bodyPr wrap="square" rtlCol="0">
            <a:spAutoFit/>
          </a:bodyPr>
          <a:lstStyle/>
          <a:p>
            <a:pPr algn="l"/>
            <a:r>
              <a:rPr lang="zh-CN" altLang="en-US" sz="2000" spc="200">
                <a:uFillTx/>
                <a:sym typeface="+mn-ea"/>
              </a:rPr>
              <a:t>有关本节实验的成绩</a:t>
            </a:r>
            <a:endParaRPr lang="en-US" altLang="zh-CN" sz="2000" spc="200">
              <a:uFillTx/>
              <a:sym typeface="+mn-ea"/>
            </a:endParaRPr>
          </a:p>
          <a:p>
            <a:pPr marL="342900" indent="-342900" algn="l">
              <a:buFont typeface="Arial" panose="020B0604020202020204" pitchFamily="34" charset="0"/>
              <a:buChar char="•"/>
            </a:pPr>
            <a:r>
              <a:rPr lang="zh-CN" altLang="en-US" sz="2000" spc="200">
                <a:uFillTx/>
                <a:sym typeface="+mn-ea"/>
              </a:rPr>
              <a:t>一方面取决于模拟投资的完成度、以及对应的择行、择股评分指标；</a:t>
            </a:r>
            <a:endParaRPr lang="en-US" altLang="zh-CN" sz="2000" spc="200">
              <a:uFillTx/>
              <a:sym typeface="+mn-ea"/>
            </a:endParaRPr>
          </a:p>
          <a:p>
            <a:pPr marL="342900" indent="-342900" algn="l">
              <a:buFont typeface="Arial" panose="020B0604020202020204" pitchFamily="34" charset="0"/>
              <a:buChar char="•"/>
            </a:pPr>
            <a:r>
              <a:rPr lang="zh-CN" altLang="en-US" sz="2000" spc="200">
                <a:uFillTx/>
                <a:sym typeface="+mn-ea"/>
              </a:rPr>
              <a:t>另一方面取决于实验报告书写的认真程度和规范程度（包括语言是否通顺，逻辑是否合理，文档是否按照工大标准进行排版、实验结论是否严谨等）；</a:t>
            </a:r>
            <a:endParaRPr lang="en-US" altLang="zh-CN" sz="2000" spc="200">
              <a:uFillTx/>
              <a:sym typeface="+mn-ea"/>
            </a:endParaRPr>
          </a:p>
          <a:p>
            <a:pPr marL="342900" indent="-342900" algn="l">
              <a:buFont typeface="Arial" panose="020B0604020202020204" pitchFamily="34" charset="0"/>
              <a:buChar char="•"/>
            </a:pPr>
            <a:r>
              <a:rPr lang="zh-CN" altLang="en-US" sz="2000" spc="200">
                <a:uFillTx/>
                <a:sym typeface="+mn-ea"/>
              </a:rPr>
              <a:t>还有一方面取决于平台的活跃程度，包括社区发帖、评论的质量、证券操作频率等等。</a:t>
            </a:r>
            <a:endParaRPr lang="zh-CN" altLang="en-US" sz="2000" spc="200">
              <a:uFillTx/>
              <a:sym typeface="+mn-ea"/>
            </a:endParaRPr>
          </a:p>
          <a:p>
            <a:pPr algn="l"/>
            <a:r>
              <a:rPr lang="zh-CN" altLang="en-US" sz="2000" spc="200">
                <a:uFillTx/>
                <a:sym typeface="+mn-ea"/>
              </a:rPr>
              <a:t>上述内容将由老师以及平台维护人员以及技术组共同审核。</a:t>
            </a:r>
            <a:endParaRPr lang="zh-CN" altLang="en-US" sz="2000" spc="200">
              <a:uFillTx/>
              <a:sym typeface="+mn-ea"/>
            </a:endParaRPr>
          </a:p>
          <a:p>
            <a:pPr algn="l"/>
            <a:endParaRPr lang="zh-CN" altLang="en-US" sz="2000" spc="200">
              <a:uFillTx/>
              <a:sym typeface="+mn-ea"/>
            </a:endParaRPr>
          </a:p>
          <a:p>
            <a:pPr algn="l"/>
            <a:r>
              <a:rPr lang="zh-CN" altLang="en-US" sz="2000" spc="200">
                <a:uFillTx/>
                <a:sym typeface="+mn-ea"/>
              </a:rPr>
              <a:t>实验报告命名要求：</a:t>
            </a:r>
            <a:r>
              <a:rPr lang="zh-CN" altLang="en-US" sz="2000" spc="200">
                <a:solidFill>
                  <a:srgbClr val="FF0000"/>
                </a:solidFill>
                <a:uFillTx/>
                <a:sym typeface="+mn-ea"/>
              </a:rPr>
              <a:t>学号</a:t>
            </a:r>
            <a:r>
              <a:rPr lang="en-US" altLang="zh-CN" sz="2000" spc="200">
                <a:solidFill>
                  <a:srgbClr val="FF0000"/>
                </a:solidFill>
                <a:uFillTx/>
                <a:sym typeface="+mn-ea"/>
              </a:rPr>
              <a:t>-</a:t>
            </a:r>
            <a:r>
              <a:rPr lang="zh-CN" altLang="en-US" sz="2000" spc="200">
                <a:solidFill>
                  <a:srgbClr val="FF0000"/>
                </a:solidFill>
                <a:uFillTx/>
                <a:sym typeface="+mn-ea"/>
              </a:rPr>
              <a:t>姓名</a:t>
            </a:r>
            <a:r>
              <a:rPr lang="en-US" altLang="zh-CN" sz="2000" spc="200">
                <a:solidFill>
                  <a:srgbClr val="FF0000"/>
                </a:solidFill>
                <a:uFillTx/>
                <a:sym typeface="+mn-ea"/>
              </a:rPr>
              <a:t>-</a:t>
            </a:r>
            <a:r>
              <a:rPr lang="zh-CN" altLang="en-US" sz="2000" spc="200">
                <a:solidFill>
                  <a:srgbClr val="FF0000"/>
                </a:solidFill>
                <a:uFillTx/>
                <a:sym typeface="+mn-ea"/>
              </a:rPr>
              <a:t>站内</a:t>
            </a:r>
            <a:r>
              <a:rPr lang="en-US" altLang="zh-CN" sz="2000" spc="200">
                <a:solidFill>
                  <a:srgbClr val="FF0000"/>
                </a:solidFill>
                <a:uFillTx/>
                <a:sym typeface="+mn-ea"/>
              </a:rPr>
              <a:t>id-experiment2.doc/pdf/docx/ppt</a:t>
            </a:r>
            <a:endParaRPr lang="zh-CN" altLang="en-US" sz="2000" spc="200">
              <a:uFillTx/>
              <a:sym typeface="+mn-ea"/>
            </a:endParaRPr>
          </a:p>
          <a:p>
            <a:pPr algn="l"/>
            <a:r>
              <a:rPr lang="zh-CN" altLang="en-US" sz="2000" spc="200">
                <a:uFillTx/>
                <a:sym typeface="+mn-ea"/>
              </a:rPr>
              <a:t>实验报告提交</a:t>
            </a:r>
            <a:r>
              <a:rPr lang="en-US" altLang="zh-CN" sz="2000" spc="200">
                <a:uFillTx/>
                <a:sym typeface="+mn-ea"/>
              </a:rPr>
              <a:t>DeadLine:</a:t>
            </a:r>
            <a:r>
              <a:rPr lang="en-US" altLang="zh-CN" sz="2000" spc="200">
                <a:solidFill>
                  <a:srgbClr val="0070C0"/>
                </a:solidFill>
                <a:uFillTx/>
                <a:sym typeface="+mn-ea"/>
              </a:rPr>
              <a:t>2022-5-16</a:t>
            </a:r>
            <a:endParaRPr lang="en-US" altLang="zh-CN" sz="2000" spc="200">
              <a:solidFill>
                <a:srgbClr val="0070C0"/>
              </a:solidFill>
              <a:uFillTx/>
              <a:sym typeface="+mn-ea"/>
            </a:endParaRPr>
          </a:p>
          <a:p>
            <a:pPr algn="l"/>
            <a:r>
              <a:rPr lang="zh-CN" altLang="en-US" sz="2000" spc="200">
                <a:solidFill>
                  <a:schemeClr val="tx1"/>
                </a:solidFill>
                <a:uFillTx/>
                <a:sym typeface="+mn-ea"/>
              </a:rPr>
              <a:t>注：实验三、四写在同一文档中</a:t>
            </a:r>
            <a:endParaRPr lang="zh-CN" altLang="en-US" sz="2000" spc="200">
              <a:solidFill>
                <a:schemeClr val="tx1"/>
              </a:solidFill>
              <a:uFillTx/>
              <a:sym typeface="+mn-ea"/>
            </a:endParaRPr>
          </a:p>
          <a:p>
            <a:pPr algn="l"/>
            <a:r>
              <a:rPr lang="zh-CN" altLang="en-US" sz="2000" spc="200">
                <a:solidFill>
                  <a:schemeClr val="tx1"/>
                </a:solidFill>
                <a:uFillTx/>
                <a:sym typeface="+mn-ea"/>
              </a:rPr>
              <a:t>实验报告中英文均可</a:t>
            </a:r>
            <a:endParaRPr lang="zh-CN" altLang="en-US" sz="2000" spc="200">
              <a:solidFill>
                <a:schemeClr val="tx1"/>
              </a:solidFill>
              <a:uFillTx/>
              <a:sym typeface="+mn-ea"/>
            </a:endParaRPr>
          </a:p>
        </p:txBody>
      </p:sp>
      <p:sp>
        <p:nvSpPr>
          <p:cNvPr id="6"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4·</a:t>
            </a:r>
            <a:r>
              <a:rPr lang="zh-CN" altLang="en-US" sz="4400"/>
              <a:t>实验说明</a:t>
            </a:r>
            <a:r>
              <a:rPr lang="en-US" altLang="zh-CN" sz="4400"/>
              <a:t>              </a:t>
            </a:r>
            <a:endParaRPr lang="zh-CN" altLang="en-US" sz="44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1106205"/>
            <a:ext cx="8445177" cy="4712942"/>
          </a:xfrm>
          <a:prstGeom prst="rect">
            <a:avLst/>
          </a:prstGeom>
        </p:spPr>
      </p:pic>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2"/>
          <a:stretch>
            <a:fillRect/>
          </a:stretch>
        </p:blipFill>
        <p:spPr>
          <a:xfrm>
            <a:off x="1270" y="-4445"/>
            <a:ext cx="919480" cy="788670"/>
          </a:xfrm>
          <a:prstGeom prst="rect">
            <a:avLst/>
          </a:prstGeom>
        </p:spPr>
      </p:pic>
      <p:sp>
        <p:nvSpPr>
          <p:cNvPr id="8" name="标题 7"/>
          <p:cNvSpPr>
            <a:spLocks noGrp="1"/>
          </p:cNvSpPr>
          <p:nvPr>
            <p:ph type="ctrTitle"/>
            <p:custDataLst>
              <p:tags r:id="rId3"/>
            </p:custDataLst>
          </p:nvPr>
        </p:nvSpPr>
        <p:spPr>
          <a:xfrm>
            <a:off x="8445178" y="1310933"/>
            <a:ext cx="3746822" cy="754053"/>
          </a:xfrm>
        </p:spPr>
        <p:txBody>
          <a:bodyPr wrap="square">
            <a:spAutoFit/>
          </a:bodyPr>
          <a:lstStyle/>
          <a:p>
            <a:r>
              <a:rPr lang="en-US" altLang="zh-CN" sz="4400"/>
              <a:t>1·</a:t>
            </a:r>
            <a:r>
              <a:rPr lang="zh-CN" altLang="en-US" sz="4400"/>
              <a:t>实验介绍</a:t>
            </a:r>
            <a:endParaRPr lang="zh-CN" altLang="en-US" sz="4400"/>
          </a:p>
        </p:txBody>
      </p:sp>
      <p:sp>
        <p:nvSpPr>
          <p:cNvPr id="9" name="标题 1"/>
          <p:cNvSpPr>
            <a:spLocks noGrp="1"/>
          </p:cNvSpPr>
          <p:nvPr>
            <p:custDataLst>
              <p:tags r:id="rId4"/>
            </p:custDataLst>
          </p:nvPr>
        </p:nvSpPr>
        <p:spPr>
          <a:xfrm>
            <a:off x="8445177" y="4789243"/>
            <a:ext cx="3737298"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4·</a:t>
            </a:r>
            <a:r>
              <a:rPr lang="zh-CN" altLang="en-US" sz="4400"/>
              <a:t>实验说明</a:t>
            </a:r>
            <a:endParaRPr lang="zh-CN" altLang="en-US" sz="4400"/>
          </a:p>
        </p:txBody>
      </p:sp>
      <p:sp>
        <p:nvSpPr>
          <p:cNvPr id="10" name="标题 1"/>
          <p:cNvSpPr>
            <a:spLocks noGrp="1"/>
          </p:cNvSpPr>
          <p:nvPr>
            <p:custDataLst>
              <p:tags r:id="rId5"/>
            </p:custDataLst>
          </p:nvPr>
        </p:nvSpPr>
        <p:spPr>
          <a:xfrm>
            <a:off x="8445177" y="3581435"/>
            <a:ext cx="3737298"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3·</a:t>
            </a:r>
            <a:r>
              <a:rPr lang="zh-CN" altLang="en-US" sz="4400"/>
              <a:t>实验要求</a:t>
            </a:r>
            <a:endParaRPr lang="zh-CN" altLang="en-US" sz="4400"/>
          </a:p>
        </p:txBody>
      </p:sp>
      <p:sp>
        <p:nvSpPr>
          <p:cNvPr id="11" name="标题 1"/>
          <p:cNvSpPr>
            <a:spLocks noGrp="1"/>
          </p:cNvSpPr>
          <p:nvPr>
            <p:custDataLst>
              <p:tags r:id="rId6"/>
            </p:custDataLst>
          </p:nvPr>
        </p:nvSpPr>
        <p:spPr>
          <a:xfrm>
            <a:off x="8445177" y="2373627"/>
            <a:ext cx="3737298" cy="899167"/>
          </a:xfrm>
          <a:prstGeom prst="rect">
            <a:avLst/>
          </a:prstGeom>
        </p:spPr>
        <p:txBody>
          <a:bodyPr vert="horz" lIns="101600" tIns="38100" rIns="25400" bIns="38100" rtlCol="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en-US" altLang="zh-CN" sz="4400"/>
              <a:t>2·</a:t>
            </a:r>
            <a:r>
              <a:rPr lang="zh-CN" altLang="en-US" sz="4400"/>
              <a:t>实验内容</a:t>
            </a:r>
            <a:endParaRPr lang="zh-CN" altLang="en-US" sz="4400"/>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8" name="标题 7"/>
          <p:cNvSpPr>
            <a:spLocks noGrp="1"/>
          </p:cNvSpPr>
          <p:nvPr>
            <p:ph type="ctrTitle"/>
            <p:custDataLst>
              <p:tags r:id="rId2"/>
            </p:custDataLst>
          </p:nvPr>
        </p:nvSpPr>
        <p:spPr>
          <a:xfrm>
            <a:off x="920751" y="-4445"/>
            <a:ext cx="5175250" cy="754053"/>
          </a:xfrm>
        </p:spPr>
        <p:txBody>
          <a:bodyPr wrap="square">
            <a:spAutoFit/>
          </a:bodyPr>
          <a:lstStyle/>
          <a:p>
            <a:pPr algn="l"/>
            <a:r>
              <a:rPr lang="en-US" altLang="zh-CN" sz="4400"/>
              <a:t>1·</a:t>
            </a:r>
            <a:r>
              <a:rPr lang="zh-CN" altLang="en-US" sz="4400"/>
              <a:t>实验介绍</a:t>
            </a:r>
            <a:r>
              <a:rPr lang="en-US" altLang="zh-CN" sz="4400"/>
              <a:t>              </a:t>
            </a:r>
            <a:endParaRPr lang="zh-CN" altLang="en-US" sz="4400"/>
          </a:p>
        </p:txBody>
      </p:sp>
      <p:sp>
        <p:nvSpPr>
          <p:cNvPr id="9" name="副标题 8"/>
          <p:cNvSpPr>
            <a:spLocks noGrp="1"/>
          </p:cNvSpPr>
          <p:nvPr>
            <p:ph type="subTitle" idx="1"/>
            <p:custDataLst>
              <p:tags r:id="rId3"/>
            </p:custDataLst>
          </p:nvPr>
        </p:nvSpPr>
        <p:spPr>
          <a:xfrm>
            <a:off x="669925" y="1098550"/>
            <a:ext cx="10852150" cy="1000274"/>
          </a:xfrm>
        </p:spPr>
        <p:txBody>
          <a:bodyPr>
            <a:spAutoFit/>
          </a:bodyPr>
          <a:lstStyle/>
          <a:p>
            <a:pPr marL="342900" indent="-342900" algn="just">
              <a:buFont typeface="Arial" panose="020B0604020202020204" pitchFamily="34" charset="0"/>
              <a:buChar char="•"/>
            </a:pPr>
            <a:r>
              <a:rPr lang="zh-CN" altLang="en-US" sz="2000"/>
              <a:t>在进行投资的过程中，面对海量的证券数据和金融信息，如何选择证券品种是每一个投资者都会遇到的问题。利用计算机辅助工具，更加高效率地挑选适合自己的相对优质证券，是具体实施实验环节所要解决的主要问题。</a:t>
            </a:r>
            <a:endParaRPr lang="zh-CN" altLang="en-US" sz="2000"/>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2" name="副标题 1"/>
          <p:cNvSpPr>
            <a:spLocks noGrp="1"/>
          </p:cNvSpPr>
          <p:nvPr>
            <p:ph type="subTitle" idx="1"/>
          </p:nvPr>
        </p:nvSpPr>
        <p:spPr>
          <a:xfrm>
            <a:off x="2005208" y="743578"/>
            <a:ext cx="8181583" cy="446276"/>
          </a:xfrm>
        </p:spPr>
        <p:txBody>
          <a:bodyPr wrap="square">
            <a:spAutoFit/>
          </a:bodyPr>
          <a:lstStyle/>
          <a:p>
            <a:r>
              <a:rPr lang="en-US" altLang="zh-CN" b="1"/>
              <a:t>2.1 </a:t>
            </a:r>
            <a:r>
              <a:rPr lang="zh-CN" altLang="en-US" b="1"/>
              <a:t>【实验</a:t>
            </a:r>
            <a:r>
              <a:rPr lang="en-US" altLang="zh-CN" b="1"/>
              <a:t>·</a:t>
            </a:r>
            <a:r>
              <a:rPr lang="zh-CN" altLang="en-US" b="1"/>
              <a:t>自然语言选股】</a:t>
            </a:r>
            <a:endParaRPr lang="zh-CN" altLang="en-US" b="1"/>
          </a:p>
        </p:txBody>
      </p:sp>
      <p:sp>
        <p:nvSpPr>
          <p:cNvPr id="11" name="文本框 10"/>
          <p:cNvSpPr txBox="1"/>
          <p:nvPr/>
        </p:nvSpPr>
        <p:spPr>
          <a:xfrm>
            <a:off x="0" y="1189854"/>
            <a:ext cx="5018706" cy="1323439"/>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1</a:t>
            </a:r>
            <a:r>
              <a:rPr lang="zh-CN" altLang="en-US" sz="2000">
                <a:latin typeface="+mn-ea"/>
              </a:rPr>
              <a:t>：点击智能优选；选择想要查询证券的品种类型；输入想要查询的证券信息，如“现价小于</a:t>
            </a:r>
            <a:r>
              <a:rPr lang="en-US" altLang="zh-CN" sz="2000">
                <a:latin typeface="+mn-ea"/>
              </a:rPr>
              <a:t>20</a:t>
            </a:r>
            <a:r>
              <a:rPr lang="zh-CN" altLang="en-US" sz="2000">
                <a:latin typeface="+mn-ea"/>
              </a:rPr>
              <a:t>”的股票；即可查询到相应信息。</a:t>
            </a:r>
            <a:endParaRPr lang="en-US" altLang="zh-CN" sz="2000">
              <a:latin typeface="+mn-ea"/>
            </a:endParaRPr>
          </a:p>
        </p:txBody>
      </p:sp>
      <p:sp>
        <p:nvSpPr>
          <p:cNvPr id="15" name="标题 7"/>
          <p:cNvSpPr>
            <a:spLocks noGrp="1"/>
          </p:cNvSpPr>
          <p:nvPr>
            <p:ph type="ctrTitle"/>
            <p:custDataLst>
              <p:tags r:id="rId2"/>
            </p:custDataLst>
          </p:nvPr>
        </p:nvSpPr>
        <p:spPr>
          <a:xfrm>
            <a:off x="920751" y="-4445"/>
            <a:ext cx="5175250" cy="754053"/>
          </a:xfrm>
        </p:spPr>
        <p:txBody>
          <a:bodyPr wrap="square">
            <a:spAutoFit/>
          </a:bodyPr>
          <a:lstStyle/>
          <a:p>
            <a:pPr algn="l"/>
            <a:r>
              <a:rPr lang="en-US" altLang="zh-CN" sz="4400"/>
              <a:t>2·</a:t>
            </a:r>
            <a:r>
              <a:rPr lang="zh-CN" altLang="en-US" sz="4400"/>
              <a:t>实验内容</a:t>
            </a:r>
            <a:r>
              <a:rPr lang="en-US" altLang="zh-CN" sz="4400"/>
              <a:t>              </a:t>
            </a:r>
            <a:endParaRPr lang="zh-CN" altLang="en-US" sz="4400"/>
          </a:p>
        </p:txBody>
      </p:sp>
      <p:pic>
        <p:nvPicPr>
          <p:cNvPr id="3" name="图片 2" descr="无标题"/>
          <p:cNvPicPr>
            <a:picLocks noChangeAspect="1"/>
          </p:cNvPicPr>
          <p:nvPr/>
        </p:nvPicPr>
        <p:blipFill>
          <a:blip r:embed="rId3"/>
          <a:srcRect r="318" b="36820"/>
          <a:stretch>
            <a:fillRect/>
          </a:stretch>
        </p:blipFill>
        <p:spPr>
          <a:xfrm>
            <a:off x="1270" y="3119755"/>
            <a:ext cx="12153265" cy="3747135"/>
          </a:xfrm>
          <a:prstGeom prst="rect">
            <a:avLst/>
          </a:prstGeom>
        </p:spPr>
      </p:pic>
      <p:pic>
        <p:nvPicPr>
          <p:cNvPr id="17" name="图片 16"/>
          <p:cNvPicPr>
            <a:picLocks noChangeAspect="1"/>
          </p:cNvPicPr>
          <p:nvPr/>
        </p:nvPicPr>
        <p:blipFill>
          <a:blip r:embed="rId4"/>
          <a:srcRect t="6179" b="-6179"/>
          <a:stretch>
            <a:fillRect/>
          </a:stretch>
        </p:blipFill>
        <p:spPr>
          <a:xfrm>
            <a:off x="5097091" y="1189854"/>
            <a:ext cx="7094909" cy="2908472"/>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6"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7"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2.2 </a:t>
            </a:r>
            <a:r>
              <a:rPr lang="zh-CN" altLang="en-US" b="1"/>
              <a:t>【实验</a:t>
            </a:r>
            <a:r>
              <a:rPr lang="en-US" altLang="zh-CN" b="1"/>
              <a:t>·</a:t>
            </a:r>
            <a:r>
              <a:rPr lang="zh-CN" altLang="en-US" b="1"/>
              <a:t>股票知识图谱挖掘】</a:t>
            </a:r>
            <a:endParaRPr lang="zh-CN" altLang="en-US" b="1"/>
          </a:p>
        </p:txBody>
      </p:sp>
      <p:sp>
        <p:nvSpPr>
          <p:cNvPr id="20" name="文本框 19"/>
          <p:cNvSpPr txBox="1"/>
          <p:nvPr/>
        </p:nvSpPr>
        <p:spPr>
          <a:xfrm>
            <a:off x="0" y="1189854"/>
            <a:ext cx="11848290" cy="707886"/>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2.1</a:t>
            </a:r>
            <a:r>
              <a:rPr lang="zh-CN" altLang="en-US" sz="2000">
                <a:latin typeface="+mn-ea"/>
              </a:rPr>
              <a:t>：点击知识图谱；输入想要查询的股票代码</a:t>
            </a:r>
            <a:r>
              <a:rPr lang="en-US" altLang="zh-CN" sz="2000">
                <a:latin typeface="+mn-ea"/>
              </a:rPr>
              <a:t>/</a:t>
            </a:r>
            <a:r>
              <a:rPr lang="zh-CN" altLang="en-US" sz="2000">
                <a:latin typeface="+mn-ea"/>
              </a:rPr>
              <a:t>名称，如“</a:t>
            </a:r>
            <a:r>
              <a:rPr lang="en-US" altLang="zh-CN" sz="2000">
                <a:latin typeface="+mn-ea"/>
              </a:rPr>
              <a:t>600519 </a:t>
            </a:r>
            <a:r>
              <a:rPr lang="zh-CN" altLang="en-US" sz="2000">
                <a:latin typeface="+mn-ea"/>
              </a:rPr>
              <a:t>贵州茅台”；即可查询到贵州茅台所属行业及同行业其余股票信息。</a:t>
            </a:r>
            <a:endParaRPr lang="en-US" altLang="zh-CN" sz="2000">
              <a:latin typeface="+mn-ea"/>
            </a:endParaRPr>
          </a:p>
        </p:txBody>
      </p:sp>
      <p:pic>
        <p:nvPicPr>
          <p:cNvPr id="21" name="图片 20"/>
          <p:cNvPicPr>
            <a:picLocks noChangeAspect="1"/>
          </p:cNvPicPr>
          <p:nvPr/>
        </p:nvPicPr>
        <p:blipFill rotWithShape="1">
          <a:blip r:embed="rId3"/>
          <a:srcRect t="2791" r="20363"/>
          <a:stretch>
            <a:fillRect/>
          </a:stretch>
        </p:blipFill>
        <p:spPr>
          <a:xfrm>
            <a:off x="2057400" y="2036445"/>
            <a:ext cx="8094345" cy="482155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6"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7"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2.2 </a:t>
            </a:r>
            <a:r>
              <a:rPr lang="zh-CN" altLang="en-US" b="1"/>
              <a:t>【实验</a:t>
            </a:r>
            <a:r>
              <a:rPr lang="en-US" altLang="zh-CN" b="1"/>
              <a:t>·</a:t>
            </a:r>
            <a:r>
              <a:rPr lang="zh-CN" altLang="en-US" b="1"/>
              <a:t>股票知识图谱挖掘】</a:t>
            </a:r>
            <a:endParaRPr lang="zh-CN" altLang="en-US" b="1"/>
          </a:p>
        </p:txBody>
      </p:sp>
      <p:sp>
        <p:nvSpPr>
          <p:cNvPr id="20" name="文本框 19"/>
          <p:cNvSpPr txBox="1"/>
          <p:nvPr/>
        </p:nvSpPr>
        <p:spPr>
          <a:xfrm>
            <a:off x="0" y="1189854"/>
            <a:ext cx="11858018" cy="707886"/>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2.2</a:t>
            </a:r>
            <a:r>
              <a:rPr lang="zh-CN" altLang="en-US" sz="2000">
                <a:latin typeface="+mn-ea"/>
              </a:rPr>
              <a:t>：点击知识图谱；选择想要查看的行业</a:t>
            </a:r>
            <a:r>
              <a:rPr lang="en-US" altLang="zh-CN" sz="2000">
                <a:latin typeface="+mn-ea"/>
              </a:rPr>
              <a:t>/</a:t>
            </a:r>
            <a:r>
              <a:rPr lang="zh-CN" altLang="en-US" sz="2000">
                <a:latin typeface="+mn-ea"/>
              </a:rPr>
              <a:t>概念，如“养殖业行业”；即可查看养殖业行业下包含了哪些股票以及每只股票的相关信息。</a:t>
            </a:r>
            <a:endParaRPr lang="en-US" altLang="zh-CN" sz="2000">
              <a:latin typeface="+mn-ea"/>
            </a:endParaRPr>
          </a:p>
        </p:txBody>
      </p:sp>
      <p:pic>
        <p:nvPicPr>
          <p:cNvPr id="2" name="图片 1"/>
          <p:cNvPicPr>
            <a:picLocks noChangeAspect="1"/>
          </p:cNvPicPr>
          <p:nvPr/>
        </p:nvPicPr>
        <p:blipFill>
          <a:blip r:embed="rId3"/>
          <a:srcRect t="3137" r="325"/>
          <a:stretch>
            <a:fillRect/>
          </a:stretch>
        </p:blipFill>
        <p:spPr>
          <a:xfrm>
            <a:off x="1009015" y="2053590"/>
            <a:ext cx="10130790" cy="480441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01" name="文本框 100"/>
          <p:cNvSpPr txBox="1"/>
          <p:nvPr/>
        </p:nvSpPr>
        <p:spPr>
          <a:xfrm>
            <a:off x="5457825" y="2242820"/>
            <a:ext cx="5080000" cy="252730"/>
          </a:xfrm>
          <a:prstGeom prst="rect">
            <a:avLst/>
          </a:prstGeom>
          <a:noFill/>
          <a:ln w="9525">
            <a:noFill/>
          </a:ln>
        </p:spPr>
        <p:txBody>
          <a:bodyPr>
            <a:spAutoFit/>
          </a:bodyPr>
          <a:lstStyle/>
          <a:p>
            <a:pPr indent="0" algn="ctr"/>
            <a:r>
              <a:rPr lang="en-US" sz="1050" b="0">
                <a:latin typeface="Times New Roman" panose="02020603050405020304" pitchFamily="18" charset="0"/>
                <a:ea typeface="宋体" panose="02010600030101010101" pitchFamily="2" charset="-122"/>
                <a:cs typeface="Times New Roman" panose="02020603050405020304" pitchFamily="18" charset="0"/>
              </a:rPr>
              <a:t>  </a:t>
            </a:r>
            <a:endParaRPr lang="zh-CN" altLang="en-US"/>
          </a:p>
        </p:txBody>
      </p:sp>
      <p:sp>
        <p:nvSpPr>
          <p:cNvPr id="11"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2"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2.3 </a:t>
            </a:r>
            <a:r>
              <a:rPr lang="zh-CN" altLang="en-US" b="1"/>
              <a:t>【实验</a:t>
            </a:r>
            <a:r>
              <a:rPr lang="en-US" altLang="zh-CN" b="1"/>
              <a:t>·</a:t>
            </a:r>
            <a:r>
              <a:rPr lang="zh-CN" altLang="en-US" b="1"/>
              <a:t>择行择股操作与分析】</a:t>
            </a:r>
            <a:endParaRPr lang="zh-CN" altLang="en-US" b="1"/>
          </a:p>
        </p:txBody>
      </p:sp>
      <p:sp>
        <p:nvSpPr>
          <p:cNvPr id="15" name="文本框 14"/>
          <p:cNvSpPr txBox="1"/>
          <p:nvPr/>
        </p:nvSpPr>
        <p:spPr>
          <a:xfrm>
            <a:off x="0" y="1189854"/>
            <a:ext cx="11848290" cy="707886"/>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3</a:t>
            </a:r>
            <a:r>
              <a:rPr lang="zh-CN" altLang="en-US" sz="2000">
                <a:latin typeface="+mn-ea"/>
              </a:rPr>
              <a:t>：依次点击评测诊断</a:t>
            </a:r>
            <a:r>
              <a:rPr lang="en-US" altLang="zh-CN" sz="2000">
                <a:latin typeface="+mn-ea"/>
              </a:rPr>
              <a:t>-</a:t>
            </a:r>
            <a:r>
              <a:rPr lang="zh-CN" altLang="en-US" sz="2000">
                <a:latin typeface="+mn-ea"/>
              </a:rPr>
              <a:t>结果分析；进入评测结果模块；查看个体选择（择时）、群体判断（择行）得分。</a:t>
            </a:r>
            <a:endParaRPr lang="en-US" altLang="zh-CN" sz="2000">
              <a:latin typeface="+mn-ea"/>
            </a:endParaRPr>
          </a:p>
        </p:txBody>
      </p:sp>
      <p:pic>
        <p:nvPicPr>
          <p:cNvPr id="14" name="图片 13"/>
          <p:cNvPicPr>
            <a:picLocks noChangeAspect="1"/>
          </p:cNvPicPr>
          <p:nvPr/>
        </p:nvPicPr>
        <p:blipFill rotWithShape="1">
          <a:blip r:embed="rId3"/>
          <a:srcRect l="2819" r="2819"/>
          <a:stretch>
            <a:fillRect/>
          </a:stretch>
        </p:blipFill>
        <p:spPr>
          <a:xfrm>
            <a:off x="1128667" y="1897740"/>
            <a:ext cx="9590956" cy="496026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0"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1"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2.4 </a:t>
            </a:r>
            <a:r>
              <a:rPr lang="zh-CN" altLang="en-US" b="1"/>
              <a:t>【实验</a:t>
            </a:r>
            <a:r>
              <a:rPr lang="en-US" altLang="zh-CN" b="1"/>
              <a:t>·</a:t>
            </a:r>
            <a:r>
              <a:rPr lang="zh-CN" altLang="en-US" b="1"/>
              <a:t>择行择股能力计算与总结】</a:t>
            </a:r>
            <a:endParaRPr lang="zh-CN" altLang="en-US" b="1"/>
          </a:p>
        </p:txBody>
      </p:sp>
      <p:sp>
        <p:nvSpPr>
          <p:cNvPr id="14" name="文本框 13"/>
          <p:cNvSpPr txBox="1"/>
          <p:nvPr/>
        </p:nvSpPr>
        <p:spPr>
          <a:xfrm>
            <a:off x="0" y="1189854"/>
            <a:ext cx="11848290" cy="400110"/>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4</a:t>
            </a:r>
            <a:r>
              <a:rPr lang="zh-CN" altLang="en-US" sz="2000">
                <a:latin typeface="+mn-ea"/>
              </a:rPr>
              <a:t>：依次点击评测诊断</a:t>
            </a:r>
            <a:r>
              <a:rPr lang="en-US" altLang="zh-CN" sz="2000">
                <a:latin typeface="+mn-ea"/>
              </a:rPr>
              <a:t>-</a:t>
            </a:r>
            <a:r>
              <a:rPr lang="zh-CN" altLang="en-US" sz="2000">
                <a:latin typeface="+mn-ea"/>
              </a:rPr>
              <a:t>个体分析；进入个体分析模块；查看持仓的各项定量、定性分析结果。</a:t>
            </a:r>
            <a:endParaRPr lang="en-US" altLang="zh-CN" sz="2000">
              <a:latin typeface="+mn-ea"/>
            </a:endParaRPr>
          </a:p>
        </p:txBody>
      </p:sp>
      <p:pic>
        <p:nvPicPr>
          <p:cNvPr id="15" name="图片 14"/>
          <p:cNvPicPr>
            <a:picLocks noChangeAspect="1"/>
          </p:cNvPicPr>
          <p:nvPr/>
        </p:nvPicPr>
        <p:blipFill rotWithShape="1">
          <a:blip r:embed="rId3"/>
          <a:srcRect l="3231" r="3248"/>
          <a:stretch>
            <a:fillRect/>
          </a:stretch>
        </p:blipFill>
        <p:spPr>
          <a:xfrm>
            <a:off x="1162455" y="1897200"/>
            <a:ext cx="9523379" cy="496080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87285" y="-20320"/>
            <a:ext cx="4695190" cy="368300"/>
          </a:xfrm>
          <a:prstGeom prst="rect">
            <a:avLst/>
          </a:prstGeom>
          <a:noFill/>
        </p:spPr>
        <p:txBody>
          <a:bodyPr wrap="square" rtlCol="0">
            <a:spAutoFit/>
          </a:bodyPr>
          <a:lstStyle/>
          <a:p>
            <a:r>
              <a:rPr lang="en-US" altLang="zh-CN">
                <a:sym typeface="+mn-ea"/>
              </a:rPr>
              <a:t>Intelligent Securities Investment·Experiment</a:t>
            </a:r>
            <a:endParaRPr lang="zh-CN" altLang="en-US"/>
          </a:p>
        </p:txBody>
      </p:sp>
      <p:pic>
        <p:nvPicPr>
          <p:cNvPr id="5" name="图片 4" descr="哈工大logo"/>
          <p:cNvPicPr>
            <a:picLocks noChangeAspect="1"/>
          </p:cNvPicPr>
          <p:nvPr/>
        </p:nvPicPr>
        <p:blipFill>
          <a:blip r:embed="rId1"/>
          <a:stretch>
            <a:fillRect/>
          </a:stretch>
        </p:blipFill>
        <p:spPr>
          <a:xfrm>
            <a:off x="1270" y="-4445"/>
            <a:ext cx="919480" cy="788670"/>
          </a:xfrm>
          <a:prstGeom prst="rect">
            <a:avLst/>
          </a:prstGeom>
        </p:spPr>
      </p:pic>
      <p:sp>
        <p:nvSpPr>
          <p:cNvPr id="10" name="标题 7"/>
          <p:cNvSpPr txBox="1"/>
          <p:nvPr>
            <p:custDataLst>
              <p:tags r:id="rId2"/>
            </p:custDataLst>
          </p:nvPr>
        </p:nvSpPr>
        <p:spPr>
          <a:xfrm>
            <a:off x="920751" y="-4445"/>
            <a:ext cx="5175250" cy="754053"/>
          </a:xfrm>
          <a:prstGeom prst="rect">
            <a:avLst/>
          </a:prstGeom>
        </p:spPr>
        <p:txBody>
          <a:bodyPr vert="horz" wrap="square" lIns="101600" tIns="38100" rIns="25400" bIns="38100" rtlCol="0" anchor="t" anchorCtr="0">
            <a:sp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pPr algn="l"/>
            <a:r>
              <a:rPr lang="en-US" altLang="zh-CN" sz="4400"/>
              <a:t>2·</a:t>
            </a:r>
            <a:r>
              <a:rPr lang="zh-CN" altLang="en-US" sz="4400"/>
              <a:t>实验内容</a:t>
            </a:r>
            <a:r>
              <a:rPr lang="en-US" altLang="zh-CN" sz="4400"/>
              <a:t>              </a:t>
            </a:r>
            <a:endParaRPr lang="zh-CN" altLang="en-US" sz="4400"/>
          </a:p>
        </p:txBody>
      </p:sp>
      <p:sp>
        <p:nvSpPr>
          <p:cNvPr id="11" name="副标题 1"/>
          <p:cNvSpPr txBox="1"/>
          <p:nvPr/>
        </p:nvSpPr>
        <p:spPr>
          <a:xfrm>
            <a:off x="2005208" y="743578"/>
            <a:ext cx="8181583" cy="446276"/>
          </a:xfrm>
          <a:prstGeom prst="rect">
            <a:avLst/>
          </a:prstGeom>
        </p:spPr>
        <p:txBody>
          <a:bodyPr vert="horz" wrap="square" lIns="101600" tIns="38100" rIns="76200" bIns="38100" rtlCol="0">
            <a:sp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a:t>2.5 </a:t>
            </a:r>
            <a:r>
              <a:rPr lang="zh-CN" altLang="en-US" b="1"/>
              <a:t>【实验</a:t>
            </a:r>
            <a:r>
              <a:rPr lang="en-US" altLang="zh-CN" b="1"/>
              <a:t>·</a:t>
            </a:r>
            <a:r>
              <a:rPr lang="zh-CN" altLang="en-US" b="1"/>
              <a:t>择股评分观察与对比】</a:t>
            </a:r>
            <a:endParaRPr lang="zh-CN" altLang="en-US" b="1"/>
          </a:p>
        </p:txBody>
      </p:sp>
      <p:sp>
        <p:nvSpPr>
          <p:cNvPr id="14" name="文本框 13"/>
          <p:cNvSpPr txBox="1"/>
          <p:nvPr/>
        </p:nvSpPr>
        <p:spPr>
          <a:xfrm>
            <a:off x="0" y="1189854"/>
            <a:ext cx="11848290" cy="706755"/>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a:latin typeface="+mn-ea"/>
              </a:rPr>
              <a:t>Step 5.1</a:t>
            </a:r>
            <a:r>
              <a:rPr lang="zh-CN" altLang="en-US" sz="2000">
                <a:latin typeface="+mn-ea"/>
              </a:rPr>
              <a:t>：依次点击赛场</a:t>
            </a:r>
            <a:r>
              <a:rPr lang="en-US" altLang="zh-CN" sz="2000">
                <a:latin typeface="+mn-ea"/>
              </a:rPr>
              <a:t>-</a:t>
            </a:r>
            <a:r>
              <a:rPr lang="zh-CN" altLang="en-US" sz="2000">
                <a:latin typeface="+mn-ea"/>
              </a:rPr>
              <a:t>赛场总览；进入“</a:t>
            </a:r>
            <a:r>
              <a:rPr lang="en-US" altLang="zh-CN" sz="2000">
                <a:latin typeface="+mn-ea"/>
              </a:rPr>
              <a:t>2022</a:t>
            </a:r>
            <a:r>
              <a:rPr lang="zh-CN" altLang="en-US" sz="2000">
                <a:latin typeface="+mn-ea"/>
              </a:rPr>
              <a:t>春</a:t>
            </a:r>
            <a:r>
              <a:rPr lang="en-US" altLang="zh-CN" sz="2000">
                <a:latin typeface="+mn-ea"/>
              </a:rPr>
              <a:t>-</a:t>
            </a:r>
            <a:r>
              <a:rPr lang="zh-CN" altLang="en-US" sz="2000">
                <a:latin typeface="+mn-ea"/>
              </a:rPr>
              <a:t>智能证券投资</a:t>
            </a:r>
            <a:r>
              <a:rPr lang="en-US" altLang="zh-CN" sz="2000">
                <a:latin typeface="+mn-ea"/>
              </a:rPr>
              <a:t>-</a:t>
            </a:r>
            <a:r>
              <a:rPr lang="zh-CN" altLang="en-US" sz="2000">
                <a:latin typeface="+mn-ea"/>
              </a:rPr>
              <a:t>本</a:t>
            </a:r>
            <a:r>
              <a:rPr lang="en-US" altLang="zh-CN" sz="2000">
                <a:latin typeface="+mn-ea"/>
              </a:rPr>
              <a:t>-</a:t>
            </a:r>
            <a:r>
              <a:rPr lang="zh-CN" altLang="en-US" sz="2000">
                <a:latin typeface="+mn-ea"/>
              </a:rPr>
              <a:t>模拟投资赛</a:t>
            </a:r>
            <a:r>
              <a:rPr lang="en-US" altLang="zh-CN" sz="2000">
                <a:latin typeface="+mn-ea"/>
              </a:rPr>
              <a:t>-1</a:t>
            </a:r>
            <a:r>
              <a:rPr lang="zh-CN" altLang="en-US" sz="2000">
                <a:latin typeface="+mn-ea"/>
              </a:rPr>
              <a:t>班（</a:t>
            </a:r>
            <a:r>
              <a:rPr lang="en-US" altLang="zh-CN" sz="2000">
                <a:latin typeface="+mn-ea"/>
              </a:rPr>
              <a:t>2</a:t>
            </a:r>
            <a:r>
              <a:rPr lang="zh-CN" altLang="en-US" sz="2000">
                <a:latin typeface="+mn-ea"/>
              </a:rPr>
              <a:t>班</a:t>
            </a:r>
            <a:r>
              <a:rPr lang="zh-CN" altLang="en-US" sz="2000">
                <a:latin typeface="+mn-ea"/>
              </a:rPr>
              <a:t>）</a:t>
            </a:r>
            <a:r>
              <a:rPr lang="zh-CN" altLang="en-US" sz="2000">
                <a:latin typeface="+mn-ea"/>
              </a:rPr>
              <a:t>”英雄榜。</a:t>
            </a:r>
            <a:endParaRPr lang="en-US" altLang="zh-CN" sz="2000">
              <a:latin typeface="+mn-ea"/>
            </a:endParaRPr>
          </a:p>
        </p:txBody>
      </p:sp>
      <p:pic>
        <p:nvPicPr>
          <p:cNvPr id="3" name="图片 2"/>
          <p:cNvPicPr>
            <a:picLocks noChangeAspect="1"/>
          </p:cNvPicPr>
          <p:nvPr/>
        </p:nvPicPr>
        <p:blipFill>
          <a:blip r:embed="rId3"/>
          <a:stretch>
            <a:fillRect/>
          </a:stretch>
        </p:blipFill>
        <p:spPr>
          <a:xfrm>
            <a:off x="487680" y="2141220"/>
            <a:ext cx="10873740" cy="914400"/>
          </a:xfrm>
          <a:prstGeom prst="rect">
            <a:avLst/>
          </a:prstGeom>
        </p:spPr>
      </p:pic>
      <p:pic>
        <p:nvPicPr>
          <p:cNvPr id="6" name="图片 5"/>
          <p:cNvPicPr>
            <a:picLocks noChangeAspect="1"/>
          </p:cNvPicPr>
          <p:nvPr/>
        </p:nvPicPr>
        <p:blipFill>
          <a:blip r:embed="rId4"/>
          <a:stretch>
            <a:fillRect/>
          </a:stretch>
        </p:blipFill>
        <p:spPr>
          <a:xfrm>
            <a:off x="217170" y="3300095"/>
            <a:ext cx="11414760" cy="701040"/>
          </a:xfrm>
          <a:prstGeom prst="rect">
            <a:avLst/>
          </a:prstGeom>
        </p:spPr>
      </p:pic>
      <p:pic>
        <p:nvPicPr>
          <p:cNvPr id="7" name="图片 6"/>
          <p:cNvPicPr>
            <a:picLocks noChangeAspect="1"/>
          </p:cNvPicPr>
          <p:nvPr/>
        </p:nvPicPr>
        <p:blipFill>
          <a:blip r:embed="rId5"/>
          <a:stretch>
            <a:fillRect/>
          </a:stretch>
        </p:blipFill>
        <p:spPr>
          <a:xfrm>
            <a:off x="758190" y="4271645"/>
            <a:ext cx="10675620" cy="601980"/>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3231</Words>
  <Application>WPS 演示</Application>
  <PresentationFormat>宽屏</PresentationFormat>
  <Paragraphs>168</Paragraphs>
  <Slides>19</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Times New Roman</vt:lpstr>
      <vt:lpstr>Arial Unicode MS</vt:lpstr>
      <vt:lpstr>Office 主题​​</vt:lpstr>
      <vt:lpstr>实验四·具体实施</vt:lpstr>
      <vt:lpstr>1·实验介绍</vt:lpstr>
      <vt:lpstr>1·实验介绍              </vt:lpstr>
      <vt:lpstr>2·实验内容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实验四·具体实施</dc:title>
  <dc:creator/>
  <cp:lastModifiedBy>#include</cp:lastModifiedBy>
  <cp:revision>88</cp:revision>
  <dcterms:created xsi:type="dcterms:W3CDTF">2019-06-19T02:08:00Z</dcterms:created>
  <dcterms:modified xsi:type="dcterms:W3CDTF">2022-05-09T02:50:50Z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y fmtid="{D5CDD505-2E9C-101B-9397-08002B2CF9AE}" pid="3" name="ICV">
    <vt:lpwstr>DBB07EC1C36945C9ADB3E8EAC6E8B9EC</vt:lpwstr>
  </property>
</Properties>
</file>