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3.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4.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5.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6.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7.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8.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9.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10.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11.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12.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13.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80" r:id="rId2"/>
    <p:sldId id="281" r:id="rId3"/>
    <p:sldId id="282" r:id="rId4"/>
    <p:sldId id="283" r:id="rId5"/>
    <p:sldId id="286" r:id="rId6"/>
    <p:sldId id="287" r:id="rId7"/>
    <p:sldId id="288" r:id="rId8"/>
    <p:sldId id="291" r:id="rId9"/>
    <p:sldId id="292" r:id="rId10"/>
    <p:sldId id="295" r:id="rId11"/>
    <p:sldId id="296" r:id="rId12"/>
    <p:sldId id="297" r:id="rId13"/>
    <p:sldId id="285" r:id="rId14"/>
    <p:sldId id="28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1">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p:scale>
          <a:sx n="100" d="100"/>
          <a:sy n="100" d="100"/>
        </p:scale>
        <p:origin x="1068" y="414"/>
      </p:cViewPr>
      <p:guideLst>
        <p:guide orient="horz" pos="2181"/>
        <p:guide pos="383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2022/5/15</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extLst>
      <p:ext uri="{BB962C8B-B14F-4D97-AF65-F5344CB8AC3E}">
        <p14:creationId xmlns:p14="http://schemas.microsoft.com/office/powerpoint/2010/main" val="1919400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995086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1896639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663167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2022/5/15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2022/5/15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2022/5/15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2022/5/15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2022/5/15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2022/5/15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2022/5/15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2022/5/15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2022/5/15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2022/5/15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2022/5/15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2022/5/15</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12.png"/><Relationship Id="rId5" Type="http://schemas.openxmlformats.org/officeDocument/2006/relationships/image" Target="../media/image1.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67.xml"/><Relationship Id="rId7" Type="http://schemas.openxmlformats.org/officeDocument/2006/relationships/notesSlide" Target="../notesSlides/notesSlide2.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tags" Target="../tags/tag68.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1.png"/><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en-US" sz="4400"/>
              <a:t>实验六</a:t>
            </a:r>
            <a:r>
              <a:rPr lang="en-US" altLang="zh-CN" sz="4400"/>
              <a:t>·</a:t>
            </a:r>
            <a:r>
              <a:rPr lang="zh-CN" altLang="en-US" sz="4400"/>
              <a:t>操盘回放</a:t>
            </a:r>
          </a:p>
        </p:txBody>
      </p:sp>
      <p:sp>
        <p:nvSpPr>
          <p:cNvPr id="3" name="副标题 2"/>
          <p:cNvSpPr>
            <a:spLocks noGrp="1"/>
          </p:cNvSpPr>
          <p:nvPr>
            <p:ph type="subTitle" idx="1"/>
            <p:custDataLst>
              <p:tags r:id="rId3"/>
            </p:custDataLst>
          </p:nvPr>
        </p:nvSpPr>
        <p:spPr>
          <a:xfrm>
            <a:off x="669882" y="3566160"/>
            <a:ext cx="10852237" cy="1938020"/>
          </a:xfrm>
        </p:spPr>
        <p:txBody>
          <a:bodyPr>
            <a:spAutoFit/>
          </a:bodyPr>
          <a:lstStyle/>
          <a:p>
            <a:r>
              <a:rPr lang="zh-CN" altLang="en-US"/>
              <a:t>智能证券投资学</a:t>
            </a:r>
          </a:p>
          <a:p>
            <a:r>
              <a:rPr lang="en-US" altLang="zh-CN" b="1" kern="0" spc="0" noProof="0">
                <a:ln>
                  <a:noFill/>
                </a:ln>
                <a:effectLst/>
                <a:uLnTx/>
                <a:latin typeface="Times New Roman" panose="02020603050405020304" pitchFamily="18" charset="0"/>
                <a:cs typeface="Times New Roman" panose="02020603050405020304" pitchFamily="18" charset="0"/>
                <a:sym typeface="+mn-ea"/>
              </a:rPr>
              <a:t>Instructor: Prof. Xiaolong Wang</a:t>
            </a:r>
          </a:p>
          <a:p>
            <a:r>
              <a:rPr lang="en-US" altLang="zh-CN" b="1" kern="0" spc="0" noProof="0" err="1">
                <a:ln>
                  <a:noFill/>
                </a:ln>
                <a:effectLst/>
                <a:uLnTx/>
                <a:latin typeface="Times New Roman" panose="02020603050405020304" pitchFamily="18" charset="0"/>
                <a:cs typeface="Times New Roman" panose="02020603050405020304" pitchFamily="18" charset="0"/>
                <a:sym typeface="+mn-ea"/>
              </a:rPr>
              <a:t>ICRC·Lab</a:t>
            </a:r>
            <a:endParaRPr lang="en-US" altLang="zh-CN" b="1" kern="0" spc="0" noProof="0">
              <a:ln>
                <a:noFill/>
              </a:ln>
              <a:effectLst/>
              <a:uLnTx/>
              <a:latin typeface="Times New Roman" panose="02020603050405020304" pitchFamily="18" charset="0"/>
              <a:cs typeface="Times New Roman" panose="02020603050405020304" pitchFamily="18" charset="0"/>
              <a:sym typeface="+mn-ea"/>
            </a:endParaRPr>
          </a:p>
          <a:p>
            <a:r>
              <a:rPr lang="en-US" altLang="zh-CN" b="1" kern="0" spc="0" noProof="0">
                <a:ln>
                  <a:noFill/>
                </a:ln>
                <a:effectLst/>
                <a:uLnTx/>
                <a:latin typeface="Times New Roman" panose="02020603050405020304" pitchFamily="18" charset="0"/>
                <a:cs typeface="Times New Roman" panose="02020603050405020304" pitchFamily="18" charset="0"/>
                <a:sym typeface="+mn-ea"/>
              </a:rPr>
              <a:t>Date:2022-05</a:t>
            </a:r>
            <a:endParaRPr lang="en-US" altLang="zh-CN" b="1" kern="0" spc="0" noProof="0">
              <a:ln>
                <a:noFill/>
              </a:ln>
              <a:effectLst/>
              <a:uLnTx/>
              <a:latin typeface="Times New Roman" panose="02020603050405020304" pitchFamily="18" charset="0"/>
              <a:cs typeface="Times New Roman" panose="02020603050405020304" pitchFamily="18" charset="0"/>
            </a:endParaRPr>
          </a:p>
        </p:txBody>
      </p:sp>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6"/>
          <a:stretch>
            <a:fillRect/>
          </a:stretch>
        </p:blipFill>
        <p:spPr>
          <a:xfrm>
            <a:off x="1270" y="-4445"/>
            <a:ext cx="919480" cy="788670"/>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16"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2.2·</a:t>
            </a:r>
            <a:r>
              <a:rPr lang="zh-CN" altLang="en-US" sz="4400"/>
              <a:t>投资点评</a:t>
            </a:r>
            <a:r>
              <a:rPr lang="en-US" altLang="zh-CN" sz="4400"/>
              <a:t>              </a:t>
            </a:r>
            <a:endParaRPr lang="zh-CN" altLang="en-US" sz="4400"/>
          </a:p>
        </p:txBody>
      </p:sp>
      <p:sp>
        <p:nvSpPr>
          <p:cNvPr id="17" name="副标题 1"/>
          <p:cNvSpPr txBox="1"/>
          <p:nvPr/>
        </p:nvSpPr>
        <p:spPr>
          <a:xfrm>
            <a:off x="2005208" y="743578"/>
            <a:ext cx="8181583" cy="446276"/>
          </a:xfrm>
          <a:prstGeom prst="rect">
            <a:avLst/>
          </a:prstGeom>
        </p:spPr>
        <p:txBody>
          <a:bodyPr vert="horz" wrap="square" lIns="101600" tIns="38100" rIns="76200" bIns="38100" rtlCol="0">
            <a:sp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a:t>2.2 </a:t>
            </a:r>
            <a:r>
              <a:rPr lang="zh-CN" altLang="en-US" b="1"/>
              <a:t>【实验</a:t>
            </a:r>
            <a:r>
              <a:rPr lang="en-US" altLang="zh-CN" b="1"/>
              <a:t>·</a:t>
            </a:r>
            <a:r>
              <a:rPr lang="zh-CN" altLang="en-US" b="1"/>
              <a:t>投资点评】</a:t>
            </a:r>
          </a:p>
        </p:txBody>
      </p:sp>
      <p:sp>
        <p:nvSpPr>
          <p:cNvPr id="20" name="文本框 19"/>
          <p:cNvSpPr txBox="1"/>
          <p:nvPr/>
        </p:nvSpPr>
        <p:spPr>
          <a:xfrm>
            <a:off x="214312" y="1145206"/>
            <a:ext cx="11653027" cy="1596078"/>
          </a:xfrm>
          <a:prstGeom prst="rect">
            <a:avLst/>
          </a:prstGeom>
          <a:noFill/>
        </p:spPr>
        <p:txBody>
          <a:bodyPr wrap="square" rtlCol="0">
            <a:spAutoFit/>
          </a:bodyPr>
          <a:lstStyle/>
          <a:p>
            <a:pPr algn="just">
              <a:lnSpc>
                <a:spcPct val="125000"/>
              </a:lnSpc>
            </a:pPr>
            <a:r>
              <a:rPr lang="en-US" altLang="zh-CN" sz="2000">
                <a:latin typeface="+mn-ea"/>
              </a:rPr>
              <a:t>Step-2</a:t>
            </a:r>
            <a:r>
              <a:rPr lang="zh-CN" altLang="en-US" sz="2000">
                <a:latin typeface="+mn-ea"/>
              </a:rPr>
              <a:t>：进入点评对象的评测诊断界面</a:t>
            </a:r>
            <a:endParaRPr lang="en-US" altLang="zh-CN" sz="2000">
              <a:latin typeface="+mn-ea"/>
            </a:endParaRPr>
          </a:p>
          <a:p>
            <a:pPr algn="just">
              <a:lnSpc>
                <a:spcPct val="125000"/>
              </a:lnSpc>
            </a:pPr>
            <a:endParaRPr lang="en-US" altLang="zh-CN" sz="2000">
              <a:latin typeface="+mn-ea"/>
            </a:endParaRPr>
          </a:p>
          <a:p>
            <a:pPr marL="342900" indent="-342900" algn="just">
              <a:lnSpc>
                <a:spcPct val="125000"/>
              </a:lnSpc>
              <a:buFont typeface="Arial" panose="020B0604020202020204" pitchFamily="34" charset="0"/>
              <a:buChar char="•"/>
            </a:pPr>
            <a:endParaRPr lang="zh-CN" altLang="en-US" sz="2000">
              <a:latin typeface="+mn-ea"/>
            </a:endParaRPr>
          </a:p>
          <a:p>
            <a:pPr marL="342900" indent="-342900" algn="just">
              <a:lnSpc>
                <a:spcPct val="125000"/>
              </a:lnSpc>
              <a:buFont typeface="Arial" panose="020B0604020202020204" pitchFamily="34" charset="0"/>
              <a:buChar char="•"/>
            </a:pPr>
            <a:endParaRPr lang="en-US" altLang="zh-CN" sz="2000">
              <a:latin typeface="+mn-ea"/>
            </a:endParaRPr>
          </a:p>
        </p:txBody>
      </p:sp>
      <p:pic>
        <p:nvPicPr>
          <p:cNvPr id="3" name="图片 2">
            <a:extLst>
              <a:ext uri="{FF2B5EF4-FFF2-40B4-BE49-F238E27FC236}">
                <a16:creationId xmlns:a16="http://schemas.microsoft.com/office/drawing/2014/main" id="{5C3E500F-E037-4D7B-9705-F75C979598F6}"/>
              </a:ext>
            </a:extLst>
          </p:cNvPr>
          <p:cNvPicPr>
            <a:picLocks noChangeAspect="1"/>
          </p:cNvPicPr>
          <p:nvPr/>
        </p:nvPicPr>
        <p:blipFill>
          <a:blip r:embed="rId6"/>
          <a:stretch>
            <a:fillRect/>
          </a:stretch>
        </p:blipFill>
        <p:spPr>
          <a:xfrm>
            <a:off x="1002702" y="1761280"/>
            <a:ext cx="10186593" cy="4276942"/>
          </a:xfrm>
          <a:prstGeom prst="rect">
            <a:avLst/>
          </a:prstGeom>
        </p:spPr>
      </p:pic>
    </p:spTree>
    <p:custDataLst>
      <p:tags r:id="rId1"/>
    </p:custDataLst>
    <p:extLst>
      <p:ext uri="{BB962C8B-B14F-4D97-AF65-F5344CB8AC3E}">
        <p14:creationId xmlns:p14="http://schemas.microsoft.com/office/powerpoint/2010/main" val="3001754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16"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2.2·</a:t>
            </a:r>
            <a:r>
              <a:rPr lang="zh-CN" altLang="en-US" sz="4400"/>
              <a:t>投资点评</a:t>
            </a:r>
            <a:r>
              <a:rPr lang="en-US" altLang="zh-CN" sz="4400"/>
              <a:t>              </a:t>
            </a:r>
            <a:endParaRPr lang="zh-CN" altLang="en-US" sz="4400"/>
          </a:p>
        </p:txBody>
      </p:sp>
      <p:sp>
        <p:nvSpPr>
          <p:cNvPr id="17" name="副标题 1"/>
          <p:cNvSpPr txBox="1"/>
          <p:nvPr/>
        </p:nvSpPr>
        <p:spPr>
          <a:xfrm>
            <a:off x="2005208" y="743578"/>
            <a:ext cx="8181583" cy="446276"/>
          </a:xfrm>
          <a:prstGeom prst="rect">
            <a:avLst/>
          </a:prstGeom>
        </p:spPr>
        <p:txBody>
          <a:bodyPr vert="horz" wrap="square" lIns="101600" tIns="38100" rIns="76200" bIns="38100" rtlCol="0">
            <a:sp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a:t>2.2 </a:t>
            </a:r>
            <a:r>
              <a:rPr lang="zh-CN" altLang="en-US" b="1"/>
              <a:t>【实验</a:t>
            </a:r>
            <a:r>
              <a:rPr lang="en-US" altLang="zh-CN" b="1"/>
              <a:t>·</a:t>
            </a:r>
            <a:r>
              <a:rPr lang="zh-CN" altLang="en-US" b="1"/>
              <a:t>投资点评】</a:t>
            </a:r>
          </a:p>
        </p:txBody>
      </p:sp>
      <p:sp>
        <p:nvSpPr>
          <p:cNvPr id="20" name="文本框 19"/>
          <p:cNvSpPr txBox="1"/>
          <p:nvPr/>
        </p:nvSpPr>
        <p:spPr>
          <a:xfrm>
            <a:off x="214312" y="1145206"/>
            <a:ext cx="11653027" cy="1596078"/>
          </a:xfrm>
          <a:prstGeom prst="rect">
            <a:avLst/>
          </a:prstGeom>
          <a:noFill/>
        </p:spPr>
        <p:txBody>
          <a:bodyPr wrap="square" rtlCol="0">
            <a:spAutoFit/>
          </a:bodyPr>
          <a:lstStyle/>
          <a:p>
            <a:pPr algn="just">
              <a:lnSpc>
                <a:spcPct val="125000"/>
              </a:lnSpc>
            </a:pPr>
            <a:r>
              <a:rPr lang="en-US" altLang="zh-CN" sz="2000">
                <a:latin typeface="+mn-ea"/>
              </a:rPr>
              <a:t>Step-3</a:t>
            </a:r>
            <a:r>
              <a:rPr lang="zh-CN" altLang="en-US" sz="2000">
                <a:latin typeface="+mn-ea"/>
              </a:rPr>
              <a:t>：点击操盘回访选项</a:t>
            </a:r>
            <a:endParaRPr lang="en-US" altLang="zh-CN" sz="2000">
              <a:latin typeface="+mn-ea"/>
            </a:endParaRPr>
          </a:p>
          <a:p>
            <a:pPr algn="just">
              <a:lnSpc>
                <a:spcPct val="125000"/>
              </a:lnSpc>
            </a:pPr>
            <a:endParaRPr lang="en-US" altLang="zh-CN" sz="2000">
              <a:latin typeface="+mn-ea"/>
            </a:endParaRPr>
          </a:p>
          <a:p>
            <a:pPr marL="342900" indent="-342900" algn="just">
              <a:lnSpc>
                <a:spcPct val="125000"/>
              </a:lnSpc>
              <a:buFont typeface="Arial" panose="020B0604020202020204" pitchFamily="34" charset="0"/>
              <a:buChar char="•"/>
            </a:pPr>
            <a:endParaRPr lang="zh-CN" altLang="en-US" sz="2000">
              <a:latin typeface="+mn-ea"/>
            </a:endParaRPr>
          </a:p>
          <a:p>
            <a:pPr marL="342900" indent="-342900" algn="just">
              <a:lnSpc>
                <a:spcPct val="125000"/>
              </a:lnSpc>
              <a:buFont typeface="Arial" panose="020B0604020202020204" pitchFamily="34" charset="0"/>
              <a:buChar char="•"/>
            </a:pPr>
            <a:endParaRPr lang="en-US" altLang="zh-CN" sz="2000">
              <a:latin typeface="+mn-ea"/>
            </a:endParaRPr>
          </a:p>
        </p:txBody>
      </p:sp>
      <p:pic>
        <p:nvPicPr>
          <p:cNvPr id="6" name="图片 5">
            <a:extLst>
              <a:ext uri="{FF2B5EF4-FFF2-40B4-BE49-F238E27FC236}">
                <a16:creationId xmlns:a16="http://schemas.microsoft.com/office/drawing/2014/main" id="{4A88FC0A-31EA-4594-8C2D-5EFFB992658C}"/>
              </a:ext>
            </a:extLst>
          </p:cNvPr>
          <p:cNvPicPr>
            <a:picLocks noChangeAspect="1"/>
          </p:cNvPicPr>
          <p:nvPr/>
        </p:nvPicPr>
        <p:blipFill>
          <a:blip r:embed="rId6"/>
          <a:stretch>
            <a:fillRect/>
          </a:stretch>
        </p:blipFill>
        <p:spPr>
          <a:xfrm>
            <a:off x="500479" y="2101832"/>
            <a:ext cx="11420058" cy="3963621"/>
          </a:xfrm>
          <a:prstGeom prst="rect">
            <a:avLst/>
          </a:prstGeom>
        </p:spPr>
      </p:pic>
    </p:spTree>
    <p:custDataLst>
      <p:tags r:id="rId1"/>
    </p:custDataLst>
    <p:extLst>
      <p:ext uri="{BB962C8B-B14F-4D97-AF65-F5344CB8AC3E}">
        <p14:creationId xmlns:p14="http://schemas.microsoft.com/office/powerpoint/2010/main" val="180120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16"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2.2·</a:t>
            </a:r>
            <a:r>
              <a:rPr lang="zh-CN" altLang="en-US" sz="4400"/>
              <a:t>投资点评</a:t>
            </a:r>
            <a:r>
              <a:rPr lang="en-US" altLang="zh-CN" sz="4400"/>
              <a:t>              </a:t>
            </a:r>
            <a:endParaRPr lang="zh-CN" altLang="en-US" sz="4400"/>
          </a:p>
        </p:txBody>
      </p:sp>
      <p:sp>
        <p:nvSpPr>
          <p:cNvPr id="17" name="副标题 1"/>
          <p:cNvSpPr txBox="1"/>
          <p:nvPr/>
        </p:nvSpPr>
        <p:spPr>
          <a:xfrm>
            <a:off x="2005208" y="743578"/>
            <a:ext cx="8181583" cy="446276"/>
          </a:xfrm>
          <a:prstGeom prst="rect">
            <a:avLst/>
          </a:prstGeom>
        </p:spPr>
        <p:txBody>
          <a:bodyPr vert="horz" wrap="square" lIns="101600" tIns="38100" rIns="76200" bIns="38100" rtlCol="0">
            <a:sp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a:t>2.2 </a:t>
            </a:r>
            <a:r>
              <a:rPr lang="zh-CN" altLang="en-US" b="1"/>
              <a:t>【实验</a:t>
            </a:r>
            <a:r>
              <a:rPr lang="en-US" altLang="zh-CN" b="1"/>
              <a:t>·</a:t>
            </a:r>
            <a:r>
              <a:rPr lang="zh-CN" altLang="en-US" b="1"/>
              <a:t>投资点评】</a:t>
            </a:r>
          </a:p>
        </p:txBody>
      </p:sp>
      <p:sp>
        <p:nvSpPr>
          <p:cNvPr id="20" name="文本框 19"/>
          <p:cNvSpPr txBox="1"/>
          <p:nvPr/>
        </p:nvSpPr>
        <p:spPr>
          <a:xfrm>
            <a:off x="214312" y="1145206"/>
            <a:ext cx="11653027" cy="1980799"/>
          </a:xfrm>
          <a:prstGeom prst="rect">
            <a:avLst/>
          </a:prstGeom>
          <a:noFill/>
        </p:spPr>
        <p:txBody>
          <a:bodyPr wrap="square" rtlCol="0">
            <a:spAutoFit/>
          </a:bodyPr>
          <a:lstStyle/>
          <a:p>
            <a:pPr algn="just">
              <a:lnSpc>
                <a:spcPct val="125000"/>
              </a:lnSpc>
            </a:pPr>
            <a:r>
              <a:rPr lang="en-US" altLang="zh-CN" sz="2000">
                <a:latin typeface="+mn-ea"/>
              </a:rPr>
              <a:t>Step-4</a:t>
            </a:r>
            <a:r>
              <a:rPr lang="zh-CN" altLang="en-US" sz="2000">
                <a:latin typeface="+mn-ea"/>
              </a:rPr>
              <a:t>：在输入框内输入您对该投资者当天投资行为的点评。</a:t>
            </a:r>
            <a:endParaRPr lang="en-US" altLang="zh-CN" sz="2000">
              <a:latin typeface="+mn-ea"/>
            </a:endParaRPr>
          </a:p>
          <a:p>
            <a:pPr algn="just">
              <a:lnSpc>
                <a:spcPct val="125000"/>
              </a:lnSpc>
            </a:pPr>
            <a:r>
              <a:rPr lang="zh-CN" altLang="en-US" sz="2000">
                <a:latin typeface="+mn-ea"/>
              </a:rPr>
              <a:t>选择</a:t>
            </a:r>
            <a:r>
              <a:rPr lang="en-US" altLang="zh-CN" sz="2000" b="1">
                <a:latin typeface="+mn-ea"/>
              </a:rPr>
              <a:t>4</a:t>
            </a:r>
            <a:r>
              <a:rPr lang="zh-CN" altLang="en-US" sz="2000" b="1">
                <a:latin typeface="+mn-ea"/>
              </a:rPr>
              <a:t>月</a:t>
            </a:r>
            <a:r>
              <a:rPr lang="en-US" altLang="zh-CN" sz="2000" b="1">
                <a:latin typeface="+mn-ea"/>
              </a:rPr>
              <a:t>25</a:t>
            </a:r>
            <a:r>
              <a:rPr lang="zh-CN" altLang="en-US" sz="2000" b="1">
                <a:latin typeface="+mn-ea"/>
              </a:rPr>
              <a:t>日至</a:t>
            </a:r>
            <a:r>
              <a:rPr lang="en-US" altLang="zh-CN" sz="2000" b="1">
                <a:latin typeface="+mn-ea"/>
              </a:rPr>
              <a:t>5</a:t>
            </a:r>
            <a:r>
              <a:rPr lang="zh-CN" altLang="en-US" sz="2000" b="1">
                <a:latin typeface="+mn-ea"/>
              </a:rPr>
              <a:t>月</a:t>
            </a:r>
            <a:r>
              <a:rPr lang="en-US" altLang="zh-CN" sz="2000" b="1">
                <a:latin typeface="+mn-ea"/>
              </a:rPr>
              <a:t>28</a:t>
            </a:r>
            <a:r>
              <a:rPr lang="zh-CN" altLang="en-US" sz="2000" b="1">
                <a:latin typeface="+mn-ea"/>
              </a:rPr>
              <a:t>日中的</a:t>
            </a:r>
            <a:r>
              <a:rPr lang="en-US" altLang="zh-CN" sz="2000" b="1">
                <a:latin typeface="+mn-ea"/>
              </a:rPr>
              <a:t>8~12</a:t>
            </a:r>
            <a:r>
              <a:rPr lang="zh-CN" altLang="en-US" sz="2000" b="1">
                <a:latin typeface="+mn-ea"/>
              </a:rPr>
              <a:t>天</a:t>
            </a:r>
            <a:r>
              <a:rPr lang="zh-CN" altLang="en-US" sz="2000">
                <a:latin typeface="+mn-ea"/>
              </a:rPr>
              <a:t>进行点评，所选点评日期不要求连续，可选择您认为的重要的投资时间点进行点评。</a:t>
            </a:r>
          </a:p>
          <a:p>
            <a:pPr algn="just">
              <a:lnSpc>
                <a:spcPct val="125000"/>
              </a:lnSpc>
            </a:pPr>
            <a:endParaRPr lang="zh-CN" altLang="en-US" sz="2000">
              <a:latin typeface="+mn-ea"/>
            </a:endParaRPr>
          </a:p>
          <a:p>
            <a:pPr marL="342900" indent="-342900" algn="just">
              <a:lnSpc>
                <a:spcPct val="125000"/>
              </a:lnSpc>
              <a:buFont typeface="Arial" panose="020B0604020202020204" pitchFamily="34" charset="0"/>
              <a:buChar char="•"/>
            </a:pPr>
            <a:endParaRPr lang="en-US" altLang="zh-CN" sz="2000">
              <a:latin typeface="+mn-ea"/>
            </a:endParaRPr>
          </a:p>
        </p:txBody>
      </p:sp>
      <p:pic>
        <p:nvPicPr>
          <p:cNvPr id="3" name="图片 2">
            <a:extLst>
              <a:ext uri="{FF2B5EF4-FFF2-40B4-BE49-F238E27FC236}">
                <a16:creationId xmlns:a16="http://schemas.microsoft.com/office/drawing/2014/main" id="{81A0CBFE-FF8B-4320-A8FE-C21F7042DA26}"/>
              </a:ext>
            </a:extLst>
          </p:cNvPr>
          <p:cNvPicPr>
            <a:picLocks noChangeAspect="1"/>
          </p:cNvPicPr>
          <p:nvPr/>
        </p:nvPicPr>
        <p:blipFill>
          <a:blip r:embed="rId6"/>
          <a:stretch>
            <a:fillRect/>
          </a:stretch>
        </p:blipFill>
        <p:spPr>
          <a:xfrm>
            <a:off x="359526" y="2630203"/>
            <a:ext cx="11472946" cy="2586056"/>
          </a:xfrm>
          <a:prstGeom prst="rect">
            <a:avLst/>
          </a:prstGeom>
        </p:spPr>
      </p:pic>
    </p:spTree>
    <p:custDataLst>
      <p:tags r:id="rId1"/>
    </p:custDataLst>
    <p:extLst>
      <p:ext uri="{BB962C8B-B14F-4D97-AF65-F5344CB8AC3E}">
        <p14:creationId xmlns:p14="http://schemas.microsoft.com/office/powerpoint/2010/main" val="3712033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27171" y="784225"/>
            <a:ext cx="11593367" cy="5017464"/>
          </a:xfrm>
          <a:prstGeom prst="rect">
            <a:avLst/>
          </a:prstGeom>
          <a:noFill/>
        </p:spPr>
        <p:txBody>
          <a:bodyPr wrap="square" rtlCol="0">
            <a:spAutoFit/>
          </a:bodyPr>
          <a:lstStyle/>
          <a:p>
            <a:pPr algn="just">
              <a:lnSpc>
                <a:spcPct val="125000"/>
              </a:lnSpc>
            </a:pPr>
            <a:r>
              <a:rPr lang="zh-CN" altLang="en-US" sz="2000" spc="200">
                <a:uFillTx/>
                <a:sym typeface="+mn-ea"/>
              </a:rPr>
              <a:t>       请依次完成第2小节中的各项实验，并在</a:t>
            </a:r>
            <a:r>
              <a:rPr lang="zh-CN" altLang="en-US" sz="2000" b="1" spc="200">
                <a:solidFill>
                  <a:schemeClr val="accent5"/>
                </a:solidFill>
                <a:uFillTx/>
                <a:sym typeface="+mn-ea"/>
              </a:rPr>
              <a:t>实验报告</a:t>
            </a:r>
            <a:r>
              <a:rPr lang="zh-CN" altLang="en-US" sz="2000" spc="200">
                <a:uFillTx/>
                <a:sym typeface="+mn-ea"/>
              </a:rPr>
              <a:t>中尝试解决、回答或阐述下列问题：</a:t>
            </a:r>
          </a:p>
          <a:p>
            <a:pPr algn="just">
              <a:lnSpc>
                <a:spcPct val="125000"/>
              </a:lnSpc>
            </a:pPr>
            <a:r>
              <a:rPr lang="zh-CN" altLang="en-US" sz="2000" spc="200">
                <a:uFillTx/>
                <a:sym typeface="+mn-ea"/>
              </a:rPr>
              <a:t>（1）</a:t>
            </a:r>
            <a:r>
              <a:rPr lang="zh-CN" altLang="en-US" sz="2000" b="1" spc="200">
                <a:solidFill>
                  <a:schemeClr val="accent5"/>
                </a:solidFill>
                <a:sym typeface="+mn-ea"/>
              </a:rPr>
              <a:t>分析总结：</a:t>
            </a:r>
            <a:r>
              <a:rPr lang="zh-CN" altLang="en-US" sz="2000" spc="200">
                <a:sym typeface="+mn-ea"/>
              </a:rPr>
              <a:t>在所选投资期间内，共有多少次操盘平仓记录？其中，盈亏最多最少的分别是哪只证券，对应的收益为多少？</a:t>
            </a:r>
            <a:endParaRPr lang="en-US" altLang="zh-CN" sz="2000" spc="200">
              <a:sym typeface="+mn-ea"/>
            </a:endParaRPr>
          </a:p>
          <a:p>
            <a:pPr algn="just">
              <a:lnSpc>
                <a:spcPct val="125000"/>
              </a:lnSpc>
            </a:pPr>
            <a:r>
              <a:rPr lang="zh-CN" altLang="en-US" sz="2000" spc="200">
                <a:uFillTx/>
                <a:sym typeface="+mn-ea"/>
              </a:rPr>
              <a:t>（2）</a:t>
            </a:r>
            <a:r>
              <a:rPr lang="zh-CN" altLang="en-US" sz="2000" b="1" spc="200">
                <a:solidFill>
                  <a:schemeClr val="accent5"/>
                </a:solidFill>
                <a:sym typeface="+mn-ea"/>
              </a:rPr>
              <a:t>分析总结：</a:t>
            </a:r>
            <a:r>
              <a:rPr lang="zh-CN" altLang="en-US" sz="2000" spc="200">
                <a:sym typeface="+mn-ea"/>
              </a:rPr>
              <a:t>保留播放期间你觉得最有价值的</a:t>
            </a:r>
            <a:r>
              <a:rPr lang="en-US" altLang="zh-CN" sz="2000" spc="200">
                <a:sym typeface="+mn-ea"/>
              </a:rPr>
              <a:t>3~5</a:t>
            </a:r>
            <a:r>
              <a:rPr lang="zh-CN" altLang="en-US" sz="2000" spc="200">
                <a:sym typeface="+mn-ea"/>
              </a:rPr>
              <a:t>帧截图，并对截图进行复盘说明与分析。</a:t>
            </a:r>
          </a:p>
          <a:p>
            <a:pPr algn="just">
              <a:lnSpc>
                <a:spcPct val="125000"/>
              </a:lnSpc>
            </a:pPr>
            <a:r>
              <a:rPr lang="zh-CN" altLang="en-US" sz="2000" spc="200">
                <a:uFillTx/>
                <a:sym typeface="+mn-ea"/>
              </a:rPr>
              <a:t>（3</a:t>
            </a:r>
            <a:r>
              <a:rPr lang="zh-CN" altLang="en-US" sz="2000" spc="200">
                <a:sym typeface="+mn-ea"/>
              </a:rPr>
              <a:t>）</a:t>
            </a:r>
            <a:r>
              <a:rPr lang="zh-CN" altLang="en-US" sz="2000" b="1" spc="200">
                <a:solidFill>
                  <a:schemeClr val="accent5"/>
                </a:solidFill>
                <a:sym typeface="+mn-ea"/>
              </a:rPr>
              <a:t>分析总结：</a:t>
            </a:r>
            <a:r>
              <a:rPr lang="zh-CN" altLang="en-US" sz="2000" spc="200">
                <a:sym typeface="+mn-ea"/>
              </a:rPr>
              <a:t>你认为“双加权”收益率是否真实地反映了投资期间的证券收益情况并分析。</a:t>
            </a:r>
            <a:endParaRPr lang="en-US" altLang="zh-CN" sz="2000" spc="200">
              <a:sym typeface="+mn-ea"/>
            </a:endParaRPr>
          </a:p>
          <a:p>
            <a:pPr algn="just">
              <a:lnSpc>
                <a:spcPct val="125000"/>
              </a:lnSpc>
            </a:pPr>
            <a:r>
              <a:rPr lang="zh-CN" altLang="en-US" sz="2000" spc="200">
                <a:sym typeface="+mn-ea"/>
              </a:rPr>
              <a:t>（</a:t>
            </a:r>
            <a:r>
              <a:rPr lang="en-US" altLang="zh-CN" sz="2000" spc="200">
                <a:sym typeface="+mn-ea"/>
              </a:rPr>
              <a:t>4</a:t>
            </a:r>
            <a:r>
              <a:rPr lang="zh-CN" altLang="en-US" sz="2000" spc="200">
                <a:sym typeface="+mn-ea"/>
              </a:rPr>
              <a:t>）</a:t>
            </a:r>
            <a:r>
              <a:rPr lang="zh-CN" altLang="en-US" sz="2000" b="1" spc="200">
                <a:solidFill>
                  <a:schemeClr val="accent5"/>
                </a:solidFill>
                <a:sym typeface="+mn-ea"/>
              </a:rPr>
              <a:t>分析总结：</a:t>
            </a:r>
            <a:r>
              <a:rPr lang="zh-CN" altLang="en-US" sz="2000">
                <a:latin typeface="+mn-ea"/>
              </a:rPr>
              <a:t>查看在整个投资期间，给出对点评的评价，包括：点评内容是否与事实相符，如与收益、单盘走势、股票盈利是否一致，对点评有什么改进意见？ </a:t>
            </a:r>
            <a:endParaRPr lang="en-US" altLang="zh-CN" sz="2000">
              <a:latin typeface="+mn-ea"/>
            </a:endParaRPr>
          </a:p>
          <a:p>
            <a:pPr algn="just">
              <a:lnSpc>
                <a:spcPct val="125000"/>
              </a:lnSpc>
            </a:pPr>
            <a:r>
              <a:rPr lang="zh-CN" altLang="en-US" sz="2000" spc="200">
                <a:sym typeface="+mn-ea"/>
              </a:rPr>
              <a:t>（</a:t>
            </a:r>
            <a:r>
              <a:rPr lang="en-US" altLang="zh-CN" sz="2000" spc="200">
                <a:sym typeface="+mn-ea"/>
              </a:rPr>
              <a:t>5</a:t>
            </a:r>
            <a:r>
              <a:rPr lang="zh-CN" altLang="en-US" sz="2000" spc="200">
                <a:sym typeface="+mn-ea"/>
              </a:rPr>
              <a:t>）</a:t>
            </a:r>
            <a:r>
              <a:rPr lang="zh-CN" altLang="en-US" sz="2000" b="1" spc="200">
                <a:solidFill>
                  <a:srgbClr val="4472C4"/>
                </a:solidFill>
                <a:sym typeface="+mn-ea"/>
              </a:rPr>
              <a:t>投资点评：</a:t>
            </a:r>
            <a:r>
              <a:rPr lang="zh-CN" altLang="en-US" sz="2000">
                <a:latin typeface="+mn-ea"/>
              </a:rPr>
              <a:t>点评包括自己在内的</a:t>
            </a:r>
            <a:r>
              <a:rPr lang="en-US" altLang="zh-CN" sz="2000" b="1">
                <a:latin typeface="+mn-ea"/>
              </a:rPr>
              <a:t>3</a:t>
            </a:r>
            <a:r>
              <a:rPr lang="zh-CN" altLang="en-US" sz="2000" b="1">
                <a:latin typeface="+mn-ea"/>
              </a:rPr>
              <a:t>到</a:t>
            </a:r>
            <a:r>
              <a:rPr lang="en-US" altLang="zh-CN" sz="2000" b="1">
                <a:latin typeface="+mn-ea"/>
              </a:rPr>
              <a:t>4</a:t>
            </a:r>
            <a:r>
              <a:rPr lang="zh-CN" altLang="en-US" sz="2000" b="1">
                <a:latin typeface="+mn-ea"/>
              </a:rPr>
              <a:t>位投资者</a:t>
            </a:r>
            <a:r>
              <a:rPr lang="zh-CN" altLang="en-US" sz="2000">
                <a:latin typeface="+mn-ea"/>
              </a:rPr>
              <a:t>，分别选择其投资历史的</a:t>
            </a:r>
            <a:r>
              <a:rPr lang="en-US" altLang="zh-CN" sz="2000" b="1">
                <a:latin typeface="+mn-ea"/>
              </a:rPr>
              <a:t>8</a:t>
            </a:r>
            <a:r>
              <a:rPr lang="zh-CN" altLang="en-US" sz="2000" b="1">
                <a:latin typeface="+mn-ea"/>
              </a:rPr>
              <a:t>到</a:t>
            </a:r>
            <a:r>
              <a:rPr lang="en-US" altLang="zh-CN" sz="2000" b="1">
                <a:latin typeface="+mn-ea"/>
              </a:rPr>
              <a:t>12</a:t>
            </a:r>
            <a:r>
              <a:rPr lang="zh-CN" altLang="en-US" sz="2000" b="1">
                <a:latin typeface="+mn-ea"/>
              </a:rPr>
              <a:t>天</a:t>
            </a:r>
            <a:r>
              <a:rPr lang="zh-CN" altLang="en-US" sz="2000">
                <a:latin typeface="+mn-ea"/>
              </a:rPr>
              <a:t>进行点评，所选点评日期不要求连续，可选择您认为的重要的投资时间点进行点评。点评的时间范围为</a:t>
            </a:r>
            <a:r>
              <a:rPr lang="en-US" altLang="zh-CN" sz="2000" b="1">
                <a:latin typeface="+mn-ea"/>
              </a:rPr>
              <a:t>4</a:t>
            </a:r>
            <a:r>
              <a:rPr lang="zh-CN" altLang="en-US" sz="2000" b="1">
                <a:latin typeface="+mn-ea"/>
              </a:rPr>
              <a:t>月</a:t>
            </a:r>
            <a:r>
              <a:rPr lang="en-US" altLang="zh-CN" sz="2000" b="1">
                <a:latin typeface="+mn-ea"/>
              </a:rPr>
              <a:t>25</a:t>
            </a:r>
            <a:r>
              <a:rPr lang="zh-CN" altLang="en-US" sz="2000" b="1">
                <a:latin typeface="+mn-ea"/>
              </a:rPr>
              <a:t>日至</a:t>
            </a:r>
            <a:r>
              <a:rPr lang="en-US" altLang="zh-CN" sz="2000" b="1">
                <a:latin typeface="+mn-ea"/>
              </a:rPr>
              <a:t>5</a:t>
            </a:r>
            <a:r>
              <a:rPr lang="zh-CN" altLang="en-US" sz="2000" b="1">
                <a:latin typeface="+mn-ea"/>
              </a:rPr>
              <a:t>月</a:t>
            </a:r>
            <a:r>
              <a:rPr lang="en-US" altLang="zh-CN" sz="2000" b="1">
                <a:latin typeface="+mn-ea"/>
              </a:rPr>
              <a:t>28</a:t>
            </a:r>
            <a:r>
              <a:rPr lang="zh-CN" altLang="en-US" sz="2000" b="1">
                <a:latin typeface="+mn-ea"/>
              </a:rPr>
              <a:t>日。</a:t>
            </a:r>
            <a:r>
              <a:rPr lang="zh-CN" altLang="en-US" sz="2000">
                <a:latin typeface="+mn-ea"/>
              </a:rPr>
              <a:t>该实验仅需在实验报告中说明自己所选择的点评对象，用于检查评分。</a:t>
            </a:r>
            <a:endParaRPr lang="en-US" altLang="zh-CN" sz="2000" b="1">
              <a:latin typeface="+mn-ea"/>
            </a:endParaRPr>
          </a:p>
          <a:p>
            <a:pPr marL="0" marR="0" lvl="0" indent="0" algn="just" defTabSz="914400" rtl="0" eaLnBrk="1" fontAlgn="auto" latinLnBrk="0" hangingPunct="1">
              <a:lnSpc>
                <a:spcPct val="125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微软雅黑"/>
                <a:ea typeface="微软雅黑"/>
                <a:cs typeface="+mn-cs"/>
              </a:rPr>
              <a:t>（注意：除对自己点评外，每名同学还需要从分别给定的</a:t>
            </a:r>
            <a:r>
              <a:rPr kumimoji="0" lang="en-US" altLang="zh-CN" sz="1800" b="0" i="0" u="none" strike="noStrike" kern="1200" cap="none" spc="0" normalizeH="0" baseline="0" noProof="0">
                <a:ln>
                  <a:noFill/>
                </a:ln>
                <a:solidFill>
                  <a:prstClr val="black"/>
                </a:solidFill>
                <a:effectLst/>
                <a:uLnTx/>
                <a:uFillTx/>
                <a:latin typeface="微软雅黑"/>
                <a:ea typeface="微软雅黑"/>
                <a:cs typeface="+mn-cs"/>
              </a:rPr>
              <a:t>4</a:t>
            </a:r>
            <a:r>
              <a:rPr kumimoji="0" lang="zh-CN" altLang="en-US" sz="1800" b="0" i="0" u="none" strike="noStrike" kern="1200" cap="none" spc="0" normalizeH="0" baseline="0" noProof="0">
                <a:ln>
                  <a:noFill/>
                </a:ln>
                <a:solidFill>
                  <a:prstClr val="black"/>
                </a:solidFill>
                <a:effectLst/>
                <a:uLnTx/>
                <a:uFillTx/>
                <a:latin typeface="微软雅黑"/>
                <a:ea typeface="微软雅黑"/>
                <a:cs typeface="+mn-cs"/>
              </a:rPr>
              <a:t>名投资者中选择</a:t>
            </a:r>
            <a:r>
              <a:rPr kumimoji="0" lang="en-US" altLang="zh-CN" sz="1800" b="0" i="0" u="none" strike="noStrike" kern="1200" cap="none" spc="0" normalizeH="0" baseline="0" noProof="0">
                <a:ln>
                  <a:noFill/>
                </a:ln>
                <a:solidFill>
                  <a:prstClr val="black"/>
                </a:solidFill>
                <a:effectLst/>
                <a:uLnTx/>
                <a:uFillTx/>
                <a:latin typeface="微软雅黑"/>
                <a:ea typeface="微软雅黑"/>
                <a:cs typeface="+mn-cs"/>
              </a:rPr>
              <a:t>2</a:t>
            </a:r>
            <a:r>
              <a:rPr kumimoji="0" lang="zh-CN" altLang="en-US" sz="1800" b="0" i="0" u="none" strike="noStrike" kern="1200" cap="none" spc="0" normalizeH="0" baseline="0" noProof="0">
                <a:ln>
                  <a:noFill/>
                </a:ln>
                <a:solidFill>
                  <a:prstClr val="black"/>
                </a:solidFill>
                <a:effectLst/>
                <a:uLnTx/>
                <a:uFillTx/>
                <a:latin typeface="微软雅黑"/>
                <a:ea typeface="微软雅黑"/>
                <a:cs typeface="+mn-cs"/>
              </a:rPr>
              <a:t>到</a:t>
            </a:r>
            <a:r>
              <a:rPr kumimoji="0" lang="en-US" altLang="zh-CN" sz="1800" b="0" i="0" u="none" strike="noStrike" kern="1200" cap="none" spc="0" normalizeH="0" baseline="0" noProof="0">
                <a:ln>
                  <a:noFill/>
                </a:ln>
                <a:solidFill>
                  <a:prstClr val="black"/>
                </a:solidFill>
                <a:effectLst/>
                <a:uLnTx/>
                <a:uFillTx/>
                <a:latin typeface="微软雅黑"/>
                <a:ea typeface="微软雅黑"/>
                <a:cs typeface="+mn-cs"/>
              </a:rPr>
              <a:t>3</a:t>
            </a:r>
            <a:r>
              <a:rPr kumimoji="0" lang="zh-CN" altLang="en-US" sz="1800" b="0" i="0" u="none" strike="noStrike" kern="1200" cap="none" spc="0" normalizeH="0" baseline="0" noProof="0">
                <a:ln>
                  <a:noFill/>
                </a:ln>
                <a:solidFill>
                  <a:prstClr val="black"/>
                </a:solidFill>
                <a:effectLst/>
                <a:uLnTx/>
                <a:uFillTx/>
                <a:latin typeface="微软雅黑"/>
                <a:ea typeface="微软雅黑"/>
                <a:cs typeface="+mn-cs"/>
              </a:rPr>
              <a:t>位投资者进行点评，名单见附件）</a:t>
            </a:r>
            <a:endParaRPr lang="en-US" altLang="zh-CN" sz="2000">
              <a:latin typeface="+mn-ea"/>
            </a:endParaRPr>
          </a:p>
          <a:p>
            <a:pPr algn="just">
              <a:lnSpc>
                <a:spcPct val="125000"/>
              </a:lnSpc>
            </a:pPr>
            <a:endParaRPr lang="en-US" altLang="zh-CN" sz="2000">
              <a:latin typeface="+mn-ea"/>
            </a:endParaRPr>
          </a:p>
          <a:p>
            <a:pPr algn="just">
              <a:lnSpc>
                <a:spcPct val="125000"/>
              </a:lnSpc>
            </a:pPr>
            <a:endParaRPr lang="zh-CN" altLang="en-US" sz="2000" b="1" spc="200">
              <a:solidFill>
                <a:srgbClr val="4472C4"/>
              </a:solidFill>
              <a:sym typeface="+mn-ea"/>
            </a:endParaRPr>
          </a:p>
        </p:txBody>
      </p:sp>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6"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3·</a:t>
            </a:r>
            <a:r>
              <a:rPr lang="zh-CN" altLang="en-US" sz="4400"/>
              <a:t>实验要求</a:t>
            </a:r>
            <a:r>
              <a:rPr lang="en-US" altLang="zh-CN" sz="4400"/>
              <a:t>              </a:t>
            </a:r>
            <a:endParaRPr lang="zh-CN" altLang="en-US" sz="440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10" name="文本框 9"/>
          <p:cNvSpPr txBox="1"/>
          <p:nvPr/>
        </p:nvSpPr>
        <p:spPr>
          <a:xfrm>
            <a:off x="328943" y="784225"/>
            <a:ext cx="11534114" cy="3938270"/>
          </a:xfrm>
          <a:prstGeom prst="rect">
            <a:avLst/>
          </a:prstGeom>
          <a:noFill/>
        </p:spPr>
        <p:txBody>
          <a:bodyPr wrap="square" rtlCol="0">
            <a:spAutoFit/>
          </a:bodyPr>
          <a:lstStyle/>
          <a:p>
            <a:pPr algn="l">
              <a:lnSpc>
                <a:spcPct val="125000"/>
              </a:lnSpc>
            </a:pPr>
            <a:r>
              <a:rPr lang="zh-CN" altLang="en-US" sz="2000" spc="200">
                <a:uFillTx/>
                <a:latin typeface="+mn-ea"/>
                <a:sym typeface="+mn-ea"/>
              </a:rPr>
              <a:t>有关本节实验的成绩</a:t>
            </a:r>
            <a:endParaRPr lang="en-US" altLang="zh-CN" sz="2000" spc="200">
              <a:uFillTx/>
              <a:latin typeface="+mn-ea"/>
              <a:sym typeface="+mn-ea"/>
            </a:endParaRPr>
          </a:p>
          <a:p>
            <a:pPr marL="342900" indent="-342900" algn="l">
              <a:lnSpc>
                <a:spcPct val="125000"/>
              </a:lnSpc>
              <a:buFont typeface="Arial" panose="020B0604020202020204" pitchFamily="34" charset="0"/>
              <a:buChar char="•"/>
            </a:pPr>
            <a:r>
              <a:rPr lang="zh-CN" altLang="en-US" sz="2000" spc="200">
                <a:uFillTx/>
                <a:latin typeface="+mn-ea"/>
                <a:sym typeface="+mn-ea"/>
              </a:rPr>
              <a:t>一方面取决于实验报告书写的认真程度和规范程度（包括语言是否通顺，逻辑是否合理，文档排版是否规范、实验结论是否严谨等）；</a:t>
            </a:r>
            <a:endParaRPr lang="en-US" altLang="zh-CN" sz="2000" spc="200">
              <a:uFillTx/>
              <a:latin typeface="+mn-ea"/>
              <a:sym typeface="+mn-ea"/>
            </a:endParaRPr>
          </a:p>
          <a:p>
            <a:pPr marL="342900" indent="-342900" algn="l">
              <a:lnSpc>
                <a:spcPct val="125000"/>
              </a:lnSpc>
              <a:buFont typeface="Arial" panose="020B0604020202020204" pitchFamily="34" charset="0"/>
              <a:buChar char="•"/>
            </a:pPr>
            <a:r>
              <a:rPr lang="zh-CN" altLang="en-US" sz="2000" spc="200">
                <a:uFillTx/>
                <a:latin typeface="+mn-ea"/>
                <a:sym typeface="+mn-ea"/>
              </a:rPr>
              <a:t>另一方面取决于平台的活跃程度，包括社区发帖、评论的质量、证券操作频率等等。</a:t>
            </a:r>
          </a:p>
          <a:p>
            <a:pPr algn="l">
              <a:lnSpc>
                <a:spcPct val="125000"/>
              </a:lnSpc>
            </a:pPr>
            <a:r>
              <a:rPr lang="zh-CN" altLang="en-US" sz="2000" spc="200">
                <a:uFillTx/>
                <a:latin typeface="+mn-ea"/>
                <a:sym typeface="+mn-ea"/>
              </a:rPr>
              <a:t>上述内容将由老师以及平台维护人员以及技术组共同审核。</a:t>
            </a:r>
          </a:p>
          <a:p>
            <a:pPr algn="l">
              <a:lnSpc>
                <a:spcPct val="125000"/>
              </a:lnSpc>
            </a:pPr>
            <a:endParaRPr lang="zh-CN" altLang="en-US" sz="2000" spc="200">
              <a:uFillTx/>
              <a:latin typeface="+mn-ea"/>
              <a:sym typeface="+mn-ea"/>
            </a:endParaRPr>
          </a:p>
          <a:p>
            <a:pPr algn="l">
              <a:lnSpc>
                <a:spcPct val="125000"/>
              </a:lnSpc>
            </a:pPr>
            <a:r>
              <a:rPr lang="zh-CN" altLang="en-US" sz="2000" spc="200">
                <a:uFillTx/>
                <a:latin typeface="+mn-ea"/>
                <a:sym typeface="+mn-ea"/>
              </a:rPr>
              <a:t>实验报告命名要求：</a:t>
            </a:r>
            <a:r>
              <a:rPr lang="zh-CN" altLang="en-US" sz="2000" spc="200">
                <a:solidFill>
                  <a:srgbClr val="FF0000"/>
                </a:solidFill>
                <a:uFillTx/>
                <a:latin typeface="+mn-ea"/>
                <a:sym typeface="+mn-ea"/>
              </a:rPr>
              <a:t>学号</a:t>
            </a:r>
            <a:r>
              <a:rPr lang="en-US" altLang="zh-CN" sz="2000" spc="200">
                <a:solidFill>
                  <a:srgbClr val="FF0000"/>
                </a:solidFill>
                <a:uFillTx/>
                <a:latin typeface="+mn-ea"/>
                <a:sym typeface="+mn-ea"/>
              </a:rPr>
              <a:t>-</a:t>
            </a:r>
            <a:r>
              <a:rPr lang="zh-CN" altLang="en-US" sz="2000" spc="200">
                <a:solidFill>
                  <a:srgbClr val="FF0000"/>
                </a:solidFill>
                <a:uFillTx/>
                <a:latin typeface="+mn-ea"/>
                <a:sym typeface="+mn-ea"/>
              </a:rPr>
              <a:t>姓名</a:t>
            </a:r>
            <a:r>
              <a:rPr lang="en-US" altLang="zh-CN" sz="2000" spc="200">
                <a:solidFill>
                  <a:srgbClr val="FF0000"/>
                </a:solidFill>
                <a:uFillTx/>
                <a:latin typeface="+mn-ea"/>
                <a:sym typeface="+mn-ea"/>
              </a:rPr>
              <a:t>-</a:t>
            </a:r>
            <a:r>
              <a:rPr lang="zh-CN" altLang="en-US" sz="2000" spc="200">
                <a:solidFill>
                  <a:srgbClr val="FF0000"/>
                </a:solidFill>
                <a:uFillTx/>
                <a:latin typeface="+mn-ea"/>
                <a:sym typeface="+mn-ea"/>
              </a:rPr>
              <a:t>站内</a:t>
            </a:r>
            <a:r>
              <a:rPr lang="en-US" altLang="zh-CN" sz="2000" spc="200">
                <a:solidFill>
                  <a:srgbClr val="FF0000"/>
                </a:solidFill>
                <a:uFillTx/>
                <a:latin typeface="+mn-ea"/>
                <a:sym typeface="+mn-ea"/>
              </a:rPr>
              <a:t>id-experiment3.doc/pdf/docx/ppt</a:t>
            </a:r>
            <a:endParaRPr lang="zh-CN" altLang="en-US" sz="2000" spc="200">
              <a:uFillTx/>
              <a:latin typeface="+mn-ea"/>
              <a:sym typeface="+mn-ea"/>
            </a:endParaRPr>
          </a:p>
          <a:p>
            <a:pPr algn="l">
              <a:lnSpc>
                <a:spcPct val="125000"/>
              </a:lnSpc>
            </a:pPr>
            <a:r>
              <a:rPr lang="zh-CN" altLang="en-US" sz="2000" spc="200">
                <a:uFillTx/>
                <a:latin typeface="+mn-ea"/>
                <a:sym typeface="+mn-ea"/>
              </a:rPr>
              <a:t>实验报告提交</a:t>
            </a:r>
            <a:r>
              <a:rPr lang="en-US" altLang="zh-CN" sz="2000" spc="200">
                <a:uFillTx/>
                <a:latin typeface="+mn-ea"/>
                <a:sym typeface="+mn-ea"/>
              </a:rPr>
              <a:t>DeadLine:</a:t>
            </a:r>
            <a:r>
              <a:rPr lang="en-US" altLang="zh-CN" sz="2000" spc="200">
                <a:solidFill>
                  <a:srgbClr val="0070C0"/>
                </a:solidFill>
                <a:uFillTx/>
                <a:latin typeface="+mn-ea"/>
                <a:sym typeface="+mn-ea"/>
              </a:rPr>
              <a:t>2022-05-30</a:t>
            </a:r>
          </a:p>
          <a:p>
            <a:pPr algn="l">
              <a:lnSpc>
                <a:spcPct val="125000"/>
              </a:lnSpc>
            </a:pPr>
            <a:r>
              <a:rPr lang="zh-CN" altLang="en-US" sz="2000" spc="200">
                <a:solidFill>
                  <a:schemeClr val="tx1"/>
                </a:solidFill>
                <a:uFillTx/>
                <a:latin typeface="+mn-ea"/>
                <a:sym typeface="+mn-ea"/>
              </a:rPr>
              <a:t>注：实验五、六写在同一文档中</a:t>
            </a:r>
          </a:p>
          <a:p>
            <a:pPr algn="l">
              <a:lnSpc>
                <a:spcPct val="125000"/>
              </a:lnSpc>
            </a:pPr>
            <a:r>
              <a:rPr lang="zh-CN" altLang="en-US" sz="2000" spc="200">
                <a:solidFill>
                  <a:schemeClr val="tx1"/>
                </a:solidFill>
                <a:uFillTx/>
                <a:latin typeface="+mn-ea"/>
                <a:sym typeface="+mn-ea"/>
              </a:rPr>
              <a:t>实验报告中英文均可</a:t>
            </a:r>
          </a:p>
        </p:txBody>
      </p:sp>
      <p:sp>
        <p:nvSpPr>
          <p:cNvPr id="6"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4·</a:t>
            </a:r>
            <a:r>
              <a:rPr lang="zh-CN" altLang="en-US" sz="4400"/>
              <a:t>实验说明</a:t>
            </a:r>
            <a:r>
              <a:rPr lang="en-US" altLang="zh-CN" sz="4400"/>
              <a:t>              </a:t>
            </a:r>
            <a:endParaRPr lang="zh-CN" altLang="en-US" sz="44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8"/>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8445178" y="1310933"/>
            <a:ext cx="3746822" cy="754053"/>
          </a:xfrm>
        </p:spPr>
        <p:txBody>
          <a:bodyPr wrap="square">
            <a:spAutoFit/>
          </a:bodyPr>
          <a:lstStyle/>
          <a:p>
            <a:r>
              <a:rPr lang="en-US" altLang="zh-CN" sz="4400"/>
              <a:t>1·</a:t>
            </a:r>
            <a:r>
              <a:rPr lang="zh-CN" altLang="en-US" sz="4400"/>
              <a:t>实验介绍</a:t>
            </a:r>
          </a:p>
        </p:txBody>
      </p:sp>
      <p:sp>
        <p:nvSpPr>
          <p:cNvPr id="9" name="标题 1"/>
          <p:cNvSpPr>
            <a:spLocks noGrp="1"/>
          </p:cNvSpPr>
          <p:nvPr>
            <p:custDataLst>
              <p:tags r:id="rId3"/>
            </p:custDataLst>
          </p:nvPr>
        </p:nvSpPr>
        <p:spPr>
          <a:xfrm>
            <a:off x="8445177" y="4789243"/>
            <a:ext cx="3737298"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a:t>4·</a:t>
            </a:r>
            <a:r>
              <a:rPr lang="zh-CN" altLang="en-US" sz="4400"/>
              <a:t>实验说明</a:t>
            </a:r>
          </a:p>
        </p:txBody>
      </p:sp>
      <p:sp>
        <p:nvSpPr>
          <p:cNvPr id="10" name="标题 1"/>
          <p:cNvSpPr>
            <a:spLocks noGrp="1"/>
          </p:cNvSpPr>
          <p:nvPr>
            <p:custDataLst>
              <p:tags r:id="rId4"/>
            </p:custDataLst>
          </p:nvPr>
        </p:nvSpPr>
        <p:spPr>
          <a:xfrm>
            <a:off x="8445177" y="3581435"/>
            <a:ext cx="3737298"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a:t>3·</a:t>
            </a:r>
            <a:r>
              <a:rPr lang="zh-CN" altLang="en-US" sz="4400"/>
              <a:t>实验要求</a:t>
            </a:r>
          </a:p>
        </p:txBody>
      </p:sp>
      <p:sp>
        <p:nvSpPr>
          <p:cNvPr id="11" name="标题 1"/>
          <p:cNvSpPr>
            <a:spLocks noGrp="1"/>
          </p:cNvSpPr>
          <p:nvPr>
            <p:custDataLst>
              <p:tags r:id="rId5"/>
            </p:custDataLst>
          </p:nvPr>
        </p:nvSpPr>
        <p:spPr>
          <a:xfrm>
            <a:off x="8445177" y="2373627"/>
            <a:ext cx="3737298"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a:t>2·</a:t>
            </a:r>
            <a:r>
              <a:rPr lang="zh-CN" altLang="en-US" sz="4400"/>
              <a:t>实验内容</a:t>
            </a:r>
          </a:p>
        </p:txBody>
      </p:sp>
      <p:pic>
        <p:nvPicPr>
          <p:cNvPr id="6" name="图片 5"/>
          <p:cNvPicPr>
            <a:picLocks noChangeAspect="1"/>
          </p:cNvPicPr>
          <p:nvPr/>
        </p:nvPicPr>
        <p:blipFill>
          <a:blip r:embed="rId9"/>
          <a:stretch>
            <a:fillRect/>
          </a:stretch>
        </p:blipFill>
        <p:spPr>
          <a:xfrm>
            <a:off x="447675" y="957580"/>
            <a:ext cx="7734300" cy="4942840"/>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6"/>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1" y="-4445"/>
            <a:ext cx="5175250" cy="754053"/>
          </a:xfrm>
        </p:spPr>
        <p:txBody>
          <a:bodyPr wrap="square">
            <a:spAutoFit/>
          </a:bodyPr>
          <a:lstStyle/>
          <a:p>
            <a:pPr algn="l"/>
            <a:r>
              <a:rPr lang="en-US" altLang="zh-CN" sz="4400"/>
              <a:t>1·</a:t>
            </a:r>
            <a:r>
              <a:rPr lang="zh-CN" altLang="en-US" sz="4400"/>
              <a:t>实验介绍</a:t>
            </a:r>
            <a:r>
              <a:rPr lang="en-US" altLang="zh-CN" sz="4400"/>
              <a:t>              </a:t>
            </a:r>
            <a:endParaRPr lang="zh-CN" altLang="en-US" sz="4400"/>
          </a:p>
        </p:txBody>
      </p:sp>
      <p:sp>
        <p:nvSpPr>
          <p:cNvPr id="9" name="副标题 8"/>
          <p:cNvSpPr>
            <a:spLocks noGrp="1"/>
          </p:cNvSpPr>
          <p:nvPr>
            <p:ph type="subTitle" idx="1"/>
            <p:custDataLst>
              <p:tags r:id="rId3"/>
            </p:custDataLst>
          </p:nvPr>
        </p:nvSpPr>
        <p:spPr>
          <a:xfrm>
            <a:off x="669925" y="1098550"/>
            <a:ext cx="10852150" cy="1580176"/>
          </a:xfrm>
        </p:spPr>
        <p:txBody>
          <a:bodyPr>
            <a:spAutoFit/>
          </a:bodyPr>
          <a:lstStyle/>
          <a:p>
            <a:pPr marL="342900" indent="-342900" algn="just">
              <a:lnSpc>
                <a:spcPct val="125000"/>
              </a:lnSpc>
              <a:spcAft>
                <a:spcPts val="0"/>
              </a:spcAft>
              <a:buFont typeface="Arial" panose="020B0604020202020204" pitchFamily="34" charset="0"/>
              <a:buChar char="•"/>
            </a:pPr>
            <a:r>
              <a:rPr lang="zh-CN" altLang="en-US" sz="2000"/>
              <a:t>操盘回放是一种能够对用户的投资历程进行可视化分析的辅助投资工具，旨在帮助用户更好地了解投资期间的资产变动情况以及盈亏原因。其核心为复盘，因此整个实验过程将围绕用户投资期间的关键节点展开。</a:t>
            </a:r>
            <a:endParaRPr lang="en-US" altLang="zh-CN" sz="2000"/>
          </a:p>
          <a:p>
            <a:pPr marL="342900" indent="-342900" algn="just">
              <a:lnSpc>
                <a:spcPct val="125000"/>
              </a:lnSpc>
              <a:spcAft>
                <a:spcPts val="0"/>
              </a:spcAft>
              <a:buFont typeface="Arial" panose="020B0604020202020204" pitchFamily="34" charset="0"/>
              <a:buChar char="•"/>
            </a:pPr>
            <a:r>
              <a:rPr lang="zh-CN" altLang="en-US" sz="2000">
                <a:solidFill>
                  <a:srgbClr val="FF0000"/>
                </a:solidFill>
              </a:rPr>
              <a:t>注：课件中的配图均为示例，请同学们按照自己实际的评测结果进行分析！</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2" name="副标题 1"/>
          <p:cNvSpPr>
            <a:spLocks noGrp="1"/>
          </p:cNvSpPr>
          <p:nvPr>
            <p:ph type="subTitle" idx="1"/>
          </p:nvPr>
        </p:nvSpPr>
        <p:spPr>
          <a:xfrm>
            <a:off x="2005208" y="743578"/>
            <a:ext cx="8181583" cy="446276"/>
          </a:xfrm>
        </p:spPr>
        <p:txBody>
          <a:bodyPr wrap="square">
            <a:spAutoFit/>
          </a:bodyPr>
          <a:lstStyle/>
          <a:p>
            <a:r>
              <a:rPr lang="en-US" altLang="zh-CN" b="1"/>
              <a:t>2.1 </a:t>
            </a:r>
            <a:r>
              <a:rPr lang="zh-CN" altLang="en-US" b="1"/>
              <a:t>【实验</a:t>
            </a:r>
            <a:r>
              <a:rPr lang="en-US" altLang="zh-CN" b="1"/>
              <a:t>·</a:t>
            </a:r>
            <a:r>
              <a:rPr lang="zh-CN" altLang="en-US" b="1"/>
              <a:t>操盘回放自我分析总结】</a:t>
            </a:r>
          </a:p>
        </p:txBody>
      </p:sp>
      <p:sp>
        <p:nvSpPr>
          <p:cNvPr id="11" name="文本框 10"/>
          <p:cNvSpPr txBox="1"/>
          <p:nvPr/>
        </p:nvSpPr>
        <p:spPr>
          <a:xfrm>
            <a:off x="0" y="1189854"/>
            <a:ext cx="11853644" cy="400110"/>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a:latin typeface="+mn-ea"/>
              </a:rPr>
              <a:t>Step 1.1</a:t>
            </a:r>
            <a:r>
              <a:rPr lang="zh-CN" altLang="en-US" sz="2000">
                <a:latin typeface="+mn-ea"/>
              </a:rPr>
              <a:t>：依次点击评测诊断</a:t>
            </a:r>
            <a:r>
              <a:rPr lang="en-US" altLang="zh-CN" sz="2000">
                <a:latin typeface="+mn-ea"/>
              </a:rPr>
              <a:t>-</a:t>
            </a:r>
            <a:r>
              <a:rPr lang="zh-CN" altLang="en-US" sz="2000">
                <a:latin typeface="+mn-ea"/>
              </a:rPr>
              <a:t>操盘回放，进入操盘回放模块。</a:t>
            </a:r>
            <a:endParaRPr lang="en-US" altLang="zh-CN" sz="2000">
              <a:latin typeface="+mn-ea"/>
            </a:endParaRPr>
          </a:p>
        </p:txBody>
      </p:sp>
      <p:sp>
        <p:nvSpPr>
          <p:cNvPr id="15" name="标题 7"/>
          <p:cNvSpPr>
            <a:spLocks noGrp="1"/>
          </p:cNvSpPr>
          <p:nvPr>
            <p:ph type="ctrTitle"/>
            <p:custDataLst>
              <p:tags r:id="rId2"/>
            </p:custDataLst>
          </p:nvPr>
        </p:nvSpPr>
        <p:spPr>
          <a:xfrm>
            <a:off x="920751" y="-4445"/>
            <a:ext cx="5175250" cy="754053"/>
          </a:xfrm>
        </p:spPr>
        <p:txBody>
          <a:bodyPr wrap="square">
            <a:spAutoFit/>
          </a:bodyPr>
          <a:lstStyle/>
          <a:p>
            <a:pPr algn="l"/>
            <a:r>
              <a:rPr lang="en-US" altLang="zh-CN" sz="4400"/>
              <a:t>2.1·</a:t>
            </a:r>
            <a:r>
              <a:rPr lang="zh-CN" altLang="en-US" sz="4400"/>
              <a:t>实验内容</a:t>
            </a:r>
            <a:r>
              <a:rPr lang="en-US" altLang="zh-CN" sz="4400"/>
              <a:t>              </a:t>
            </a:r>
            <a:endParaRPr lang="zh-CN" altLang="en-US" sz="4400"/>
          </a:p>
        </p:txBody>
      </p:sp>
      <p:pic>
        <p:nvPicPr>
          <p:cNvPr id="3" name="图片 2"/>
          <p:cNvPicPr>
            <a:picLocks noChangeAspect="1"/>
          </p:cNvPicPr>
          <p:nvPr/>
        </p:nvPicPr>
        <p:blipFill>
          <a:blip r:embed="rId6"/>
          <a:stretch>
            <a:fillRect/>
          </a:stretch>
        </p:blipFill>
        <p:spPr>
          <a:xfrm>
            <a:off x="1024255" y="1590040"/>
            <a:ext cx="9805035" cy="5272405"/>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2" name="副标题 1"/>
          <p:cNvSpPr>
            <a:spLocks noGrp="1"/>
          </p:cNvSpPr>
          <p:nvPr>
            <p:ph type="subTitle" idx="1"/>
          </p:nvPr>
        </p:nvSpPr>
        <p:spPr>
          <a:xfrm>
            <a:off x="2005208" y="743578"/>
            <a:ext cx="8181583" cy="446276"/>
          </a:xfrm>
        </p:spPr>
        <p:txBody>
          <a:bodyPr wrap="square">
            <a:spAutoFit/>
          </a:bodyPr>
          <a:lstStyle/>
          <a:p>
            <a:r>
              <a:rPr lang="en-US" altLang="zh-CN" b="1"/>
              <a:t>2.1 </a:t>
            </a:r>
            <a:r>
              <a:rPr lang="zh-CN" altLang="en-US" b="1"/>
              <a:t>【实验</a:t>
            </a:r>
            <a:r>
              <a:rPr lang="en-US" altLang="zh-CN" b="1"/>
              <a:t>·</a:t>
            </a:r>
            <a:r>
              <a:rPr lang="zh-CN" altLang="en-US" b="1"/>
              <a:t>操盘回放自我分析总结】</a:t>
            </a:r>
          </a:p>
        </p:txBody>
      </p:sp>
      <p:sp>
        <p:nvSpPr>
          <p:cNvPr id="11" name="文本框 10"/>
          <p:cNvSpPr txBox="1"/>
          <p:nvPr/>
        </p:nvSpPr>
        <p:spPr>
          <a:xfrm>
            <a:off x="0" y="1189854"/>
            <a:ext cx="11853644" cy="826637"/>
          </a:xfrm>
          <a:prstGeom prst="rect">
            <a:avLst/>
          </a:prstGeom>
          <a:noFill/>
        </p:spPr>
        <p:txBody>
          <a:bodyPr wrap="square" rtlCol="0">
            <a:spAutoFit/>
          </a:bodyPr>
          <a:lstStyle/>
          <a:p>
            <a:pPr marL="342900" indent="-342900" algn="just">
              <a:lnSpc>
                <a:spcPct val="125000"/>
              </a:lnSpc>
              <a:buFont typeface="Arial" panose="020B0604020202020204" pitchFamily="34" charset="0"/>
              <a:buChar char="•"/>
            </a:pPr>
            <a:r>
              <a:rPr lang="en-US" altLang="zh-CN" sz="2000">
                <a:latin typeface="+mn-ea"/>
              </a:rPr>
              <a:t>Step 1.2</a:t>
            </a:r>
            <a:r>
              <a:rPr lang="zh-CN" altLang="en-US" sz="2000">
                <a:latin typeface="+mn-ea"/>
              </a:rPr>
              <a:t>：</a:t>
            </a:r>
            <a:r>
              <a:rPr lang="zh-CN" altLang="en-US" sz="2000" b="1">
                <a:solidFill>
                  <a:srgbClr val="FF0000"/>
                </a:solidFill>
                <a:latin typeface="+mn-ea"/>
              </a:rPr>
              <a:t>熟悉</a:t>
            </a:r>
            <a:r>
              <a:rPr lang="zh-CN" altLang="en-US" sz="2000">
                <a:latin typeface="+mn-ea"/>
              </a:rPr>
              <a:t>操盘回放模块的不同面板，尤其是控制面板中不同按钮对应的功能以及播放面板中各个数据、线条对应的含义。</a:t>
            </a:r>
            <a:endParaRPr lang="en-US" altLang="zh-CN" sz="2000">
              <a:latin typeface="+mn-ea"/>
            </a:endParaRPr>
          </a:p>
        </p:txBody>
      </p:sp>
      <p:sp>
        <p:nvSpPr>
          <p:cNvPr id="15" name="标题 7"/>
          <p:cNvSpPr>
            <a:spLocks noGrp="1"/>
          </p:cNvSpPr>
          <p:nvPr>
            <p:ph type="ctrTitle"/>
            <p:custDataLst>
              <p:tags r:id="rId2"/>
            </p:custDataLst>
          </p:nvPr>
        </p:nvSpPr>
        <p:spPr>
          <a:xfrm>
            <a:off x="920751" y="-4445"/>
            <a:ext cx="5175250" cy="754053"/>
          </a:xfrm>
        </p:spPr>
        <p:txBody>
          <a:bodyPr wrap="square">
            <a:spAutoFit/>
          </a:bodyPr>
          <a:lstStyle/>
          <a:p>
            <a:pPr algn="l"/>
            <a:r>
              <a:rPr lang="en-US" altLang="zh-CN" sz="4400"/>
              <a:t>2.1·</a:t>
            </a:r>
            <a:r>
              <a:rPr lang="zh-CN" altLang="en-US" sz="4400"/>
              <a:t>实验内容</a:t>
            </a:r>
            <a:r>
              <a:rPr lang="en-US" altLang="zh-CN" sz="4400"/>
              <a:t>              </a:t>
            </a:r>
            <a:endParaRPr lang="zh-CN" altLang="en-US" sz="4400"/>
          </a:p>
        </p:txBody>
      </p:sp>
      <p:pic>
        <p:nvPicPr>
          <p:cNvPr id="3" name="图片 2"/>
          <p:cNvPicPr>
            <a:picLocks noChangeAspect="1"/>
          </p:cNvPicPr>
          <p:nvPr/>
        </p:nvPicPr>
        <p:blipFill>
          <a:blip r:embed="rId6"/>
          <a:stretch>
            <a:fillRect/>
          </a:stretch>
        </p:blipFill>
        <p:spPr>
          <a:xfrm>
            <a:off x="2005330" y="2102485"/>
            <a:ext cx="8517890" cy="4574540"/>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2" name="副标题 1"/>
          <p:cNvSpPr>
            <a:spLocks noGrp="1"/>
          </p:cNvSpPr>
          <p:nvPr>
            <p:ph type="subTitle" idx="1"/>
          </p:nvPr>
        </p:nvSpPr>
        <p:spPr>
          <a:xfrm>
            <a:off x="2005208" y="743578"/>
            <a:ext cx="8181583" cy="446276"/>
          </a:xfrm>
        </p:spPr>
        <p:txBody>
          <a:bodyPr wrap="square">
            <a:spAutoFit/>
          </a:bodyPr>
          <a:lstStyle/>
          <a:p>
            <a:r>
              <a:rPr lang="en-US" altLang="zh-CN" b="1"/>
              <a:t>2.1 </a:t>
            </a:r>
            <a:r>
              <a:rPr lang="zh-CN" altLang="en-US" b="1"/>
              <a:t>【实验</a:t>
            </a:r>
            <a:r>
              <a:rPr lang="en-US" altLang="zh-CN" b="1"/>
              <a:t>·</a:t>
            </a:r>
            <a:r>
              <a:rPr lang="zh-CN" altLang="en-US" b="1"/>
              <a:t>操盘回放自我分析总结】</a:t>
            </a:r>
          </a:p>
        </p:txBody>
      </p:sp>
      <p:sp>
        <p:nvSpPr>
          <p:cNvPr id="11" name="文本框 10"/>
          <p:cNvSpPr txBox="1"/>
          <p:nvPr/>
        </p:nvSpPr>
        <p:spPr>
          <a:xfrm>
            <a:off x="0" y="1189854"/>
            <a:ext cx="11853644" cy="1980799"/>
          </a:xfrm>
          <a:prstGeom prst="rect">
            <a:avLst/>
          </a:prstGeom>
          <a:noFill/>
        </p:spPr>
        <p:txBody>
          <a:bodyPr wrap="square" rtlCol="0">
            <a:spAutoFit/>
          </a:bodyPr>
          <a:lstStyle/>
          <a:p>
            <a:pPr marL="342900" indent="-342900" algn="just">
              <a:lnSpc>
                <a:spcPct val="125000"/>
              </a:lnSpc>
              <a:buFont typeface="Arial" panose="020B0604020202020204" pitchFamily="34" charset="0"/>
              <a:buChar char="•"/>
            </a:pPr>
            <a:r>
              <a:rPr lang="en-US" altLang="zh-CN" sz="2000">
                <a:latin typeface="+mn-ea"/>
              </a:rPr>
              <a:t>Step 1.3</a:t>
            </a:r>
            <a:r>
              <a:rPr lang="zh-CN" altLang="en-US" sz="2000">
                <a:latin typeface="+mn-ea"/>
              </a:rPr>
              <a:t>：默认情况下，操盘回放对用户整个投资期间的数据进行加载。用户也可以根据自己的偏好指定时间段，指定时间段后，点击“确认”按钮对数据进行加载，待加载完毕后，即可查看历史持仓记录和个人市值的变动情况，分析并总结下述问题：</a:t>
            </a:r>
            <a:endParaRPr lang="en-US" altLang="zh-CN" sz="2000">
              <a:latin typeface="+mn-ea"/>
            </a:endParaRPr>
          </a:p>
          <a:p>
            <a:pPr marL="342265" algn="just">
              <a:lnSpc>
                <a:spcPct val="125000"/>
              </a:lnSpc>
            </a:pPr>
            <a:r>
              <a:rPr lang="zh-CN" altLang="en-US" sz="2000" b="1">
                <a:solidFill>
                  <a:srgbClr val="FF0000"/>
                </a:solidFill>
                <a:latin typeface="+mn-ea"/>
              </a:rPr>
              <a:t>分析总结：</a:t>
            </a:r>
            <a:r>
              <a:rPr lang="zh-CN" altLang="en-US" sz="2000">
                <a:latin typeface="+mn-ea"/>
              </a:rPr>
              <a:t>在所选投资期间内，共有多少次操盘平仓记录？其中，盈亏最多最少的分别是哪只证券，对应的收益为多少？</a:t>
            </a:r>
            <a:endParaRPr lang="en-US" altLang="zh-CN" sz="2000">
              <a:latin typeface="+mn-ea"/>
            </a:endParaRPr>
          </a:p>
        </p:txBody>
      </p:sp>
      <p:sp>
        <p:nvSpPr>
          <p:cNvPr id="15" name="标题 7"/>
          <p:cNvSpPr>
            <a:spLocks noGrp="1"/>
          </p:cNvSpPr>
          <p:nvPr>
            <p:ph type="ctrTitle"/>
            <p:custDataLst>
              <p:tags r:id="rId2"/>
            </p:custDataLst>
          </p:nvPr>
        </p:nvSpPr>
        <p:spPr>
          <a:xfrm>
            <a:off x="920751" y="-4445"/>
            <a:ext cx="5175250" cy="754053"/>
          </a:xfrm>
        </p:spPr>
        <p:txBody>
          <a:bodyPr wrap="square">
            <a:spAutoFit/>
          </a:bodyPr>
          <a:lstStyle/>
          <a:p>
            <a:pPr algn="l"/>
            <a:r>
              <a:rPr lang="en-US" altLang="zh-CN" sz="4400"/>
              <a:t>2.1·</a:t>
            </a:r>
            <a:r>
              <a:rPr lang="zh-CN" altLang="en-US" sz="4400"/>
              <a:t>实验内容</a:t>
            </a:r>
            <a:r>
              <a:rPr lang="en-US" altLang="zh-CN" sz="4400"/>
              <a:t>              </a:t>
            </a:r>
            <a:endParaRPr lang="zh-CN" altLang="en-US" sz="4400"/>
          </a:p>
        </p:txBody>
      </p:sp>
      <p:pic>
        <p:nvPicPr>
          <p:cNvPr id="3" name="图片 2"/>
          <p:cNvPicPr>
            <a:picLocks noChangeAspect="1"/>
          </p:cNvPicPr>
          <p:nvPr/>
        </p:nvPicPr>
        <p:blipFill>
          <a:blip r:embed="rId6"/>
          <a:stretch>
            <a:fillRect/>
          </a:stretch>
        </p:blipFill>
        <p:spPr>
          <a:xfrm>
            <a:off x="3062605" y="2955925"/>
            <a:ext cx="7571740" cy="3842385"/>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2" name="副标题 1"/>
          <p:cNvSpPr>
            <a:spLocks noGrp="1"/>
          </p:cNvSpPr>
          <p:nvPr>
            <p:ph type="subTitle" idx="1"/>
          </p:nvPr>
        </p:nvSpPr>
        <p:spPr>
          <a:xfrm>
            <a:off x="2005208" y="743578"/>
            <a:ext cx="8181583" cy="446276"/>
          </a:xfrm>
        </p:spPr>
        <p:txBody>
          <a:bodyPr wrap="square">
            <a:spAutoFit/>
          </a:bodyPr>
          <a:lstStyle/>
          <a:p>
            <a:r>
              <a:rPr lang="en-US" altLang="zh-CN" b="1"/>
              <a:t>2.1 </a:t>
            </a:r>
            <a:r>
              <a:rPr lang="zh-CN" altLang="en-US" b="1"/>
              <a:t>【实验</a:t>
            </a:r>
            <a:r>
              <a:rPr lang="en-US" altLang="zh-CN" b="1"/>
              <a:t>·</a:t>
            </a:r>
            <a:r>
              <a:rPr lang="zh-CN" altLang="en-US" b="1"/>
              <a:t>操盘回放自我分析总结】</a:t>
            </a:r>
          </a:p>
        </p:txBody>
      </p:sp>
      <p:sp>
        <p:nvSpPr>
          <p:cNvPr id="11" name="文本框 10"/>
          <p:cNvSpPr txBox="1"/>
          <p:nvPr/>
        </p:nvSpPr>
        <p:spPr>
          <a:xfrm>
            <a:off x="0" y="1189854"/>
            <a:ext cx="11853644" cy="826637"/>
          </a:xfrm>
          <a:prstGeom prst="rect">
            <a:avLst/>
          </a:prstGeom>
          <a:noFill/>
        </p:spPr>
        <p:txBody>
          <a:bodyPr wrap="square" rtlCol="0">
            <a:spAutoFit/>
          </a:bodyPr>
          <a:lstStyle/>
          <a:p>
            <a:pPr marL="342265" algn="just">
              <a:lnSpc>
                <a:spcPct val="125000"/>
              </a:lnSpc>
            </a:pPr>
            <a:r>
              <a:rPr lang="zh-CN" altLang="en-US" sz="2000" b="1">
                <a:solidFill>
                  <a:srgbClr val="FF0000"/>
                </a:solidFill>
                <a:latin typeface="+mn-ea"/>
              </a:rPr>
              <a:t>分析总结：</a:t>
            </a:r>
            <a:r>
              <a:rPr lang="zh-CN" altLang="en-US" sz="2000">
                <a:latin typeface="+mn-ea"/>
              </a:rPr>
              <a:t>保留播放期间你觉得最有价值的</a:t>
            </a:r>
            <a:r>
              <a:rPr lang="en-US" altLang="zh-CN" sz="2000">
                <a:latin typeface="+mn-ea"/>
              </a:rPr>
              <a:t>3~5</a:t>
            </a:r>
            <a:r>
              <a:rPr lang="zh-CN" altLang="en-US" sz="2000">
                <a:latin typeface="+mn-ea"/>
              </a:rPr>
              <a:t>帧截图，并对截图进行复盘说明与分析。</a:t>
            </a:r>
            <a:endParaRPr lang="en-US" altLang="zh-CN" sz="2000">
              <a:latin typeface="+mn-ea"/>
            </a:endParaRPr>
          </a:p>
          <a:p>
            <a:pPr marL="342265" algn="just">
              <a:lnSpc>
                <a:spcPct val="125000"/>
              </a:lnSpc>
            </a:pPr>
            <a:r>
              <a:rPr lang="zh-CN" altLang="en-US" sz="2000" b="1">
                <a:solidFill>
                  <a:srgbClr val="FF0000"/>
                </a:solidFill>
                <a:latin typeface="+mn-ea"/>
              </a:rPr>
              <a:t>分析总结：</a:t>
            </a:r>
            <a:r>
              <a:rPr lang="zh-CN" altLang="en-US" sz="2000">
                <a:latin typeface="+mn-ea"/>
              </a:rPr>
              <a:t>你认为“双加权”收益率是否真实地反映了投资期间的证券收益情况并分析。</a:t>
            </a:r>
            <a:endParaRPr lang="en-US" altLang="zh-CN" sz="2000">
              <a:latin typeface="+mn-ea"/>
            </a:endParaRPr>
          </a:p>
        </p:txBody>
      </p:sp>
      <p:sp>
        <p:nvSpPr>
          <p:cNvPr id="15" name="标题 7"/>
          <p:cNvSpPr>
            <a:spLocks noGrp="1"/>
          </p:cNvSpPr>
          <p:nvPr>
            <p:ph type="ctrTitle"/>
            <p:custDataLst>
              <p:tags r:id="rId2"/>
            </p:custDataLst>
          </p:nvPr>
        </p:nvSpPr>
        <p:spPr>
          <a:xfrm>
            <a:off x="920751" y="-4445"/>
            <a:ext cx="5175250" cy="754053"/>
          </a:xfrm>
        </p:spPr>
        <p:txBody>
          <a:bodyPr wrap="square">
            <a:spAutoFit/>
          </a:bodyPr>
          <a:lstStyle/>
          <a:p>
            <a:pPr algn="l"/>
            <a:r>
              <a:rPr lang="en-US" altLang="zh-CN" sz="4400"/>
              <a:t>2.1·</a:t>
            </a:r>
            <a:r>
              <a:rPr lang="zh-CN" altLang="en-US" sz="4400"/>
              <a:t>实验内容</a:t>
            </a:r>
            <a:r>
              <a:rPr lang="en-US" altLang="zh-CN" sz="4400"/>
              <a:t>              </a:t>
            </a:r>
            <a:endParaRPr lang="zh-CN" altLang="en-US" sz="4400"/>
          </a:p>
        </p:txBody>
      </p:sp>
      <p:pic>
        <p:nvPicPr>
          <p:cNvPr id="3" name="图片 2"/>
          <p:cNvPicPr>
            <a:picLocks noChangeAspect="1"/>
          </p:cNvPicPr>
          <p:nvPr/>
        </p:nvPicPr>
        <p:blipFill>
          <a:blip r:embed="rId6"/>
          <a:stretch>
            <a:fillRect/>
          </a:stretch>
        </p:blipFill>
        <p:spPr>
          <a:xfrm>
            <a:off x="1324610" y="2178685"/>
            <a:ext cx="9203690" cy="4679315"/>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2" name="副标题 1"/>
          <p:cNvSpPr>
            <a:spLocks noGrp="1"/>
          </p:cNvSpPr>
          <p:nvPr>
            <p:ph type="subTitle" idx="1"/>
          </p:nvPr>
        </p:nvSpPr>
        <p:spPr>
          <a:xfrm>
            <a:off x="2005208" y="743578"/>
            <a:ext cx="8181583" cy="446276"/>
          </a:xfrm>
        </p:spPr>
        <p:txBody>
          <a:bodyPr wrap="square">
            <a:spAutoFit/>
          </a:bodyPr>
          <a:lstStyle/>
          <a:p>
            <a:r>
              <a:rPr lang="en-US" altLang="zh-CN" b="1"/>
              <a:t>2.1 </a:t>
            </a:r>
            <a:r>
              <a:rPr lang="zh-CN" altLang="en-US" b="1"/>
              <a:t>【实验</a:t>
            </a:r>
            <a:r>
              <a:rPr lang="en-US" altLang="zh-CN" b="1"/>
              <a:t>·</a:t>
            </a:r>
            <a:r>
              <a:rPr lang="zh-CN" altLang="en-US" b="1"/>
              <a:t>操盘回放自我分析总结】</a:t>
            </a:r>
          </a:p>
        </p:txBody>
      </p:sp>
      <p:sp>
        <p:nvSpPr>
          <p:cNvPr id="11" name="文本框 10"/>
          <p:cNvSpPr txBox="1"/>
          <p:nvPr/>
        </p:nvSpPr>
        <p:spPr>
          <a:xfrm>
            <a:off x="0" y="1189854"/>
            <a:ext cx="11853644" cy="826637"/>
          </a:xfrm>
          <a:prstGeom prst="rect">
            <a:avLst/>
          </a:prstGeom>
          <a:noFill/>
        </p:spPr>
        <p:txBody>
          <a:bodyPr wrap="square" rtlCol="0">
            <a:spAutoFit/>
          </a:bodyPr>
          <a:lstStyle/>
          <a:p>
            <a:pPr marL="342265" algn="just">
              <a:lnSpc>
                <a:spcPct val="125000"/>
              </a:lnSpc>
            </a:pPr>
            <a:r>
              <a:rPr lang="zh-CN" altLang="en-US" sz="2000" b="1">
                <a:solidFill>
                  <a:srgbClr val="FF0000"/>
                </a:solidFill>
                <a:latin typeface="+mn-ea"/>
              </a:rPr>
              <a:t>分析总结：</a:t>
            </a:r>
            <a:r>
              <a:rPr lang="zh-CN" altLang="en-US" sz="2000">
                <a:latin typeface="+mn-ea"/>
              </a:rPr>
              <a:t>查看在整个投资期间，给出对点评的评价，包括：点评内容是否与事实相符，如与收益、单盘走势、股票盈利是否一致，对点评有什么改进意见？</a:t>
            </a:r>
            <a:endParaRPr lang="en-US" altLang="zh-CN" sz="2000">
              <a:latin typeface="+mn-ea"/>
            </a:endParaRPr>
          </a:p>
        </p:txBody>
      </p:sp>
      <p:sp>
        <p:nvSpPr>
          <p:cNvPr id="15" name="标题 7"/>
          <p:cNvSpPr>
            <a:spLocks noGrp="1"/>
          </p:cNvSpPr>
          <p:nvPr>
            <p:ph type="ctrTitle"/>
            <p:custDataLst>
              <p:tags r:id="rId2"/>
            </p:custDataLst>
          </p:nvPr>
        </p:nvSpPr>
        <p:spPr>
          <a:xfrm>
            <a:off x="920751" y="-4445"/>
            <a:ext cx="5175250" cy="754053"/>
          </a:xfrm>
        </p:spPr>
        <p:txBody>
          <a:bodyPr wrap="square">
            <a:spAutoFit/>
          </a:bodyPr>
          <a:lstStyle/>
          <a:p>
            <a:pPr algn="l"/>
            <a:r>
              <a:rPr lang="en-US" altLang="zh-CN" sz="4400"/>
              <a:t>2.1·</a:t>
            </a:r>
            <a:r>
              <a:rPr lang="zh-CN" altLang="en-US" sz="4400"/>
              <a:t>实验内容</a:t>
            </a:r>
            <a:r>
              <a:rPr lang="en-US" altLang="zh-CN" sz="4400"/>
              <a:t>              </a:t>
            </a:r>
            <a:endParaRPr lang="zh-CN" altLang="en-US" sz="4400"/>
          </a:p>
        </p:txBody>
      </p:sp>
      <p:pic>
        <p:nvPicPr>
          <p:cNvPr id="3" name="图片 2"/>
          <p:cNvPicPr>
            <a:picLocks noChangeAspect="1"/>
          </p:cNvPicPr>
          <p:nvPr/>
        </p:nvPicPr>
        <p:blipFill>
          <a:blip r:embed="rId6"/>
          <a:stretch>
            <a:fillRect/>
          </a:stretch>
        </p:blipFill>
        <p:spPr>
          <a:xfrm>
            <a:off x="2347595" y="2190744"/>
            <a:ext cx="8489315" cy="4332605"/>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16"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2.2·</a:t>
            </a:r>
            <a:r>
              <a:rPr lang="zh-CN" altLang="en-US" sz="4400"/>
              <a:t>投资点评</a:t>
            </a:r>
            <a:r>
              <a:rPr lang="en-US" altLang="zh-CN" sz="4400"/>
              <a:t>              </a:t>
            </a:r>
            <a:endParaRPr lang="zh-CN" altLang="en-US" sz="4400"/>
          </a:p>
        </p:txBody>
      </p:sp>
      <p:sp>
        <p:nvSpPr>
          <p:cNvPr id="17" name="副标题 1"/>
          <p:cNvSpPr txBox="1"/>
          <p:nvPr/>
        </p:nvSpPr>
        <p:spPr>
          <a:xfrm>
            <a:off x="2005208" y="743578"/>
            <a:ext cx="8181583" cy="446276"/>
          </a:xfrm>
          <a:prstGeom prst="rect">
            <a:avLst/>
          </a:prstGeom>
        </p:spPr>
        <p:txBody>
          <a:bodyPr vert="horz" wrap="square" lIns="101600" tIns="38100" rIns="76200" bIns="38100" rtlCol="0">
            <a:sp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a:t>2.2 </a:t>
            </a:r>
            <a:r>
              <a:rPr lang="zh-CN" altLang="en-US" b="1"/>
              <a:t>【实验</a:t>
            </a:r>
            <a:r>
              <a:rPr lang="en-US" altLang="zh-CN" b="1"/>
              <a:t>·</a:t>
            </a:r>
            <a:r>
              <a:rPr lang="zh-CN" altLang="en-US" b="1"/>
              <a:t>投资点评】</a:t>
            </a:r>
          </a:p>
        </p:txBody>
      </p:sp>
      <p:sp>
        <p:nvSpPr>
          <p:cNvPr id="20" name="文本框 19"/>
          <p:cNvSpPr txBox="1"/>
          <p:nvPr/>
        </p:nvSpPr>
        <p:spPr>
          <a:xfrm>
            <a:off x="214312" y="1145206"/>
            <a:ext cx="11653027" cy="3096489"/>
          </a:xfrm>
          <a:prstGeom prst="rect">
            <a:avLst/>
          </a:prstGeom>
          <a:noFill/>
        </p:spPr>
        <p:txBody>
          <a:bodyPr wrap="square" rtlCol="0">
            <a:spAutoFit/>
          </a:bodyPr>
          <a:lstStyle/>
          <a:p>
            <a:pPr algn="just">
              <a:lnSpc>
                <a:spcPct val="125000"/>
              </a:lnSpc>
            </a:pPr>
            <a:r>
              <a:rPr lang="zh-CN" altLang="en-US" sz="2000" b="1">
                <a:solidFill>
                  <a:srgbClr val="FF0000"/>
                </a:solidFill>
                <a:latin typeface="+mn-ea"/>
              </a:rPr>
              <a:t>自我点评和点评他人</a:t>
            </a:r>
            <a:r>
              <a:rPr lang="zh-CN" altLang="en-US" sz="2000">
                <a:latin typeface="+mn-ea"/>
              </a:rPr>
              <a:t>：点评包括自己在内的</a:t>
            </a:r>
            <a:r>
              <a:rPr lang="en-US" altLang="zh-CN" sz="2000" b="1">
                <a:latin typeface="+mn-ea"/>
              </a:rPr>
              <a:t>3</a:t>
            </a:r>
            <a:r>
              <a:rPr lang="zh-CN" altLang="en-US" sz="2000" b="1">
                <a:latin typeface="+mn-ea"/>
              </a:rPr>
              <a:t>到</a:t>
            </a:r>
            <a:r>
              <a:rPr lang="en-US" altLang="zh-CN" sz="2000" b="1">
                <a:latin typeface="+mn-ea"/>
              </a:rPr>
              <a:t>4</a:t>
            </a:r>
            <a:r>
              <a:rPr lang="zh-CN" altLang="en-US" sz="2000" b="1">
                <a:latin typeface="+mn-ea"/>
              </a:rPr>
              <a:t>位投资者</a:t>
            </a:r>
            <a:r>
              <a:rPr lang="zh-CN" altLang="en-US" sz="2000">
                <a:latin typeface="+mn-ea"/>
              </a:rPr>
              <a:t>，分别选择其投资历史的</a:t>
            </a:r>
            <a:r>
              <a:rPr lang="en-US" altLang="zh-CN" sz="2000" b="1">
                <a:latin typeface="+mn-ea"/>
              </a:rPr>
              <a:t>8</a:t>
            </a:r>
            <a:r>
              <a:rPr lang="zh-CN" altLang="en-US" sz="2000" b="1">
                <a:latin typeface="+mn-ea"/>
              </a:rPr>
              <a:t>到</a:t>
            </a:r>
            <a:r>
              <a:rPr lang="en-US" altLang="zh-CN" sz="2000" b="1">
                <a:latin typeface="+mn-ea"/>
              </a:rPr>
              <a:t>12</a:t>
            </a:r>
            <a:r>
              <a:rPr lang="zh-CN" altLang="en-US" sz="2000" b="1">
                <a:latin typeface="+mn-ea"/>
              </a:rPr>
              <a:t>天</a:t>
            </a:r>
            <a:r>
              <a:rPr lang="zh-CN" altLang="en-US" sz="2000">
                <a:latin typeface="+mn-ea"/>
              </a:rPr>
              <a:t>进行点评。</a:t>
            </a:r>
            <a:endParaRPr lang="en-US" altLang="zh-CN" sz="2000">
              <a:latin typeface="+mn-ea"/>
            </a:endParaRPr>
          </a:p>
          <a:p>
            <a:pPr marL="0" marR="0" lvl="0" indent="0" algn="just" defTabSz="914400" rtl="0" eaLnBrk="1" fontAlgn="auto" latinLnBrk="0" hangingPunct="1">
              <a:lnSpc>
                <a:spcPct val="125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微软雅黑"/>
                <a:ea typeface="微软雅黑"/>
                <a:cs typeface="+mn-cs"/>
              </a:rPr>
              <a:t>（注意：除对自己点评外，每名同学还需要从分别给定的</a:t>
            </a:r>
            <a:r>
              <a:rPr kumimoji="0" lang="en-US" altLang="zh-CN" sz="1800" b="0" i="0" u="none" strike="noStrike" kern="1200" cap="none" spc="0" normalizeH="0" baseline="0" noProof="0">
                <a:ln>
                  <a:noFill/>
                </a:ln>
                <a:solidFill>
                  <a:prstClr val="black"/>
                </a:solidFill>
                <a:effectLst/>
                <a:uLnTx/>
                <a:uFillTx/>
                <a:latin typeface="微软雅黑"/>
                <a:ea typeface="微软雅黑"/>
                <a:cs typeface="+mn-cs"/>
              </a:rPr>
              <a:t>4</a:t>
            </a:r>
            <a:r>
              <a:rPr kumimoji="0" lang="zh-CN" altLang="en-US" sz="1800" b="0" i="0" u="none" strike="noStrike" kern="1200" cap="none" spc="0" normalizeH="0" baseline="0" noProof="0">
                <a:ln>
                  <a:noFill/>
                </a:ln>
                <a:solidFill>
                  <a:prstClr val="black"/>
                </a:solidFill>
                <a:effectLst/>
                <a:uLnTx/>
                <a:uFillTx/>
                <a:latin typeface="微软雅黑"/>
                <a:ea typeface="微软雅黑"/>
                <a:cs typeface="+mn-cs"/>
              </a:rPr>
              <a:t>名投资者中选择</a:t>
            </a:r>
            <a:r>
              <a:rPr kumimoji="0" lang="en-US" altLang="zh-CN" sz="1800" b="0" i="0" u="none" strike="noStrike" kern="1200" cap="none" spc="0" normalizeH="0" baseline="0" noProof="0">
                <a:ln>
                  <a:noFill/>
                </a:ln>
                <a:solidFill>
                  <a:prstClr val="black"/>
                </a:solidFill>
                <a:effectLst/>
                <a:uLnTx/>
                <a:uFillTx/>
                <a:latin typeface="微软雅黑"/>
                <a:ea typeface="微软雅黑"/>
                <a:cs typeface="+mn-cs"/>
              </a:rPr>
              <a:t>2</a:t>
            </a:r>
            <a:r>
              <a:rPr kumimoji="0" lang="zh-CN" altLang="en-US" sz="1800" b="0" i="0" u="none" strike="noStrike" kern="1200" cap="none" spc="0" normalizeH="0" baseline="0" noProof="0">
                <a:ln>
                  <a:noFill/>
                </a:ln>
                <a:solidFill>
                  <a:prstClr val="black"/>
                </a:solidFill>
                <a:effectLst/>
                <a:uLnTx/>
                <a:uFillTx/>
                <a:latin typeface="微软雅黑"/>
                <a:ea typeface="微软雅黑"/>
                <a:cs typeface="+mn-cs"/>
              </a:rPr>
              <a:t>到</a:t>
            </a:r>
            <a:r>
              <a:rPr kumimoji="0" lang="en-US" altLang="zh-CN" sz="1800" b="0" i="0" u="none" strike="noStrike" kern="1200" cap="none" spc="0" normalizeH="0" baseline="0" noProof="0">
                <a:ln>
                  <a:noFill/>
                </a:ln>
                <a:solidFill>
                  <a:prstClr val="black"/>
                </a:solidFill>
                <a:effectLst/>
                <a:uLnTx/>
                <a:uFillTx/>
                <a:latin typeface="微软雅黑"/>
                <a:ea typeface="微软雅黑"/>
                <a:cs typeface="+mn-cs"/>
              </a:rPr>
              <a:t>3</a:t>
            </a:r>
            <a:r>
              <a:rPr kumimoji="0" lang="zh-CN" altLang="en-US" sz="1800" b="0" i="0" u="none" strike="noStrike" kern="1200" cap="none" spc="0" normalizeH="0" baseline="0" noProof="0">
                <a:ln>
                  <a:noFill/>
                </a:ln>
                <a:solidFill>
                  <a:prstClr val="black"/>
                </a:solidFill>
                <a:effectLst/>
                <a:uLnTx/>
                <a:uFillTx/>
                <a:latin typeface="微软雅黑"/>
                <a:ea typeface="微软雅黑"/>
                <a:cs typeface="+mn-cs"/>
              </a:rPr>
              <a:t>位投资者进行点评，名单见附件）</a:t>
            </a:r>
            <a:endParaRPr lang="en-US" altLang="zh-CN" sz="2000">
              <a:latin typeface="+mn-ea"/>
            </a:endParaRPr>
          </a:p>
          <a:p>
            <a:pPr algn="just">
              <a:lnSpc>
                <a:spcPct val="125000"/>
              </a:lnSpc>
            </a:pPr>
            <a:endParaRPr lang="en-US" altLang="zh-CN" sz="2000">
              <a:latin typeface="+mn-ea"/>
            </a:endParaRPr>
          </a:p>
          <a:p>
            <a:pPr algn="just">
              <a:lnSpc>
                <a:spcPct val="125000"/>
              </a:lnSpc>
            </a:pPr>
            <a:r>
              <a:rPr lang="en-US" altLang="zh-CN" sz="2000">
                <a:latin typeface="+mn-ea"/>
              </a:rPr>
              <a:t>Step-1</a:t>
            </a:r>
            <a:r>
              <a:rPr lang="zh-CN" altLang="en-US" sz="2000">
                <a:latin typeface="+mn-ea"/>
              </a:rPr>
              <a:t>：进入赛场、英雄场</a:t>
            </a:r>
            <a:endParaRPr lang="en-US" altLang="zh-CN" sz="2000">
              <a:latin typeface="+mn-ea"/>
            </a:endParaRPr>
          </a:p>
          <a:p>
            <a:pPr algn="just">
              <a:lnSpc>
                <a:spcPct val="125000"/>
              </a:lnSpc>
            </a:pPr>
            <a:r>
              <a:rPr lang="zh-CN" altLang="en-US" sz="2000">
                <a:latin typeface="+mn-ea"/>
              </a:rPr>
              <a:t> </a:t>
            </a:r>
            <a:endParaRPr lang="en-US" altLang="zh-CN" sz="2000">
              <a:latin typeface="+mn-ea"/>
            </a:endParaRPr>
          </a:p>
          <a:p>
            <a:pPr algn="just">
              <a:lnSpc>
                <a:spcPct val="125000"/>
              </a:lnSpc>
            </a:pPr>
            <a:endParaRPr lang="en-US" altLang="zh-CN" sz="2000">
              <a:latin typeface="+mn-ea"/>
            </a:endParaRPr>
          </a:p>
          <a:p>
            <a:pPr marL="342900" indent="-342900" algn="just">
              <a:lnSpc>
                <a:spcPct val="125000"/>
              </a:lnSpc>
              <a:buFont typeface="Arial" panose="020B0604020202020204" pitchFamily="34" charset="0"/>
              <a:buChar char="•"/>
            </a:pPr>
            <a:endParaRPr lang="zh-CN" altLang="en-US" sz="2000">
              <a:latin typeface="+mn-ea"/>
            </a:endParaRPr>
          </a:p>
          <a:p>
            <a:pPr marL="342900" indent="-342900" algn="just">
              <a:lnSpc>
                <a:spcPct val="125000"/>
              </a:lnSpc>
              <a:buFont typeface="Arial" panose="020B0604020202020204" pitchFamily="34" charset="0"/>
              <a:buChar char="•"/>
            </a:pPr>
            <a:endParaRPr lang="en-US" altLang="zh-CN" sz="2000">
              <a:latin typeface="+mn-ea"/>
            </a:endParaRPr>
          </a:p>
        </p:txBody>
      </p:sp>
      <p:pic>
        <p:nvPicPr>
          <p:cNvPr id="10" name="图片 9">
            <a:extLst>
              <a:ext uri="{FF2B5EF4-FFF2-40B4-BE49-F238E27FC236}">
                <a16:creationId xmlns:a16="http://schemas.microsoft.com/office/drawing/2014/main" id="{9D2EE090-7031-4548-85FE-9D15CE9F7123}"/>
              </a:ext>
            </a:extLst>
          </p:cNvPr>
          <p:cNvPicPr>
            <a:picLocks noChangeAspect="1"/>
          </p:cNvPicPr>
          <p:nvPr/>
        </p:nvPicPr>
        <p:blipFill>
          <a:blip r:embed="rId6"/>
          <a:stretch>
            <a:fillRect/>
          </a:stretch>
        </p:blipFill>
        <p:spPr>
          <a:xfrm>
            <a:off x="1333499" y="2871744"/>
            <a:ext cx="9328855" cy="641634"/>
          </a:xfrm>
          <a:prstGeom prst="rect">
            <a:avLst/>
          </a:prstGeom>
        </p:spPr>
      </p:pic>
      <p:pic>
        <p:nvPicPr>
          <p:cNvPr id="13" name="图片 12">
            <a:extLst>
              <a:ext uri="{FF2B5EF4-FFF2-40B4-BE49-F238E27FC236}">
                <a16:creationId xmlns:a16="http://schemas.microsoft.com/office/drawing/2014/main" id="{EAE68926-C985-4522-891E-C0BF9AB5B5C5}"/>
              </a:ext>
            </a:extLst>
          </p:cNvPr>
          <p:cNvPicPr>
            <a:picLocks noChangeAspect="1"/>
          </p:cNvPicPr>
          <p:nvPr/>
        </p:nvPicPr>
        <p:blipFill>
          <a:blip r:embed="rId7"/>
          <a:stretch>
            <a:fillRect/>
          </a:stretch>
        </p:blipFill>
        <p:spPr>
          <a:xfrm>
            <a:off x="2104578" y="3580502"/>
            <a:ext cx="7982841" cy="3143808"/>
          </a:xfrm>
          <a:prstGeom prst="rect">
            <a:avLst/>
          </a:prstGeom>
        </p:spPr>
      </p:pic>
    </p:spTree>
    <p:custDataLst>
      <p:tags r:id="rId1"/>
    </p:custDataLst>
    <p:extLst>
      <p:ext uri="{BB962C8B-B14F-4D97-AF65-F5344CB8AC3E}">
        <p14:creationId xmlns:p14="http://schemas.microsoft.com/office/powerpoint/2010/main" val="42886385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1127</Words>
  <Application>Microsoft Office PowerPoint</Application>
  <PresentationFormat>宽屏</PresentationFormat>
  <Paragraphs>95</Paragraphs>
  <Slides>14</Slides>
  <Notes>14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微软雅黑</vt:lpstr>
      <vt:lpstr>Arial</vt:lpstr>
      <vt:lpstr>Times New Roman</vt:lpstr>
      <vt:lpstr>Office 主题​​</vt:lpstr>
      <vt:lpstr>实验六·操盘回放</vt:lpstr>
      <vt:lpstr>1·实验介绍</vt:lpstr>
      <vt:lpstr>1·实验介绍              </vt:lpstr>
      <vt:lpstr>2.1·实验内容              </vt:lpstr>
      <vt:lpstr>2.1·实验内容              </vt:lpstr>
      <vt:lpstr>2.1·实验内容              </vt:lpstr>
      <vt:lpstr>2.1·实验内容              </vt:lpstr>
      <vt:lpstr>2.1·实验内容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实验六·操盘回放</dc:title>
  <dc:creator/>
  <cp:lastModifiedBy>zhao yu</cp:lastModifiedBy>
  <cp:revision>231</cp:revision>
  <dcterms:created xsi:type="dcterms:W3CDTF">2019-06-19T02:08:00Z</dcterms:created>
  <dcterms:modified xsi:type="dcterms:W3CDTF">2022-05-15T13:22:45Z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y fmtid="{D5CDD505-2E9C-101B-9397-08002B2CF9AE}" pid="3" name="ICV">
    <vt:lpwstr>957AFC3949544CC99FE702658F2DB171</vt:lpwstr>
  </property>
</Properties>
</file>