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8" r:id="rId5"/>
    <p:sldId id="300" r:id="rId6"/>
    <p:sldId id="301" r:id="rId7"/>
    <p:sldId id="302" r:id="rId8"/>
    <p:sldId id="303" r:id="rId9"/>
    <p:sldId id="304" r:id="rId10"/>
    <p:sldId id="308" r:id="rId11"/>
    <p:sldId id="294" r:id="rId12"/>
    <p:sldId id="296" r:id="rId13"/>
    <p:sldId id="305" r:id="rId14"/>
    <p:sldId id="307" r:id="rId15"/>
    <p:sldId id="309" r:id="rId16"/>
    <p:sldId id="29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3" autoAdjust="0"/>
    <p:restoredTop sz="94660"/>
  </p:normalViewPr>
  <p:slideViewPr>
    <p:cSldViewPr snapToGrid="0">
      <p:cViewPr>
        <p:scale>
          <a:sx n="75" d="100"/>
          <a:sy n="75" d="100"/>
        </p:scale>
        <p:origin x="1555" y="595"/>
      </p:cViewPr>
      <p:guideLst>
        <p:guide orient="horz" pos="2181"/>
        <p:guide pos="38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3.xml"/><Relationship Id="rId3" Type="http://schemas.openxmlformats.org/officeDocument/2006/relationships/image" Target="../media/image10.png"/><Relationship Id="rId2" Type="http://schemas.openxmlformats.org/officeDocument/2006/relationships/tags" Target="../tags/tag8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5.xml"/><Relationship Id="rId3" Type="http://schemas.openxmlformats.org/officeDocument/2006/relationships/image" Target="../media/image11.png"/><Relationship Id="rId2" Type="http://schemas.openxmlformats.org/officeDocument/2006/relationships/tags" Target="../tags/tag8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9.xml"/><Relationship Id="rId3" Type="http://schemas.openxmlformats.org/officeDocument/2006/relationships/image" Target="../media/image2.png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Relationship Id="rId3" Type="http://schemas.openxmlformats.org/officeDocument/2006/relationships/image" Target="../media/image3.png"/><Relationship Id="rId2" Type="http://schemas.openxmlformats.org/officeDocument/2006/relationships/tags" Target="../tags/tag70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3.xml"/><Relationship Id="rId3" Type="http://schemas.openxmlformats.org/officeDocument/2006/relationships/image" Target="../media/image4.png"/><Relationship Id="rId2" Type="http://schemas.openxmlformats.org/officeDocument/2006/relationships/tags" Target="../tags/tag7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Relationship Id="rId3" Type="http://schemas.openxmlformats.org/officeDocument/2006/relationships/image" Target="../media/image5.png"/><Relationship Id="rId2" Type="http://schemas.openxmlformats.org/officeDocument/2006/relationships/tags" Target="../tags/tag7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76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9.xml"/><Relationship Id="rId3" Type="http://schemas.openxmlformats.org/officeDocument/2006/relationships/image" Target="../media/image8.png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1.xml"/><Relationship Id="rId3" Type="http://schemas.openxmlformats.org/officeDocument/2006/relationships/image" Target="../media/image9.png"/><Relationship Id="rId2" Type="http://schemas.openxmlformats.org/officeDocument/2006/relationships/tags" Target="../tags/tag80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4400"/>
              <a:t>自然语言点评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智能证券投资学</a:t>
            </a:r>
            <a:endParaRPr lang="zh-CN" altLang="en-US" dirty="0"/>
          </a:p>
          <a:p>
            <a:r>
              <a:rPr lang="en-US" altLang="zh-CN" b="1" kern="0" spc="0" noProof="0" dirty="0">
                <a:ln>
                  <a:noFill/>
                </a:ln>
                <a:effectLst/>
                <a:uLn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Instructor: Prof. Xiaolong Wang</a:t>
            </a:r>
            <a:endParaRPr lang="en-US" altLang="zh-CN" b="1" kern="0" spc="0" noProof="0" dirty="0">
              <a:ln>
                <a:noFill/>
              </a:ln>
              <a:effectLst/>
              <a:uLn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b="1" kern="0" spc="0" noProof="0" dirty="0" err="1">
                <a:ln>
                  <a:noFill/>
                </a:ln>
                <a:effectLst/>
                <a:uLn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ICRC·Lab</a:t>
            </a:r>
            <a:endParaRPr lang="en-US" altLang="zh-CN" b="1" kern="0" spc="0" noProof="0" dirty="0">
              <a:ln>
                <a:noFill/>
              </a:ln>
              <a:effectLst/>
              <a:uLn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b="1" kern="0" spc="0" noProof="0" dirty="0">
                <a:ln>
                  <a:noFill/>
                </a:ln>
                <a:effectLst/>
                <a:uLn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Date</a:t>
            </a:r>
            <a:r>
              <a:rPr lang="en-US" altLang="zh-CN" b="1" kern="0" spc="0" noProof="0">
                <a:ln>
                  <a:noFill/>
                </a:ln>
                <a:effectLst/>
                <a:uLn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:2022-6</a:t>
            </a:r>
            <a:endParaRPr lang="en-US" altLang="zh-CN" b="1" kern="0" spc="0" noProof="0" dirty="0">
              <a:ln>
                <a:noFill/>
              </a:ln>
              <a:effectLst/>
              <a:uLn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87285" y="-20320"/>
            <a:ext cx="469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Intelligent Securities </a:t>
            </a:r>
            <a:r>
              <a:rPr lang="en-US" altLang="zh-CN" dirty="0" err="1">
                <a:sym typeface="+mn-ea"/>
              </a:rPr>
              <a:t>Investment·Homework</a:t>
            </a:r>
            <a:endParaRPr lang="zh-CN" altLang="en-US" dirty="0"/>
          </a:p>
        </p:txBody>
      </p:sp>
      <p:pic>
        <p:nvPicPr>
          <p:cNvPr id="5" name="图片 4" descr="哈工大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" y="-4445"/>
            <a:ext cx="919480" cy="7886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87285" y="-20320"/>
            <a:ext cx="469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Intelligent Securities Investment· Homework</a:t>
            </a:r>
            <a:endParaRPr lang="zh-CN" altLang="en-US" dirty="0"/>
          </a:p>
        </p:txBody>
      </p:sp>
      <p:pic>
        <p:nvPicPr>
          <p:cNvPr id="5" name="图片 4" descr="哈工大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-4445"/>
            <a:ext cx="919480" cy="78867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20750" y="-4445"/>
            <a:ext cx="7999095" cy="899160"/>
          </a:xfrm>
        </p:spPr>
        <p:txBody>
          <a:bodyPr/>
          <a:lstStyle/>
          <a:p>
            <a:pPr algn="l"/>
            <a:r>
              <a:rPr lang="en-US" altLang="zh-CN" sz="4400"/>
              <a:t>2.</a:t>
            </a:r>
            <a:r>
              <a:rPr lang="en-US" altLang="zh-CN" sz="4400" dirty="0"/>
              <a:t>2</a:t>
            </a:r>
            <a:r>
              <a:rPr lang="en-US" altLang="zh-CN" sz="4400"/>
              <a:t>·</a:t>
            </a:r>
            <a:r>
              <a:rPr lang="zh-CN" altLang="en-US" sz="4400" dirty="0"/>
              <a:t>操作流程</a:t>
            </a:r>
            <a:endParaRPr lang="zh-CN" altLang="en-US" sz="4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61010" y="1056620"/>
            <a:ext cx="1122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Step3</a:t>
            </a:r>
            <a:r>
              <a:rPr lang="zh-CN" altLang="en-US" sz="2400"/>
              <a:t>：</a:t>
            </a:r>
            <a:r>
              <a:rPr lang="zh-CN" altLang="en-US" sz="2400" dirty="0"/>
              <a:t>查找用户名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ym typeface="Wingdings" panose="05000000000000000000" pitchFamily="2" charset="2"/>
              </a:rPr>
              <a:t>点击用户名进入其主页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60" y="1518285"/>
            <a:ext cx="7371715" cy="50069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87285" y="-20320"/>
            <a:ext cx="469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Intelligent Securities </a:t>
            </a:r>
            <a:r>
              <a:rPr lang="en-US" altLang="zh-CN" dirty="0" err="1">
                <a:sym typeface="+mn-ea"/>
              </a:rPr>
              <a:t>Investment·Homework</a:t>
            </a:r>
            <a:endParaRPr lang="zh-CN" altLang="en-US" dirty="0"/>
          </a:p>
        </p:txBody>
      </p:sp>
      <p:pic>
        <p:nvPicPr>
          <p:cNvPr id="5" name="图片 4" descr="哈工大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-4445"/>
            <a:ext cx="919480" cy="78867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20750" y="-4445"/>
            <a:ext cx="7999095" cy="899160"/>
          </a:xfrm>
        </p:spPr>
        <p:txBody>
          <a:bodyPr/>
          <a:lstStyle/>
          <a:p>
            <a:pPr algn="l"/>
            <a:r>
              <a:rPr lang="en-US" altLang="zh-CN" sz="4400"/>
              <a:t>3.1·</a:t>
            </a:r>
            <a:r>
              <a:rPr lang="zh-CN" altLang="en-US" sz="4400">
                <a:latin typeface="宋体" panose="02010600030101010101" pitchFamily="2" charset="-122"/>
                <a:ea typeface="宋体" panose="02010600030101010101" pitchFamily="2" charset="-122"/>
              </a:rPr>
              <a:t>社区讨论</a:t>
            </a:r>
            <a:endParaRPr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590651" y="1135631"/>
            <a:ext cx="11089721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/>
              <a:t>在社区中自由选择</a:t>
            </a:r>
            <a:r>
              <a:rPr lang="en-US" altLang="zh-CN" sz="2400"/>
              <a:t>3</a:t>
            </a:r>
            <a:r>
              <a:rPr lang="zh-CN" altLang="en-US" sz="2400"/>
              <a:t>个帖子“点赞”或“反对”，简单说明理由和你的看法并回贴。</a:t>
            </a:r>
            <a:endParaRPr lang="en-US" altLang="zh-CN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1864995"/>
            <a:ext cx="10784840" cy="466280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498330" y="6036310"/>
            <a:ext cx="2137410" cy="513080"/>
          </a:xfrm>
          <a:prstGeom prst="rect">
            <a:avLst/>
          </a:prstGeom>
          <a:noFill/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487285" y="-20320"/>
            <a:ext cx="469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Intelligent Securities Investment·Experiment</a:t>
            </a:r>
            <a:endParaRPr lang="zh-CN" altLang="en-US"/>
          </a:p>
        </p:txBody>
      </p:sp>
      <p:pic>
        <p:nvPicPr>
          <p:cNvPr id="13" name="图片 12" descr="哈工大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-4445"/>
            <a:ext cx="919480" cy="788670"/>
          </a:xfrm>
          <a:prstGeom prst="rect">
            <a:avLst/>
          </a:prstGeom>
        </p:spPr>
      </p:pic>
      <p:sp>
        <p:nvSpPr>
          <p:cNvPr id="14" name="标题 7"/>
          <p:cNvSpPr txBox="1"/>
          <p:nvPr>
            <p:custDataLst>
              <p:tags r:id="rId2"/>
            </p:custDataLst>
          </p:nvPr>
        </p:nvSpPr>
        <p:spPr>
          <a:xfrm>
            <a:off x="920750" y="-4445"/>
            <a:ext cx="7999095" cy="8991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sz="4400"/>
              <a:t>4·</a:t>
            </a:r>
            <a:r>
              <a:rPr lang="zh-CN" altLang="en-US" sz="4400"/>
              <a:t>实验报告要求</a:t>
            </a:r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680961" y="1073542"/>
            <a:ext cx="11089721" cy="5423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000"/>
              <a:t>至少</a:t>
            </a:r>
            <a:r>
              <a:rPr lang="zh-CN" altLang="en-US" sz="2000" b="1"/>
              <a:t>两位</a:t>
            </a:r>
            <a:r>
              <a:rPr lang="zh-CN" altLang="en-US" sz="2000"/>
              <a:t>同学的模拟投资总结评价，实验报告要求包括：</a:t>
            </a:r>
            <a:endParaRPr lang="en-US" altLang="zh-CN" sz="200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/>
              <a:t>1) </a:t>
            </a:r>
            <a:r>
              <a:rPr lang="zh-CN" altLang="en-US" sz="2000"/>
              <a:t>点评对象的站内名称</a:t>
            </a:r>
            <a:endParaRPr lang="en-US" altLang="zh-CN" sz="200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/>
              <a:t>2) </a:t>
            </a:r>
            <a:r>
              <a:rPr lang="zh-CN" altLang="en-US" sz="2000"/>
              <a:t>原帖链接</a:t>
            </a:r>
            <a:endParaRPr lang="en-US" altLang="zh-CN" sz="200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/>
              <a:t>3) </a:t>
            </a:r>
            <a:r>
              <a:rPr lang="zh-CN" altLang="en-US" sz="2000"/>
              <a:t>对用户模拟投资的总结评价内容 （</a:t>
            </a:r>
            <a:r>
              <a:rPr lang="en-US" altLang="zh-CN" sz="2000"/>
              <a:t>100</a:t>
            </a:r>
            <a:r>
              <a:rPr lang="zh-CN" altLang="en-US" sz="2000"/>
              <a:t>字到</a:t>
            </a:r>
            <a:r>
              <a:rPr lang="en-US" altLang="zh-CN" sz="2000"/>
              <a:t>500</a:t>
            </a:r>
            <a:r>
              <a:rPr lang="zh-CN" altLang="en-US" sz="2000"/>
              <a:t>字）</a:t>
            </a:r>
            <a:endParaRPr lang="en-US" altLang="zh-CN" sz="2000"/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/>
              <a:t>至少参与</a:t>
            </a:r>
            <a:r>
              <a:rPr lang="zh-CN" altLang="en-US" sz="2000" b="1"/>
              <a:t>三次</a:t>
            </a:r>
            <a:r>
              <a:rPr lang="zh-CN" altLang="en-US" sz="2000"/>
              <a:t>社区讨论，实验报告要求包括：</a:t>
            </a:r>
            <a:endParaRPr lang="en-US" altLang="zh-CN" sz="200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/>
              <a:t>1) </a:t>
            </a:r>
            <a:r>
              <a:rPr lang="zh-CN" altLang="en-US" sz="2000"/>
              <a:t>原帖链接</a:t>
            </a:r>
            <a:endParaRPr lang="en-US" altLang="zh-CN" sz="200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/>
              <a:t>2) </a:t>
            </a:r>
            <a:r>
              <a:rPr lang="zh-CN" altLang="en-US" sz="2000"/>
              <a:t>原帖内容</a:t>
            </a:r>
            <a:endParaRPr lang="en-US" altLang="zh-CN" sz="200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/>
              <a:t>3) </a:t>
            </a:r>
            <a:r>
              <a:rPr lang="zh-CN" altLang="en-US" sz="2000"/>
              <a:t>你对帖子观点：“点赞”或“反对”</a:t>
            </a:r>
            <a:endParaRPr lang="en-US" altLang="zh-CN" sz="200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/>
              <a:t>4) </a:t>
            </a:r>
            <a:r>
              <a:rPr lang="zh-CN" altLang="en-US" sz="2000"/>
              <a:t>你的理由和看法</a:t>
            </a:r>
            <a:endParaRPr lang="en-US" altLang="zh-CN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487285" y="-20320"/>
            <a:ext cx="469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Intelligent Securities Investment·Experiment</a:t>
            </a:r>
            <a:endParaRPr lang="zh-CN" altLang="en-US"/>
          </a:p>
        </p:txBody>
      </p:sp>
      <p:pic>
        <p:nvPicPr>
          <p:cNvPr id="13" name="图片 12" descr="哈工大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-4445"/>
            <a:ext cx="919480" cy="788670"/>
          </a:xfrm>
          <a:prstGeom prst="rect">
            <a:avLst/>
          </a:prstGeom>
        </p:spPr>
      </p:pic>
      <p:sp>
        <p:nvSpPr>
          <p:cNvPr id="14" name="标题 7"/>
          <p:cNvSpPr txBox="1"/>
          <p:nvPr>
            <p:custDataLst>
              <p:tags r:id="rId2"/>
            </p:custDataLst>
          </p:nvPr>
        </p:nvSpPr>
        <p:spPr>
          <a:xfrm>
            <a:off x="920750" y="-4445"/>
            <a:ext cx="7999095" cy="8991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sz="4400"/>
              <a:t>4·</a:t>
            </a:r>
            <a:r>
              <a:rPr lang="zh-CN" altLang="en-US" sz="4400"/>
              <a:t>实验报告要求</a:t>
            </a:r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551139" y="800100"/>
            <a:ext cx="11089721" cy="584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000"/>
              <a:t>例：</a:t>
            </a:r>
            <a:endParaRPr lang="en-US" altLang="zh-CN" sz="200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/>
              <a:t>点评用户：</a:t>
            </a:r>
            <a:r>
              <a:rPr lang="en-US" altLang="zh-CN" sz="2000"/>
              <a:t>xxx</a:t>
            </a:r>
            <a:endParaRPr lang="en-US" altLang="zh-CN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/>
              <a:t>原帖链接：</a:t>
            </a:r>
            <a:r>
              <a:rPr lang="en-US" altLang="zh-CN" sz="2000"/>
              <a:t>xxxx</a:t>
            </a:r>
            <a:endParaRPr lang="en-US" altLang="zh-CN" sz="140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/>
              <a:t>回帖内容：</a:t>
            </a:r>
            <a:r>
              <a:rPr lang="en-US" altLang="zh-CN" sz="1400"/>
              <a:t>XXX</a:t>
            </a:r>
            <a:r>
              <a:rPr lang="zh-CN" altLang="en-US"/>
              <a:t>（</a:t>
            </a:r>
            <a:r>
              <a:rPr lang="en-US" altLang="zh-CN"/>
              <a:t>100-500</a:t>
            </a:r>
            <a:r>
              <a:rPr lang="zh-CN" altLang="en-US"/>
              <a:t>字的模拟投资总结评价）</a:t>
            </a:r>
            <a:endParaRPr lang="en-US" altLang="zh-CN"/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/>
              <a:t>例：</a:t>
            </a:r>
            <a:endParaRPr lang="en-US" altLang="zh-CN" sz="200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/>
              <a:t>原帖链接：</a:t>
            </a:r>
            <a:r>
              <a:rPr lang="en-US" altLang="zh-CN" sz="2000"/>
              <a:t>xxxx</a:t>
            </a:r>
            <a:endParaRPr lang="en-US" altLang="zh-CN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/>
              <a:t>原帖内容：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造字工房坚黑"/>
              </a:rPr>
              <a:t>现在就是非常后悔，之前买的两只股票，海天味业和讯飞精密，上周开始亏了大概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造字工房坚黑"/>
              </a:rPr>
              <a:t>8-10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造字工房坚黑"/>
              </a:rPr>
              <a:t>个点，我害怕它继续跌（主要是怕继续跌导致我期末收益为负）所以没敢拿，我真是万万没想到啊，就在我卖掉的那一天，甚至就是在我卖掉的那个上午，在我卖完不道半小时的时间，他就开始涨！这海天味业直接反水了！当天就涨了四个点，如果我拿到今天海天就应该回本了，可惜没如果。</a:t>
            </a:r>
            <a:endParaRPr lang="en-US" altLang="zh-CN" sz="120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/>
              <a:t>观点：反对</a:t>
            </a:r>
            <a:endParaRPr lang="en-US" altLang="zh-CN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/>
              <a:t>回帖内容：</a:t>
            </a:r>
            <a:r>
              <a:rPr lang="en-US" altLang="zh-CN" sz="1400"/>
              <a:t>XXX</a:t>
            </a:r>
            <a:r>
              <a:rPr lang="zh-CN" altLang="en-US"/>
              <a:t>（点赞或反对的理由、自己的看法）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487285" y="-20320"/>
            <a:ext cx="469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Intelligent Securities Investment·Experiment</a:t>
            </a:r>
            <a:endParaRPr lang="zh-CN" altLang="en-US"/>
          </a:p>
        </p:txBody>
      </p:sp>
      <p:pic>
        <p:nvPicPr>
          <p:cNvPr id="13" name="图片 12" descr="哈工大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-4445"/>
            <a:ext cx="919480" cy="788670"/>
          </a:xfrm>
          <a:prstGeom prst="rect">
            <a:avLst/>
          </a:prstGeom>
        </p:spPr>
      </p:pic>
      <p:sp>
        <p:nvSpPr>
          <p:cNvPr id="14" name="标题 7"/>
          <p:cNvSpPr txBox="1"/>
          <p:nvPr>
            <p:custDataLst>
              <p:tags r:id="rId2"/>
            </p:custDataLst>
          </p:nvPr>
        </p:nvSpPr>
        <p:spPr>
          <a:xfrm>
            <a:off x="920750" y="-4445"/>
            <a:ext cx="7999095" cy="89916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sz="4400"/>
              <a:t>4·</a:t>
            </a:r>
            <a:r>
              <a:rPr lang="zh-CN" altLang="en-US" sz="4400"/>
              <a:t>实验说明             </a:t>
            </a:r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412750" y="1218565"/>
            <a:ext cx="1062863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spc="200" dirty="0">
                <a:sym typeface="+mn-ea"/>
              </a:rPr>
              <a:t>有关本节实验的成绩：</a:t>
            </a:r>
            <a:br>
              <a:rPr lang="zh-CN" altLang="en-US" sz="2000" spc="200" dirty="0">
                <a:sym typeface="+mn-ea"/>
              </a:rPr>
            </a:br>
            <a:r>
              <a:rPr lang="en-US" altLang="zh-CN" sz="2000" spc="200" dirty="0">
                <a:sym typeface="+mn-ea"/>
              </a:rPr>
              <a:t>·</a:t>
            </a:r>
            <a:r>
              <a:rPr lang="zh-CN" altLang="en-US" sz="2000" spc="200" dirty="0">
                <a:sym typeface="+mn-ea"/>
              </a:rPr>
              <a:t>一方面取决于实验报告书写的认真程度和规范程度（包括语言是否通顺，逻辑是否合理，文档排版是否规范、实验结论是否严谨等）；</a:t>
            </a:r>
            <a:endParaRPr lang="zh-CN" altLang="en-US" sz="2000" spc="200" dirty="0">
              <a:sym typeface="+mn-ea"/>
            </a:endParaRPr>
          </a:p>
          <a:p>
            <a:r>
              <a:rPr lang="en-US" altLang="zh-CN" sz="2000" spc="200" dirty="0">
                <a:sym typeface="+mn-ea"/>
              </a:rPr>
              <a:t>·</a:t>
            </a:r>
            <a:r>
              <a:rPr lang="zh-CN" altLang="en-US" sz="2000" spc="200" dirty="0">
                <a:sym typeface="+mn-ea"/>
              </a:rPr>
              <a:t>另一方面取决于平台的活跃程度，包括社区发帖、评论的质量等等。</a:t>
            </a:r>
            <a:endParaRPr lang="zh-CN" altLang="en-US" sz="2000" spc="200" dirty="0">
              <a:sym typeface="+mn-ea"/>
            </a:endParaRPr>
          </a:p>
          <a:p>
            <a:r>
              <a:rPr lang="zh-CN" altLang="en-US" sz="2000" spc="200" dirty="0">
                <a:sym typeface="+mn-ea"/>
              </a:rPr>
              <a:t>上述内容将由老师以及平台维护人员以及技术组共同审核。</a:t>
            </a:r>
            <a:endParaRPr lang="zh-CN" altLang="en-US" sz="2000" spc="200" dirty="0">
              <a:sym typeface="+mn-ea"/>
            </a:endParaRPr>
          </a:p>
          <a:p>
            <a:endParaRPr lang="zh-CN" altLang="en-US" sz="2000" spc="200" dirty="0">
              <a:sym typeface="+mn-ea"/>
            </a:endParaRPr>
          </a:p>
          <a:p>
            <a:r>
              <a:rPr lang="zh-CN" altLang="en-US" sz="2000" spc="200" dirty="0">
                <a:sym typeface="+mn-ea"/>
              </a:rPr>
              <a:t>实验报告命名要求：</a:t>
            </a:r>
            <a:r>
              <a:rPr lang="zh-CN" altLang="en-US" sz="2000" b="1" spc="200" dirty="0">
                <a:solidFill>
                  <a:srgbClr val="FF0000"/>
                </a:solidFill>
                <a:sym typeface="+mn-ea"/>
              </a:rPr>
              <a:t>学号</a:t>
            </a:r>
            <a:r>
              <a:rPr lang="en-US" altLang="zh-CN" sz="2000" b="1" spc="2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2000" b="1" spc="200" dirty="0">
                <a:solidFill>
                  <a:srgbClr val="FF0000"/>
                </a:solidFill>
                <a:sym typeface="+mn-ea"/>
              </a:rPr>
              <a:t>姓名</a:t>
            </a:r>
            <a:r>
              <a:rPr lang="en-US" altLang="zh-CN" sz="2000" b="1" spc="2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2000" b="1" spc="200" dirty="0">
                <a:solidFill>
                  <a:srgbClr val="FF0000"/>
                </a:solidFill>
                <a:sym typeface="+mn-ea"/>
              </a:rPr>
              <a:t>站内</a:t>
            </a:r>
            <a:r>
              <a:rPr lang="en-US" altLang="zh-CN" sz="2000" b="1" spc="200" dirty="0">
                <a:solidFill>
                  <a:srgbClr val="FF0000"/>
                </a:solidFill>
                <a:sym typeface="+mn-ea"/>
              </a:rPr>
              <a:t>id-experiment</a:t>
            </a:r>
            <a:r>
              <a:rPr lang="en-US" altLang="zh-CN" sz="2000" b="1" u="sng" spc="200" dirty="0">
                <a:solidFill>
                  <a:srgbClr val="FF0000"/>
                </a:solidFill>
                <a:sym typeface="+mn-ea"/>
              </a:rPr>
              <a:t>6</a:t>
            </a:r>
            <a:r>
              <a:rPr lang="en-US" altLang="zh-CN" sz="2000" b="1" spc="200" dirty="0">
                <a:solidFill>
                  <a:srgbClr val="FF0000"/>
                </a:solidFill>
                <a:sym typeface="+mn-ea"/>
              </a:rPr>
              <a:t>.doc/pdf/docx/ppt</a:t>
            </a:r>
            <a:endParaRPr lang="zh-CN" altLang="en-US" sz="2000" b="1" spc="200" dirty="0">
              <a:sym typeface="+mn-ea"/>
            </a:endParaRPr>
          </a:p>
          <a:p>
            <a:r>
              <a:rPr lang="zh-CN" altLang="en-US" sz="2000" spc="200" dirty="0">
                <a:sym typeface="+mn-ea"/>
              </a:rPr>
              <a:t>实验报告提交</a:t>
            </a:r>
            <a:r>
              <a:rPr lang="en-US" altLang="zh-CN" sz="2000" spc="200" dirty="0" err="1">
                <a:sym typeface="+mn-ea"/>
              </a:rPr>
              <a:t>DeadLine</a:t>
            </a:r>
            <a:r>
              <a:rPr lang="en-US" altLang="zh-CN" sz="2000" spc="200" dirty="0">
                <a:sym typeface="+mn-ea"/>
              </a:rPr>
              <a:t>: </a:t>
            </a:r>
            <a:r>
              <a:rPr lang="en-US" altLang="zh-CN" sz="2000" spc="200" dirty="0">
                <a:solidFill>
                  <a:srgbClr val="0070C0"/>
                </a:solidFill>
                <a:sym typeface="+mn-ea"/>
              </a:rPr>
              <a:t>2022-06-13</a:t>
            </a:r>
            <a:r>
              <a:rPr lang="zh-CN" altLang="en-US" sz="2000" spc="200" dirty="0">
                <a:solidFill>
                  <a:srgbClr val="0070C0"/>
                </a:solidFill>
                <a:sym typeface="+mn-ea"/>
              </a:rPr>
              <a:t>（下周一）</a:t>
            </a:r>
            <a:r>
              <a:rPr lang="en-US" altLang="zh-CN" sz="2000" spc="200" dirty="0">
                <a:solidFill>
                  <a:srgbClr val="0070C0"/>
                </a:solidFill>
                <a:sym typeface="+mn-ea"/>
              </a:rPr>
              <a:t>24</a:t>
            </a:r>
            <a:r>
              <a:rPr lang="zh-CN" altLang="en-US" sz="2000" spc="200" dirty="0">
                <a:solidFill>
                  <a:srgbClr val="0070C0"/>
                </a:solidFill>
                <a:sym typeface="+mn-ea"/>
              </a:rPr>
              <a:t>时</a:t>
            </a:r>
            <a:endParaRPr lang="en-US" altLang="zh-CN" sz="2000" spc="200" dirty="0">
              <a:solidFill>
                <a:srgbClr val="0070C0"/>
              </a:solidFill>
              <a:sym typeface="+mn-ea"/>
            </a:endParaRPr>
          </a:p>
          <a:p>
            <a:r>
              <a:rPr lang="zh-CN" altLang="en-US" sz="2000" spc="200" dirty="0">
                <a:sym typeface="+mn-ea"/>
              </a:rPr>
              <a:t>实验报告中英文均可，与本节课的其他实验写在同一文档中</a:t>
            </a:r>
            <a:endParaRPr lang="en-US" altLang="zh-CN" sz="2000" spc="200" dirty="0">
              <a:sym typeface="+mn-ea"/>
            </a:endParaRPr>
          </a:p>
          <a:p>
            <a:r>
              <a:rPr lang="zh-CN" altLang="en-US" sz="2000" spc="200" dirty="0">
                <a:sym typeface="+mn-ea"/>
              </a:rPr>
              <a:t>提交邮箱：</a:t>
            </a:r>
            <a:r>
              <a:rPr lang="en-US" altLang="zh-CN" sz="2000" spc="200" dirty="0">
                <a:sym typeface="+mn-ea"/>
              </a:rPr>
              <a:t>hitsz_isi_2022@163.com</a:t>
            </a:r>
            <a:endParaRPr lang="zh-CN" altLang="en-US" sz="2000" spc="200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87285" y="-20320"/>
            <a:ext cx="469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Intelligent Securities </a:t>
            </a:r>
            <a:r>
              <a:rPr lang="en-US" altLang="zh-CN" dirty="0" err="1">
                <a:sym typeface="+mn-ea"/>
              </a:rPr>
              <a:t>Investment·Homework</a:t>
            </a:r>
            <a:endParaRPr lang="zh-CN" altLang="en-US" dirty="0"/>
          </a:p>
        </p:txBody>
      </p:sp>
      <p:pic>
        <p:nvPicPr>
          <p:cNvPr id="5" name="图片 4" descr="哈工大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-4445"/>
            <a:ext cx="919480" cy="78867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20750" y="-4445"/>
            <a:ext cx="7999095" cy="899160"/>
          </a:xfrm>
        </p:spPr>
        <p:txBody>
          <a:bodyPr/>
          <a:lstStyle/>
          <a:p>
            <a:pPr algn="l"/>
            <a:r>
              <a:rPr lang="en-US" altLang="zh-CN" sz="4400" dirty="0"/>
              <a:t>1·</a:t>
            </a:r>
            <a:r>
              <a:rPr lang="zh-CN" altLang="en-US" sz="4400" dirty="0"/>
              <a:t>作业介绍</a:t>
            </a:r>
            <a:r>
              <a:rPr lang="en-US" altLang="zh-CN" sz="4400" dirty="0"/>
              <a:t>              </a:t>
            </a:r>
            <a:endParaRPr lang="zh-CN" altLang="en-US" sz="4400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29380" y="1415461"/>
            <a:ext cx="10852150" cy="4426539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总结评价：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总结评价用户这段时间的模拟投资历程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/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>
              <a:buAutoNum type="arabicPeriod"/>
            </a:pP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参与讨论：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在社区中选择帖子“点赞”或“反对”并说明理由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87285" y="-20320"/>
            <a:ext cx="469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Intelligent Securities </a:t>
            </a:r>
            <a:r>
              <a:rPr lang="en-US" altLang="zh-CN" dirty="0" err="1">
                <a:sym typeface="+mn-ea"/>
              </a:rPr>
              <a:t>Investment·Homework</a:t>
            </a:r>
            <a:endParaRPr lang="zh-CN" altLang="en-US" dirty="0"/>
          </a:p>
        </p:txBody>
      </p:sp>
      <p:pic>
        <p:nvPicPr>
          <p:cNvPr id="5" name="图片 4" descr="哈工大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-4445"/>
            <a:ext cx="919480" cy="78867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20750" y="-4445"/>
            <a:ext cx="7999095" cy="899160"/>
          </a:xfrm>
        </p:spPr>
        <p:txBody>
          <a:bodyPr/>
          <a:lstStyle/>
          <a:p>
            <a:pPr algn="l"/>
            <a:r>
              <a:rPr lang="en-US" altLang="zh-CN" sz="4400"/>
              <a:t>2.1·</a:t>
            </a:r>
            <a:r>
              <a:rPr lang="zh-CN" altLang="en-US" sz="4400">
                <a:latin typeface="宋体" panose="02010600030101010101" pitchFamily="2" charset="-122"/>
                <a:ea typeface="宋体" panose="02010600030101010101" pitchFamily="2" charset="-122"/>
              </a:rPr>
              <a:t>总结评价</a:t>
            </a:r>
            <a:endParaRPr lang="zh-CN" altLang="en-US" sz="4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133" y="2020896"/>
            <a:ext cx="6778070" cy="469336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9892" y="1012462"/>
            <a:ext cx="9874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点击用户首页，结合收益趋势、操盘回放、社区发帖，分析和总结这段时间用户的模拟投资成绩</a:t>
            </a:r>
            <a:endParaRPr lang="en-US" altLang="zh-CN" sz="2400" dirty="0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87285" y="-20320"/>
            <a:ext cx="469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Intelligent Securities </a:t>
            </a:r>
            <a:r>
              <a:rPr lang="en-US" altLang="zh-CN" dirty="0" err="1">
                <a:sym typeface="+mn-ea"/>
              </a:rPr>
              <a:t>Investment·Homework</a:t>
            </a:r>
            <a:endParaRPr lang="zh-CN" altLang="en-US" dirty="0"/>
          </a:p>
        </p:txBody>
      </p:sp>
      <p:pic>
        <p:nvPicPr>
          <p:cNvPr id="5" name="图片 4" descr="哈工大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-4445"/>
            <a:ext cx="919480" cy="78867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20750" y="-4445"/>
            <a:ext cx="7999095" cy="899160"/>
          </a:xfrm>
        </p:spPr>
        <p:txBody>
          <a:bodyPr/>
          <a:lstStyle/>
          <a:p>
            <a:pPr algn="l"/>
            <a:r>
              <a:rPr lang="en-US" altLang="zh-CN" sz="4400"/>
              <a:t>2.1·</a:t>
            </a:r>
            <a:r>
              <a:rPr lang="zh-CN" altLang="en-US" sz="4400">
                <a:latin typeface="宋体" panose="02010600030101010101" pitchFamily="2" charset="-122"/>
                <a:ea typeface="宋体" panose="02010600030101010101" pitchFamily="2" charset="-122"/>
              </a:rPr>
              <a:t>总结评价</a:t>
            </a:r>
            <a:endParaRPr lang="zh-CN" altLang="en-US" sz="4400" dirty="0"/>
          </a:p>
        </p:txBody>
      </p:sp>
      <p:sp>
        <p:nvSpPr>
          <p:cNvPr id="9" name="文本框 8"/>
          <p:cNvSpPr txBox="1"/>
          <p:nvPr/>
        </p:nvSpPr>
        <p:spPr>
          <a:xfrm>
            <a:off x="866825" y="894715"/>
            <a:ext cx="9874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点击用户首页，结合收益趋势、操盘回放、社区发帖，分析和总结这段时间用户的模拟投资成绩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055" y="1953895"/>
            <a:ext cx="7933690" cy="49041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87285" y="-20320"/>
            <a:ext cx="469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Intelligent Securities </a:t>
            </a:r>
            <a:r>
              <a:rPr lang="en-US" altLang="zh-CN" dirty="0" err="1">
                <a:sym typeface="+mn-ea"/>
              </a:rPr>
              <a:t>Investment·Homework</a:t>
            </a:r>
            <a:endParaRPr lang="zh-CN" altLang="en-US" dirty="0"/>
          </a:p>
        </p:txBody>
      </p:sp>
      <p:pic>
        <p:nvPicPr>
          <p:cNvPr id="5" name="图片 4" descr="哈工大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-4445"/>
            <a:ext cx="919480" cy="78867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20750" y="-4445"/>
            <a:ext cx="7999095" cy="899160"/>
          </a:xfrm>
        </p:spPr>
        <p:txBody>
          <a:bodyPr/>
          <a:lstStyle/>
          <a:p>
            <a:pPr algn="l"/>
            <a:r>
              <a:rPr lang="en-US" altLang="zh-CN" sz="4400"/>
              <a:t>2.1·</a:t>
            </a:r>
            <a:r>
              <a:rPr lang="zh-CN" altLang="en-US" sz="4400">
                <a:latin typeface="宋体" panose="02010600030101010101" pitchFamily="2" charset="-122"/>
                <a:ea typeface="宋体" panose="02010600030101010101" pitchFamily="2" charset="-122"/>
              </a:rPr>
              <a:t>总结评价</a:t>
            </a:r>
            <a:endParaRPr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849892" y="1012462"/>
            <a:ext cx="9874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点击用户首页，结合收益趋势、操盘回放、社区发帖，分析和总结这段时间用户的模拟投资成绩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995" y="2025015"/>
            <a:ext cx="8098155" cy="48247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87285" y="-20320"/>
            <a:ext cx="469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Intelligent Securities </a:t>
            </a:r>
            <a:r>
              <a:rPr lang="en-US" altLang="zh-CN" dirty="0" err="1">
                <a:sym typeface="+mn-ea"/>
              </a:rPr>
              <a:t>Investment·Homework</a:t>
            </a:r>
            <a:endParaRPr lang="zh-CN" altLang="en-US" dirty="0"/>
          </a:p>
        </p:txBody>
      </p:sp>
      <p:pic>
        <p:nvPicPr>
          <p:cNvPr id="5" name="图片 4" descr="哈工大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-4445"/>
            <a:ext cx="919480" cy="78867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20750" y="-4445"/>
            <a:ext cx="7999095" cy="899160"/>
          </a:xfrm>
        </p:spPr>
        <p:txBody>
          <a:bodyPr/>
          <a:lstStyle/>
          <a:p>
            <a:pPr algn="l"/>
            <a:r>
              <a:rPr lang="en-US" altLang="zh-CN" sz="4400"/>
              <a:t>2.1·</a:t>
            </a:r>
            <a:r>
              <a:rPr lang="zh-CN" altLang="en-US" sz="4400">
                <a:latin typeface="宋体" panose="02010600030101010101" pitchFamily="2" charset="-122"/>
                <a:ea typeface="宋体" panose="02010600030101010101" pitchFamily="2" charset="-122"/>
              </a:rPr>
              <a:t>总结评价</a:t>
            </a:r>
            <a:endParaRPr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551139" y="1327543"/>
            <a:ext cx="1108972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/>
              <a:t>对至少两个用户进行模拟投资的总结评价。</a:t>
            </a:r>
            <a:endParaRPr lang="en-US" altLang="zh-CN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/>
              <a:t>点击用户首页，结合收益趋势、操盘回放、社区发帖，分析和总结这段时间用户的模拟投资成绩，并在该用户的最后一个发帖中回复点评总结内容。</a:t>
            </a:r>
            <a:endParaRPr lang="en-US" altLang="zh-CN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/>
              <a:t>总结内容可以包括</a:t>
            </a:r>
            <a:r>
              <a:rPr lang="zh-CN" altLang="en-US" sz="2400" b="1"/>
              <a:t>总体评价、案例分析、个性偏好和投资建议</a:t>
            </a:r>
            <a:r>
              <a:rPr lang="zh-CN" altLang="en-US" sz="2400"/>
              <a:t>。</a:t>
            </a:r>
            <a:endParaRPr lang="en-US" altLang="zh-CN" sz="240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/>
              <a:t>每条回帖字数限制：</a:t>
            </a:r>
            <a:r>
              <a:rPr lang="en-US" altLang="zh-CN" sz="2400" b="1"/>
              <a:t>100</a:t>
            </a:r>
            <a:r>
              <a:rPr lang="zh-CN" altLang="en-US" sz="2400" b="1"/>
              <a:t>字</a:t>
            </a:r>
            <a:r>
              <a:rPr lang="en-US" altLang="zh-CN" sz="2400" b="1"/>
              <a:t>-500</a:t>
            </a:r>
            <a:r>
              <a:rPr lang="zh-CN" altLang="en-US" sz="2400" b="1"/>
              <a:t>字</a:t>
            </a:r>
            <a:endParaRPr lang="en-US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7382934" y="4752622"/>
            <a:ext cx="1236133" cy="265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60" y="3914775"/>
            <a:ext cx="4174490" cy="29432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87285" y="-20320"/>
            <a:ext cx="469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Intelligent Securities </a:t>
            </a:r>
            <a:r>
              <a:rPr lang="en-US" altLang="zh-CN" dirty="0" err="1">
                <a:sym typeface="+mn-ea"/>
              </a:rPr>
              <a:t>Investment·Homework</a:t>
            </a:r>
            <a:endParaRPr lang="zh-CN" altLang="en-US" dirty="0"/>
          </a:p>
        </p:txBody>
      </p:sp>
      <p:pic>
        <p:nvPicPr>
          <p:cNvPr id="5" name="图片 4" descr="哈工大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-4445"/>
            <a:ext cx="919480" cy="78867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20750" y="-4445"/>
            <a:ext cx="7999095" cy="899160"/>
          </a:xfrm>
        </p:spPr>
        <p:txBody>
          <a:bodyPr/>
          <a:lstStyle/>
          <a:p>
            <a:pPr algn="l"/>
            <a:r>
              <a:rPr lang="en-US" altLang="zh-CN" sz="4400"/>
              <a:t>2.1·</a:t>
            </a:r>
            <a:r>
              <a:rPr lang="zh-CN" altLang="en-US" sz="4400">
                <a:latin typeface="宋体" panose="02010600030101010101" pitchFamily="2" charset="-122"/>
                <a:ea typeface="宋体" panose="02010600030101010101" pitchFamily="2" charset="-122"/>
              </a:rPr>
              <a:t>总结评价</a:t>
            </a:r>
            <a:endParaRPr lang="zh-CN" altLang="en-US" sz="4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90245" y="1079500"/>
            <a:ext cx="107530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/>
              <a:t>推荐点评用户：</a:t>
            </a:r>
            <a:r>
              <a:rPr lang="zh-CN" altLang="en-US" sz="2800">
                <a:sym typeface="+mn-ea"/>
              </a:rPr>
              <a:t>自己所在班级</a:t>
            </a:r>
            <a:r>
              <a:rPr lang="zh-CN" altLang="en-US" sz="2800"/>
              <a:t>英雄榜的前</a:t>
            </a:r>
            <a:r>
              <a:rPr lang="en-US" altLang="zh-CN" sz="2800"/>
              <a:t>5</a:t>
            </a:r>
            <a:r>
              <a:rPr lang="zh-CN" altLang="en-US" sz="2800"/>
              <a:t>与后</a:t>
            </a:r>
            <a:r>
              <a:rPr lang="en-US" altLang="zh-CN" sz="2800"/>
              <a:t>5</a:t>
            </a:r>
            <a:r>
              <a:rPr lang="zh-CN" altLang="en-US" sz="2800"/>
              <a:t>名，以</a:t>
            </a:r>
            <a:r>
              <a:rPr lang="en-US" altLang="zh-CN" sz="2800"/>
              <a:t>2</a:t>
            </a:r>
            <a:r>
              <a:rPr lang="zh-CN" altLang="en-US" sz="2800"/>
              <a:t>班为例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5" y="2001520"/>
            <a:ext cx="6405880" cy="22428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85" y="4694555"/>
            <a:ext cx="6412865" cy="18891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87285" y="-20320"/>
            <a:ext cx="469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Intelligent Securities Investment· Homework</a:t>
            </a:r>
            <a:endParaRPr lang="zh-CN" altLang="en-US" dirty="0"/>
          </a:p>
        </p:txBody>
      </p:sp>
      <p:pic>
        <p:nvPicPr>
          <p:cNvPr id="5" name="图片 4" descr="哈工大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-4445"/>
            <a:ext cx="919480" cy="78867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20750" y="-4445"/>
            <a:ext cx="7999095" cy="899160"/>
          </a:xfrm>
        </p:spPr>
        <p:txBody>
          <a:bodyPr/>
          <a:lstStyle/>
          <a:p>
            <a:pPr algn="l"/>
            <a:r>
              <a:rPr lang="en-US" altLang="zh-CN" sz="4400"/>
              <a:t>2.2·</a:t>
            </a:r>
            <a:r>
              <a:rPr lang="zh-CN" altLang="en-US" sz="4400"/>
              <a:t>操作</a:t>
            </a:r>
            <a:r>
              <a:rPr lang="zh-CN" altLang="en-US" sz="4400" dirty="0"/>
              <a:t>流程</a:t>
            </a:r>
            <a:endParaRPr lang="zh-CN" altLang="en-US" sz="4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61010" y="1056620"/>
            <a:ext cx="1122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Step1</a:t>
            </a:r>
            <a:r>
              <a:rPr lang="zh-CN" altLang="en-US" sz="2400"/>
              <a:t>：先登录海知，登录后才可以参与点赞和回帖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1790680"/>
            <a:ext cx="10097912" cy="4819827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87285" y="-20320"/>
            <a:ext cx="469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Intelligent Securities Investment· Homework</a:t>
            </a:r>
            <a:endParaRPr lang="zh-CN" altLang="en-US" dirty="0"/>
          </a:p>
        </p:txBody>
      </p:sp>
      <p:pic>
        <p:nvPicPr>
          <p:cNvPr id="5" name="图片 4" descr="哈工大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-4445"/>
            <a:ext cx="919480" cy="78867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20750" y="-4445"/>
            <a:ext cx="7999095" cy="899160"/>
          </a:xfrm>
        </p:spPr>
        <p:txBody>
          <a:bodyPr/>
          <a:lstStyle/>
          <a:p>
            <a:pPr algn="l"/>
            <a:r>
              <a:rPr lang="en-US" altLang="zh-CN" sz="4400"/>
              <a:t>2.2·</a:t>
            </a:r>
            <a:r>
              <a:rPr lang="zh-CN" altLang="en-US" sz="4400"/>
              <a:t>操作</a:t>
            </a:r>
            <a:r>
              <a:rPr lang="zh-CN" altLang="en-US" sz="4400" dirty="0"/>
              <a:t>流程</a:t>
            </a:r>
            <a:endParaRPr lang="zh-CN" altLang="en-US" sz="4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61010" y="1056620"/>
            <a:ext cx="112204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Step2</a:t>
            </a:r>
            <a:r>
              <a:rPr lang="zh-CN" altLang="en-US" sz="2400"/>
              <a:t>：</a:t>
            </a:r>
            <a:r>
              <a:rPr lang="zh-CN" altLang="en-US" sz="2400" dirty="0"/>
              <a:t>通过赛场找到</a:t>
            </a:r>
            <a:r>
              <a:rPr lang="en-US" altLang="zh-CN" sz="2400" dirty="0"/>
              <a:t>2022</a:t>
            </a:r>
            <a:r>
              <a:rPr lang="zh-CN" altLang="en-US" sz="2400" dirty="0"/>
              <a:t>春</a:t>
            </a:r>
            <a:r>
              <a:rPr lang="en-US" altLang="zh-CN" sz="2400" dirty="0"/>
              <a:t>-</a:t>
            </a:r>
            <a:r>
              <a:rPr lang="zh-CN" altLang="en-US" sz="2400" dirty="0"/>
              <a:t>智能证券投资</a:t>
            </a:r>
            <a:r>
              <a:rPr lang="en-US" altLang="zh-CN" sz="2400" dirty="0"/>
              <a:t>-</a:t>
            </a:r>
            <a:r>
              <a:rPr lang="zh-CN" altLang="en-US" sz="2400" dirty="0"/>
              <a:t>本</a:t>
            </a:r>
            <a:r>
              <a:rPr lang="en-US" altLang="zh-CN" sz="2400" dirty="0"/>
              <a:t>-</a:t>
            </a:r>
            <a:r>
              <a:rPr lang="zh-CN" altLang="en-US" sz="2400" b="1" dirty="0"/>
              <a:t>模拟投资赛</a:t>
            </a:r>
            <a:r>
              <a:rPr lang="zh-CN" altLang="en-US" sz="2400" dirty="0"/>
              <a:t>，然后进入英雄榜</a:t>
            </a:r>
            <a:endParaRPr lang="zh-CN" altLang="en-US" sz="2400" dirty="0"/>
          </a:p>
          <a:p>
            <a:r>
              <a:rPr lang="en-US" altLang="zh-CN" sz="2400" dirty="0"/>
              <a:t>		</a:t>
            </a:r>
            <a:r>
              <a:rPr lang="zh-CN" altLang="en-US" sz="2400" dirty="0"/>
              <a:t>注：找自己所在班级的英雄榜，图示拿</a:t>
            </a:r>
            <a:r>
              <a:rPr lang="en-US" altLang="zh-CN" sz="2400" dirty="0"/>
              <a:t>2</a:t>
            </a:r>
            <a:r>
              <a:rPr lang="zh-CN" altLang="en-US" sz="2400" dirty="0"/>
              <a:t>班举例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245" y="2045335"/>
            <a:ext cx="7764145" cy="45853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1929</Words>
  <Application>WPS 表格</Application>
  <PresentationFormat>宽屏</PresentationFormat>
  <Paragraphs>120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方正书宋_GBK</vt:lpstr>
      <vt:lpstr>Wingdings</vt:lpstr>
      <vt:lpstr>微软雅黑</vt:lpstr>
      <vt:lpstr>汉仪旗黑</vt:lpstr>
      <vt:lpstr>Times New Roman</vt:lpstr>
      <vt:lpstr>宋体</vt:lpstr>
      <vt:lpstr>汉仪书宋二KW</vt:lpstr>
      <vt:lpstr>造字工房坚黑</vt:lpstr>
      <vt:lpstr>Thonburi</vt:lpstr>
      <vt:lpstr>宋体</vt:lpstr>
      <vt:lpstr>Arial Unicode MS</vt:lpstr>
      <vt:lpstr>微软雅黑</vt:lpstr>
      <vt:lpstr>Office 主题​​</vt:lpstr>
      <vt:lpstr>自然语言点评</vt:lpstr>
      <vt:lpstr>1·作业介绍              </vt:lpstr>
      <vt:lpstr>2.1·总结评价</vt:lpstr>
      <vt:lpstr>2.1·总结评价</vt:lpstr>
      <vt:lpstr>2.1·总结评价</vt:lpstr>
      <vt:lpstr>2.1·总结评价</vt:lpstr>
      <vt:lpstr>2.1·总结评价</vt:lpstr>
      <vt:lpstr>2.2·操作流程</vt:lpstr>
      <vt:lpstr>2.2·操作流程</vt:lpstr>
      <vt:lpstr>2.2·操作流程</vt:lpstr>
      <vt:lpstr>3.1·社区讨论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实验七·自动投资</dc:title>
  <dc:creator>程小可</dc:creator>
  <cp:lastModifiedBy>bainanhit</cp:lastModifiedBy>
  <cp:revision>422</cp:revision>
  <dcterms:created xsi:type="dcterms:W3CDTF">2022-06-06T04:21:07Z</dcterms:created>
  <dcterms:modified xsi:type="dcterms:W3CDTF">2022-06-06T04:21:07Z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