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257" r:id="rId5"/>
    <p:sldId id="258" r:id="rId6"/>
    <p:sldId id="291" r:id="rId7"/>
    <p:sldId id="259" r:id="rId8"/>
    <p:sldId id="283" r:id="rId9"/>
    <p:sldId id="284" r:id="rId10"/>
    <p:sldId id="287" r:id="rId11"/>
    <p:sldId id="286" r:id="rId12"/>
    <p:sldId id="288" r:id="rId13"/>
    <p:sldId id="278" r:id="rId14"/>
    <p:sldId id="290" r:id="rId15"/>
    <p:sldId id="289" r:id="rId16"/>
    <p:sldId id="279" r:id="rId17"/>
    <p:sldId id="293" r:id="rId18"/>
    <p:sldId id="280" r:id="rId19"/>
    <p:sldId id="292" r:id="rId20"/>
    <p:sldId id="281" r:id="rId21"/>
    <p:sldId id="282" r:id="rId22"/>
    <p:sldId id="268"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83" autoAdjust="0"/>
    <p:restoredTop sz="94660"/>
  </p:normalViewPr>
  <p:slideViewPr>
    <p:cSldViewPr snapToGrid="0">
      <p:cViewPr>
        <p:scale>
          <a:sx n="100" d="100"/>
          <a:sy n="100" d="100"/>
        </p:scale>
        <p:origin x="1146" y="402"/>
      </p:cViewPr>
      <p:guideLst>
        <p:guide orient="horz" pos="2196"/>
        <p:guide pos="383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0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86.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8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88.xml"/><Relationship Id="rId4" Type="http://schemas.openxmlformats.org/officeDocument/2006/relationships/image" Target="../media/image14.png"/><Relationship Id="rId3" Type="http://schemas.openxmlformats.org/officeDocument/2006/relationships/tags" Target="../tags/tag87.xml"/><Relationship Id="rId2" Type="http://schemas.openxmlformats.org/officeDocument/2006/relationships/image" Target="../media/image1.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tags" Target="../tags/tag90.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89.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image" Target="../media/image18.png"/><Relationship Id="rId2" Type="http://schemas.openxmlformats.org/officeDocument/2006/relationships/tags" Target="../tags/tag9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94.xml"/><Relationship Id="rId3" Type="http://schemas.openxmlformats.org/officeDocument/2006/relationships/image" Target="../media/image19.png"/><Relationship Id="rId2" Type="http://schemas.openxmlformats.org/officeDocument/2006/relationships/tags" Target="../tags/tag9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96.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95.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tags" Target="../tags/tag98.xml"/><Relationship Id="rId4" Type="http://schemas.openxmlformats.org/officeDocument/2006/relationships/hyperlink" Target="https://www.haizhilicai.com/group_competition/schools" TargetMode="External"/><Relationship Id="rId3" Type="http://schemas.openxmlformats.org/officeDocument/2006/relationships/tags" Target="../tags/tag97.xml"/><Relationship Id="rId2" Type="http://schemas.openxmlformats.org/officeDocument/2006/relationships/image" Target="../media/image1.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image" Target="../media/image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69.xml"/><Relationship Id="rId6" Type="http://schemas.openxmlformats.org/officeDocument/2006/relationships/image" Target="../media/image2.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ags" Target="../tags/tag72.xml"/><Relationship Id="rId5" Type="http://schemas.openxmlformats.org/officeDocument/2006/relationships/image" Target="../media/image3.emf"/><Relationship Id="rId4" Type="http://schemas.openxmlformats.org/officeDocument/2006/relationships/oleObject" Target="../embeddings/oleObject1.bin"/><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74.xml"/><Relationship Id="rId3" Type="http://schemas.openxmlformats.org/officeDocument/2006/relationships/image" Target="../media/image4.png"/><Relationship Id="rId2" Type="http://schemas.openxmlformats.org/officeDocument/2006/relationships/tags" Target="../tags/tag7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5.png"/><Relationship Id="rId2" Type="http://schemas.openxmlformats.org/officeDocument/2006/relationships/tags" Target="../tags/tag7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78.xml"/><Relationship Id="rId4" Type="http://schemas.openxmlformats.org/officeDocument/2006/relationships/image" Target="../media/image7.png"/><Relationship Id="rId3" Type="http://schemas.openxmlformats.org/officeDocument/2006/relationships/tags" Target="../tags/tag77.xml"/><Relationship Id="rId2" Type="http://schemas.openxmlformats.org/officeDocument/2006/relationships/image" Target="../media/image1.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8.png"/><Relationship Id="rId2" Type="http://schemas.openxmlformats.org/officeDocument/2006/relationships/tags" Target="../tags/tag7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82.xml"/><Relationship Id="rId3" Type="http://schemas.openxmlformats.org/officeDocument/2006/relationships/image" Target="../media/image9.png"/><Relationship Id="rId2" Type="http://schemas.openxmlformats.org/officeDocument/2006/relationships/tags" Target="../tags/tag8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4400"/>
              <a:t>实验七</a:t>
            </a:r>
            <a:r>
              <a:rPr lang="en-US" altLang="zh-CN" sz="4400"/>
              <a:t>·</a:t>
            </a:r>
            <a:r>
              <a:rPr lang="zh-CN" altLang="en-US" sz="4400"/>
              <a:t>自动投资</a:t>
            </a:r>
            <a:endParaRPr lang="zh-CN" altLang="en-US" sz="4400"/>
          </a:p>
        </p:txBody>
      </p:sp>
      <p:sp>
        <p:nvSpPr>
          <p:cNvPr id="3" name="副标题 2"/>
          <p:cNvSpPr>
            <a:spLocks noGrp="1"/>
          </p:cNvSpPr>
          <p:nvPr>
            <p:ph type="subTitle" idx="1"/>
            <p:custDataLst>
              <p:tags r:id="rId2"/>
            </p:custDataLst>
          </p:nvPr>
        </p:nvSpPr>
        <p:spPr/>
        <p:txBody>
          <a:bodyPr/>
          <a:lstStyle/>
          <a:p>
            <a:r>
              <a:rPr lang="zh-CN" altLang="en-US" dirty="0"/>
              <a:t>智能证券投资学</a:t>
            </a:r>
            <a:endParaRPr lang="zh-CN" altLang="en-US" dirty="0"/>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Xiaolong Wang</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Date:2022-05</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endParaRPr lang="zh-CN" altLang="en-US" dirty="0"/>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3"/>
          <a:stretch>
            <a:fillRect/>
          </a:stretch>
        </p:blipFill>
        <p:spPr>
          <a:xfrm>
            <a:off x="1270" y="-4445"/>
            <a:ext cx="919480" cy="78867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策略制定——自动投资机器人制定</a:t>
            </a:r>
            <a:r>
              <a:rPr lang="zh-CN" altLang="en-US" b="1"/>
              <a:t>】</a:t>
            </a:r>
            <a:endParaRPr lang="zh-CN" altLang="en-US" b="1"/>
          </a:p>
        </p:txBody>
      </p:sp>
      <p:sp>
        <p:nvSpPr>
          <p:cNvPr id="10" name="文本框 9"/>
          <p:cNvSpPr txBox="1"/>
          <p:nvPr/>
        </p:nvSpPr>
        <p:spPr>
          <a:xfrm>
            <a:off x="461010" y="1055370"/>
            <a:ext cx="11220450" cy="830997"/>
          </a:xfrm>
          <a:prstGeom prst="rect">
            <a:avLst/>
          </a:prstGeom>
          <a:noFill/>
        </p:spPr>
        <p:txBody>
          <a:bodyPr wrap="square" rtlCol="0">
            <a:spAutoFit/>
          </a:bodyPr>
          <a:lstStyle/>
          <a:p>
            <a:r>
              <a:rPr lang="en-US" altLang="zh-CN" sz="2400" dirty="0"/>
              <a:t>Step7</a:t>
            </a:r>
            <a:r>
              <a:rPr lang="zh-CN" altLang="en-US" sz="2400" dirty="0"/>
              <a:t>：设定风险控制规则，</a:t>
            </a:r>
            <a:r>
              <a:rPr lang="zh-CN" altLang="en-US" sz="2400" spc="200" dirty="0">
                <a:uFillTx/>
                <a:sym typeface="+mn-ea"/>
              </a:rPr>
              <a:t>包括：单股止盈设定、单股止损设定等，并阐述设定原因，</a:t>
            </a:r>
            <a:r>
              <a:rPr lang="zh-CN" altLang="en-US" sz="2400" dirty="0"/>
              <a:t>设定好以后即可点击“生成策略”</a:t>
            </a:r>
            <a:endParaRPr lang="zh-CN" altLang="en-US" sz="2400" dirty="0"/>
          </a:p>
        </p:txBody>
      </p:sp>
      <p:sp>
        <p:nvSpPr>
          <p:cNvPr id="6" name="文本框 5"/>
          <p:cNvSpPr txBox="1"/>
          <p:nvPr/>
        </p:nvSpPr>
        <p:spPr>
          <a:xfrm>
            <a:off x="277584" y="4398175"/>
            <a:ext cx="10610850" cy="461665"/>
          </a:xfrm>
          <a:prstGeom prst="rect">
            <a:avLst/>
          </a:prstGeom>
          <a:noFill/>
        </p:spPr>
        <p:txBody>
          <a:bodyPr wrap="square" rtlCol="0">
            <a:spAutoFit/>
          </a:bodyPr>
          <a:lstStyle/>
          <a:p>
            <a:r>
              <a:rPr lang="zh-CN" altLang="en-US" sz="2400" dirty="0"/>
              <a:t>生成成功后点击导航栏的</a:t>
            </a:r>
            <a:r>
              <a:rPr lang="zh-CN" altLang="en-US" sz="2400" b="1" dirty="0"/>
              <a:t>策略管理器</a:t>
            </a:r>
            <a:r>
              <a:rPr lang="zh-CN" altLang="en-US" sz="2400" dirty="0"/>
              <a:t>可以查看自己制定好的策略</a:t>
            </a:r>
            <a:endParaRPr lang="zh-CN" altLang="en-US" sz="2400" dirty="0"/>
          </a:p>
        </p:txBody>
      </p:sp>
      <p:pic>
        <p:nvPicPr>
          <p:cNvPr id="11" name="图片 10"/>
          <p:cNvPicPr>
            <a:picLocks noChangeAspect="1"/>
          </p:cNvPicPr>
          <p:nvPr/>
        </p:nvPicPr>
        <p:blipFill>
          <a:blip r:embed="rId3"/>
          <a:stretch>
            <a:fillRect/>
          </a:stretch>
        </p:blipFill>
        <p:spPr>
          <a:xfrm>
            <a:off x="537210" y="1894913"/>
            <a:ext cx="11068050" cy="2324100"/>
          </a:xfrm>
          <a:prstGeom prst="rect">
            <a:avLst/>
          </a:prstGeom>
        </p:spPr>
      </p:pic>
      <p:pic>
        <p:nvPicPr>
          <p:cNvPr id="13" name="图片 12"/>
          <p:cNvPicPr>
            <a:picLocks noChangeAspect="1"/>
          </p:cNvPicPr>
          <p:nvPr/>
        </p:nvPicPr>
        <p:blipFill rotWithShape="1">
          <a:blip r:embed="rId4"/>
          <a:srcRect b="31364"/>
          <a:stretch>
            <a:fillRect/>
          </a:stretch>
        </p:blipFill>
        <p:spPr>
          <a:xfrm>
            <a:off x="537210" y="4935419"/>
            <a:ext cx="11125200" cy="1608256"/>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314408" y="3455881"/>
            <a:ext cx="5630061" cy="2038635"/>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a:t>
            </a:r>
            <a:r>
              <a:rPr b="1"/>
              <a:t>策略执行——自动投资机器人历史回测</a:t>
            </a:r>
            <a:r>
              <a:rPr lang="zh-CN" altLang="en-US" b="1"/>
              <a:t>】</a:t>
            </a:r>
            <a:endParaRPr lang="zh-CN" altLang="en-US" b="1"/>
          </a:p>
        </p:txBody>
      </p:sp>
      <p:sp>
        <p:nvSpPr>
          <p:cNvPr id="7" name="椭圆 6"/>
          <p:cNvSpPr/>
          <p:nvPr/>
        </p:nvSpPr>
        <p:spPr>
          <a:xfrm>
            <a:off x="3775261" y="4475199"/>
            <a:ext cx="1509561" cy="582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85775" y="1630863"/>
            <a:ext cx="11220450" cy="1200329"/>
          </a:xfrm>
          <a:prstGeom prst="rect">
            <a:avLst/>
          </a:prstGeom>
          <a:noFill/>
        </p:spPr>
        <p:txBody>
          <a:bodyPr wrap="square" rtlCol="0">
            <a:spAutoFit/>
          </a:bodyPr>
          <a:lstStyle/>
          <a:p>
            <a:r>
              <a:rPr lang="en-US" altLang="zh-CN" sz="2400" dirty="0"/>
              <a:t>Step1</a:t>
            </a:r>
            <a:r>
              <a:rPr lang="zh-CN" altLang="en-US" sz="2400" dirty="0"/>
              <a:t>：选择自己生成好的策略，点击“历史回测”</a:t>
            </a:r>
            <a:endParaRPr lang="en-US" altLang="zh-CN" sz="2400" dirty="0"/>
          </a:p>
          <a:p>
            <a:r>
              <a:rPr lang="en-US" altLang="zh-CN" sz="2400" dirty="0"/>
              <a:t>	</a:t>
            </a:r>
            <a:r>
              <a:rPr lang="zh-CN" altLang="en-US" sz="2400" dirty="0"/>
              <a:t>在弹出的对话框中调整回测的开始以及结束时间，然后提交运行</a:t>
            </a:r>
            <a:endParaRPr lang="en-US" altLang="zh-CN" sz="2400" dirty="0"/>
          </a:p>
          <a:p>
            <a:r>
              <a:rPr lang="en-US" altLang="zh-CN" sz="2400" dirty="0"/>
              <a:t>	</a:t>
            </a:r>
            <a:r>
              <a:rPr lang="zh-CN" altLang="en-US" sz="2400" dirty="0"/>
              <a:t>支持最长回测时间</a:t>
            </a:r>
            <a:r>
              <a:rPr lang="en-US" altLang="zh-CN" sz="2400" dirty="0"/>
              <a:t>180</a:t>
            </a:r>
            <a:r>
              <a:rPr lang="zh-CN" altLang="en-US" sz="2400" dirty="0"/>
              <a:t>个交易日</a:t>
            </a:r>
            <a:endParaRPr lang="zh-CN" altLang="en-US" sz="2400" dirty="0"/>
          </a:p>
        </p:txBody>
      </p:sp>
      <p:sp>
        <p:nvSpPr>
          <p:cNvPr id="3" name="文本框 2"/>
          <p:cNvSpPr txBox="1"/>
          <p:nvPr/>
        </p:nvSpPr>
        <p:spPr>
          <a:xfrm>
            <a:off x="461010" y="1124016"/>
            <a:ext cx="10295890" cy="461665"/>
          </a:xfrm>
          <a:prstGeom prst="rect">
            <a:avLst/>
          </a:prstGeom>
          <a:noFill/>
        </p:spPr>
        <p:txBody>
          <a:bodyPr wrap="square" rtlCol="0">
            <a:spAutoFit/>
          </a:bodyPr>
          <a:lstStyle/>
          <a:p>
            <a:r>
              <a:rPr lang="zh-CN" altLang="en-US" sz="2400" spc="200" dirty="0">
                <a:uFillTx/>
                <a:sym typeface="+mn-ea"/>
              </a:rPr>
              <a:t>对上述构建的自动投资机器人执行历史回测+评测诊断。</a:t>
            </a:r>
            <a:endParaRPr lang="zh-CN" altLang="en-US" sz="2400" spc="200" dirty="0">
              <a:uFillTx/>
              <a:sym typeface="+mn-ea"/>
            </a:endParaRPr>
          </a:p>
        </p:txBody>
      </p:sp>
      <p:pic>
        <p:nvPicPr>
          <p:cNvPr id="13" name="图片 12"/>
          <p:cNvPicPr>
            <a:picLocks noChangeAspect="1"/>
          </p:cNvPicPr>
          <p:nvPr/>
        </p:nvPicPr>
        <p:blipFill>
          <a:blip r:embed="rId4"/>
          <a:stretch>
            <a:fillRect/>
          </a:stretch>
        </p:blipFill>
        <p:spPr>
          <a:xfrm>
            <a:off x="6076057" y="3232712"/>
            <a:ext cx="5801535" cy="3067478"/>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a:t>
            </a:r>
            <a:r>
              <a:rPr b="1"/>
              <a:t>策略执行——自动投资机器人历史回测</a:t>
            </a:r>
            <a:r>
              <a:rPr lang="zh-CN" altLang="en-US" b="1"/>
              <a:t>】</a:t>
            </a:r>
            <a:endParaRPr lang="zh-CN" altLang="en-US" b="1"/>
          </a:p>
        </p:txBody>
      </p:sp>
      <p:sp>
        <p:nvSpPr>
          <p:cNvPr id="14" name="文本框 13"/>
          <p:cNvSpPr txBox="1"/>
          <p:nvPr/>
        </p:nvSpPr>
        <p:spPr>
          <a:xfrm>
            <a:off x="461010" y="1056620"/>
            <a:ext cx="11220450" cy="830997"/>
          </a:xfrm>
          <a:prstGeom prst="rect">
            <a:avLst/>
          </a:prstGeom>
          <a:noFill/>
        </p:spPr>
        <p:txBody>
          <a:bodyPr wrap="square" rtlCol="0">
            <a:spAutoFit/>
          </a:bodyPr>
          <a:lstStyle/>
          <a:p>
            <a:r>
              <a:rPr lang="en-US" altLang="zh-CN" sz="2400" dirty="0"/>
              <a:t>Step2</a:t>
            </a:r>
            <a:r>
              <a:rPr lang="zh-CN" altLang="en-US" sz="2400" dirty="0"/>
              <a:t>：等待回测运行完成，运行过程中可以查看回测进度</a:t>
            </a:r>
            <a:endParaRPr lang="en-US" altLang="zh-CN" sz="2400" dirty="0"/>
          </a:p>
          <a:p>
            <a:r>
              <a:rPr lang="en-US" altLang="zh-CN" sz="2400" dirty="0"/>
              <a:t>	</a:t>
            </a:r>
            <a:r>
              <a:rPr lang="zh-CN" altLang="en-US" sz="2400" dirty="0"/>
              <a:t>完成后点击“查看完整评测诊断”即可进入评测诊断页面查看策略的效果</a:t>
            </a:r>
            <a:endParaRPr lang="zh-CN" altLang="en-US" sz="2400" dirty="0"/>
          </a:p>
        </p:txBody>
      </p:sp>
      <p:pic>
        <p:nvPicPr>
          <p:cNvPr id="3" name="图片 2"/>
          <p:cNvPicPr>
            <a:picLocks noChangeAspect="1"/>
          </p:cNvPicPr>
          <p:nvPr/>
        </p:nvPicPr>
        <p:blipFill>
          <a:blip r:embed="rId3"/>
          <a:stretch>
            <a:fillRect/>
          </a:stretch>
        </p:blipFill>
        <p:spPr>
          <a:xfrm>
            <a:off x="1806080" y="1839192"/>
            <a:ext cx="7976443" cy="5039128"/>
          </a:xfrm>
          <a:prstGeom prst="rect">
            <a:avLst/>
          </a:prstGeom>
        </p:spPr>
      </p:pic>
      <p:pic>
        <p:nvPicPr>
          <p:cNvPr id="6" name="图片 5"/>
          <p:cNvPicPr>
            <a:picLocks noChangeAspect="1"/>
          </p:cNvPicPr>
          <p:nvPr/>
        </p:nvPicPr>
        <p:blipFill>
          <a:blip r:embed="rId4"/>
          <a:stretch>
            <a:fillRect/>
          </a:stretch>
        </p:blipFill>
        <p:spPr>
          <a:xfrm>
            <a:off x="1855610" y="1854296"/>
            <a:ext cx="7976443" cy="5008920"/>
          </a:xfrm>
          <a:prstGeom prst="rect">
            <a:avLst/>
          </a:prstGeom>
        </p:spPr>
      </p:pic>
      <p:pic>
        <p:nvPicPr>
          <p:cNvPr id="9" name="图片 8"/>
          <p:cNvPicPr>
            <a:picLocks noChangeAspect="1"/>
          </p:cNvPicPr>
          <p:nvPr/>
        </p:nvPicPr>
        <p:blipFill>
          <a:blip r:embed="rId5"/>
          <a:stretch>
            <a:fillRect/>
          </a:stretch>
        </p:blipFill>
        <p:spPr>
          <a:xfrm>
            <a:off x="2132543" y="1856672"/>
            <a:ext cx="7422576" cy="5029200"/>
          </a:xfrm>
          <a:prstGeom prst="rect">
            <a:avLst/>
          </a:prstGeom>
        </p:spPr>
      </p:pic>
      <p:sp>
        <p:nvSpPr>
          <p:cNvPr id="10" name="椭圆 9"/>
          <p:cNvSpPr/>
          <p:nvPr/>
        </p:nvSpPr>
        <p:spPr>
          <a:xfrm>
            <a:off x="2083013" y="3154298"/>
            <a:ext cx="1509561" cy="582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a:t>
            </a:r>
            <a:r>
              <a:rPr b="1"/>
              <a:t>策略执行——自动投资机器人历史回测</a:t>
            </a:r>
            <a:r>
              <a:rPr lang="zh-CN" altLang="en-US" b="1"/>
              <a:t>】</a:t>
            </a:r>
            <a:endParaRPr lang="zh-CN" altLang="en-US" b="1"/>
          </a:p>
        </p:txBody>
      </p:sp>
      <p:pic>
        <p:nvPicPr>
          <p:cNvPr id="3" name="图片 2"/>
          <p:cNvPicPr>
            <a:picLocks noChangeAspect="1"/>
          </p:cNvPicPr>
          <p:nvPr/>
        </p:nvPicPr>
        <p:blipFill>
          <a:blip r:embed="rId3"/>
          <a:stretch>
            <a:fillRect/>
          </a:stretch>
        </p:blipFill>
        <p:spPr>
          <a:xfrm>
            <a:off x="2096452" y="1680190"/>
            <a:ext cx="7999095" cy="5234307"/>
          </a:xfrm>
          <a:prstGeom prst="rect">
            <a:avLst/>
          </a:prstGeom>
        </p:spPr>
      </p:pic>
      <p:sp>
        <p:nvSpPr>
          <p:cNvPr id="9" name="文本框 8"/>
          <p:cNvSpPr txBox="1"/>
          <p:nvPr/>
        </p:nvSpPr>
        <p:spPr>
          <a:xfrm>
            <a:off x="1713718" y="1079480"/>
            <a:ext cx="9016365" cy="461665"/>
          </a:xfrm>
          <a:prstGeom prst="rect">
            <a:avLst/>
          </a:prstGeom>
          <a:noFill/>
        </p:spPr>
        <p:txBody>
          <a:bodyPr wrap="square">
            <a:spAutoFit/>
          </a:bodyPr>
          <a:lstStyle/>
          <a:p>
            <a:pPr algn="l"/>
            <a:r>
              <a:rPr lang="zh-CN" altLang="en-US" sz="2400" spc="200" dirty="0">
                <a:uFillTx/>
                <a:sym typeface="+mn-ea"/>
              </a:rPr>
              <a:t>根据评测诊断结果对策略的表现作出客观评价与分析。</a:t>
            </a:r>
            <a:endParaRPr lang="zh-CN" altLang="en-US" sz="3600" spc="200" dirty="0">
              <a:uFillTx/>
              <a:sym typeface="+mn-ea"/>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717040" y="697344"/>
            <a:ext cx="8606790" cy="542290"/>
          </a:xfrm>
        </p:spPr>
        <p:txBody>
          <a:bodyPr/>
          <a:lstStyle/>
          <a:p>
            <a:r>
              <a:rPr lang="en-US" altLang="zh-CN" b="1"/>
              <a:t>2.3 </a:t>
            </a:r>
            <a:r>
              <a:rPr lang="zh-CN" altLang="en-US" b="1"/>
              <a:t>【</a:t>
            </a:r>
            <a:r>
              <a:rPr b="1"/>
              <a:t>策略验证与改进——自动投资机器人的升级和进化</a:t>
            </a:r>
            <a:r>
              <a:rPr lang="zh-CN" altLang="en-US" b="1"/>
              <a:t>】</a:t>
            </a:r>
            <a:endParaRPr lang="zh-CN" altLang="en-US" b="1"/>
          </a:p>
        </p:txBody>
      </p:sp>
      <p:pic>
        <p:nvPicPr>
          <p:cNvPr id="7" name="图片 6"/>
          <p:cNvPicPr>
            <a:picLocks noChangeAspect="1"/>
          </p:cNvPicPr>
          <p:nvPr/>
        </p:nvPicPr>
        <p:blipFill>
          <a:blip r:embed="rId3"/>
          <a:stretch>
            <a:fillRect/>
          </a:stretch>
        </p:blipFill>
        <p:spPr>
          <a:xfrm>
            <a:off x="280627" y="1588996"/>
            <a:ext cx="6301148" cy="4901755"/>
          </a:xfrm>
          <a:prstGeom prst="rect">
            <a:avLst/>
          </a:prstGeom>
        </p:spPr>
      </p:pic>
      <p:sp>
        <p:nvSpPr>
          <p:cNvPr id="9" name="文本框 8"/>
          <p:cNvSpPr txBox="1"/>
          <p:nvPr/>
        </p:nvSpPr>
        <p:spPr>
          <a:xfrm>
            <a:off x="6734175" y="1588996"/>
            <a:ext cx="5281973" cy="4801314"/>
          </a:xfrm>
          <a:prstGeom prst="rect">
            <a:avLst/>
          </a:prstGeom>
          <a:noFill/>
        </p:spPr>
        <p:txBody>
          <a:bodyPr wrap="square">
            <a:spAutoFit/>
          </a:bodyPr>
          <a:lstStyle/>
          <a:p>
            <a:pPr algn="l"/>
            <a:r>
              <a:rPr lang="zh-CN" altLang="en-US" spc="200" dirty="0">
                <a:uFillTx/>
                <a:sym typeface="+mn-ea"/>
              </a:rPr>
              <a:t>1.</a:t>
            </a:r>
            <a:r>
              <a:rPr lang="zh-CN" altLang="en-US" b="1" spc="200" dirty="0">
                <a:solidFill>
                  <a:srgbClr val="FF0000"/>
                </a:solidFill>
                <a:uFillTx/>
                <a:sym typeface="+mn-ea"/>
              </a:rPr>
              <a:t>相同类型策略，对比因子影响</a:t>
            </a:r>
            <a:r>
              <a:rPr lang="zh-CN" altLang="en-US" spc="200" dirty="0">
                <a:uFillTx/>
                <a:sym typeface="+mn-ea"/>
              </a:rPr>
              <a:t>。制定一个自动投资机器人，对该指定的自动投资机器人进行改进。</a:t>
            </a:r>
            <a:endParaRPr lang="en-US" altLang="zh-CN" spc="200" dirty="0">
              <a:uFillTx/>
              <a:sym typeface="+mn-ea"/>
            </a:endParaRPr>
          </a:p>
          <a:p>
            <a:pPr algn="l"/>
            <a:endParaRPr lang="zh-CN" altLang="en-US" spc="200" dirty="0">
              <a:uFillTx/>
              <a:sym typeface="+mn-ea"/>
            </a:endParaRPr>
          </a:p>
          <a:p>
            <a:pPr algn="l"/>
            <a:r>
              <a:rPr lang="zh-CN" altLang="en-US" spc="200" dirty="0">
                <a:uFillTx/>
                <a:sym typeface="+mn-ea"/>
              </a:rPr>
              <a:t>方法：保证投资周期不变，仅改变一个或</a:t>
            </a:r>
            <a:r>
              <a:rPr lang="zh-CN" altLang="en-US" spc="200" dirty="0">
                <a:sym typeface="+mn-ea"/>
              </a:rPr>
              <a:t>改变多个规则</a:t>
            </a:r>
            <a:r>
              <a:rPr lang="zh-CN" altLang="en-US" spc="200" dirty="0">
                <a:uFillTx/>
                <a:sym typeface="+mn-ea"/>
              </a:rPr>
              <a:t>，对比策略效果，最终确定一个最优机器人，给出最终的制定方案，并分析原因。</a:t>
            </a:r>
            <a:endParaRPr lang="zh-CN" altLang="en-US" spc="200" dirty="0">
              <a:uFillTx/>
              <a:sym typeface="+mn-ea"/>
            </a:endParaRPr>
          </a:p>
          <a:p>
            <a:pPr algn="l"/>
            <a:endParaRPr lang="en-US" altLang="zh-CN" spc="200" dirty="0">
              <a:uFillTx/>
              <a:sym typeface="+mn-ea"/>
            </a:endParaRPr>
          </a:p>
          <a:p>
            <a:pPr algn="l"/>
            <a:endParaRPr lang="zh-CN" altLang="en-US" spc="200" dirty="0">
              <a:uFillTx/>
              <a:sym typeface="+mn-ea"/>
            </a:endParaRPr>
          </a:p>
          <a:p>
            <a:pPr algn="l"/>
            <a:r>
              <a:rPr lang="zh-CN" altLang="en-US" spc="200" dirty="0">
                <a:uFillTx/>
                <a:sym typeface="+mn-ea"/>
              </a:rPr>
              <a:t>2.</a:t>
            </a:r>
            <a:r>
              <a:rPr lang="zh-CN" altLang="en-US" b="1" spc="200" dirty="0">
                <a:solidFill>
                  <a:srgbClr val="FF0000"/>
                </a:solidFill>
                <a:uFillTx/>
                <a:sym typeface="+mn-ea"/>
              </a:rPr>
              <a:t>不同类型策略，对比策略效果</a:t>
            </a:r>
            <a:r>
              <a:rPr lang="zh-CN" altLang="en-US" spc="200" dirty="0">
                <a:uFillTx/>
                <a:sym typeface="+mn-ea"/>
              </a:rPr>
              <a:t>。制定多个自动投资机器人，通过对比各种因子之间的差异对投资机器人进行改进。</a:t>
            </a:r>
            <a:endParaRPr lang="en-US" altLang="zh-CN" spc="200" dirty="0">
              <a:uFillTx/>
              <a:sym typeface="+mn-ea"/>
            </a:endParaRPr>
          </a:p>
          <a:p>
            <a:pPr algn="l"/>
            <a:endParaRPr lang="zh-CN" altLang="en-US" spc="200" dirty="0">
              <a:uFillTx/>
              <a:sym typeface="+mn-ea"/>
            </a:endParaRPr>
          </a:p>
          <a:p>
            <a:pPr algn="l"/>
            <a:r>
              <a:rPr lang="zh-CN" altLang="en-US" spc="200" dirty="0">
                <a:uFillTx/>
                <a:sym typeface="+mn-ea"/>
              </a:rPr>
              <a:t>方法：保证投资周期不变，构造具有很大差别甚至完全不同投资策略的多个自动投资机器人，对比策略评测效果，最终确定一个最优机器人，给出最终的制定方案，并分析原因。</a:t>
            </a:r>
            <a:endParaRPr lang="zh-CN" altLang="en-US" spc="200" dirty="0">
              <a:uFillTx/>
              <a:sym typeface="+mn-ea"/>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717040" y="697344"/>
            <a:ext cx="8606790" cy="542290"/>
          </a:xfrm>
        </p:spPr>
        <p:txBody>
          <a:bodyPr/>
          <a:lstStyle/>
          <a:p>
            <a:r>
              <a:rPr lang="en-US" altLang="zh-CN" b="1"/>
              <a:t>2.3 </a:t>
            </a:r>
            <a:r>
              <a:rPr lang="zh-CN" altLang="en-US" b="1"/>
              <a:t>【</a:t>
            </a:r>
            <a:r>
              <a:rPr b="1"/>
              <a:t>策略验证与改进——自动投资机器人的升级和进化</a:t>
            </a:r>
            <a:r>
              <a:rPr lang="zh-CN" altLang="en-US" b="1"/>
              <a:t>】</a:t>
            </a:r>
            <a:endParaRPr lang="zh-CN" altLang="en-US" b="1"/>
          </a:p>
        </p:txBody>
      </p:sp>
      <p:sp>
        <p:nvSpPr>
          <p:cNvPr id="9" name="文本框 8"/>
          <p:cNvSpPr txBox="1"/>
          <p:nvPr/>
        </p:nvSpPr>
        <p:spPr>
          <a:xfrm>
            <a:off x="461010" y="1162848"/>
            <a:ext cx="11095398" cy="646331"/>
          </a:xfrm>
          <a:prstGeom prst="rect">
            <a:avLst/>
          </a:prstGeom>
          <a:noFill/>
        </p:spPr>
        <p:txBody>
          <a:bodyPr wrap="square">
            <a:spAutoFit/>
          </a:bodyPr>
          <a:lstStyle/>
          <a:p>
            <a:pPr algn="l"/>
            <a:r>
              <a:rPr lang="zh-CN" altLang="en-US" spc="200" dirty="0">
                <a:uFillTx/>
                <a:sym typeface="+mn-ea"/>
              </a:rPr>
              <a:t>如需修改策略，直接点击“修改”即可，操作</a:t>
            </a:r>
            <a:r>
              <a:rPr lang="zh-CN" altLang="en-US" spc="200" dirty="0">
                <a:sym typeface="+mn-ea"/>
              </a:rPr>
              <a:t>流程与新建策略一致，只不过这时策略向导页面已有你原来策略的相应配置</a:t>
            </a:r>
            <a:endParaRPr lang="zh-CN" altLang="en-US" spc="200" dirty="0">
              <a:uFillTx/>
              <a:sym typeface="+mn-ea"/>
            </a:endParaRPr>
          </a:p>
        </p:txBody>
      </p:sp>
      <p:pic>
        <p:nvPicPr>
          <p:cNvPr id="10" name="图片 9"/>
          <p:cNvPicPr>
            <a:picLocks noChangeAspect="1"/>
          </p:cNvPicPr>
          <p:nvPr/>
        </p:nvPicPr>
        <p:blipFill>
          <a:blip r:embed="rId3"/>
          <a:stretch>
            <a:fillRect/>
          </a:stretch>
        </p:blipFill>
        <p:spPr>
          <a:xfrm>
            <a:off x="461010" y="1841827"/>
            <a:ext cx="11345858" cy="1905266"/>
          </a:xfrm>
          <a:prstGeom prst="rect">
            <a:avLst/>
          </a:prstGeom>
        </p:spPr>
      </p:pic>
      <p:sp>
        <p:nvSpPr>
          <p:cNvPr id="11" name="椭圆 10"/>
          <p:cNvSpPr/>
          <p:nvPr/>
        </p:nvSpPr>
        <p:spPr>
          <a:xfrm>
            <a:off x="7410284" y="2986349"/>
            <a:ext cx="1509561" cy="582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461010" y="4713375"/>
            <a:ext cx="11279174" cy="1810003"/>
          </a:xfrm>
          <a:prstGeom prst="rect">
            <a:avLst/>
          </a:prstGeom>
        </p:spPr>
      </p:pic>
      <p:sp>
        <p:nvSpPr>
          <p:cNvPr id="13" name="文本框 12"/>
          <p:cNvSpPr txBox="1"/>
          <p:nvPr/>
        </p:nvSpPr>
        <p:spPr>
          <a:xfrm>
            <a:off x="461010" y="4173021"/>
            <a:ext cx="6096000" cy="369332"/>
          </a:xfrm>
          <a:prstGeom prst="rect">
            <a:avLst/>
          </a:prstGeom>
          <a:noFill/>
        </p:spPr>
        <p:txBody>
          <a:bodyPr wrap="square">
            <a:spAutoFit/>
          </a:bodyPr>
          <a:lstStyle/>
          <a:p>
            <a:r>
              <a:rPr lang="zh-CN" altLang="en-US" spc="200" dirty="0">
                <a:sym typeface="+mn-ea"/>
              </a:rPr>
              <a:t>提交后会生成策略副本，不影响原来的策略</a:t>
            </a:r>
            <a:endParaRPr lang="zh-CN" altLang="en-US" dirty="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817880" y="3629025"/>
            <a:ext cx="11193780" cy="1859280"/>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50365" y="715010"/>
            <a:ext cx="8606790" cy="542290"/>
          </a:xfrm>
        </p:spPr>
        <p:txBody>
          <a:bodyPr/>
          <a:lstStyle/>
          <a:p>
            <a:r>
              <a:rPr lang="en-US" altLang="zh-CN" b="1" dirty="0"/>
              <a:t>2.4</a:t>
            </a:r>
            <a:r>
              <a:rPr lang="zh-CN" altLang="en-US" b="1" dirty="0"/>
              <a:t>【</a:t>
            </a:r>
            <a:r>
              <a:rPr b="1" dirty="0" err="1"/>
              <a:t>实盘演练</a:t>
            </a:r>
            <a:r>
              <a:rPr b="1" dirty="0"/>
              <a:t>——</a:t>
            </a:r>
            <a:r>
              <a:rPr b="1" dirty="0" err="1"/>
              <a:t>自动投资大赛</a:t>
            </a:r>
            <a:r>
              <a:rPr lang="zh-CN" altLang="en-US" b="1" dirty="0"/>
              <a:t>】</a:t>
            </a:r>
            <a:endParaRPr lang="zh-CN" altLang="en-US" b="1" dirty="0"/>
          </a:p>
        </p:txBody>
      </p:sp>
      <p:sp>
        <p:nvSpPr>
          <p:cNvPr id="3" name="文本框 2"/>
          <p:cNvSpPr txBox="1"/>
          <p:nvPr/>
        </p:nvSpPr>
        <p:spPr>
          <a:xfrm>
            <a:off x="334010" y="1282420"/>
            <a:ext cx="11454130" cy="646331"/>
          </a:xfrm>
          <a:prstGeom prst="rect">
            <a:avLst/>
          </a:prstGeom>
          <a:noFill/>
        </p:spPr>
        <p:txBody>
          <a:bodyPr wrap="square" rtlCol="0">
            <a:spAutoFit/>
          </a:bodyPr>
          <a:lstStyle/>
          <a:p>
            <a:r>
              <a:rPr lang="zh-CN" altLang="en-US" dirty="0"/>
              <a:t>使用</a:t>
            </a:r>
            <a:r>
              <a:rPr lang="zh-CN" altLang="en-US" b="1" dirty="0"/>
              <a:t>新建</a:t>
            </a:r>
            <a:r>
              <a:rPr lang="zh-CN" altLang="en-US" dirty="0"/>
              <a:t>的账号，根据前述实验中的结论和对比结果，设定最终的自动投资机器人或投资机器人组合（投资机器人数量不超过</a:t>
            </a:r>
            <a:r>
              <a:rPr lang="en-US" altLang="zh-CN" dirty="0"/>
              <a:t>3</a:t>
            </a:r>
            <a:r>
              <a:rPr lang="zh-CN" altLang="en-US" dirty="0"/>
              <a:t>个），并参加本次自动投资大赛。</a:t>
            </a:r>
            <a:r>
              <a:rPr lang="zh-CN" altLang="en-US" b="1" dirty="0"/>
              <a:t>参加方法与之前的</a:t>
            </a:r>
            <a:r>
              <a:rPr lang="zh-CN" altLang="en-US" b="1" dirty="0">
                <a:solidFill>
                  <a:srgbClr val="FF0000"/>
                </a:solidFill>
              </a:rPr>
              <a:t>模拟投资比赛</a:t>
            </a:r>
            <a:r>
              <a:rPr lang="zh-CN" altLang="en-US" b="1" dirty="0"/>
              <a:t>相同</a:t>
            </a:r>
            <a:endParaRPr lang="zh-CN" altLang="en-US" b="1" dirty="0"/>
          </a:p>
        </p:txBody>
      </p:sp>
      <p:sp>
        <p:nvSpPr>
          <p:cNvPr id="9" name="文本框 8"/>
          <p:cNvSpPr txBox="1"/>
          <p:nvPr/>
        </p:nvSpPr>
        <p:spPr>
          <a:xfrm>
            <a:off x="461010" y="2041831"/>
            <a:ext cx="9448800" cy="1198880"/>
          </a:xfrm>
          <a:prstGeom prst="rect">
            <a:avLst/>
          </a:prstGeom>
          <a:noFill/>
        </p:spPr>
        <p:txBody>
          <a:bodyPr wrap="square" rtlCol="0">
            <a:spAutoFit/>
          </a:bodyPr>
          <a:lstStyle/>
          <a:p>
            <a:r>
              <a:rPr lang="zh-CN" altLang="en-US" dirty="0"/>
              <a:t>赛场链接：</a:t>
            </a:r>
            <a:r>
              <a:rPr lang="en-US" altLang="zh-CN" dirty="0">
                <a:hlinkClick r:id="rId4"/>
              </a:rPr>
              <a:t>https://www.haizhilicai.com/group_competition/schools</a:t>
            </a:r>
            <a:endParaRPr lang="en-US" altLang="zh-CN" dirty="0"/>
          </a:p>
          <a:p>
            <a:r>
              <a:rPr lang="zh-CN" altLang="en-US" dirty="0"/>
              <a:t>赛事名称：</a:t>
            </a:r>
            <a:r>
              <a:rPr lang="zh-CN" altLang="en-US" b="1" dirty="0"/>
              <a:t>20</a:t>
            </a:r>
            <a:r>
              <a:rPr lang="en-US" altLang="zh-CN" b="1" dirty="0"/>
              <a:t>22</a:t>
            </a:r>
            <a:r>
              <a:rPr lang="zh-CN" altLang="en-US" b="1" dirty="0"/>
              <a:t>春-智能证券投资-本</a:t>
            </a:r>
            <a:r>
              <a:rPr lang="zh-CN" altLang="en-US" b="1" dirty="0"/>
              <a:t>-自动投资赛</a:t>
            </a:r>
            <a:endParaRPr lang="zh-CN" altLang="en-US" b="1" dirty="0"/>
          </a:p>
          <a:p>
            <a:r>
              <a:rPr lang="zh-CN" altLang="en-US" dirty="0"/>
              <a:t>参赛用户名：</a:t>
            </a:r>
            <a:r>
              <a:rPr lang="zh-CN" altLang="en-US" b="1" dirty="0">
                <a:solidFill>
                  <a:srgbClr val="FF0000"/>
                </a:solidFill>
              </a:rPr>
              <a:t>直接使用新注册账号的用户名</a:t>
            </a:r>
            <a:r>
              <a:rPr lang="zh-CN" altLang="en-US" dirty="0"/>
              <a:t>（例如：</a:t>
            </a:r>
            <a:r>
              <a:rPr lang="zh-CN" altLang="en-US" b="1" dirty="0"/>
              <a:t>鸽子散养-AI </a:t>
            </a:r>
            <a:r>
              <a:rPr lang="zh-CN" altLang="en-US" dirty="0"/>
              <a:t>）</a:t>
            </a:r>
            <a:endParaRPr lang="zh-CN" altLang="en-US" dirty="0"/>
          </a:p>
          <a:p>
            <a:r>
              <a:rPr lang="zh-CN" altLang="en-US" dirty="0"/>
              <a:t>参赛口令：一班：</a:t>
            </a:r>
            <a:r>
              <a:rPr lang="en-US" altLang="zh-CN" dirty="0"/>
              <a:t>111</a:t>
            </a:r>
            <a:r>
              <a:rPr lang="zh-CN" altLang="en-US" dirty="0"/>
              <a:t>；</a:t>
            </a:r>
            <a:r>
              <a:rPr lang="en-US" altLang="zh-CN" dirty="0"/>
              <a:t> </a:t>
            </a:r>
            <a:r>
              <a:rPr lang="zh-CN" altLang="en-US" dirty="0"/>
              <a:t>二班：</a:t>
            </a:r>
            <a:r>
              <a:rPr lang="en-US" altLang="zh-CN" dirty="0"/>
              <a:t>222</a:t>
            </a:r>
            <a:endParaRPr lang="en-US" altLang="zh-CN" dirty="0"/>
          </a:p>
        </p:txBody>
      </p:sp>
      <p:sp>
        <p:nvSpPr>
          <p:cNvPr id="10" name="椭圆 9"/>
          <p:cNvSpPr/>
          <p:nvPr/>
        </p:nvSpPr>
        <p:spPr>
          <a:xfrm>
            <a:off x="10382885" y="4655820"/>
            <a:ext cx="777875" cy="3600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23071" y="2377307"/>
            <a:ext cx="11345858" cy="1905266"/>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50365" y="715010"/>
            <a:ext cx="8606790" cy="542290"/>
          </a:xfrm>
        </p:spPr>
        <p:txBody>
          <a:bodyPr/>
          <a:lstStyle/>
          <a:p>
            <a:r>
              <a:rPr lang="en-US" altLang="zh-CN" b="1" dirty="0"/>
              <a:t>2.4</a:t>
            </a:r>
            <a:r>
              <a:rPr lang="zh-CN" altLang="en-US" b="1" dirty="0"/>
              <a:t>【</a:t>
            </a:r>
            <a:r>
              <a:rPr b="1" dirty="0" err="1"/>
              <a:t>实盘演练</a:t>
            </a:r>
            <a:r>
              <a:rPr b="1" dirty="0"/>
              <a:t>——</a:t>
            </a:r>
            <a:r>
              <a:rPr b="1" dirty="0" err="1"/>
              <a:t>自动投资大赛</a:t>
            </a:r>
            <a:r>
              <a:rPr lang="zh-CN" altLang="en-US" b="1" dirty="0"/>
              <a:t>】</a:t>
            </a:r>
            <a:endParaRPr lang="zh-CN" altLang="en-US" b="1" dirty="0"/>
          </a:p>
        </p:txBody>
      </p:sp>
      <p:sp>
        <p:nvSpPr>
          <p:cNvPr id="10" name="文本框 9"/>
          <p:cNvSpPr txBox="1"/>
          <p:nvPr/>
        </p:nvSpPr>
        <p:spPr>
          <a:xfrm>
            <a:off x="295275" y="1654294"/>
            <a:ext cx="11601450" cy="369332"/>
          </a:xfrm>
          <a:prstGeom prst="rect">
            <a:avLst/>
          </a:prstGeom>
          <a:noFill/>
        </p:spPr>
        <p:txBody>
          <a:bodyPr wrap="square">
            <a:spAutoFit/>
          </a:bodyPr>
          <a:lstStyle/>
          <a:p>
            <a:r>
              <a:rPr lang="zh-CN" altLang="en-US" dirty="0"/>
              <a:t>成功参加比赛后，在</a:t>
            </a:r>
            <a:r>
              <a:rPr lang="zh-CN" altLang="en-US" b="1" dirty="0"/>
              <a:t>自动投资</a:t>
            </a:r>
            <a:r>
              <a:rPr lang="zh-CN" altLang="en-US" dirty="0"/>
              <a:t>模块的</a:t>
            </a:r>
            <a:r>
              <a:rPr lang="zh-CN" altLang="en-US" b="1" dirty="0"/>
              <a:t>策略管理器</a:t>
            </a:r>
            <a:r>
              <a:rPr lang="zh-CN" altLang="en-US" dirty="0"/>
              <a:t>中，选择一个你想要使用的策略并将其开启。</a:t>
            </a:r>
            <a:endParaRPr lang="zh-CN" altLang="en-US" dirty="0"/>
          </a:p>
        </p:txBody>
      </p:sp>
      <p:sp>
        <p:nvSpPr>
          <p:cNvPr id="14" name="文本框 13"/>
          <p:cNvSpPr txBox="1"/>
          <p:nvPr/>
        </p:nvSpPr>
        <p:spPr>
          <a:xfrm>
            <a:off x="680084" y="4678743"/>
            <a:ext cx="8406931" cy="923330"/>
          </a:xfrm>
          <a:prstGeom prst="rect">
            <a:avLst/>
          </a:prstGeom>
          <a:noFill/>
        </p:spPr>
        <p:txBody>
          <a:bodyPr wrap="square">
            <a:spAutoFit/>
          </a:bodyPr>
          <a:lstStyle/>
          <a:p>
            <a:r>
              <a:rPr lang="zh-CN" altLang="zh-CN" sz="1800" kern="1200" dirty="0">
                <a:solidFill>
                  <a:srgbClr val="000000"/>
                </a:solidFill>
                <a:effectLst/>
                <a:latin typeface="Arial" panose="020B0604020202020204" pitchFamily="34" charset="0"/>
                <a:ea typeface="微软雅黑" panose="020B0503020204020204" charset="-122"/>
                <a:cs typeface="+mn-cs"/>
              </a:rPr>
              <a:t>大赛期间，关注自动投资机器人的表现，并及时调整</a:t>
            </a:r>
            <a:r>
              <a:rPr lang="zh-CN" altLang="en-US" sz="1800" kern="1200" dirty="0">
                <a:solidFill>
                  <a:srgbClr val="000000"/>
                </a:solidFill>
                <a:effectLst/>
                <a:latin typeface="Arial" panose="020B0604020202020204" pitchFamily="34" charset="0"/>
                <a:ea typeface="微软雅黑" panose="020B0503020204020204" charset="-122"/>
                <a:cs typeface="+mn-cs"/>
              </a:rPr>
              <a:t>使用的</a:t>
            </a:r>
            <a:r>
              <a:rPr lang="zh-CN" altLang="zh-CN" sz="1800" kern="1200" dirty="0">
                <a:solidFill>
                  <a:srgbClr val="000000"/>
                </a:solidFill>
                <a:effectLst/>
                <a:latin typeface="Arial" panose="020B0604020202020204" pitchFamily="34" charset="0"/>
                <a:ea typeface="微软雅黑" panose="020B0503020204020204" charset="-122"/>
                <a:cs typeface="+mn-cs"/>
              </a:rPr>
              <a:t>策略。</a:t>
            </a:r>
            <a:endParaRPr lang="en-US" altLang="zh-CN" sz="1800" kern="1200" dirty="0">
              <a:solidFill>
                <a:srgbClr val="000000"/>
              </a:solidFill>
              <a:effectLst/>
              <a:latin typeface="Arial" panose="020B0604020202020204" pitchFamily="34" charset="0"/>
              <a:ea typeface="微软雅黑" panose="020B0503020204020204" charset="-122"/>
              <a:cs typeface="+mn-cs"/>
            </a:endParaRPr>
          </a:p>
          <a:p>
            <a:endParaRPr lang="en-US" altLang="zh-CN" sz="1800" kern="1200" dirty="0">
              <a:solidFill>
                <a:srgbClr val="000000"/>
              </a:solidFill>
              <a:effectLst/>
              <a:latin typeface="Arial" panose="020B0604020202020204" pitchFamily="34" charset="0"/>
              <a:ea typeface="微软雅黑" panose="020B0503020204020204" charset="-122"/>
              <a:cs typeface="+mn-cs"/>
            </a:endParaRPr>
          </a:p>
          <a:p>
            <a:r>
              <a:rPr lang="zh-CN" altLang="en-US" dirty="0">
                <a:solidFill>
                  <a:srgbClr val="000000"/>
                </a:solidFill>
                <a:latin typeface="Arial" panose="020B0604020202020204" pitchFamily="34" charset="0"/>
                <a:ea typeface="微软雅黑" panose="020B0503020204020204" charset="-122"/>
              </a:rPr>
              <a:t>注意：</a:t>
            </a:r>
            <a:r>
              <a:rPr lang="zh-CN" altLang="en-US" b="1" dirty="0">
                <a:solidFill>
                  <a:srgbClr val="000000"/>
                </a:solidFill>
                <a:latin typeface="Arial" panose="020B0604020202020204" pitchFamily="34" charset="0"/>
                <a:ea typeface="微软雅黑" panose="020B0503020204020204" charset="-122"/>
              </a:rPr>
              <a:t>同时只能启用一个策略</a:t>
            </a:r>
            <a:r>
              <a:rPr lang="zh-CN" altLang="en-US" dirty="0">
                <a:solidFill>
                  <a:srgbClr val="000000"/>
                </a:solidFill>
                <a:latin typeface="Arial" panose="020B0604020202020204" pitchFamily="34" charset="0"/>
                <a:ea typeface="微软雅黑" panose="020B0503020204020204" charset="-122"/>
              </a:rPr>
              <a:t>，切换策略之前要先将已开启的策略关闭！</a:t>
            </a:r>
            <a:endParaRPr lang="zh-CN" altLang="en-US" dirty="0"/>
          </a:p>
        </p:txBody>
      </p:sp>
      <p:sp>
        <p:nvSpPr>
          <p:cNvPr id="15" name="椭圆 14"/>
          <p:cNvSpPr/>
          <p:nvPr/>
        </p:nvSpPr>
        <p:spPr>
          <a:xfrm>
            <a:off x="6567805" y="3512304"/>
            <a:ext cx="1509561" cy="582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3·</a:t>
            </a:r>
            <a:r>
              <a:rPr lang="zh-CN" altLang="en-US" sz="4400" dirty="0"/>
              <a:t>实验要求</a:t>
            </a:r>
            <a:r>
              <a:rPr lang="en-US" altLang="zh-CN" sz="4400" dirty="0"/>
              <a:t>              </a:t>
            </a:r>
            <a:endParaRPr lang="zh-CN" altLang="en-US" sz="4400" dirty="0"/>
          </a:p>
        </p:txBody>
      </p:sp>
      <p:sp>
        <p:nvSpPr>
          <p:cNvPr id="10" name="文本框 9"/>
          <p:cNvSpPr txBox="1"/>
          <p:nvPr/>
        </p:nvSpPr>
        <p:spPr>
          <a:xfrm>
            <a:off x="133350" y="1179580"/>
            <a:ext cx="11925299" cy="5755422"/>
          </a:xfrm>
          <a:prstGeom prst="rect">
            <a:avLst/>
          </a:prstGeom>
          <a:noFill/>
        </p:spPr>
        <p:txBody>
          <a:bodyPr wrap="square" rtlCol="0">
            <a:spAutoFit/>
          </a:bodyPr>
          <a:lstStyle/>
          <a:p>
            <a:pPr algn="l"/>
            <a:r>
              <a:rPr lang="zh-CN" altLang="en-US" sz="2800" b="1" spc="200" dirty="0">
                <a:uFillTx/>
                <a:sym typeface="+mn-ea"/>
              </a:rPr>
              <a:t>2.1策略制定——自动投资机器人制定</a:t>
            </a:r>
            <a:endParaRPr lang="zh-CN" altLang="en-US" sz="2800" spc="200" dirty="0">
              <a:uFillTx/>
              <a:sym typeface="+mn-ea"/>
            </a:endParaRPr>
          </a:p>
          <a:p>
            <a:pPr algn="l"/>
            <a:r>
              <a:rPr lang="zh-CN" altLang="en-US" sz="2000" spc="200" dirty="0">
                <a:uFillTx/>
                <a:sym typeface="+mn-ea"/>
              </a:rPr>
              <a:t>1.</a:t>
            </a:r>
            <a:r>
              <a:rPr lang="zh-CN" altLang="en-US" sz="2000" b="1" spc="200" dirty="0">
                <a:solidFill>
                  <a:schemeClr val="accent5"/>
                </a:solidFill>
                <a:uFillTx/>
                <a:sym typeface="+mn-ea"/>
              </a:rPr>
              <a:t>了解并熟悉</a:t>
            </a:r>
            <a:r>
              <a:rPr lang="zh-CN" altLang="en-US" sz="2000" spc="200" dirty="0">
                <a:uFillTx/>
                <a:sym typeface="+mn-ea"/>
              </a:rPr>
              <a:t>自动投资机器人的制定原理和逻辑。</a:t>
            </a:r>
            <a:endParaRPr lang="zh-CN" altLang="en-US" sz="2000" spc="200" dirty="0">
              <a:uFillTx/>
              <a:sym typeface="+mn-ea"/>
            </a:endParaRPr>
          </a:p>
          <a:p>
            <a:pPr algn="l"/>
            <a:r>
              <a:rPr lang="zh-CN" altLang="en-US" sz="2000" spc="200" dirty="0">
                <a:solidFill>
                  <a:srgbClr val="FF0000"/>
                </a:solidFill>
                <a:uFillTx/>
                <a:sym typeface="+mn-ea"/>
              </a:rPr>
              <a:t>注：有关详细的规则制定原理，请参考智能证券投资课程教材第七章。</a:t>
            </a:r>
            <a:endParaRPr lang="zh-CN" altLang="en-US" sz="2000" spc="200" dirty="0">
              <a:solidFill>
                <a:srgbClr val="FF0000"/>
              </a:solidFill>
              <a:uFillTx/>
              <a:sym typeface="+mn-ea"/>
            </a:endParaRPr>
          </a:p>
          <a:p>
            <a:pPr algn="l"/>
            <a:endParaRPr lang="zh-CN" altLang="en-US" sz="2000" spc="200" dirty="0">
              <a:uFillTx/>
              <a:sym typeface="+mn-ea"/>
            </a:endParaRPr>
          </a:p>
          <a:p>
            <a:pPr algn="l"/>
            <a:r>
              <a:rPr lang="zh-CN" altLang="en-US" sz="2000" spc="200" dirty="0">
                <a:uFillTx/>
                <a:sym typeface="+mn-ea"/>
              </a:rPr>
              <a:t>2.</a:t>
            </a:r>
            <a:r>
              <a:rPr lang="zh-CN" altLang="en-US" sz="2000" b="1" spc="200" dirty="0">
                <a:solidFill>
                  <a:schemeClr val="accent5"/>
                </a:solidFill>
                <a:uFillTx/>
                <a:sym typeface="+mn-ea"/>
              </a:rPr>
              <a:t>构建</a:t>
            </a:r>
            <a:r>
              <a:rPr lang="zh-CN" altLang="en-US" sz="2000" spc="200" dirty="0">
                <a:uFillTx/>
                <a:sym typeface="+mn-ea"/>
              </a:rPr>
              <a:t>你的第一个自动投资机器人，任务细节如下：</a:t>
            </a:r>
            <a:endParaRPr lang="zh-CN" altLang="en-US" sz="2000" spc="200" dirty="0">
              <a:uFillTx/>
              <a:sym typeface="+mn-ea"/>
            </a:endParaRPr>
          </a:p>
          <a:p>
            <a:pPr algn="l"/>
            <a:r>
              <a:rPr lang="zh-CN" altLang="en-US" sz="2000" spc="200" dirty="0">
                <a:uFillTx/>
                <a:sym typeface="+mn-ea"/>
              </a:rPr>
              <a:t>（1）策略名称制定+股票池内容设定。</a:t>
            </a:r>
            <a:endParaRPr lang="zh-CN" altLang="en-US" sz="2000" spc="200" dirty="0">
              <a:uFillTx/>
              <a:sym typeface="+mn-ea"/>
            </a:endParaRPr>
          </a:p>
          <a:p>
            <a:pPr algn="l"/>
            <a:r>
              <a:rPr lang="zh-CN" altLang="en-US" sz="2000" spc="200" dirty="0">
                <a:uFillTx/>
                <a:sym typeface="+mn-ea"/>
              </a:rPr>
              <a:t>（2）设定持仓规则，包括：股债金比例、调仓周期、调仓比例、股票持有支数上限、单股最大持仓天数等。并</a:t>
            </a:r>
            <a:r>
              <a:rPr lang="zh-CN" altLang="en-US" sz="2000" b="1" spc="200" dirty="0">
                <a:solidFill>
                  <a:schemeClr val="accent5"/>
                </a:solidFill>
                <a:uFillTx/>
                <a:sym typeface="+mn-ea"/>
              </a:rPr>
              <a:t>阐述</a:t>
            </a:r>
            <a:r>
              <a:rPr lang="zh-CN" altLang="en-US" sz="2000" spc="200" dirty="0">
                <a:uFillTx/>
                <a:sym typeface="+mn-ea"/>
              </a:rPr>
              <a:t>每个设定的原因。</a:t>
            </a:r>
            <a:endParaRPr lang="zh-CN" altLang="en-US" sz="2000" spc="200" dirty="0">
              <a:uFillTx/>
              <a:sym typeface="+mn-ea"/>
            </a:endParaRPr>
          </a:p>
          <a:p>
            <a:pPr algn="l"/>
            <a:r>
              <a:rPr lang="zh-CN" altLang="en-US" sz="2000" spc="200" dirty="0">
                <a:uFillTx/>
                <a:sym typeface="+mn-ea"/>
              </a:rPr>
              <a:t>（3）设定卖出规则，包括：卖出方式设定、多因子筛选、多因子排序等。并</a:t>
            </a:r>
            <a:r>
              <a:rPr lang="zh-CN" altLang="en-US" sz="2000" b="1" spc="200" dirty="0">
                <a:solidFill>
                  <a:schemeClr val="accent5"/>
                </a:solidFill>
                <a:uFillTx/>
                <a:sym typeface="+mn-ea"/>
              </a:rPr>
              <a:t>阐述</a:t>
            </a:r>
            <a:r>
              <a:rPr lang="zh-CN" altLang="en-US" sz="2000" spc="200" dirty="0">
                <a:uFillTx/>
                <a:sym typeface="+mn-ea"/>
              </a:rPr>
              <a:t>采用这种多因子筛选以及多因子排序的原因。</a:t>
            </a:r>
            <a:endParaRPr lang="zh-CN" altLang="en-US" sz="2000" spc="200" dirty="0">
              <a:uFillTx/>
              <a:sym typeface="+mn-ea"/>
            </a:endParaRPr>
          </a:p>
          <a:p>
            <a:pPr algn="l"/>
            <a:r>
              <a:rPr lang="zh-CN" altLang="en-US" sz="2000" spc="200" dirty="0">
                <a:uFillTx/>
                <a:sym typeface="+mn-ea"/>
              </a:rPr>
              <a:t>（4）设定买入规则，包括：买入方式设定、多因子筛选、多因子排序等。并</a:t>
            </a:r>
            <a:r>
              <a:rPr lang="zh-CN" altLang="en-US" sz="2000" b="1" spc="200" dirty="0">
                <a:solidFill>
                  <a:schemeClr val="accent5"/>
                </a:solidFill>
                <a:uFillTx/>
                <a:sym typeface="+mn-ea"/>
              </a:rPr>
              <a:t>阐述</a:t>
            </a:r>
            <a:r>
              <a:rPr lang="zh-CN" altLang="en-US" sz="2000" spc="200" dirty="0">
                <a:uFillTx/>
                <a:sym typeface="+mn-ea"/>
              </a:rPr>
              <a:t>采用这种多因子筛选以及多因子排序的原因。</a:t>
            </a:r>
            <a:endParaRPr lang="zh-CN" altLang="en-US" sz="2000" spc="200" dirty="0">
              <a:uFillTx/>
              <a:sym typeface="+mn-ea"/>
            </a:endParaRPr>
          </a:p>
          <a:p>
            <a:pPr algn="l"/>
            <a:r>
              <a:rPr lang="zh-CN" altLang="en-US" sz="2000" spc="200" dirty="0">
                <a:uFillTx/>
                <a:sym typeface="+mn-ea"/>
              </a:rPr>
              <a:t>（5）</a:t>
            </a:r>
            <a:r>
              <a:rPr lang="zh-CN" altLang="en-US" sz="2000" dirty="0"/>
              <a:t>设定风险控制规则</a:t>
            </a:r>
            <a:r>
              <a:rPr lang="zh-CN" altLang="en-US" sz="2000" spc="200" dirty="0">
                <a:uFillTx/>
                <a:sym typeface="+mn-ea"/>
              </a:rPr>
              <a:t>，包括：单股止盈设定、单股止损设定等。并</a:t>
            </a:r>
            <a:r>
              <a:rPr lang="zh-CN" altLang="en-US" sz="2000" b="1" spc="200" dirty="0">
                <a:solidFill>
                  <a:schemeClr val="accent5"/>
                </a:solidFill>
                <a:uFillTx/>
                <a:sym typeface="+mn-ea"/>
              </a:rPr>
              <a:t>阐述</a:t>
            </a:r>
            <a:r>
              <a:rPr lang="zh-CN" altLang="en-US" sz="2000" spc="200" dirty="0">
                <a:uFillTx/>
                <a:sym typeface="+mn-ea"/>
              </a:rPr>
              <a:t>设定原因。</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3.对上述构建的自动投资机器人进行</a:t>
            </a:r>
            <a:r>
              <a:rPr lang="zh-CN" altLang="en-US" sz="2000" b="1" spc="200" dirty="0">
                <a:solidFill>
                  <a:schemeClr val="accent5"/>
                </a:solidFill>
                <a:uFillTx/>
                <a:sym typeface="+mn-ea"/>
              </a:rPr>
              <a:t>自然语言介绍与描述</a:t>
            </a:r>
            <a:r>
              <a:rPr lang="zh-CN" altLang="en-US" sz="2000" spc="200" dirty="0">
                <a:uFillTx/>
                <a:sym typeface="+mn-ea"/>
              </a:rPr>
              <a:t>，包括但不限于：基本信息介绍、预期功能介绍等等。</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4.在制定自动投资机器人的过程中，如何划分你的策略或机器人的类型？</a:t>
            </a:r>
            <a:r>
              <a:rPr lang="zh-CN" altLang="en-US" sz="2000" b="1" spc="200" dirty="0">
                <a:solidFill>
                  <a:schemeClr val="accent5"/>
                </a:solidFill>
                <a:uFillTx/>
                <a:sym typeface="+mn-ea"/>
              </a:rPr>
              <a:t>简述</a:t>
            </a:r>
            <a:r>
              <a:rPr lang="zh-CN" altLang="en-US" sz="2000" spc="200" dirty="0">
                <a:uFillTx/>
                <a:sym typeface="+mn-ea"/>
              </a:rPr>
              <a:t>思路。</a:t>
            </a:r>
            <a:endParaRPr lang="zh-CN" altLang="en-US" sz="2000" spc="200" dirty="0">
              <a:uFillTx/>
              <a:sym typeface="+mn-ea"/>
            </a:endParaRPr>
          </a:p>
        </p:txBody>
      </p:sp>
      <p:sp>
        <p:nvSpPr>
          <p:cNvPr id="7" name="文本框 6"/>
          <p:cNvSpPr txBox="1"/>
          <p:nvPr/>
        </p:nvSpPr>
        <p:spPr>
          <a:xfrm>
            <a:off x="133350" y="723397"/>
            <a:ext cx="11658600" cy="441403"/>
          </a:xfrm>
          <a:prstGeom prst="rect">
            <a:avLst/>
          </a:prstGeom>
          <a:noFill/>
        </p:spPr>
        <p:txBody>
          <a:bodyPr wrap="square">
            <a:spAutoFit/>
          </a:bodyPr>
          <a:lstStyle/>
          <a:p>
            <a:pPr algn="just">
              <a:lnSpc>
                <a:spcPct val="125000"/>
              </a:lnSpc>
            </a:pPr>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endParaRPr lang="zh-CN" altLang="en-US" sz="2000" spc="200" dirty="0">
              <a:uFillTx/>
              <a:sym typeface="+mn-ea"/>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3·</a:t>
            </a:r>
            <a:r>
              <a:rPr lang="zh-CN" altLang="en-US" sz="4400" dirty="0"/>
              <a:t>实验要求</a:t>
            </a:r>
            <a:r>
              <a:rPr lang="en-US" altLang="zh-CN" sz="4400" dirty="0"/>
              <a:t>              </a:t>
            </a:r>
            <a:endParaRPr lang="zh-CN" altLang="en-US" sz="4400" dirty="0"/>
          </a:p>
        </p:txBody>
      </p:sp>
      <p:sp>
        <p:nvSpPr>
          <p:cNvPr id="10" name="文本框 9"/>
          <p:cNvSpPr txBox="1"/>
          <p:nvPr/>
        </p:nvSpPr>
        <p:spPr>
          <a:xfrm>
            <a:off x="259484" y="1114425"/>
            <a:ext cx="11461924" cy="5262979"/>
          </a:xfrm>
          <a:prstGeom prst="rect">
            <a:avLst/>
          </a:prstGeom>
          <a:noFill/>
        </p:spPr>
        <p:txBody>
          <a:bodyPr wrap="square" rtlCol="0">
            <a:spAutoFit/>
          </a:bodyPr>
          <a:lstStyle/>
          <a:p>
            <a:pPr algn="l"/>
            <a:r>
              <a:rPr lang="zh-CN" altLang="en-US" sz="2800" b="1" spc="200" dirty="0">
                <a:uFillTx/>
                <a:sym typeface="+mn-ea"/>
              </a:rPr>
              <a:t>2.2策略执行——自动投资机器人历史回测</a:t>
            </a:r>
            <a:endParaRPr lang="zh-CN" altLang="en-US" sz="2800" b="1" spc="200" dirty="0">
              <a:uFillTx/>
              <a:sym typeface="+mn-ea"/>
            </a:endParaRPr>
          </a:p>
          <a:p>
            <a:pPr algn="l"/>
            <a:r>
              <a:rPr lang="zh-CN" altLang="en-US" spc="200" dirty="0">
                <a:uFillTx/>
                <a:sym typeface="+mn-ea"/>
              </a:rPr>
              <a:t>1.对上述构建的自动投资机器人</a:t>
            </a:r>
            <a:r>
              <a:rPr lang="zh-CN" altLang="en-US" b="1" spc="200" dirty="0">
                <a:solidFill>
                  <a:schemeClr val="accent5"/>
                </a:solidFill>
                <a:uFillTx/>
                <a:sym typeface="+mn-ea"/>
              </a:rPr>
              <a:t>执行</a:t>
            </a:r>
            <a:r>
              <a:rPr lang="zh-CN" altLang="en-US" spc="200" dirty="0">
                <a:uFillTx/>
                <a:sym typeface="+mn-ea"/>
              </a:rPr>
              <a:t>历史回测+评测诊断。</a:t>
            </a:r>
            <a:endParaRPr lang="zh-CN" altLang="en-US" spc="200" dirty="0">
              <a:uFillTx/>
              <a:sym typeface="+mn-ea"/>
            </a:endParaRPr>
          </a:p>
          <a:p>
            <a:pPr algn="l"/>
            <a:r>
              <a:rPr lang="zh-CN" altLang="en-US" spc="200" dirty="0">
                <a:uFillTx/>
                <a:sym typeface="+mn-ea"/>
              </a:rPr>
              <a:t>2.根据评测诊断结果对策略的表现作出客观</a:t>
            </a:r>
            <a:r>
              <a:rPr lang="zh-CN" altLang="en-US" b="1" spc="200" dirty="0">
                <a:solidFill>
                  <a:schemeClr val="accent5"/>
                </a:solidFill>
                <a:uFillTx/>
                <a:sym typeface="+mn-ea"/>
              </a:rPr>
              <a:t>评价与分析</a:t>
            </a:r>
            <a:r>
              <a:rPr lang="zh-CN" altLang="en-US" spc="200" dirty="0">
                <a:uFillTx/>
                <a:sym typeface="+mn-ea"/>
              </a:rPr>
              <a:t>。</a:t>
            </a:r>
            <a:endParaRPr lang="zh-CN" altLang="en-US" sz="2800" spc="200" dirty="0">
              <a:uFillTx/>
              <a:sym typeface="+mn-ea"/>
            </a:endParaRPr>
          </a:p>
          <a:p>
            <a:pPr algn="l"/>
            <a:r>
              <a:rPr lang="zh-CN" altLang="en-US" sz="2800" b="1" spc="200" dirty="0">
                <a:uFillTx/>
                <a:sym typeface="+mn-ea"/>
              </a:rPr>
              <a:t>2.3策略验证与改进——自动投资机器人的升级和进化</a:t>
            </a:r>
            <a:endParaRPr lang="zh-CN" altLang="en-US" sz="2800" b="1" spc="200" dirty="0">
              <a:uFillTx/>
              <a:sym typeface="+mn-ea"/>
            </a:endParaRPr>
          </a:p>
          <a:p>
            <a:pPr algn="l"/>
            <a:r>
              <a:rPr lang="zh-CN" altLang="en-US" spc="200" dirty="0">
                <a:uFillTx/>
                <a:sym typeface="+mn-ea"/>
              </a:rPr>
              <a:t>1.</a:t>
            </a:r>
            <a:r>
              <a:rPr lang="zh-CN" altLang="en-US" b="1" spc="200" dirty="0">
                <a:solidFill>
                  <a:schemeClr val="accent5"/>
                </a:solidFill>
                <a:uFillTx/>
                <a:sym typeface="+mn-ea"/>
              </a:rPr>
              <a:t>相同类型策略，对比因子影响</a:t>
            </a:r>
            <a:r>
              <a:rPr lang="zh-CN" altLang="en-US" spc="200" dirty="0">
                <a:uFillTx/>
                <a:sym typeface="+mn-ea"/>
              </a:rPr>
              <a:t>。制定一个自动投资机器人，对该指定的自动投资机器人进行改进。</a:t>
            </a:r>
            <a:endParaRPr lang="zh-CN" altLang="en-US" spc="200" dirty="0">
              <a:uFillTx/>
              <a:sym typeface="+mn-ea"/>
            </a:endParaRPr>
          </a:p>
          <a:p>
            <a:pPr algn="l"/>
            <a:r>
              <a:rPr lang="zh-CN" altLang="en-US" spc="200" dirty="0">
                <a:uFillTx/>
                <a:sym typeface="+mn-ea"/>
              </a:rPr>
              <a:t>方法：保证投资周期不变，仅改变一个或</a:t>
            </a:r>
            <a:r>
              <a:rPr lang="zh-CN" altLang="en-US" spc="200" dirty="0">
                <a:sym typeface="+mn-ea"/>
              </a:rPr>
              <a:t>改变多个规则</a:t>
            </a:r>
            <a:r>
              <a:rPr lang="zh-CN" altLang="en-US" spc="200" dirty="0">
                <a:uFillTx/>
                <a:sym typeface="+mn-ea"/>
              </a:rPr>
              <a:t>，对比策略效果，最终确定一个最优机器人，给出最终的制定方案，并分析原因。</a:t>
            </a:r>
            <a:endParaRPr lang="zh-CN" altLang="en-US" spc="200" dirty="0">
              <a:uFillTx/>
              <a:sym typeface="+mn-ea"/>
            </a:endParaRPr>
          </a:p>
          <a:p>
            <a:pPr algn="l"/>
            <a:endParaRPr lang="zh-CN" altLang="en-US" spc="200" dirty="0">
              <a:uFillTx/>
              <a:sym typeface="+mn-ea"/>
            </a:endParaRPr>
          </a:p>
          <a:p>
            <a:pPr algn="l"/>
            <a:r>
              <a:rPr lang="zh-CN" altLang="en-US" spc="200" dirty="0">
                <a:uFillTx/>
                <a:sym typeface="+mn-ea"/>
              </a:rPr>
              <a:t>2.</a:t>
            </a:r>
            <a:r>
              <a:rPr lang="zh-CN" altLang="en-US" b="1" spc="200" dirty="0">
                <a:solidFill>
                  <a:schemeClr val="accent5"/>
                </a:solidFill>
                <a:uFillTx/>
                <a:sym typeface="+mn-ea"/>
              </a:rPr>
              <a:t>不同类型策略，对比策略效果</a:t>
            </a:r>
            <a:r>
              <a:rPr lang="zh-CN" altLang="en-US" spc="200" dirty="0">
                <a:uFillTx/>
                <a:sym typeface="+mn-ea"/>
              </a:rPr>
              <a:t>。制定多个自动投资机器人，通过对比各种因子之间的差异对投资机器人进行改进。</a:t>
            </a:r>
            <a:endParaRPr lang="zh-CN" altLang="en-US" spc="200" dirty="0">
              <a:uFillTx/>
              <a:sym typeface="+mn-ea"/>
            </a:endParaRPr>
          </a:p>
          <a:p>
            <a:pPr algn="l"/>
            <a:r>
              <a:rPr lang="zh-CN" altLang="en-US" spc="200" dirty="0">
                <a:uFillTx/>
                <a:sym typeface="+mn-ea"/>
              </a:rPr>
              <a:t>方法：保证投资周期不变，构造具有很大差别甚至完全不同投资策略的多个自动投资机器人，对比策略评测效果，最终确定一个最优机器人，给出最终的制定方案，并</a:t>
            </a:r>
            <a:r>
              <a:rPr lang="zh-CN" altLang="en-US" b="1" spc="200" dirty="0">
                <a:solidFill>
                  <a:schemeClr val="accent5"/>
                </a:solidFill>
                <a:uFillTx/>
                <a:sym typeface="+mn-ea"/>
              </a:rPr>
              <a:t>分析</a:t>
            </a:r>
            <a:r>
              <a:rPr lang="zh-CN" altLang="en-US" spc="200" dirty="0">
                <a:uFillTx/>
                <a:sym typeface="+mn-ea"/>
              </a:rPr>
              <a:t>原因。</a:t>
            </a:r>
            <a:endParaRPr lang="zh-CN" altLang="en-US" spc="200" dirty="0">
              <a:uFillTx/>
              <a:sym typeface="+mn-ea"/>
            </a:endParaRPr>
          </a:p>
          <a:p>
            <a:pPr algn="l"/>
            <a:r>
              <a:rPr lang="zh-CN" altLang="en-US" sz="2800" b="1" spc="200" dirty="0">
                <a:uFillTx/>
                <a:sym typeface="+mn-ea"/>
              </a:rPr>
              <a:t>2.4实盘演练——自动投资大赛</a:t>
            </a:r>
            <a:endParaRPr lang="zh-CN" altLang="en-US" sz="2800" b="1" spc="200" dirty="0">
              <a:uFillTx/>
              <a:sym typeface="+mn-ea"/>
            </a:endParaRPr>
          </a:p>
          <a:p>
            <a:pPr algn="l"/>
            <a:r>
              <a:rPr lang="zh-CN" altLang="en-US" spc="200" dirty="0">
                <a:uFillTx/>
                <a:sym typeface="+mn-ea"/>
              </a:rPr>
              <a:t>1. </a:t>
            </a:r>
            <a:r>
              <a:rPr lang="zh-CN" altLang="en-US" dirty="0"/>
              <a:t>使用新建的账号，根据前述实验中的结论和对比结果，设定最终的自动投资机器人或投资机器人组合（投资机器人数量不超过</a:t>
            </a:r>
            <a:r>
              <a:rPr lang="en-US" altLang="zh-CN" dirty="0"/>
              <a:t>3</a:t>
            </a:r>
            <a:r>
              <a:rPr lang="zh-CN" altLang="en-US" dirty="0"/>
              <a:t>个），并参加本次自动投资大赛</a:t>
            </a:r>
            <a:endParaRPr lang="en-US" altLang="zh-CN" dirty="0"/>
          </a:p>
          <a:p>
            <a:pPr algn="l"/>
            <a:r>
              <a:rPr lang="en-US" altLang="zh-CN" spc="200" dirty="0">
                <a:uFillTx/>
                <a:sym typeface="+mn-ea"/>
              </a:rPr>
              <a:t>2</a:t>
            </a:r>
            <a:r>
              <a:rPr lang="zh-CN" altLang="en-US" spc="200" dirty="0">
                <a:uFillTx/>
                <a:sym typeface="+mn-ea"/>
              </a:rPr>
              <a:t>.</a:t>
            </a:r>
            <a:r>
              <a:rPr lang="zh-CN" altLang="en-US" dirty="0"/>
              <a:t>成功参加比赛后，在</a:t>
            </a:r>
            <a:r>
              <a:rPr lang="zh-CN" altLang="en-US" b="1" dirty="0"/>
              <a:t>自动投资</a:t>
            </a:r>
            <a:r>
              <a:rPr lang="zh-CN" altLang="en-US" dirty="0"/>
              <a:t>模块的</a:t>
            </a:r>
            <a:r>
              <a:rPr lang="zh-CN" altLang="en-US" b="1" dirty="0"/>
              <a:t>策略管理器</a:t>
            </a:r>
            <a:r>
              <a:rPr lang="zh-CN" altLang="en-US" dirty="0"/>
              <a:t>中，选择一个你想要使用的策略并将其开启。</a:t>
            </a:r>
            <a:r>
              <a:rPr lang="zh-CN" altLang="en-US" spc="200" dirty="0">
                <a:uFillTx/>
                <a:sym typeface="+mn-ea"/>
              </a:rPr>
              <a:t>大赛期间，关注自动投资机器人的表现，并及时调整使用的策略。</a:t>
            </a:r>
            <a:endParaRPr lang="zh-CN" altLang="en-US" spc="200" dirty="0">
              <a:uFillTx/>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schemeClr val="accent2"/>
                </a:solidFill>
                <a:sym typeface="+mn-ea"/>
              </a:rPr>
              <a:t>Intelligent Securities Investment·Experiment</a:t>
            </a:r>
            <a:endParaRPr lang="en-US" altLang="zh-CN">
              <a:solidFill>
                <a:schemeClr val="accent2"/>
              </a:solidFill>
              <a:sym typeface="+mn-ea"/>
            </a:endParaRPr>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en-US" altLang="zh-CN" sz="4400" dirty="0"/>
              <a:t>                                </a:t>
            </a:r>
            <a:r>
              <a:rPr lang="en-US" altLang="zh-CN" sz="4400" dirty="0">
                <a:solidFill>
                  <a:srgbClr val="00B050"/>
                </a:solidFill>
              </a:rPr>
              <a:t>1·</a:t>
            </a:r>
            <a:r>
              <a:rPr lang="zh-CN" altLang="en-US" sz="4400" dirty="0">
                <a:solidFill>
                  <a:srgbClr val="00B050"/>
                </a:solidFill>
              </a:rPr>
              <a:t>实验介绍</a:t>
            </a:r>
            <a:endParaRPr lang="zh-CN" altLang="en-US" sz="4400" dirty="0">
              <a:solidFill>
                <a:srgbClr val="00B050"/>
              </a:solidFill>
            </a:endParaRPr>
          </a:p>
        </p:txBody>
      </p:sp>
      <p:sp>
        <p:nvSpPr>
          <p:cNvPr id="9" name="标题 1"/>
          <p:cNvSpPr>
            <a:spLocks noGrp="1"/>
          </p:cNvSpPr>
          <p:nvPr>
            <p:custDataLst>
              <p:tags r:id="rId3"/>
            </p:custDataLst>
          </p:nvPr>
        </p:nvSpPr>
        <p:spPr>
          <a:xfrm>
            <a:off x="918800" y="4645585"/>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4·实验说明</a:t>
            </a:r>
            <a:endParaRPr lang="zh-CN" altLang="en-US" sz="4400" dirty="0"/>
          </a:p>
        </p:txBody>
      </p:sp>
      <p:sp>
        <p:nvSpPr>
          <p:cNvPr id="10" name="标题 1"/>
          <p:cNvSpPr>
            <a:spLocks noGrp="1"/>
          </p:cNvSpPr>
          <p:nvPr>
            <p:custDataLst>
              <p:tags r:id="rId4"/>
            </p:custDataLst>
          </p:nvPr>
        </p:nvSpPr>
        <p:spPr>
          <a:xfrm>
            <a:off x="918801" y="3512112"/>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3·实验要求</a:t>
            </a:r>
            <a:endParaRPr lang="zh-CN" altLang="en-US" sz="4400" dirty="0"/>
          </a:p>
        </p:txBody>
      </p:sp>
      <p:sp>
        <p:nvSpPr>
          <p:cNvPr id="11" name="标题 1"/>
          <p:cNvSpPr>
            <a:spLocks noGrp="1"/>
          </p:cNvSpPr>
          <p:nvPr>
            <p:custDataLst>
              <p:tags r:id="rId5"/>
            </p:custDataLst>
          </p:nvPr>
        </p:nvSpPr>
        <p:spPr>
          <a:xfrm>
            <a:off x="918802" y="2316499"/>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2·实验内容</a:t>
            </a:r>
            <a:endParaRPr lang="zh-CN" altLang="en-US" sz="4400" dirty="0"/>
          </a:p>
        </p:txBody>
      </p:sp>
      <p:pic>
        <p:nvPicPr>
          <p:cNvPr id="6" name="图片 5"/>
          <p:cNvPicPr>
            <a:picLocks noChangeAspect="1"/>
          </p:cNvPicPr>
          <p:nvPr/>
        </p:nvPicPr>
        <p:blipFill>
          <a:blip r:embed="rId6"/>
          <a:stretch>
            <a:fillRect/>
          </a:stretch>
        </p:blipFill>
        <p:spPr>
          <a:xfrm>
            <a:off x="550003" y="1067726"/>
            <a:ext cx="7009747" cy="4888772"/>
          </a:xfrm>
          <a:prstGeom prst="rect">
            <a:avLst/>
          </a:prstGeom>
        </p:spPr>
      </p:pic>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49" y="1218565"/>
            <a:ext cx="11350625" cy="3169285"/>
          </a:xfrm>
          <a:prstGeom prst="rect">
            <a:avLst/>
          </a:prstGeom>
          <a:noFill/>
        </p:spPr>
        <p:txBody>
          <a:bodyPr wrap="square" rtlCol="0">
            <a:spAutoFit/>
          </a:bodyPr>
          <a:lstStyle/>
          <a:p>
            <a:pPr algn="l"/>
            <a:r>
              <a:rPr lang="zh-CN" altLang="en-US" sz="2000" spc="200" dirty="0">
                <a:uFillTx/>
                <a:sym typeface="+mn-ea"/>
              </a:rPr>
              <a:t>有关本节实验的成绩：</a:t>
            </a:r>
            <a:br>
              <a:rPr lang="zh-CN" altLang="en-US" sz="2000" spc="200" dirty="0">
                <a:uFillTx/>
                <a:sym typeface="+mn-ea"/>
              </a:rPr>
            </a:br>
            <a:r>
              <a:rPr lang="en-US" altLang="zh-CN" sz="2000" spc="200" dirty="0">
                <a:uFillTx/>
                <a:sym typeface="+mn-ea"/>
              </a:rPr>
              <a:t>·</a:t>
            </a:r>
            <a:r>
              <a:rPr lang="zh-CN" altLang="en-US" sz="2000" spc="200" dirty="0">
                <a:uFillTx/>
                <a:sym typeface="+mn-ea"/>
              </a:rPr>
              <a:t>自动投资实验成绩会参考机器人的表现。</a:t>
            </a:r>
            <a:endParaRPr lang="en-US" altLang="zh-CN" sz="2000" spc="200" dirty="0">
              <a:uFillTx/>
              <a:sym typeface="+mn-ea"/>
            </a:endParaRPr>
          </a:p>
          <a:p>
            <a:pPr algn="l"/>
            <a:r>
              <a:rPr lang="en-US" altLang="zh-CN" sz="2000" spc="200" dirty="0">
                <a:uFillTx/>
                <a:sym typeface="+mn-ea"/>
              </a:rPr>
              <a:t>·</a:t>
            </a:r>
            <a:r>
              <a:rPr lang="zh-CN" altLang="en-US" sz="2000" spc="200" dirty="0">
                <a:uFillTx/>
                <a:sym typeface="+mn-ea"/>
              </a:rPr>
              <a:t>另一方面取决于实验报告书写的认真程度和规范程度（包括语言是否通顺，逻辑是否合理，文档排版是否规范、实验结论是否严谨等）；</a:t>
            </a:r>
            <a:endParaRPr lang="zh-CN" altLang="en-US" sz="2000" spc="200" dirty="0">
              <a:uFillTx/>
              <a:sym typeface="+mn-ea"/>
            </a:endParaRPr>
          </a:p>
          <a:p>
            <a:pPr algn="l"/>
            <a:r>
              <a:rPr lang="en-US" altLang="zh-CN" sz="2000" spc="200" dirty="0">
                <a:uFillTx/>
                <a:sym typeface="+mn-ea"/>
              </a:rPr>
              <a:t>·</a:t>
            </a:r>
            <a:r>
              <a:rPr lang="zh-CN" altLang="en-US" sz="2000" spc="200" dirty="0">
                <a:uFillTx/>
                <a:sym typeface="+mn-ea"/>
              </a:rPr>
              <a:t>还有一方面取决于平台的活跃程度，包括社区发帖、评论的质量等等。</a:t>
            </a:r>
            <a:endParaRPr lang="zh-CN" altLang="en-US" sz="2000" spc="200" dirty="0">
              <a:uFillTx/>
              <a:sym typeface="+mn-ea"/>
            </a:endParaRPr>
          </a:p>
          <a:p>
            <a:pPr algn="l"/>
            <a:r>
              <a:rPr lang="zh-CN" altLang="en-US" sz="2000" spc="200" dirty="0">
                <a:uFillTx/>
                <a:sym typeface="+mn-ea"/>
              </a:rPr>
              <a:t>上述内容将由老师以及平台维护人员以及技术组共同审核。</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实验报告命名要求：</a:t>
            </a:r>
            <a:r>
              <a:rPr lang="zh-CN" altLang="en-US" sz="2000" b="1" spc="200" dirty="0">
                <a:solidFill>
                  <a:srgbClr val="FF0000"/>
                </a:solidFill>
                <a:uFillTx/>
                <a:sym typeface="+mn-ea"/>
              </a:rPr>
              <a:t>学号</a:t>
            </a:r>
            <a:r>
              <a:rPr lang="en-US" altLang="zh-CN" sz="2000" b="1" spc="200" dirty="0">
                <a:solidFill>
                  <a:srgbClr val="FF0000"/>
                </a:solidFill>
                <a:uFillTx/>
                <a:sym typeface="+mn-ea"/>
              </a:rPr>
              <a:t>-</a:t>
            </a:r>
            <a:r>
              <a:rPr lang="zh-CN" altLang="en-US" sz="2000" b="1" spc="200" dirty="0">
                <a:solidFill>
                  <a:srgbClr val="FF0000"/>
                </a:solidFill>
                <a:uFillTx/>
                <a:sym typeface="+mn-ea"/>
              </a:rPr>
              <a:t>姓名</a:t>
            </a:r>
            <a:r>
              <a:rPr lang="en-US" altLang="zh-CN" sz="2000" b="1" spc="200" dirty="0">
                <a:solidFill>
                  <a:srgbClr val="FF0000"/>
                </a:solidFill>
                <a:uFillTx/>
                <a:sym typeface="+mn-ea"/>
              </a:rPr>
              <a:t>-</a:t>
            </a:r>
            <a:r>
              <a:rPr lang="zh-CN" altLang="en-US" sz="2000" b="1" spc="200" dirty="0">
                <a:solidFill>
                  <a:srgbClr val="FF0000"/>
                </a:solidFill>
                <a:uFillTx/>
                <a:sym typeface="+mn-ea"/>
              </a:rPr>
              <a:t>站内</a:t>
            </a:r>
            <a:r>
              <a:rPr lang="en-US" altLang="zh-CN" sz="2000" b="1" spc="200" dirty="0">
                <a:solidFill>
                  <a:srgbClr val="FF0000"/>
                </a:solidFill>
                <a:uFillTx/>
                <a:sym typeface="+mn-ea"/>
              </a:rPr>
              <a:t>id-experiment</a:t>
            </a:r>
            <a:r>
              <a:rPr lang="en-US" altLang="zh-CN" sz="2000" b="1" u="sng" spc="200" dirty="0">
                <a:solidFill>
                  <a:srgbClr val="FF0000"/>
                </a:solidFill>
                <a:uFillTx/>
                <a:sym typeface="+mn-ea"/>
              </a:rPr>
              <a:t>4</a:t>
            </a:r>
            <a:r>
              <a:rPr lang="en-US" altLang="zh-CN" sz="2000" b="1" spc="200" dirty="0">
                <a:solidFill>
                  <a:srgbClr val="FF0000"/>
                </a:solidFill>
                <a:uFillTx/>
                <a:sym typeface="+mn-ea"/>
              </a:rPr>
              <a:t>.doc/pdf/docx/ppt</a:t>
            </a:r>
            <a:endParaRPr lang="zh-CN" altLang="en-US" sz="2000" b="1" spc="200" dirty="0">
              <a:uFillTx/>
              <a:sym typeface="+mn-ea"/>
            </a:endParaRPr>
          </a:p>
          <a:p>
            <a:pPr algn="l"/>
            <a:r>
              <a:rPr lang="zh-CN" altLang="en-US" sz="2000" spc="200" dirty="0">
                <a:uFillTx/>
                <a:sym typeface="+mn-ea"/>
              </a:rPr>
              <a:t>实验报告提交</a:t>
            </a:r>
            <a:r>
              <a:rPr lang="en-US" altLang="zh-CN" sz="2000" spc="200" dirty="0" err="1">
                <a:uFillTx/>
                <a:sym typeface="+mn-ea"/>
              </a:rPr>
              <a:t>DeadLine</a:t>
            </a:r>
            <a:r>
              <a:rPr lang="en-US" altLang="zh-CN" sz="2000" spc="200" dirty="0">
                <a:uFillTx/>
                <a:sym typeface="+mn-ea"/>
              </a:rPr>
              <a:t>: </a:t>
            </a:r>
            <a:r>
              <a:rPr lang="en-US" altLang="zh-CN" sz="2000" spc="200" dirty="0">
                <a:solidFill>
                  <a:srgbClr val="0070C0"/>
                </a:solidFill>
                <a:uFillTx/>
                <a:sym typeface="+mn-ea"/>
              </a:rPr>
              <a:t>2022-06-05</a:t>
            </a:r>
            <a:r>
              <a:rPr lang="zh-CN" altLang="en-US" sz="2000" spc="200" dirty="0">
                <a:solidFill>
                  <a:srgbClr val="0070C0"/>
                </a:solidFill>
                <a:uFillTx/>
                <a:sym typeface="+mn-ea"/>
              </a:rPr>
              <a:t>（周日）</a:t>
            </a:r>
            <a:r>
              <a:rPr lang="en-US" altLang="zh-CN" sz="2000" spc="200" dirty="0">
                <a:solidFill>
                  <a:srgbClr val="0070C0"/>
                </a:solidFill>
                <a:uFillTx/>
                <a:sym typeface="+mn-ea"/>
              </a:rPr>
              <a:t>24</a:t>
            </a:r>
            <a:r>
              <a:rPr lang="zh-CN" altLang="en-US" sz="2000" spc="200" dirty="0">
                <a:solidFill>
                  <a:srgbClr val="0070C0"/>
                </a:solidFill>
                <a:uFillTx/>
                <a:sym typeface="+mn-ea"/>
              </a:rPr>
              <a:t>时</a:t>
            </a:r>
            <a:endParaRPr lang="en-US" altLang="zh-CN" sz="2000" spc="200" dirty="0">
              <a:solidFill>
                <a:srgbClr val="0070C0"/>
              </a:solidFill>
              <a:uFillTx/>
              <a:sym typeface="+mn-ea"/>
            </a:endParaRPr>
          </a:p>
          <a:p>
            <a:pPr algn="l"/>
            <a:r>
              <a:rPr lang="zh-CN" altLang="en-US" sz="2000" spc="200" dirty="0">
                <a:solidFill>
                  <a:schemeClr val="tx1"/>
                </a:solidFill>
                <a:uFillTx/>
                <a:sym typeface="+mn-ea"/>
              </a:rPr>
              <a:t>实验报告中英文均可，站内</a:t>
            </a:r>
            <a:r>
              <a:rPr lang="en-US" altLang="zh-CN" sz="2000" spc="200" dirty="0">
                <a:solidFill>
                  <a:schemeClr val="tx1"/>
                </a:solidFill>
                <a:uFillTx/>
                <a:sym typeface="+mn-ea"/>
              </a:rPr>
              <a:t>id</a:t>
            </a:r>
            <a:r>
              <a:rPr lang="zh-CN" altLang="en-US" sz="2000" spc="200" dirty="0">
                <a:solidFill>
                  <a:schemeClr val="tx1"/>
                </a:solidFill>
                <a:uFillTx/>
                <a:sym typeface="+mn-ea"/>
              </a:rPr>
              <a:t>使用</a:t>
            </a:r>
            <a:r>
              <a:rPr lang="zh-CN" altLang="en-US" sz="2000" b="1" spc="200" dirty="0">
                <a:solidFill>
                  <a:schemeClr val="tx1"/>
                </a:solidFill>
                <a:uFillTx/>
                <a:sym typeface="+mn-ea"/>
              </a:rPr>
              <a:t>自己开课时注册的账号</a:t>
            </a:r>
            <a:r>
              <a:rPr lang="en-US" altLang="zh-CN" sz="2000" b="1" spc="200" dirty="0">
                <a:solidFill>
                  <a:schemeClr val="tx1"/>
                </a:solidFill>
                <a:uFillTx/>
                <a:sym typeface="+mn-ea"/>
              </a:rPr>
              <a:t>id</a:t>
            </a:r>
            <a:r>
              <a:rPr lang="zh-CN" altLang="en-US" sz="2000" spc="200" dirty="0">
                <a:solidFill>
                  <a:schemeClr val="tx1"/>
                </a:solidFill>
                <a:uFillTx/>
                <a:sym typeface="+mn-ea"/>
              </a:rPr>
              <a:t>，不要更改</a:t>
            </a:r>
            <a:endParaRPr lang="zh-CN" altLang="en-US" sz="2000" spc="200" dirty="0">
              <a:solidFill>
                <a:schemeClr val="tx1"/>
              </a:solidFill>
              <a:uFillTx/>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89025"/>
            <a:ext cx="10852150" cy="4311650"/>
          </a:xfrm>
        </p:spPr>
        <p:txBody>
          <a:bodyPr/>
          <a:lstStyle/>
          <a:p>
            <a:pPr algn="l"/>
            <a:r>
              <a:rPr lang="zh-CN" altLang="en-US">
                <a:latin typeface="宋体" panose="02010600030101010101" pitchFamily="2" charset="-122"/>
                <a:ea typeface="宋体" panose="02010600030101010101" pitchFamily="2" charset="-122"/>
              </a:rPr>
              <a:t>●</a:t>
            </a:r>
            <a:r>
              <a:rPr lang="zh-CN" altLang="en-US"/>
              <a:t>在智能证券投资中，自动投资围绕着理性投资自动化以及自动投资理性化两个研究方向展开。本节实验将围绕着构建自动投资机器人这一问题展开，制定投资策略，设定执行方式，并将金融时序数据作为投资机器人的感知，从而实现打造个性化投资机器人。</a:t>
            </a:r>
            <a:endParaRPr lang="zh-CN" altLang="en-US"/>
          </a:p>
          <a:p>
            <a:pPr algn="l"/>
            <a:endParaRPr lang="zh-CN" altLang="en-US"/>
          </a:p>
          <a:p>
            <a:pPr algn="l"/>
            <a:endParaRPr lang="zh-CN" altLang="en-US"/>
          </a:p>
          <a:p>
            <a:pPr algn="l"/>
            <a:endParaRPr lang="zh-CN" altLang="en-US"/>
          </a:p>
          <a:p>
            <a:pPr algn="l"/>
            <a:endParaRPr lang="zh-CN" altLang="en-US">
              <a:solidFill>
                <a:srgbClr val="FF0000"/>
              </a:solidFill>
            </a:endParaRPr>
          </a:p>
        </p:txBody>
      </p:sp>
      <p:graphicFrame>
        <p:nvGraphicFramePr>
          <p:cNvPr id="2" name="对象 -2147482604"/>
          <p:cNvGraphicFramePr>
            <a:graphicFrameLocks noChangeAspect="1"/>
          </p:cNvGraphicFramePr>
          <p:nvPr/>
        </p:nvGraphicFramePr>
        <p:xfrm>
          <a:off x="2611120" y="2769234"/>
          <a:ext cx="7209155" cy="3445093"/>
        </p:xfrm>
        <a:graphic>
          <a:graphicData uri="http://schemas.openxmlformats.org/presentationml/2006/ole">
            <mc:AlternateContent xmlns:mc="http://schemas.openxmlformats.org/markup-compatibility/2006">
              <mc:Choice xmlns:v="urn:schemas-microsoft-com:vml" Requires="v">
                <p:oleObj spid="_x0000_s3" name="" r:id="rId4" imgW="4791075" imgH="2171700" progId="Visio.Drawing.15">
                  <p:embed/>
                </p:oleObj>
              </mc:Choice>
              <mc:Fallback>
                <p:oleObj name="" r:id="rId4" imgW="4791075" imgH="2171700" progId="Visio.Drawing.15">
                  <p:embed/>
                  <p:pic>
                    <p:nvPicPr>
                      <p:cNvPr id="0" name="图片 3075"/>
                      <p:cNvPicPr/>
                      <p:nvPr/>
                    </p:nvPicPr>
                    <p:blipFill>
                      <a:blip r:embed="rId5"/>
                      <a:stretch>
                        <a:fillRect/>
                      </a:stretch>
                    </p:blipFill>
                    <p:spPr>
                      <a:xfrm>
                        <a:off x="2611120" y="2769234"/>
                        <a:ext cx="7209155" cy="3445093"/>
                      </a:xfrm>
                      <a:prstGeom prst="rect">
                        <a:avLst/>
                      </a:prstGeom>
                      <a:noFill/>
                      <a:ln w="38100">
                        <a:noFill/>
                        <a:miter/>
                      </a:ln>
                    </p:spPr>
                  </p:pic>
                </p:oleObj>
              </mc:Fallback>
            </mc:AlternateContent>
          </a:graphicData>
        </a:graphic>
      </p:graphicFrame>
      <p:sp>
        <p:nvSpPr>
          <p:cNvPr id="10" name="文本框 9"/>
          <p:cNvSpPr txBox="1"/>
          <p:nvPr/>
        </p:nvSpPr>
        <p:spPr>
          <a:xfrm>
            <a:off x="643890" y="6141720"/>
            <a:ext cx="10347960" cy="406522"/>
          </a:xfrm>
          <a:prstGeom prst="rect">
            <a:avLst/>
          </a:prstGeom>
          <a:noFill/>
        </p:spPr>
        <p:txBody>
          <a:bodyPr wrap="square">
            <a:spAutoFit/>
          </a:bodyPr>
          <a:lstStyle/>
          <a:p>
            <a:pPr marL="342900" indent="-342900" algn="just">
              <a:lnSpc>
                <a:spcPct val="125000"/>
              </a:lnSpc>
              <a:spcAft>
                <a:spcPts val="0"/>
              </a:spcAft>
              <a:buFont typeface="Arial" panose="020B0604020202020204" pitchFamily="34" charset="0"/>
              <a:buChar char="•"/>
            </a:pPr>
            <a:r>
              <a:rPr lang="zh-CN" altLang="en-US" sz="1800" dirty="0">
                <a:solidFill>
                  <a:srgbClr val="FF0000"/>
                </a:solidFill>
              </a:rPr>
              <a:t>注：课件中的配图均为示例，请同学们按照自己实际的策略制定以及运行效果进行分析！</a:t>
            </a:r>
            <a:endParaRPr lang="zh-CN" altLang="en-US" sz="1800" dirty="0">
              <a:solidFill>
                <a:srgbClr val="FF0000"/>
              </a:solidFill>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50365" y="715009"/>
            <a:ext cx="8606790" cy="698937"/>
          </a:xfrm>
        </p:spPr>
        <p:txBody>
          <a:bodyPr/>
          <a:lstStyle/>
          <a:p>
            <a:r>
              <a:rPr lang="en-US" altLang="zh-CN" b="1" dirty="0"/>
              <a:t>Prepare</a:t>
            </a:r>
            <a:endParaRPr lang="zh-CN" altLang="en-US" b="1" dirty="0"/>
          </a:p>
        </p:txBody>
      </p:sp>
      <p:sp>
        <p:nvSpPr>
          <p:cNvPr id="3" name="文本框 2"/>
          <p:cNvSpPr txBox="1"/>
          <p:nvPr/>
        </p:nvSpPr>
        <p:spPr>
          <a:xfrm>
            <a:off x="162560" y="3281691"/>
            <a:ext cx="6898404" cy="923330"/>
          </a:xfrm>
          <a:prstGeom prst="rect">
            <a:avLst/>
          </a:prstGeom>
          <a:noFill/>
        </p:spPr>
        <p:txBody>
          <a:bodyPr wrap="square" rtlCol="0">
            <a:spAutoFit/>
          </a:bodyPr>
          <a:lstStyle/>
          <a:p>
            <a:r>
              <a:rPr lang="zh-CN" altLang="en-US" dirty="0"/>
              <a:t>     Let</a:t>
            </a:r>
            <a:r>
              <a:rPr lang="en-US" altLang="zh-CN" dirty="0"/>
              <a:t>’</a:t>
            </a:r>
            <a:r>
              <a:rPr lang="zh-CN" altLang="en-US" dirty="0"/>
              <a:t>s </a:t>
            </a:r>
            <a:r>
              <a:rPr lang="en-US" altLang="zh-CN" dirty="0"/>
              <a:t>s</a:t>
            </a:r>
            <a:r>
              <a:rPr lang="zh-CN" altLang="en-US" dirty="0"/>
              <a:t>tart </a:t>
            </a:r>
            <a:r>
              <a:rPr lang="en-US" altLang="zh-CN" dirty="0"/>
              <a:t>a</a:t>
            </a:r>
            <a:r>
              <a:rPr lang="zh-CN" altLang="en-US" dirty="0"/>
              <a:t>gain</a:t>
            </a:r>
            <a:r>
              <a:rPr lang="en-US" altLang="zh-CN" dirty="0"/>
              <a:t>!</a:t>
            </a:r>
            <a:r>
              <a:rPr lang="zh-CN" altLang="en-US" dirty="0"/>
              <a:t> </a:t>
            </a:r>
            <a:endParaRPr lang="zh-CN" altLang="en-US" dirty="0"/>
          </a:p>
          <a:p>
            <a:r>
              <a:rPr lang="en-US" altLang="zh-CN" dirty="0"/>
              <a:t>     </a:t>
            </a:r>
            <a:r>
              <a:rPr lang="zh-CN" altLang="en-US" b="1" dirty="0"/>
              <a:t>重新注册账号</a:t>
            </a:r>
            <a:r>
              <a:rPr lang="zh-CN" altLang="en-US" dirty="0"/>
              <a:t>，账号在</a:t>
            </a:r>
            <a:r>
              <a:rPr lang="zh-CN" altLang="en-US" b="1" dirty="0"/>
              <a:t>原来自己的账号</a:t>
            </a:r>
            <a:r>
              <a:rPr lang="en-US" altLang="zh-CN" b="1" dirty="0"/>
              <a:t>id</a:t>
            </a:r>
            <a:r>
              <a:rPr lang="zh-CN" altLang="en-US" dirty="0"/>
              <a:t>基础上命名。</a:t>
            </a:r>
            <a:endParaRPr lang="zh-CN" altLang="en-US" dirty="0"/>
          </a:p>
          <a:p>
            <a:r>
              <a:rPr lang="en-US" altLang="zh-CN" dirty="0"/>
              <a:t>     </a:t>
            </a:r>
            <a:r>
              <a:rPr lang="zh-CN" altLang="en-US" dirty="0"/>
              <a:t>规则为：</a:t>
            </a:r>
            <a:r>
              <a:rPr lang="zh-CN" altLang="en-US" b="1" dirty="0">
                <a:solidFill>
                  <a:srgbClr val="FF0000"/>
                </a:solidFill>
              </a:rPr>
              <a:t>原用户名-AI</a:t>
            </a:r>
            <a:r>
              <a:rPr lang="zh-CN" altLang="en-US" dirty="0"/>
              <a:t>    例如：</a:t>
            </a:r>
            <a:r>
              <a:rPr lang="zh-CN" altLang="en-US" b="1" dirty="0"/>
              <a:t>鸽子散养-AI</a:t>
            </a:r>
            <a:endParaRPr lang="zh-CN" altLang="en-US" dirty="0"/>
          </a:p>
        </p:txBody>
      </p:sp>
      <p:pic>
        <p:nvPicPr>
          <p:cNvPr id="6" name="图片 5"/>
          <p:cNvPicPr>
            <a:picLocks noChangeAspect="1"/>
          </p:cNvPicPr>
          <p:nvPr/>
        </p:nvPicPr>
        <p:blipFill>
          <a:blip r:embed="rId3"/>
          <a:stretch>
            <a:fillRect/>
          </a:stretch>
        </p:blipFill>
        <p:spPr>
          <a:xfrm>
            <a:off x="5981490" y="1614169"/>
            <a:ext cx="6047950" cy="4836666"/>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80372"/>
            <a:ext cx="8184515" cy="542290"/>
          </a:xfrm>
        </p:spPr>
        <p:txBody>
          <a:bodyPr/>
          <a:lstStyle/>
          <a:p>
            <a:r>
              <a:rPr lang="en-US" altLang="zh-CN" b="1" dirty="0"/>
              <a:t>2.1 </a:t>
            </a:r>
            <a:r>
              <a:rPr lang="zh-CN" altLang="en-US" b="1" dirty="0"/>
              <a:t>【</a:t>
            </a:r>
            <a:r>
              <a:rPr b="1" dirty="0" err="1"/>
              <a:t>策略制定</a:t>
            </a:r>
            <a:r>
              <a:rPr b="1" dirty="0"/>
              <a:t>——</a:t>
            </a:r>
            <a:r>
              <a:rPr b="1" dirty="0" err="1"/>
              <a:t>自动投资机器人制定</a:t>
            </a:r>
            <a:r>
              <a:rPr lang="zh-CN" altLang="en-US" b="1" dirty="0"/>
              <a:t>】</a:t>
            </a:r>
            <a:endParaRPr lang="zh-CN" altLang="en-US" b="1" dirty="0"/>
          </a:p>
        </p:txBody>
      </p:sp>
      <p:sp>
        <p:nvSpPr>
          <p:cNvPr id="10" name="文本框 9"/>
          <p:cNvSpPr txBox="1"/>
          <p:nvPr/>
        </p:nvSpPr>
        <p:spPr>
          <a:xfrm>
            <a:off x="337185" y="1324221"/>
            <a:ext cx="11220450" cy="461665"/>
          </a:xfrm>
          <a:prstGeom prst="rect">
            <a:avLst/>
          </a:prstGeom>
          <a:noFill/>
        </p:spPr>
        <p:txBody>
          <a:bodyPr wrap="square" rtlCol="0">
            <a:spAutoFit/>
          </a:bodyPr>
          <a:lstStyle/>
          <a:p>
            <a:r>
              <a:rPr lang="en-US" altLang="zh-CN" sz="2400" dirty="0"/>
              <a:t>Step1</a:t>
            </a:r>
            <a:r>
              <a:rPr lang="zh-CN" altLang="en-US" sz="2400" dirty="0"/>
              <a:t>：进入海知平台的</a:t>
            </a:r>
            <a:r>
              <a:rPr lang="zh-CN" altLang="en-US" sz="2400" b="1" dirty="0"/>
              <a:t>自动投资</a:t>
            </a:r>
            <a:r>
              <a:rPr lang="zh-CN" altLang="en-US" sz="2400" dirty="0"/>
              <a:t>模块，使用自己</a:t>
            </a:r>
            <a:r>
              <a:rPr lang="zh-CN" altLang="en-US" sz="2400" b="1" dirty="0"/>
              <a:t>新注册的</a:t>
            </a:r>
            <a:r>
              <a:rPr lang="zh-CN" altLang="en-US" sz="2400" b="1" dirty="0">
                <a:solidFill>
                  <a:srgbClr val="FF0000"/>
                </a:solidFill>
              </a:rPr>
              <a:t>用户名</a:t>
            </a:r>
            <a:r>
              <a:rPr lang="zh-CN" altLang="en-US" sz="2400" dirty="0"/>
              <a:t>和密码登录</a:t>
            </a:r>
            <a:endParaRPr lang="zh-CN" altLang="en-US" sz="2400" dirty="0"/>
          </a:p>
        </p:txBody>
      </p:sp>
      <p:pic>
        <p:nvPicPr>
          <p:cNvPr id="6" name="图片 5"/>
          <p:cNvPicPr>
            <a:picLocks noChangeAspect="1"/>
          </p:cNvPicPr>
          <p:nvPr/>
        </p:nvPicPr>
        <p:blipFill>
          <a:blip r:embed="rId3"/>
          <a:stretch>
            <a:fillRect/>
          </a:stretch>
        </p:blipFill>
        <p:spPr>
          <a:xfrm>
            <a:off x="1924050" y="1907479"/>
            <a:ext cx="8343900" cy="4838700"/>
          </a:xfrm>
          <a:prstGeom prst="rect">
            <a:avLst/>
          </a:prstGeom>
        </p:spPr>
      </p:pic>
      <p:sp>
        <p:nvSpPr>
          <p:cNvPr id="13" name="椭圆 12"/>
          <p:cNvSpPr/>
          <p:nvPr/>
        </p:nvSpPr>
        <p:spPr>
          <a:xfrm>
            <a:off x="7620635" y="1954456"/>
            <a:ext cx="1370965" cy="74285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799272" y="3848608"/>
            <a:ext cx="7848600" cy="2933700"/>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策略制定——自动投资机器人制定</a:t>
            </a:r>
            <a:r>
              <a:rPr lang="zh-CN" altLang="en-US" b="1"/>
              <a:t>】</a:t>
            </a:r>
            <a:endParaRPr lang="zh-CN" altLang="en-US" b="1"/>
          </a:p>
        </p:txBody>
      </p:sp>
      <p:sp>
        <p:nvSpPr>
          <p:cNvPr id="10" name="文本框 9"/>
          <p:cNvSpPr txBox="1"/>
          <p:nvPr/>
        </p:nvSpPr>
        <p:spPr>
          <a:xfrm>
            <a:off x="461010" y="1080876"/>
            <a:ext cx="11220450" cy="461665"/>
          </a:xfrm>
          <a:prstGeom prst="rect">
            <a:avLst/>
          </a:prstGeom>
          <a:noFill/>
        </p:spPr>
        <p:txBody>
          <a:bodyPr wrap="square" rtlCol="0">
            <a:spAutoFit/>
          </a:bodyPr>
          <a:lstStyle/>
          <a:p>
            <a:r>
              <a:rPr lang="en-US" altLang="zh-CN" sz="2400" dirty="0"/>
              <a:t>Step2</a:t>
            </a:r>
            <a:r>
              <a:rPr lang="zh-CN" altLang="en-US" sz="2400" dirty="0"/>
              <a:t>：点击导航栏处的</a:t>
            </a:r>
            <a:r>
              <a:rPr lang="zh-CN" altLang="en-US" sz="2400" b="1" dirty="0"/>
              <a:t>向导式策略生成器</a:t>
            </a:r>
            <a:r>
              <a:rPr lang="zh-CN" altLang="en-US" sz="2400" dirty="0"/>
              <a:t>，开始制定自己的投资机器人</a:t>
            </a:r>
            <a:endParaRPr lang="zh-CN" altLang="en-US" sz="2400" dirty="0"/>
          </a:p>
        </p:txBody>
      </p:sp>
      <p:pic>
        <p:nvPicPr>
          <p:cNvPr id="3" name="图片 2"/>
          <p:cNvPicPr>
            <a:picLocks noChangeAspect="1"/>
          </p:cNvPicPr>
          <p:nvPr/>
        </p:nvPicPr>
        <p:blipFill>
          <a:blip r:embed="rId4"/>
          <a:stretch>
            <a:fillRect/>
          </a:stretch>
        </p:blipFill>
        <p:spPr>
          <a:xfrm>
            <a:off x="991220" y="1556968"/>
            <a:ext cx="9923809" cy="1561905"/>
          </a:xfrm>
          <a:prstGeom prst="rect">
            <a:avLst/>
          </a:prstGeom>
        </p:spPr>
      </p:pic>
      <p:sp>
        <p:nvSpPr>
          <p:cNvPr id="7" name="椭圆 6"/>
          <p:cNvSpPr/>
          <p:nvPr/>
        </p:nvSpPr>
        <p:spPr>
          <a:xfrm>
            <a:off x="3296285" y="2085747"/>
            <a:ext cx="1894840" cy="10475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61010" y="3198167"/>
            <a:ext cx="11220450" cy="461665"/>
          </a:xfrm>
          <a:prstGeom prst="rect">
            <a:avLst/>
          </a:prstGeom>
          <a:noFill/>
        </p:spPr>
        <p:txBody>
          <a:bodyPr wrap="square" rtlCol="0">
            <a:spAutoFit/>
          </a:bodyPr>
          <a:lstStyle/>
          <a:p>
            <a:r>
              <a:rPr lang="en-US" altLang="zh-CN" sz="2400" dirty="0"/>
              <a:t>Step3</a:t>
            </a:r>
            <a:r>
              <a:rPr lang="zh-CN" altLang="en-US" sz="2400" dirty="0"/>
              <a:t>：第一个步骤中，可以给策略起一个名字，并选定所使用的</a:t>
            </a:r>
            <a:r>
              <a:rPr lang="zh-CN" altLang="en-US" sz="2400" b="1" dirty="0"/>
              <a:t>股票池</a:t>
            </a:r>
            <a:r>
              <a:rPr lang="zh-CN" altLang="en-US" sz="2400" dirty="0"/>
              <a:t>。</a:t>
            </a:r>
            <a:endParaRPr lang="zh-CN" altLang="en-US" sz="2400" dirty="0"/>
          </a:p>
        </p:txBody>
      </p:sp>
      <p:sp>
        <p:nvSpPr>
          <p:cNvPr id="16" name="箭头: 左 15"/>
          <p:cNvSpPr/>
          <p:nvPr/>
        </p:nvSpPr>
        <p:spPr>
          <a:xfrm>
            <a:off x="4920297" y="4596364"/>
            <a:ext cx="904875" cy="3562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867660" y="5315458"/>
            <a:ext cx="1894840" cy="10475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策略制定——自动投资机器人制定</a:t>
            </a:r>
            <a:r>
              <a:rPr lang="zh-CN" altLang="en-US" b="1"/>
              <a:t>】</a:t>
            </a:r>
            <a:endParaRPr lang="zh-CN" altLang="en-US" b="1"/>
          </a:p>
        </p:txBody>
      </p:sp>
      <p:sp>
        <p:nvSpPr>
          <p:cNvPr id="10" name="文本框 9"/>
          <p:cNvSpPr txBox="1"/>
          <p:nvPr/>
        </p:nvSpPr>
        <p:spPr>
          <a:xfrm>
            <a:off x="461010" y="1323320"/>
            <a:ext cx="11220450" cy="830997"/>
          </a:xfrm>
          <a:prstGeom prst="rect">
            <a:avLst/>
          </a:prstGeom>
          <a:noFill/>
        </p:spPr>
        <p:txBody>
          <a:bodyPr wrap="square" rtlCol="0">
            <a:spAutoFit/>
          </a:bodyPr>
          <a:lstStyle/>
          <a:p>
            <a:r>
              <a:rPr lang="en-US" altLang="zh-CN" sz="2400" dirty="0"/>
              <a:t>Step4</a:t>
            </a:r>
            <a:r>
              <a:rPr lang="zh-CN" altLang="en-US" sz="2400" dirty="0"/>
              <a:t>：设定持仓规则，</a:t>
            </a:r>
            <a:r>
              <a:rPr lang="zh-CN" altLang="en-US" sz="2400" spc="200" dirty="0">
                <a:uFillTx/>
                <a:sym typeface="+mn-ea"/>
              </a:rPr>
              <a:t>包括：股债金比例、调仓周期、调仓比例、股票持有支数上限、单股最大持仓天数等。并阐述每个设定的原因。</a:t>
            </a:r>
            <a:endParaRPr lang="zh-CN" altLang="en-US" sz="2400" spc="200" dirty="0">
              <a:uFillTx/>
              <a:sym typeface="+mn-ea"/>
            </a:endParaRPr>
          </a:p>
        </p:txBody>
      </p:sp>
      <p:pic>
        <p:nvPicPr>
          <p:cNvPr id="6" name="图片 5"/>
          <p:cNvPicPr>
            <a:picLocks noChangeAspect="1"/>
          </p:cNvPicPr>
          <p:nvPr/>
        </p:nvPicPr>
        <p:blipFill>
          <a:blip r:embed="rId3"/>
          <a:stretch>
            <a:fillRect/>
          </a:stretch>
        </p:blipFill>
        <p:spPr>
          <a:xfrm>
            <a:off x="575310" y="2693412"/>
            <a:ext cx="11106150" cy="348615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策略制定——自动投资机器人制定</a:t>
            </a:r>
            <a:r>
              <a:rPr lang="zh-CN" altLang="en-US" b="1"/>
              <a:t>】</a:t>
            </a:r>
            <a:endParaRPr lang="zh-CN" altLang="en-US" b="1"/>
          </a:p>
        </p:txBody>
      </p:sp>
      <p:sp>
        <p:nvSpPr>
          <p:cNvPr id="10" name="文本框 9"/>
          <p:cNvSpPr txBox="1"/>
          <p:nvPr/>
        </p:nvSpPr>
        <p:spPr>
          <a:xfrm>
            <a:off x="461010" y="1055370"/>
            <a:ext cx="11220450" cy="1200329"/>
          </a:xfrm>
          <a:prstGeom prst="rect">
            <a:avLst/>
          </a:prstGeom>
          <a:noFill/>
        </p:spPr>
        <p:txBody>
          <a:bodyPr wrap="square" rtlCol="0">
            <a:spAutoFit/>
          </a:bodyPr>
          <a:lstStyle/>
          <a:p>
            <a:r>
              <a:rPr lang="en-US" altLang="zh-CN" sz="2400" dirty="0"/>
              <a:t>Step5</a:t>
            </a:r>
            <a:r>
              <a:rPr lang="zh-CN" altLang="en-US" sz="2400" dirty="0"/>
              <a:t>：设定买入规则，首先设置筛选条件，然后设置各个因子的权重，点击右下角选择一个日期并点击“选股结果预览”可查看应用了买入规则后筛选得到的股票。</a:t>
            </a:r>
            <a:endParaRPr lang="en-US" altLang="zh-CN" sz="2400" dirty="0"/>
          </a:p>
          <a:p>
            <a:r>
              <a:rPr lang="zh-CN" altLang="en-US" sz="2400" spc="200" dirty="0">
                <a:uFillTx/>
                <a:sym typeface="+mn-ea"/>
              </a:rPr>
              <a:t>阐述采用这种多因子筛选以及多因子排序的原因。</a:t>
            </a:r>
            <a:endParaRPr lang="zh-CN" altLang="en-US" sz="2400" dirty="0"/>
          </a:p>
        </p:txBody>
      </p:sp>
      <p:pic>
        <p:nvPicPr>
          <p:cNvPr id="6" name="图片 5"/>
          <p:cNvPicPr>
            <a:picLocks noChangeAspect="1"/>
          </p:cNvPicPr>
          <p:nvPr/>
        </p:nvPicPr>
        <p:blipFill>
          <a:blip r:embed="rId3"/>
          <a:stretch>
            <a:fillRect/>
          </a:stretch>
        </p:blipFill>
        <p:spPr>
          <a:xfrm>
            <a:off x="2920232" y="2255699"/>
            <a:ext cx="6576355" cy="4602301"/>
          </a:xfrm>
          <a:prstGeom prst="rect">
            <a:avLst/>
          </a:prstGeom>
        </p:spPr>
      </p:pic>
      <p:sp>
        <p:nvSpPr>
          <p:cNvPr id="13" name="椭圆 12"/>
          <p:cNvSpPr/>
          <p:nvPr/>
        </p:nvSpPr>
        <p:spPr>
          <a:xfrm>
            <a:off x="7049135" y="5250180"/>
            <a:ext cx="3152140" cy="8309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48396" y="4379873"/>
            <a:ext cx="7353617" cy="646331"/>
          </a:xfrm>
          <a:prstGeom prst="rect">
            <a:avLst/>
          </a:prstGeom>
          <a:noFill/>
        </p:spPr>
        <p:txBody>
          <a:bodyPr wrap="square" rtlCol="0">
            <a:spAutoFit/>
          </a:bodyPr>
          <a:lstStyle/>
          <a:p>
            <a:r>
              <a:rPr lang="zh-CN" altLang="en-US" dirty="0">
                <a:solidFill>
                  <a:srgbClr val="FF0000"/>
                </a:solidFill>
              </a:rPr>
              <a:t>这里设置的条件为：</a:t>
            </a:r>
            <a:endParaRPr lang="en-US" altLang="zh-CN" dirty="0">
              <a:solidFill>
                <a:srgbClr val="FF0000"/>
              </a:solidFill>
            </a:endParaRPr>
          </a:p>
          <a:p>
            <a:r>
              <a:rPr lang="zh-CN" altLang="en-US" dirty="0">
                <a:solidFill>
                  <a:srgbClr val="FF0000"/>
                </a:solidFill>
              </a:rPr>
              <a:t>符合“市净率介于</a:t>
            </a:r>
            <a:r>
              <a:rPr lang="en-US" altLang="zh-CN" dirty="0">
                <a:solidFill>
                  <a:srgbClr val="FF0000"/>
                </a:solidFill>
              </a:rPr>
              <a:t>2-5</a:t>
            </a:r>
            <a:r>
              <a:rPr lang="zh-CN" altLang="en-US" dirty="0">
                <a:solidFill>
                  <a:srgbClr val="FF0000"/>
                </a:solidFill>
              </a:rPr>
              <a:t>之间</a:t>
            </a:r>
            <a:r>
              <a:rPr lang="zh-CN" altLang="en-US" b="1" dirty="0">
                <a:solidFill>
                  <a:srgbClr val="FF0000"/>
                </a:solidFill>
              </a:rPr>
              <a:t>且</a:t>
            </a:r>
            <a:r>
              <a:rPr lang="zh-CN" altLang="en-US" dirty="0">
                <a:solidFill>
                  <a:srgbClr val="FF0000"/>
                </a:solidFill>
              </a:rPr>
              <a:t>市销率介于</a:t>
            </a:r>
            <a:r>
              <a:rPr lang="en-US" altLang="zh-CN" dirty="0">
                <a:solidFill>
                  <a:srgbClr val="FF0000"/>
                </a:solidFill>
              </a:rPr>
              <a:t>2-5</a:t>
            </a:r>
            <a:r>
              <a:rPr lang="zh-CN" altLang="en-US" dirty="0">
                <a:solidFill>
                  <a:srgbClr val="FF0000"/>
                </a:solidFill>
              </a:rPr>
              <a:t>”的股票将加入</a:t>
            </a:r>
            <a:r>
              <a:rPr lang="zh-CN" altLang="en-US" b="1" dirty="0">
                <a:solidFill>
                  <a:srgbClr val="FF0000"/>
                </a:solidFill>
              </a:rPr>
              <a:t>买入候选集</a:t>
            </a:r>
            <a:endParaRPr lang="zh-CN" altLang="en-US" b="1" dirty="0">
              <a:solidFill>
                <a:srgbClr val="FF0000"/>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459706" y="2290484"/>
            <a:ext cx="9272588" cy="4285243"/>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a:t>
            </a:r>
            <a:r>
              <a:rPr b="1"/>
              <a:t>策略制定——自动投资机器人制定</a:t>
            </a:r>
            <a:r>
              <a:rPr lang="zh-CN" altLang="en-US" b="1"/>
              <a:t>】</a:t>
            </a:r>
            <a:endParaRPr lang="zh-CN" altLang="en-US" b="1"/>
          </a:p>
        </p:txBody>
      </p:sp>
      <p:sp>
        <p:nvSpPr>
          <p:cNvPr id="10" name="文本框 9"/>
          <p:cNvSpPr txBox="1"/>
          <p:nvPr/>
        </p:nvSpPr>
        <p:spPr>
          <a:xfrm>
            <a:off x="461010" y="1121856"/>
            <a:ext cx="11220450" cy="830997"/>
          </a:xfrm>
          <a:prstGeom prst="rect">
            <a:avLst/>
          </a:prstGeom>
          <a:noFill/>
        </p:spPr>
        <p:txBody>
          <a:bodyPr wrap="square" rtlCol="0">
            <a:spAutoFit/>
          </a:bodyPr>
          <a:lstStyle/>
          <a:p>
            <a:r>
              <a:rPr lang="en-US" altLang="zh-CN" sz="2400" dirty="0"/>
              <a:t>Step6</a:t>
            </a:r>
            <a:r>
              <a:rPr lang="zh-CN" altLang="en-US" sz="2400" dirty="0"/>
              <a:t>：设定卖出规则，这里的操作和买入规则的制定相同，</a:t>
            </a:r>
            <a:r>
              <a:rPr lang="zh-CN" altLang="en-US" sz="2400" spc="200" dirty="0">
                <a:uFillTx/>
                <a:sym typeface="+mn-ea"/>
              </a:rPr>
              <a:t>并阐述采用这种多因子筛选以及多因子排序的原因。</a:t>
            </a:r>
            <a:endParaRPr lang="zh-CN" altLang="en-US" sz="2400" dirty="0"/>
          </a:p>
        </p:txBody>
      </p:sp>
      <p:sp>
        <p:nvSpPr>
          <p:cNvPr id="6" name="椭圆 5"/>
          <p:cNvSpPr/>
          <p:nvPr/>
        </p:nvSpPr>
        <p:spPr>
          <a:xfrm>
            <a:off x="1858772" y="5802630"/>
            <a:ext cx="4723003" cy="91049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7.xml><?xml version="1.0" encoding="utf-8"?>
<p:tagLst xmlns:p="http://schemas.openxmlformats.org/presentationml/2006/main">
  <p:tag name="COMMONDATA" val="eyJoZGlkIjoiMTdmYzFhNzgxYjllZWJkMzRlYjZkOThkODAxNmEzMjY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4444</Words>
  <Application>WPS 演示</Application>
  <PresentationFormat>宽屏</PresentationFormat>
  <Paragraphs>228</Paragraphs>
  <Slides>20</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Times New Roman</vt:lpstr>
      <vt:lpstr>Arial Unicode MS</vt:lpstr>
      <vt:lpstr>Office 主题​​</vt:lpstr>
      <vt:lpstr>Visio.Drawing.15</vt:lpstr>
      <vt:lpstr>实验七·自动投资</vt:lpstr>
      <vt:lpstr>                                1·实验介绍</vt:lpstr>
      <vt:lpstr>1·实验介绍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3·实验要求              </vt:lpstr>
      <vt:lpstr>3·实验要求              </vt:lpstr>
      <vt:lpstr>4·实验说明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实验七·自动投资</dc:title>
  <dc:creator>程小可</dc:creator>
  <cp:lastModifiedBy>HIT</cp:lastModifiedBy>
  <cp:revision>233</cp:revision>
  <dcterms:created xsi:type="dcterms:W3CDTF">2019-06-19T02:08:00Z</dcterms:created>
  <dcterms:modified xsi:type="dcterms:W3CDTF">2022-05-24T10:45:20Z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E94403C5DF2B413DB06986E9485D71CC</vt:lpwstr>
  </property>
</Properties>
</file>