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2"/>
  </p:handoutMasterIdLst>
  <p:sldIdLst>
    <p:sldId id="256" r:id="rId3"/>
    <p:sldId id="257" r:id="rId5"/>
    <p:sldId id="258" r:id="rId6"/>
    <p:sldId id="293" r:id="rId7"/>
    <p:sldId id="295" r:id="rId8"/>
    <p:sldId id="294" r:id="rId9"/>
    <p:sldId id="259" r:id="rId10"/>
    <p:sldId id="306" r:id="rId11"/>
    <p:sldId id="307" r:id="rId12"/>
    <p:sldId id="309" r:id="rId13"/>
    <p:sldId id="310" r:id="rId14"/>
    <p:sldId id="311" r:id="rId15"/>
    <p:sldId id="296" r:id="rId16"/>
    <p:sldId id="284" r:id="rId17"/>
    <p:sldId id="316" r:id="rId18"/>
    <p:sldId id="317" r:id="rId19"/>
    <p:sldId id="281" r:id="rId20"/>
    <p:sldId id="268" r:id="rId21"/>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62" autoAdjust="0"/>
    <p:restoredTop sz="94660"/>
  </p:normalViewPr>
  <p:slideViewPr>
    <p:cSldViewPr snapToGrid="0">
      <p:cViewPr varScale="1">
        <p:scale>
          <a:sx n="131" d="100"/>
          <a:sy n="131" d="100"/>
        </p:scale>
        <p:origin x="488" y="184"/>
      </p:cViewPr>
      <p:guideLst>
        <p:guide orient="horz" pos="2170"/>
        <p:guide pos="3824"/>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gs" Target="tags/tag110.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64.xm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xml"/><Relationship Id="rId5" Type="http://schemas.openxmlformats.org/officeDocument/2006/relationships/tags" Target="../tags/tag93.xml"/><Relationship Id="rId4" Type="http://schemas.openxmlformats.org/officeDocument/2006/relationships/image" Target="../media/image15.png"/><Relationship Id="rId3" Type="http://schemas.openxmlformats.org/officeDocument/2006/relationships/tags" Target="../tags/tag92.xml"/><Relationship Id="rId2" Type="http://schemas.openxmlformats.org/officeDocument/2006/relationships/image" Target="../media/image1.pn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xml"/><Relationship Id="rId4" Type="http://schemas.openxmlformats.org/officeDocument/2006/relationships/tags" Target="../tags/tag95.xml"/><Relationship Id="rId3" Type="http://schemas.openxmlformats.org/officeDocument/2006/relationships/image" Target="../media/image16.png"/><Relationship Id="rId2" Type="http://schemas.openxmlformats.org/officeDocument/2006/relationships/tags" Target="../tags/tag94.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xml"/><Relationship Id="rId4" Type="http://schemas.openxmlformats.org/officeDocument/2006/relationships/tags" Target="../tags/tag97.xml"/><Relationship Id="rId3" Type="http://schemas.openxmlformats.org/officeDocument/2006/relationships/image" Target="../media/image17.png"/><Relationship Id="rId2" Type="http://schemas.openxmlformats.org/officeDocument/2006/relationships/tags" Target="../tags/tag96.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xml"/><Relationship Id="rId4" Type="http://schemas.openxmlformats.org/officeDocument/2006/relationships/tags" Target="../tags/tag101.xml"/><Relationship Id="rId3" Type="http://schemas.openxmlformats.org/officeDocument/2006/relationships/image" Target="../media/image18.png"/><Relationship Id="rId2" Type="http://schemas.openxmlformats.org/officeDocument/2006/relationships/tags" Target="../tags/tag100.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1.xml"/><Relationship Id="rId5" Type="http://schemas.openxmlformats.org/officeDocument/2006/relationships/tags" Target="../tags/tag103.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tags" Target="../tags/tag102.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1.xml"/><Relationship Id="rId5" Type="http://schemas.openxmlformats.org/officeDocument/2006/relationships/tags" Target="../tags/tag105.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tags" Target="../tags/tag104.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xml"/><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xml"/><Relationship Id="rId7" Type="http://schemas.openxmlformats.org/officeDocument/2006/relationships/tags" Target="../tags/tag69.xml"/><Relationship Id="rId6" Type="http://schemas.openxmlformats.org/officeDocument/2006/relationships/image" Target="../media/image2.png"/><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tags" Target="../tags/tag75.xml"/><Relationship Id="rId8" Type="http://schemas.openxmlformats.org/officeDocument/2006/relationships/image" Target="../media/image4.png"/><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image" Target="../media/image3.png"/><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1" Type="http://schemas.openxmlformats.org/officeDocument/2006/relationships/notesSlide" Target="../notesSlides/notesSlide3.xml"/><Relationship Id="rId10"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1.xml"/><Relationship Id="rId7" Type="http://schemas.openxmlformats.org/officeDocument/2006/relationships/tags" Target="../tags/tag7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xml"/><Relationship Id="rId5" Type="http://schemas.openxmlformats.org/officeDocument/2006/relationships/tags" Target="../tags/tag82.xml"/><Relationship Id="rId4" Type="http://schemas.openxmlformats.org/officeDocument/2006/relationships/image" Target="../media/image7.png"/><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image" Target="../media/image8.png"/><Relationship Id="rId2" Type="http://schemas.openxmlformats.org/officeDocument/2006/relationships/tags" Target="../tags/tag83.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xml"/><Relationship Id="rId5" Type="http://schemas.openxmlformats.org/officeDocument/2006/relationships/tags" Target="../tags/tag87.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tags" Target="../tags/tag86.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xml"/><Relationship Id="rId5" Type="http://schemas.openxmlformats.org/officeDocument/2006/relationships/tags" Target="../tags/tag89.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tags" Target="../tags/tag88.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xml"/><Relationship Id="rId4" Type="http://schemas.openxmlformats.org/officeDocument/2006/relationships/tags" Target="../tags/tag91.xml"/><Relationship Id="rId3" Type="http://schemas.openxmlformats.org/officeDocument/2006/relationships/image" Target="../media/image13.png"/><Relationship Id="rId2" Type="http://schemas.openxmlformats.org/officeDocument/2006/relationships/tags" Target="../tags/tag90.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sz="4400" dirty="0"/>
              <a:t>实验八</a:t>
            </a:r>
            <a:r>
              <a:rPr lang="en-US" altLang="zh-CN" sz="4400" dirty="0"/>
              <a:t>·</a:t>
            </a:r>
            <a:r>
              <a:rPr lang="zh-CN" altLang="en-US" sz="4400" dirty="0"/>
              <a:t>自动投资策略编程</a:t>
            </a:r>
            <a:endParaRPr lang="zh-CN" altLang="en-US" sz="4400" dirty="0"/>
          </a:p>
        </p:txBody>
      </p:sp>
      <p:sp>
        <p:nvSpPr>
          <p:cNvPr id="3" name="副标题 2"/>
          <p:cNvSpPr>
            <a:spLocks noGrp="1"/>
          </p:cNvSpPr>
          <p:nvPr>
            <p:ph type="subTitle" idx="1"/>
            <p:custDataLst>
              <p:tags r:id="rId2"/>
            </p:custDataLst>
          </p:nvPr>
        </p:nvSpPr>
        <p:spPr/>
        <p:txBody>
          <a:bodyPr/>
          <a:lstStyle/>
          <a:p>
            <a:r>
              <a:rPr lang="zh-CN" altLang="en-US" dirty="0"/>
              <a:t>智能证券投资学</a:t>
            </a:r>
            <a:endParaRPr lang="zh-CN" altLang="en-US" dirty="0"/>
          </a:p>
          <a:p>
            <a:r>
              <a:rPr lang="en-US" altLang="zh-CN" b="1" kern="0" spc="0" noProof="0" dirty="0">
                <a:ln>
                  <a:noFill/>
                </a:ln>
                <a:effectLst/>
                <a:uLnTx/>
                <a:latin typeface="Times New Roman" panose="02020603050405020304" pitchFamily="18" charset="0"/>
                <a:cs typeface="Times New Roman" panose="02020603050405020304" pitchFamily="18" charset="0"/>
                <a:sym typeface="+mn-ea"/>
              </a:rPr>
              <a:t>Instructor: Prof. Xiaolong Wang</a:t>
            </a:r>
            <a:endParaRPr lang="en-US" altLang="zh-CN" b="1" kern="0" spc="0" noProof="0" dirty="0">
              <a:ln>
                <a:noFill/>
              </a:ln>
              <a:effectLst/>
              <a:uLnTx/>
              <a:latin typeface="Times New Roman" panose="02020603050405020304" pitchFamily="18" charset="0"/>
              <a:cs typeface="Times New Roman" panose="02020603050405020304" pitchFamily="18" charset="0"/>
              <a:sym typeface="+mn-ea"/>
            </a:endParaRPr>
          </a:p>
          <a:p>
            <a:r>
              <a:rPr lang="en-US" altLang="zh-CN" b="1" kern="0" spc="0" noProof="0" dirty="0" err="1">
                <a:ln>
                  <a:noFill/>
                </a:ln>
                <a:effectLst/>
                <a:uLnTx/>
                <a:latin typeface="Times New Roman" panose="02020603050405020304" pitchFamily="18" charset="0"/>
                <a:cs typeface="Times New Roman" panose="02020603050405020304" pitchFamily="18" charset="0"/>
                <a:sym typeface="+mn-ea"/>
              </a:rPr>
              <a:t>ICRC·Lab</a:t>
            </a:r>
            <a:endParaRPr lang="en-US" altLang="zh-CN" b="1" kern="0" spc="0" noProof="0" dirty="0">
              <a:ln>
                <a:noFill/>
              </a:ln>
              <a:effectLst/>
              <a:uLnTx/>
              <a:latin typeface="Times New Roman" panose="02020603050405020304" pitchFamily="18" charset="0"/>
              <a:cs typeface="Times New Roman" panose="02020603050405020304" pitchFamily="18" charset="0"/>
              <a:sym typeface="+mn-ea"/>
            </a:endParaRPr>
          </a:p>
          <a:p>
            <a:r>
              <a:rPr lang="en-US" altLang="zh-CN" b="1" kern="0" spc="0" noProof="0" dirty="0">
                <a:ln>
                  <a:noFill/>
                </a:ln>
                <a:effectLst/>
                <a:uLnTx/>
                <a:latin typeface="Times New Roman" panose="02020603050405020304" pitchFamily="18" charset="0"/>
                <a:cs typeface="Times New Roman" panose="02020603050405020304" pitchFamily="18" charset="0"/>
                <a:sym typeface="+mn-ea"/>
              </a:rPr>
              <a:t>Date:2022-06</a:t>
            </a:r>
            <a:endParaRPr lang="en-US" altLang="zh-CN" b="1" kern="0" spc="0" noProof="0" dirty="0">
              <a:ln>
                <a:noFill/>
              </a:ln>
              <a:effectLst/>
              <a:uLnTx/>
              <a:latin typeface="Times New Roman" panose="02020603050405020304" pitchFamily="18" charset="0"/>
              <a:cs typeface="Times New Roman" panose="02020603050405020304" pitchFamily="18" charset="0"/>
            </a:endParaRPr>
          </a:p>
          <a:p>
            <a:endParaRPr lang="zh-CN" altLang="en-US" dirty="0"/>
          </a:p>
        </p:txBody>
      </p:sp>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3"/>
          <a:stretch>
            <a:fillRect/>
          </a:stretch>
        </p:blipFill>
        <p:spPr>
          <a:xfrm>
            <a:off x="1270" y="-4445"/>
            <a:ext cx="919480" cy="788670"/>
          </a:xfrm>
          <a:prstGeom prst="rect">
            <a:avLst/>
          </a:prstGeom>
        </p:spPr>
      </p:pic>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stretch>
            <a:fillRect/>
          </a:stretch>
        </p:blipFill>
        <p:spPr>
          <a:xfrm>
            <a:off x="-229235" y="3423920"/>
            <a:ext cx="6438900" cy="2371725"/>
          </a:xfrm>
          <a:prstGeom prst="rect">
            <a:avLst/>
          </a:prstGeom>
        </p:spPr>
      </p:pic>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2"/>
          <a:stretch>
            <a:fillRect/>
          </a:stretch>
        </p:blipFill>
        <p:spPr>
          <a:xfrm>
            <a:off x="1270" y="-4445"/>
            <a:ext cx="919480" cy="788670"/>
          </a:xfrm>
          <a:prstGeom prst="rect">
            <a:avLst/>
          </a:prstGeom>
        </p:spPr>
      </p:pic>
      <p:sp>
        <p:nvSpPr>
          <p:cNvPr id="8" name="标题 7"/>
          <p:cNvSpPr>
            <a:spLocks noGrp="1"/>
          </p:cNvSpPr>
          <p:nvPr>
            <p:ph type="ctrTitle"/>
            <p:custDataLst>
              <p:tags r:id="rId3"/>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7" name="椭圆 6"/>
          <p:cNvSpPr/>
          <p:nvPr/>
        </p:nvSpPr>
        <p:spPr>
          <a:xfrm>
            <a:off x="3363146" y="5031459"/>
            <a:ext cx="1509561" cy="58250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85775" y="1630863"/>
            <a:ext cx="11220450" cy="1200329"/>
          </a:xfrm>
          <a:prstGeom prst="rect">
            <a:avLst/>
          </a:prstGeom>
          <a:noFill/>
        </p:spPr>
        <p:txBody>
          <a:bodyPr wrap="square" rtlCol="0">
            <a:spAutoFit/>
          </a:bodyPr>
          <a:lstStyle/>
          <a:p>
            <a:r>
              <a:rPr lang="en-US" altLang="zh-CN" sz="2400" dirty="0"/>
              <a:t>Step1</a:t>
            </a:r>
            <a:r>
              <a:rPr lang="zh-CN" altLang="en-US" sz="2400" dirty="0"/>
              <a:t>：选择自己生成好的策略，点击“历史回测”</a:t>
            </a:r>
            <a:endParaRPr lang="en-US" altLang="zh-CN" sz="2400" dirty="0"/>
          </a:p>
          <a:p>
            <a:r>
              <a:rPr lang="en-US" altLang="zh-CN" sz="2400" dirty="0"/>
              <a:t>	</a:t>
            </a:r>
            <a:r>
              <a:rPr lang="zh-CN" altLang="en-US" sz="2400" dirty="0"/>
              <a:t>在弹出的对话框中调整回测的开始以及结束时间，然后提交运行</a:t>
            </a:r>
            <a:endParaRPr lang="en-US" altLang="zh-CN" sz="2400" dirty="0"/>
          </a:p>
          <a:p>
            <a:r>
              <a:rPr lang="en-US" altLang="zh-CN" sz="2400" dirty="0"/>
              <a:t>	</a:t>
            </a:r>
            <a:r>
              <a:rPr lang="zh-CN" altLang="en-US" sz="2400" dirty="0"/>
              <a:t>支持最长回测时间</a:t>
            </a:r>
            <a:r>
              <a:rPr lang="en-US" altLang="zh-CN" sz="2400" dirty="0"/>
              <a:t>180</a:t>
            </a:r>
            <a:r>
              <a:rPr lang="zh-CN" altLang="en-US" sz="2400" dirty="0"/>
              <a:t>个交易日</a:t>
            </a:r>
            <a:endParaRPr lang="zh-CN" altLang="en-US" sz="2400" dirty="0"/>
          </a:p>
        </p:txBody>
      </p:sp>
      <p:sp>
        <p:nvSpPr>
          <p:cNvPr id="3" name="文本框 2"/>
          <p:cNvSpPr txBox="1"/>
          <p:nvPr/>
        </p:nvSpPr>
        <p:spPr>
          <a:xfrm>
            <a:off x="461010" y="1124016"/>
            <a:ext cx="10295890" cy="460375"/>
          </a:xfrm>
          <a:prstGeom prst="rect">
            <a:avLst/>
          </a:prstGeom>
          <a:noFill/>
        </p:spPr>
        <p:txBody>
          <a:bodyPr wrap="square" rtlCol="0">
            <a:spAutoFit/>
          </a:bodyPr>
          <a:lstStyle/>
          <a:p>
            <a:r>
              <a:rPr lang="zh-CN" altLang="en-US" sz="2400" spc="200" dirty="0">
                <a:uFillTx/>
                <a:sym typeface="+mn-ea"/>
              </a:rPr>
              <a:t>对上述构建的</a:t>
            </a:r>
            <a:r>
              <a:rPr lang="zh-CN" altLang="en-US" sz="2400" spc="200" dirty="0">
                <a:uFillTx/>
                <a:sym typeface="+mn-ea"/>
              </a:rPr>
              <a:t>双均线投资机器人执行历史回测+评测诊断。</a:t>
            </a:r>
            <a:endParaRPr lang="zh-CN" altLang="en-US" sz="2400" spc="200" dirty="0">
              <a:uFillTx/>
              <a:sym typeface="+mn-ea"/>
            </a:endParaRPr>
          </a:p>
        </p:txBody>
      </p:sp>
      <p:pic>
        <p:nvPicPr>
          <p:cNvPr id="13" name="图片 12"/>
          <p:cNvPicPr>
            <a:picLocks noChangeAspect="1"/>
          </p:cNvPicPr>
          <p:nvPr/>
        </p:nvPicPr>
        <p:blipFill>
          <a:blip r:embed="rId4"/>
          <a:stretch>
            <a:fillRect/>
          </a:stretch>
        </p:blipFill>
        <p:spPr>
          <a:xfrm>
            <a:off x="6076057" y="3232712"/>
            <a:ext cx="5801535" cy="3067478"/>
          </a:xfrm>
          <a:prstGeom prst="rect">
            <a:avLst/>
          </a:prstGeom>
        </p:spPr>
      </p:pic>
      <p:sp>
        <p:nvSpPr>
          <p:cNvPr id="10" name="副标题 1"/>
          <p:cNvSpPr>
            <a:spLocks noGrp="1"/>
          </p:cNvSpPr>
          <p:nvPr/>
        </p:nvSpPr>
        <p:spPr>
          <a:xfrm>
            <a:off x="1631315" y="680372"/>
            <a:ext cx="8184515" cy="542290"/>
          </a:xfrm>
          <a:prstGeom prst="rect">
            <a:avLst/>
          </a:prstGeom>
        </p:spPr>
        <p:txBody>
          <a:bodyPr vert="horz" lIns="101600" tIns="38100" rIns="76200" bIns="38100" rtlCol="0">
            <a:noAutofit/>
          </a:bodyPr>
          <a:lstStyle>
            <a:lvl1pPr marL="0" indent="0" algn="ctr" defTabSz="914400" rtl="0" eaLnBrk="1" fontAlgn="auto" latinLnBrk="0" hangingPunct="1">
              <a:lnSpc>
                <a:spcPct val="100000"/>
              </a:lnSpc>
              <a:spcBef>
                <a:spcPts val="0"/>
              </a:spcBef>
              <a:spcAft>
                <a:spcPts val="1000"/>
              </a:spcAft>
              <a:buFont typeface="Arial" panose="020B0604020202020204" pitchFamily="34" charset="0"/>
              <a:buNone/>
              <a:defRPr sz="2400" u="none" strike="noStrike" kern="1200" cap="none" spc="200" normalizeH="0" baseline="0">
                <a:solidFill>
                  <a:schemeClr val="tx1"/>
                </a:solidFill>
                <a:uFillTx/>
                <a:latin typeface="+mn-lt"/>
                <a:ea typeface="+mn-ea"/>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solidFill>
                <a:uFillTx/>
                <a:latin typeface="+mn-lt"/>
                <a:ea typeface="+mn-ea"/>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solidFill>
                <a:uFillTx/>
                <a:latin typeface="+mn-lt"/>
                <a:ea typeface="+mn-ea"/>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b="1" dirty="0"/>
              <a:t>2.2 </a:t>
            </a:r>
            <a:r>
              <a:rPr lang="zh-CN" altLang="en-US" b="1" dirty="0"/>
              <a:t>策略执行</a:t>
            </a:r>
            <a:r>
              <a:rPr lang="en-US" altLang="zh-CN" b="1" dirty="0"/>
              <a:t>——</a:t>
            </a:r>
            <a:r>
              <a:rPr lang="zh-CN" altLang="en-US" b="1" dirty="0"/>
              <a:t>双均线策略历史</a:t>
            </a:r>
            <a:r>
              <a:rPr lang="zh-CN" altLang="en-US" b="1" dirty="0"/>
              <a:t>回测</a:t>
            </a:r>
            <a:endParaRPr lang="zh-CN" altLang="en-US" b="1" dirty="0"/>
          </a:p>
          <a:p>
            <a:endParaRPr lang="zh-CN" altLang="en-US" b="1" dirty="0"/>
          </a:p>
        </p:txBody>
      </p:sp>
    </p:spTree>
    <p:custDataLst>
      <p:tags r:id="rId5"/>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14" name="文本框 13"/>
          <p:cNvSpPr txBox="1"/>
          <p:nvPr/>
        </p:nvSpPr>
        <p:spPr>
          <a:xfrm>
            <a:off x="461010" y="1056620"/>
            <a:ext cx="11220450" cy="830997"/>
          </a:xfrm>
          <a:prstGeom prst="rect">
            <a:avLst/>
          </a:prstGeom>
          <a:noFill/>
        </p:spPr>
        <p:txBody>
          <a:bodyPr wrap="square" rtlCol="0">
            <a:spAutoFit/>
          </a:bodyPr>
          <a:lstStyle/>
          <a:p>
            <a:r>
              <a:rPr lang="en-US" altLang="zh-CN" sz="2400" dirty="0"/>
              <a:t>Step2</a:t>
            </a:r>
            <a:r>
              <a:rPr lang="zh-CN" altLang="en-US" sz="2400" dirty="0"/>
              <a:t>：等待回测运行完成，运行过程中可以查看回测进度</a:t>
            </a:r>
            <a:endParaRPr lang="en-US" altLang="zh-CN" sz="2400" dirty="0"/>
          </a:p>
          <a:p>
            <a:r>
              <a:rPr lang="en-US" altLang="zh-CN" sz="2400" dirty="0"/>
              <a:t>	</a:t>
            </a:r>
            <a:r>
              <a:rPr lang="zh-CN" altLang="en-US" sz="2400" dirty="0"/>
              <a:t>完成后点击“查看完整评测诊断”即可进入评测诊断页面查看策略的效果</a:t>
            </a:r>
            <a:endParaRPr lang="zh-CN" altLang="en-US" sz="2400" dirty="0"/>
          </a:p>
        </p:txBody>
      </p:sp>
      <p:sp>
        <p:nvSpPr>
          <p:cNvPr id="10" name="椭圆 9"/>
          <p:cNvSpPr/>
          <p:nvPr/>
        </p:nvSpPr>
        <p:spPr>
          <a:xfrm>
            <a:off x="2083013" y="3154298"/>
            <a:ext cx="1509561" cy="58250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副标题 10"/>
          <p:cNvSpPr/>
          <p:nvPr>
            <p:ph type="subTitle" idx="1"/>
          </p:nvPr>
        </p:nvSpPr>
        <p:spPr/>
        <p:txBody>
          <a:bodyPr/>
          <a:p>
            <a:endParaRPr lang="zh-CN" altLang="en-US"/>
          </a:p>
        </p:txBody>
      </p:sp>
      <p:sp>
        <p:nvSpPr>
          <p:cNvPr id="12" name="副标题 1"/>
          <p:cNvSpPr>
            <a:spLocks noGrp="1"/>
          </p:cNvSpPr>
          <p:nvPr/>
        </p:nvSpPr>
        <p:spPr>
          <a:xfrm>
            <a:off x="1631315" y="680372"/>
            <a:ext cx="8184515" cy="542290"/>
          </a:xfrm>
          <a:prstGeom prst="rect">
            <a:avLst/>
          </a:prstGeom>
        </p:spPr>
        <p:txBody>
          <a:bodyPr vert="horz" lIns="101600" tIns="38100" rIns="76200" bIns="38100" rtlCol="0">
            <a:noAutofit/>
          </a:bodyPr>
          <a:lstStyle>
            <a:lvl1pPr marL="0" indent="0" algn="ctr" defTabSz="914400" rtl="0" eaLnBrk="1" fontAlgn="auto" latinLnBrk="0" hangingPunct="1">
              <a:lnSpc>
                <a:spcPct val="100000"/>
              </a:lnSpc>
              <a:spcBef>
                <a:spcPts val="0"/>
              </a:spcBef>
              <a:spcAft>
                <a:spcPts val="1000"/>
              </a:spcAft>
              <a:buFont typeface="Arial" panose="020B0604020202020204" pitchFamily="34" charset="0"/>
              <a:buNone/>
              <a:defRPr sz="2400" u="none" strike="noStrike" kern="1200" cap="none" spc="200" normalizeH="0" baseline="0">
                <a:solidFill>
                  <a:schemeClr val="tx1"/>
                </a:solidFill>
                <a:uFillTx/>
                <a:latin typeface="+mn-lt"/>
                <a:ea typeface="+mn-ea"/>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solidFill>
                <a:uFillTx/>
                <a:latin typeface="+mn-lt"/>
                <a:ea typeface="+mn-ea"/>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solidFill>
                <a:uFillTx/>
                <a:latin typeface="+mn-lt"/>
                <a:ea typeface="+mn-ea"/>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b="1" dirty="0"/>
              <a:t>2.2 </a:t>
            </a:r>
            <a:r>
              <a:rPr lang="zh-CN" altLang="en-US" b="1" dirty="0"/>
              <a:t>策略执行</a:t>
            </a:r>
            <a:r>
              <a:rPr lang="en-US" altLang="zh-CN" b="1" dirty="0"/>
              <a:t>——</a:t>
            </a:r>
            <a:r>
              <a:rPr lang="zh-CN" altLang="en-US" b="1" dirty="0"/>
              <a:t>双均线策略历史</a:t>
            </a:r>
            <a:r>
              <a:rPr lang="zh-CN" altLang="en-US" b="1" dirty="0"/>
              <a:t>回测</a:t>
            </a:r>
            <a:endParaRPr lang="zh-CN" altLang="en-US" b="1" dirty="0"/>
          </a:p>
          <a:p>
            <a:endParaRPr lang="zh-CN" altLang="en-US" b="1" dirty="0"/>
          </a:p>
        </p:txBody>
      </p:sp>
      <p:pic>
        <p:nvPicPr>
          <p:cNvPr id="13" name="图片 12"/>
          <p:cNvPicPr>
            <a:picLocks noChangeAspect="1"/>
          </p:cNvPicPr>
          <p:nvPr/>
        </p:nvPicPr>
        <p:blipFill>
          <a:blip r:embed="rId3"/>
          <a:stretch>
            <a:fillRect/>
          </a:stretch>
        </p:blipFill>
        <p:spPr>
          <a:xfrm>
            <a:off x="405130" y="1887855"/>
            <a:ext cx="11382375" cy="7734300"/>
          </a:xfrm>
          <a:prstGeom prst="rect">
            <a:avLst/>
          </a:prstGeom>
        </p:spPr>
      </p:pic>
      <p:sp>
        <p:nvSpPr>
          <p:cNvPr id="15" name="椭圆 14"/>
          <p:cNvSpPr/>
          <p:nvPr/>
        </p:nvSpPr>
        <p:spPr>
          <a:xfrm>
            <a:off x="325120" y="3870325"/>
            <a:ext cx="1524000" cy="709295"/>
          </a:xfrm>
          <a:prstGeom prst="ellipse">
            <a:avLst/>
          </a:prstGeom>
          <a:solidFill>
            <a:srgbClr val="00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2" name="副标题 1"/>
          <p:cNvSpPr>
            <a:spLocks noGrp="1"/>
          </p:cNvSpPr>
          <p:nvPr>
            <p:ph type="subTitle" idx="1"/>
          </p:nvPr>
        </p:nvSpPr>
        <p:spPr>
          <a:xfrm>
            <a:off x="1631315" y="619125"/>
            <a:ext cx="8184515" cy="542290"/>
          </a:xfrm>
        </p:spPr>
        <p:txBody>
          <a:bodyPr/>
          <a:lstStyle/>
          <a:p>
            <a:r>
              <a:rPr lang="en-US" altLang="zh-CN" b="1"/>
              <a:t>2.2 </a:t>
            </a:r>
            <a:r>
              <a:rPr lang="zh-CN" altLang="en-US" b="1"/>
              <a:t>【</a:t>
            </a:r>
            <a:r>
              <a:rPr b="1"/>
              <a:t>策略执行——自动投资机器人历史回测</a:t>
            </a:r>
            <a:r>
              <a:rPr lang="zh-CN" altLang="en-US" b="1"/>
              <a:t>】</a:t>
            </a:r>
            <a:endParaRPr lang="zh-CN" altLang="en-US" b="1"/>
          </a:p>
        </p:txBody>
      </p:sp>
      <p:sp>
        <p:nvSpPr>
          <p:cNvPr id="9" name="文本框 8"/>
          <p:cNvSpPr txBox="1"/>
          <p:nvPr/>
        </p:nvSpPr>
        <p:spPr>
          <a:xfrm>
            <a:off x="1713718" y="1079480"/>
            <a:ext cx="9016365" cy="461665"/>
          </a:xfrm>
          <a:prstGeom prst="rect">
            <a:avLst/>
          </a:prstGeom>
          <a:noFill/>
        </p:spPr>
        <p:txBody>
          <a:bodyPr wrap="square">
            <a:spAutoFit/>
          </a:bodyPr>
          <a:lstStyle/>
          <a:p>
            <a:pPr algn="l"/>
            <a:r>
              <a:rPr lang="zh-CN" altLang="en-US" sz="2400" spc="200" dirty="0">
                <a:uFillTx/>
                <a:sym typeface="+mn-ea"/>
              </a:rPr>
              <a:t>根据评测诊断结果对策略的表现作出客观评价与分析。</a:t>
            </a:r>
            <a:endParaRPr lang="zh-CN" altLang="en-US" sz="3600" spc="200" dirty="0">
              <a:uFillTx/>
              <a:sym typeface="+mn-ea"/>
            </a:endParaRPr>
          </a:p>
        </p:txBody>
      </p:sp>
      <p:pic>
        <p:nvPicPr>
          <p:cNvPr id="6" name="图片 5"/>
          <p:cNvPicPr>
            <a:picLocks noChangeAspect="1"/>
          </p:cNvPicPr>
          <p:nvPr/>
        </p:nvPicPr>
        <p:blipFill>
          <a:blip r:embed="rId3"/>
          <a:stretch>
            <a:fillRect/>
          </a:stretch>
        </p:blipFill>
        <p:spPr>
          <a:xfrm>
            <a:off x="2295525" y="1541145"/>
            <a:ext cx="6855460" cy="5316220"/>
          </a:xfrm>
          <a:prstGeom prst="rect">
            <a:avLst/>
          </a:prstGeom>
        </p:spPr>
      </p:pic>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3" name="文本框 2"/>
          <p:cNvSpPr txBox="1"/>
          <p:nvPr/>
        </p:nvSpPr>
        <p:spPr>
          <a:xfrm>
            <a:off x="388301" y="2064384"/>
            <a:ext cx="11416666" cy="2306955"/>
          </a:xfrm>
          <a:prstGeom prst="rect">
            <a:avLst/>
          </a:prstGeom>
          <a:noFill/>
        </p:spPr>
        <p:txBody>
          <a:bodyPr wrap="square" rtlCol="0">
            <a:spAutoFit/>
          </a:bodyPr>
          <a:lstStyle/>
          <a:p>
            <a:r>
              <a:rPr lang="zh-CN" altLang="en-US" sz="2400" dirty="0"/>
              <a:t>调整参数并尝试</a:t>
            </a:r>
            <a:r>
              <a:rPr lang="zh-CN" altLang="en-US" sz="2400" u="sng" dirty="0">
                <a:solidFill>
                  <a:srgbClr val="FF0000"/>
                </a:solidFill>
              </a:rPr>
              <a:t>分析总结</a:t>
            </a:r>
            <a:r>
              <a:rPr lang="zh-CN" altLang="en-US" sz="2400" dirty="0"/>
              <a:t>：</a:t>
            </a:r>
            <a:endParaRPr lang="en-US" altLang="zh-CN" sz="2400" dirty="0"/>
          </a:p>
          <a:p>
            <a:pPr marL="457200" indent="-457200">
              <a:buFont typeface="+mj-lt"/>
              <a:buAutoNum type="arabicPeriod"/>
            </a:pPr>
            <a:r>
              <a:rPr lang="zh-CN" altLang="en-US" sz="2400" dirty="0"/>
              <a:t>固定回测起止时间，改变均线窗口大小参数，比较并分析不同参数下的策略表现</a:t>
            </a:r>
            <a:endParaRPr lang="en-US" altLang="zh-CN" sz="2400" dirty="0"/>
          </a:p>
          <a:p>
            <a:pPr marL="457200" indent="-457200">
              <a:buFont typeface="+mj-lt"/>
              <a:buAutoNum type="arabicPeriod"/>
            </a:pPr>
            <a:r>
              <a:rPr lang="zh-CN" altLang="en-US" sz="2400" dirty="0"/>
              <a:t>固定均线窗口大小参数，根据大盘走势选择不同类型趋势（牛市</a:t>
            </a:r>
            <a:r>
              <a:rPr lang="en-US" altLang="zh-CN" sz="2400" dirty="0"/>
              <a:t>/</a:t>
            </a:r>
            <a:r>
              <a:rPr lang="zh-CN" altLang="en-US" sz="2400" dirty="0"/>
              <a:t>熊市</a:t>
            </a:r>
            <a:r>
              <a:rPr lang="en-US" altLang="zh-CN" sz="2400" dirty="0"/>
              <a:t>/</a:t>
            </a:r>
            <a:r>
              <a:rPr lang="zh-CN" altLang="en-US" sz="2400" dirty="0"/>
              <a:t>震荡市）的时间段作为回测起止时间，比较并分析不同参数下的策略表现</a:t>
            </a:r>
            <a:endParaRPr lang="en-US" altLang="zh-CN" sz="2400" dirty="0"/>
          </a:p>
          <a:p>
            <a:pPr marL="457200" indent="-457200">
              <a:buFont typeface="+mj-lt"/>
              <a:buAutoNum type="arabicPeriod"/>
            </a:pPr>
            <a:r>
              <a:rPr lang="zh-CN" altLang="en-US" sz="2400" dirty="0"/>
              <a:t>综合以上的回测结果，尝试分析表现最好的策略与表现最差的策略。并分析你用过的这些参数各自适合什么样的市场趋势？</a:t>
            </a:r>
            <a:endParaRPr lang="en-US" altLang="zh-CN" sz="2400" dirty="0"/>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dirty="0"/>
              <a:t>2·</a:t>
            </a:r>
            <a:r>
              <a:rPr lang="zh-CN" altLang="en-US" sz="4400" dirty="0"/>
              <a:t>实验内容</a:t>
            </a:r>
            <a:r>
              <a:rPr lang="en-US" altLang="zh-CN" sz="4400" dirty="0"/>
              <a:t>              </a:t>
            </a:r>
            <a:endParaRPr lang="zh-CN" altLang="en-US" sz="4400" dirty="0"/>
          </a:p>
        </p:txBody>
      </p:sp>
      <p:sp>
        <p:nvSpPr>
          <p:cNvPr id="2" name="副标题 1"/>
          <p:cNvSpPr>
            <a:spLocks noGrp="1"/>
          </p:cNvSpPr>
          <p:nvPr>
            <p:ph type="subTitle" idx="1"/>
          </p:nvPr>
        </p:nvSpPr>
        <p:spPr>
          <a:xfrm>
            <a:off x="1650365" y="784225"/>
            <a:ext cx="8184515" cy="542290"/>
          </a:xfrm>
        </p:spPr>
        <p:txBody>
          <a:bodyPr/>
          <a:lstStyle/>
          <a:p>
            <a:r>
              <a:rPr lang="en-US" altLang="zh-CN" b="1" dirty="0"/>
              <a:t>2.3  </a:t>
            </a:r>
            <a:r>
              <a:rPr lang="zh-CN" altLang="en-US" b="1" dirty="0"/>
              <a:t>动手写（详细内容见框架</a:t>
            </a:r>
            <a:r>
              <a:rPr lang="zh-CN" altLang="en-US" b="1" dirty="0"/>
              <a:t>文档）</a:t>
            </a:r>
            <a:endParaRPr lang="zh-CN" altLang="en-US" b="1" dirty="0"/>
          </a:p>
        </p:txBody>
      </p:sp>
      <p:pic>
        <p:nvPicPr>
          <p:cNvPr id="6" name="图片 5"/>
          <p:cNvPicPr>
            <a:picLocks noChangeAspect="1"/>
          </p:cNvPicPr>
          <p:nvPr/>
        </p:nvPicPr>
        <p:blipFill>
          <a:blip r:embed="rId3"/>
          <a:stretch>
            <a:fillRect/>
          </a:stretch>
        </p:blipFill>
        <p:spPr>
          <a:xfrm>
            <a:off x="2075815" y="2199005"/>
            <a:ext cx="8039735" cy="5668010"/>
          </a:xfrm>
          <a:prstGeom prst="rect">
            <a:avLst/>
          </a:prstGeom>
        </p:spPr>
      </p:pic>
      <p:sp>
        <p:nvSpPr>
          <p:cNvPr id="7" name="椭圆 6"/>
          <p:cNvSpPr/>
          <p:nvPr/>
        </p:nvSpPr>
        <p:spPr>
          <a:xfrm>
            <a:off x="1990090" y="2123440"/>
            <a:ext cx="1303655" cy="325755"/>
          </a:xfrm>
          <a:prstGeom prst="ellipse">
            <a:avLst/>
          </a:prstGeom>
          <a:solidFill>
            <a:srgbClr val="00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1818005" y="1283970"/>
            <a:ext cx="8557260" cy="706755"/>
          </a:xfrm>
          <a:prstGeom prst="rect">
            <a:avLst/>
          </a:prstGeom>
          <a:noFill/>
        </p:spPr>
        <p:txBody>
          <a:bodyPr wrap="square">
            <a:spAutoFit/>
          </a:bodyPr>
          <a:p>
            <a:pPr algn="l"/>
            <a:r>
              <a:rPr lang="en-US" altLang="zh-CN" sz="2000" spc="200" dirty="0">
                <a:uFillTx/>
                <a:sym typeface="+mn-ea"/>
              </a:rPr>
              <a:t>Step1</a:t>
            </a:r>
            <a:r>
              <a:rPr lang="zh-CN" altLang="en-US" sz="2000" spc="200" dirty="0">
                <a:uFillTx/>
                <a:sym typeface="+mn-ea"/>
              </a:rPr>
              <a:t>：点击相关策略及框架代码下载，下载简易回测框架，编写自己的投资策略</a:t>
            </a:r>
            <a:r>
              <a:rPr lang="zh-CN" altLang="en-US" sz="2000" spc="200" dirty="0">
                <a:uFillTx/>
                <a:sym typeface="+mn-ea"/>
              </a:rPr>
              <a:t>。</a:t>
            </a:r>
            <a:endParaRPr lang="zh-CN" altLang="en-US" sz="2000" spc="200" dirty="0">
              <a:uFillTx/>
              <a:sym typeface="+mn-ea"/>
            </a:endParaRPr>
          </a:p>
        </p:txBody>
      </p:sp>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dirty="0"/>
              <a:t>2·</a:t>
            </a:r>
            <a:r>
              <a:rPr lang="zh-CN" altLang="en-US" sz="4400" dirty="0"/>
              <a:t>实验内容</a:t>
            </a:r>
            <a:r>
              <a:rPr lang="en-US" altLang="zh-CN" sz="4400" dirty="0"/>
              <a:t>              </a:t>
            </a:r>
            <a:endParaRPr lang="zh-CN" altLang="en-US" sz="4400" dirty="0"/>
          </a:p>
        </p:txBody>
      </p:sp>
      <p:sp>
        <p:nvSpPr>
          <p:cNvPr id="2" name="副标题 1"/>
          <p:cNvSpPr>
            <a:spLocks noGrp="1"/>
          </p:cNvSpPr>
          <p:nvPr>
            <p:ph type="subTitle" idx="1"/>
          </p:nvPr>
        </p:nvSpPr>
        <p:spPr>
          <a:xfrm>
            <a:off x="1650365" y="784225"/>
            <a:ext cx="8184515" cy="542290"/>
          </a:xfrm>
        </p:spPr>
        <p:txBody>
          <a:bodyPr/>
          <a:lstStyle/>
          <a:p>
            <a:r>
              <a:rPr lang="en-US" altLang="zh-CN" b="1" dirty="0"/>
              <a:t>2.3  </a:t>
            </a:r>
            <a:r>
              <a:rPr lang="zh-CN" altLang="en-US" b="1" dirty="0"/>
              <a:t>动手写</a:t>
            </a:r>
            <a:endParaRPr lang="zh-CN" altLang="en-US" b="1" dirty="0"/>
          </a:p>
        </p:txBody>
      </p:sp>
      <p:pic>
        <p:nvPicPr>
          <p:cNvPr id="3" name="图片 2"/>
          <p:cNvPicPr>
            <a:picLocks noChangeAspect="1"/>
          </p:cNvPicPr>
          <p:nvPr/>
        </p:nvPicPr>
        <p:blipFill>
          <a:blip r:embed="rId3"/>
          <a:stretch>
            <a:fillRect/>
          </a:stretch>
        </p:blipFill>
        <p:spPr>
          <a:xfrm>
            <a:off x="971550" y="2134870"/>
            <a:ext cx="10058400" cy="1123950"/>
          </a:xfrm>
          <a:prstGeom prst="rect">
            <a:avLst/>
          </a:prstGeom>
        </p:spPr>
      </p:pic>
      <p:sp>
        <p:nvSpPr>
          <p:cNvPr id="10" name="椭圆 9"/>
          <p:cNvSpPr/>
          <p:nvPr/>
        </p:nvSpPr>
        <p:spPr>
          <a:xfrm>
            <a:off x="4705350" y="2334895"/>
            <a:ext cx="872490" cy="469900"/>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1" name="图片 10"/>
          <p:cNvPicPr>
            <a:picLocks noChangeAspect="1"/>
          </p:cNvPicPr>
          <p:nvPr/>
        </p:nvPicPr>
        <p:blipFill>
          <a:blip r:embed="rId4"/>
          <a:stretch>
            <a:fillRect/>
          </a:stretch>
        </p:blipFill>
        <p:spPr>
          <a:xfrm>
            <a:off x="971550" y="3461385"/>
            <a:ext cx="10153650" cy="3867150"/>
          </a:xfrm>
          <a:prstGeom prst="rect">
            <a:avLst/>
          </a:prstGeom>
        </p:spPr>
      </p:pic>
      <p:sp>
        <p:nvSpPr>
          <p:cNvPr id="12" name="椭圆 11"/>
          <p:cNvSpPr/>
          <p:nvPr/>
        </p:nvSpPr>
        <p:spPr>
          <a:xfrm>
            <a:off x="1417955" y="3997960"/>
            <a:ext cx="948690" cy="488950"/>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1913255" y="1489710"/>
            <a:ext cx="7543165" cy="645160"/>
          </a:xfrm>
          <a:prstGeom prst="rect">
            <a:avLst/>
          </a:prstGeom>
          <a:noFill/>
        </p:spPr>
        <p:txBody>
          <a:bodyPr wrap="square" rtlCol="0">
            <a:spAutoFit/>
          </a:bodyPr>
          <a:p>
            <a:r>
              <a:rPr lang="en-US" altLang="zh-CN"/>
              <a:t>Step2</a:t>
            </a:r>
            <a:r>
              <a:rPr lang="zh-CN" altLang="en-US"/>
              <a:t>：编写策略生成的交割单可以通过评测诊断上传文件部分上传到网站及进行结果</a:t>
            </a:r>
            <a:r>
              <a:rPr lang="zh-CN" altLang="en-US"/>
              <a:t>分析。</a:t>
            </a:r>
            <a:endParaRPr lang="zh-CN" altLang="en-US"/>
          </a:p>
        </p:txBody>
      </p:sp>
    </p:spTree>
    <p:custDataLst>
      <p:tags r:id="rId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dirty="0"/>
              <a:t>2·</a:t>
            </a:r>
            <a:r>
              <a:rPr lang="zh-CN" altLang="en-US" sz="4400" dirty="0"/>
              <a:t>实验内容</a:t>
            </a:r>
            <a:r>
              <a:rPr lang="en-US" altLang="zh-CN" sz="4400" dirty="0"/>
              <a:t>              </a:t>
            </a:r>
            <a:endParaRPr lang="zh-CN" altLang="en-US" sz="4400" dirty="0"/>
          </a:p>
        </p:txBody>
      </p:sp>
      <p:sp>
        <p:nvSpPr>
          <p:cNvPr id="2" name="副标题 1"/>
          <p:cNvSpPr>
            <a:spLocks noGrp="1"/>
          </p:cNvSpPr>
          <p:nvPr>
            <p:ph type="subTitle" idx="1"/>
          </p:nvPr>
        </p:nvSpPr>
        <p:spPr>
          <a:xfrm>
            <a:off x="1650365" y="784225"/>
            <a:ext cx="8184515" cy="542290"/>
          </a:xfrm>
        </p:spPr>
        <p:txBody>
          <a:bodyPr/>
          <a:lstStyle/>
          <a:p>
            <a:r>
              <a:rPr lang="en-US" altLang="zh-CN" b="1" dirty="0"/>
              <a:t>2.3  </a:t>
            </a:r>
            <a:r>
              <a:rPr lang="zh-CN" altLang="en-US" b="1" dirty="0"/>
              <a:t>动手写</a:t>
            </a:r>
            <a:endParaRPr lang="zh-CN" altLang="en-US" b="1" dirty="0"/>
          </a:p>
        </p:txBody>
      </p:sp>
      <p:pic>
        <p:nvPicPr>
          <p:cNvPr id="6" name="图片 5"/>
          <p:cNvPicPr>
            <a:picLocks noChangeAspect="1"/>
          </p:cNvPicPr>
          <p:nvPr/>
        </p:nvPicPr>
        <p:blipFill>
          <a:blip r:embed="rId3"/>
          <a:stretch>
            <a:fillRect/>
          </a:stretch>
        </p:blipFill>
        <p:spPr>
          <a:xfrm>
            <a:off x="607695" y="2047875"/>
            <a:ext cx="5724525" cy="4810125"/>
          </a:xfrm>
          <a:prstGeom prst="rect">
            <a:avLst/>
          </a:prstGeom>
        </p:spPr>
      </p:pic>
      <p:sp>
        <p:nvSpPr>
          <p:cNvPr id="7" name="文本框 6"/>
          <p:cNvSpPr txBox="1"/>
          <p:nvPr/>
        </p:nvSpPr>
        <p:spPr>
          <a:xfrm>
            <a:off x="708025" y="1261110"/>
            <a:ext cx="5319395" cy="645160"/>
          </a:xfrm>
          <a:prstGeom prst="rect">
            <a:avLst/>
          </a:prstGeom>
          <a:noFill/>
        </p:spPr>
        <p:txBody>
          <a:bodyPr wrap="square" rtlCol="0">
            <a:spAutoFit/>
          </a:bodyPr>
          <a:p>
            <a:r>
              <a:rPr lang="en-US" altLang="zh-CN"/>
              <a:t>Step3</a:t>
            </a:r>
            <a:r>
              <a:rPr lang="zh-CN" altLang="en-US"/>
              <a:t>：平台选择海知理财回测，勾选已去除敏感数据，选择要上传的交割单进行</a:t>
            </a:r>
            <a:r>
              <a:rPr lang="zh-CN" altLang="en-US"/>
              <a:t>上传。</a:t>
            </a:r>
            <a:endParaRPr lang="zh-CN" altLang="en-US"/>
          </a:p>
        </p:txBody>
      </p:sp>
      <p:pic>
        <p:nvPicPr>
          <p:cNvPr id="9" name="图片 8"/>
          <p:cNvPicPr>
            <a:picLocks noChangeAspect="1"/>
          </p:cNvPicPr>
          <p:nvPr/>
        </p:nvPicPr>
        <p:blipFill>
          <a:blip r:embed="rId4"/>
          <a:stretch>
            <a:fillRect/>
          </a:stretch>
        </p:blipFill>
        <p:spPr>
          <a:xfrm>
            <a:off x="6595745" y="3019425"/>
            <a:ext cx="5481320" cy="2357120"/>
          </a:xfrm>
          <a:prstGeom prst="rect">
            <a:avLst/>
          </a:prstGeom>
        </p:spPr>
      </p:pic>
      <p:sp>
        <p:nvSpPr>
          <p:cNvPr id="14" name="文本框 13"/>
          <p:cNvSpPr txBox="1"/>
          <p:nvPr/>
        </p:nvSpPr>
        <p:spPr>
          <a:xfrm>
            <a:off x="6595745" y="1326515"/>
            <a:ext cx="5319395" cy="645160"/>
          </a:xfrm>
          <a:prstGeom prst="rect">
            <a:avLst/>
          </a:prstGeom>
          <a:noFill/>
        </p:spPr>
        <p:txBody>
          <a:bodyPr wrap="square" rtlCol="0">
            <a:spAutoFit/>
          </a:bodyPr>
          <a:p>
            <a:r>
              <a:rPr lang="en-US" altLang="zh-CN"/>
              <a:t>Step4</a:t>
            </a:r>
            <a:r>
              <a:rPr lang="zh-CN" altLang="en-US"/>
              <a:t>：在左侧投资示例展示中，点击自己上传的投资记录任意位置查看分析</a:t>
            </a:r>
            <a:r>
              <a:rPr lang="zh-CN" altLang="en-US"/>
              <a:t>结果。</a:t>
            </a:r>
            <a:endParaRPr lang="zh-CN" altLang="en-US"/>
          </a:p>
        </p:txBody>
      </p:sp>
      <p:sp>
        <p:nvSpPr>
          <p:cNvPr id="15" name="右箭头 14"/>
          <p:cNvSpPr/>
          <p:nvPr/>
        </p:nvSpPr>
        <p:spPr>
          <a:xfrm>
            <a:off x="5913120" y="4922520"/>
            <a:ext cx="1025525" cy="2686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dirty="0"/>
              <a:t>3·</a:t>
            </a:r>
            <a:r>
              <a:rPr lang="zh-CN" altLang="en-US" sz="4400" dirty="0"/>
              <a:t>实验要求</a:t>
            </a:r>
            <a:r>
              <a:rPr lang="en-US" altLang="zh-CN" sz="4400" dirty="0"/>
              <a:t>              </a:t>
            </a:r>
            <a:endParaRPr lang="zh-CN" altLang="en-US" sz="4400" dirty="0"/>
          </a:p>
        </p:txBody>
      </p:sp>
      <p:sp>
        <p:nvSpPr>
          <p:cNvPr id="10" name="文本框 9"/>
          <p:cNvSpPr txBox="1"/>
          <p:nvPr/>
        </p:nvSpPr>
        <p:spPr>
          <a:xfrm>
            <a:off x="133350" y="2119972"/>
            <a:ext cx="11925299" cy="3784600"/>
          </a:xfrm>
          <a:prstGeom prst="rect">
            <a:avLst/>
          </a:prstGeom>
          <a:noFill/>
        </p:spPr>
        <p:txBody>
          <a:bodyPr wrap="square" rtlCol="0">
            <a:spAutoFit/>
          </a:bodyPr>
          <a:lstStyle/>
          <a:p>
            <a:r>
              <a:rPr lang="zh-CN" altLang="en-US" sz="2000" dirty="0"/>
              <a:t>运行均线</a:t>
            </a:r>
            <a:r>
              <a:rPr lang="zh-CN" altLang="en-US" sz="2000" dirty="0"/>
              <a:t>策略调整参数并尝试</a:t>
            </a:r>
            <a:r>
              <a:rPr lang="zh-CN" altLang="en-US" sz="2000" b="1" spc="200" dirty="0">
                <a:solidFill>
                  <a:schemeClr val="accent5"/>
                </a:solidFill>
              </a:rPr>
              <a:t>分析总结</a:t>
            </a:r>
            <a:r>
              <a:rPr lang="zh-CN" altLang="en-US" sz="2000" dirty="0"/>
              <a:t>：</a:t>
            </a:r>
            <a:endParaRPr lang="en-US" altLang="zh-CN" sz="2000" dirty="0"/>
          </a:p>
          <a:p>
            <a:endParaRPr lang="en-US" altLang="zh-CN" sz="2000" dirty="0"/>
          </a:p>
          <a:p>
            <a:pPr marL="457200" indent="-457200">
              <a:buFont typeface="+mj-lt"/>
              <a:buAutoNum type="arabicPeriod"/>
            </a:pPr>
            <a:r>
              <a:rPr lang="zh-CN" altLang="en-US" sz="2000" dirty="0"/>
              <a:t>固定回测起止时间，改变均线窗口大小参数，</a:t>
            </a:r>
            <a:r>
              <a:rPr lang="zh-CN" altLang="en-US" sz="2000" b="1" spc="200" dirty="0">
                <a:solidFill>
                  <a:schemeClr val="accent5"/>
                </a:solidFill>
              </a:rPr>
              <a:t>比较并分析</a:t>
            </a:r>
            <a:r>
              <a:rPr lang="zh-CN" altLang="en-US" sz="2000" dirty="0"/>
              <a:t>不同参数下的策略表现</a:t>
            </a:r>
            <a:endParaRPr lang="en-US" altLang="zh-CN" sz="2000" dirty="0"/>
          </a:p>
          <a:p>
            <a:pPr marL="457200" indent="-457200">
              <a:buFont typeface="+mj-lt"/>
              <a:buAutoNum type="arabicPeriod"/>
            </a:pPr>
            <a:endParaRPr lang="en-US" altLang="zh-CN" sz="2000" dirty="0"/>
          </a:p>
          <a:p>
            <a:pPr marL="457200" indent="-457200">
              <a:buFont typeface="+mj-lt"/>
              <a:buAutoNum type="arabicPeriod"/>
            </a:pPr>
            <a:r>
              <a:rPr lang="zh-CN" altLang="en-US" sz="2000" dirty="0"/>
              <a:t>固定均线窗口大小参数，根据大盘走势选择不同类型趋势（牛市</a:t>
            </a:r>
            <a:r>
              <a:rPr lang="en-US" altLang="zh-CN" sz="2000" dirty="0"/>
              <a:t>/</a:t>
            </a:r>
            <a:r>
              <a:rPr lang="zh-CN" altLang="en-US" sz="2000" dirty="0"/>
              <a:t>熊市</a:t>
            </a:r>
            <a:r>
              <a:rPr lang="en-US" altLang="zh-CN" sz="2000" dirty="0"/>
              <a:t>/</a:t>
            </a:r>
            <a:r>
              <a:rPr lang="zh-CN" altLang="en-US" sz="2000" dirty="0"/>
              <a:t>震荡市）的时间段作为回测起止时间，</a:t>
            </a:r>
            <a:r>
              <a:rPr lang="zh-CN" altLang="en-US" sz="2000" b="1" spc="200" dirty="0">
                <a:solidFill>
                  <a:schemeClr val="accent5"/>
                </a:solidFill>
              </a:rPr>
              <a:t>比较并分析</a:t>
            </a:r>
            <a:r>
              <a:rPr lang="zh-CN" altLang="en-US" sz="2000" dirty="0"/>
              <a:t>不同参数下的策略表现</a:t>
            </a:r>
            <a:endParaRPr lang="en-US" altLang="zh-CN" sz="2000" dirty="0"/>
          </a:p>
          <a:p>
            <a:pPr marL="457200" indent="-457200">
              <a:buFont typeface="+mj-lt"/>
              <a:buAutoNum type="arabicPeriod"/>
            </a:pPr>
            <a:endParaRPr lang="en-US" altLang="zh-CN" sz="2000" dirty="0"/>
          </a:p>
          <a:p>
            <a:pPr marL="457200" indent="-457200">
              <a:buFont typeface="+mj-lt"/>
              <a:buAutoNum type="arabicPeriod"/>
            </a:pPr>
            <a:r>
              <a:rPr lang="zh-CN" altLang="en-US" sz="2000" dirty="0"/>
              <a:t>综合以上的回测结果，尝试分析表现最好的策略与表现最差的策略。并分析你用过的这些参数各自适合什么样的市场趋势？</a:t>
            </a:r>
            <a:endParaRPr lang="en-US" altLang="zh-CN" sz="2000" dirty="0"/>
          </a:p>
          <a:p>
            <a:pPr marL="457200" indent="-457200">
              <a:buFont typeface="+mj-lt"/>
              <a:buAutoNum type="arabicPeriod"/>
            </a:pPr>
            <a:endParaRPr lang="en-US" altLang="zh-CN" sz="2000" dirty="0"/>
          </a:p>
          <a:p>
            <a:pPr marL="457200" indent="-457200">
              <a:buFont typeface="+mj-lt"/>
              <a:buAutoNum type="arabicPeriod"/>
            </a:pPr>
            <a:r>
              <a:rPr lang="zh-CN" altLang="en-US" sz="2000" dirty="0"/>
              <a:t>（</a:t>
            </a:r>
            <a:r>
              <a:rPr lang="zh-CN" altLang="en-US" sz="2000" b="1" dirty="0"/>
              <a:t>选做</a:t>
            </a:r>
            <a:r>
              <a:rPr lang="zh-CN" altLang="en-US" sz="2000" dirty="0"/>
              <a:t>）参考编程介绍文档，尝试</a:t>
            </a:r>
            <a:r>
              <a:rPr lang="zh-CN" altLang="en-US" sz="2000" b="1" spc="200" dirty="0">
                <a:solidFill>
                  <a:schemeClr val="accent5"/>
                </a:solidFill>
              </a:rPr>
              <a:t>实现</a:t>
            </a:r>
            <a:r>
              <a:rPr lang="zh-CN" altLang="en-US" sz="2000" dirty="0"/>
              <a:t>一个基于均线策略的自定义策略。并介绍你的策略细节，分析策略的表现。</a:t>
            </a:r>
            <a:endParaRPr lang="en-US" altLang="zh-CN" sz="2000" dirty="0"/>
          </a:p>
        </p:txBody>
      </p:sp>
      <p:sp>
        <p:nvSpPr>
          <p:cNvPr id="7" name="文本框 6"/>
          <p:cNvSpPr txBox="1"/>
          <p:nvPr/>
        </p:nvSpPr>
        <p:spPr>
          <a:xfrm>
            <a:off x="133350" y="1013274"/>
            <a:ext cx="11658600" cy="441403"/>
          </a:xfrm>
          <a:prstGeom prst="rect">
            <a:avLst/>
          </a:prstGeom>
          <a:noFill/>
        </p:spPr>
        <p:txBody>
          <a:bodyPr wrap="square">
            <a:spAutoFit/>
          </a:bodyPr>
          <a:lstStyle/>
          <a:p>
            <a:pPr algn="just">
              <a:lnSpc>
                <a:spcPct val="125000"/>
              </a:lnSpc>
            </a:pPr>
            <a:r>
              <a:rPr lang="zh-CN" altLang="en-US" sz="2000" spc="200" dirty="0">
                <a:uFillTx/>
                <a:sym typeface="+mn-ea"/>
              </a:rPr>
              <a:t>请依次完成第2小节中的各项实验，并在</a:t>
            </a:r>
            <a:r>
              <a:rPr lang="zh-CN" altLang="en-US" sz="2000" b="1" spc="200" dirty="0">
                <a:solidFill>
                  <a:schemeClr val="accent5"/>
                </a:solidFill>
                <a:uFillTx/>
                <a:sym typeface="+mn-ea"/>
              </a:rPr>
              <a:t>实验报告</a:t>
            </a:r>
            <a:r>
              <a:rPr lang="zh-CN" altLang="en-US" sz="2000" spc="200" dirty="0">
                <a:uFillTx/>
                <a:sym typeface="+mn-ea"/>
              </a:rPr>
              <a:t>中尝试解决、回答或阐述下列问题：</a:t>
            </a:r>
            <a:endParaRPr lang="zh-CN" altLang="en-US" sz="2000" spc="200" dirty="0">
              <a:uFillTx/>
              <a:sym typeface="+mn-ea"/>
            </a:endParaRPr>
          </a:p>
        </p:txBody>
      </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4·</a:t>
            </a:r>
            <a:r>
              <a:rPr lang="zh-CN" altLang="en-US" sz="4400"/>
              <a:t>实验说明</a:t>
            </a:r>
            <a:r>
              <a:rPr lang="en-US" altLang="zh-CN" sz="4400"/>
              <a:t>             </a:t>
            </a:r>
            <a:endParaRPr lang="zh-CN" altLang="en-US" sz="4400"/>
          </a:p>
        </p:txBody>
      </p:sp>
      <p:sp>
        <p:nvSpPr>
          <p:cNvPr id="10" name="文本框 9"/>
          <p:cNvSpPr txBox="1"/>
          <p:nvPr/>
        </p:nvSpPr>
        <p:spPr>
          <a:xfrm>
            <a:off x="412749" y="1218565"/>
            <a:ext cx="11350625" cy="2861310"/>
          </a:xfrm>
          <a:prstGeom prst="rect">
            <a:avLst/>
          </a:prstGeom>
          <a:noFill/>
        </p:spPr>
        <p:txBody>
          <a:bodyPr wrap="square" rtlCol="0">
            <a:spAutoFit/>
          </a:bodyPr>
          <a:lstStyle/>
          <a:p>
            <a:pPr algn="l"/>
            <a:r>
              <a:rPr lang="zh-CN" altLang="en-US" sz="2000" spc="200" dirty="0">
                <a:uFillTx/>
                <a:sym typeface="+mn-ea"/>
              </a:rPr>
              <a:t>有关本节实验的成绩：</a:t>
            </a:r>
            <a:br>
              <a:rPr lang="zh-CN" altLang="en-US" sz="2000" spc="200" dirty="0">
                <a:uFillTx/>
                <a:sym typeface="+mn-ea"/>
              </a:rPr>
            </a:br>
            <a:r>
              <a:rPr lang="en-US" altLang="zh-CN" sz="2000" spc="200" dirty="0">
                <a:uFillTx/>
                <a:sym typeface="+mn-ea"/>
              </a:rPr>
              <a:t>·</a:t>
            </a:r>
            <a:r>
              <a:rPr lang="zh-CN" altLang="en-US" sz="2000" spc="200" dirty="0">
                <a:uFillTx/>
                <a:sym typeface="+mn-ea"/>
              </a:rPr>
              <a:t>一方面取决于实验报告书写的认真程度和规范程度（包括语言是否通顺，逻辑是否合理，文档排版是否规范、实验结论是否严谨等）；</a:t>
            </a:r>
            <a:endParaRPr lang="zh-CN" altLang="en-US" sz="2000" spc="200" dirty="0">
              <a:uFillTx/>
              <a:sym typeface="+mn-ea"/>
            </a:endParaRPr>
          </a:p>
          <a:p>
            <a:pPr algn="l"/>
            <a:r>
              <a:rPr lang="en-US" altLang="zh-CN" sz="2000" spc="200" dirty="0">
                <a:uFillTx/>
                <a:sym typeface="+mn-ea"/>
              </a:rPr>
              <a:t>·</a:t>
            </a:r>
            <a:r>
              <a:rPr lang="zh-CN" altLang="en-US" sz="2000" spc="200" dirty="0">
                <a:uFillTx/>
                <a:sym typeface="+mn-ea"/>
              </a:rPr>
              <a:t>另一方面取决于平台的活跃程度，包括社区发帖、评论的质量等等。</a:t>
            </a:r>
            <a:endParaRPr lang="zh-CN" altLang="en-US" sz="2000" spc="200" dirty="0">
              <a:uFillTx/>
              <a:sym typeface="+mn-ea"/>
            </a:endParaRPr>
          </a:p>
          <a:p>
            <a:pPr algn="l"/>
            <a:r>
              <a:rPr lang="zh-CN" altLang="en-US" sz="2000" spc="200" dirty="0">
                <a:uFillTx/>
                <a:sym typeface="+mn-ea"/>
              </a:rPr>
              <a:t>上述内容将由老师以及平台维护人员以及技术组共同审核。</a:t>
            </a:r>
            <a:endParaRPr lang="zh-CN" altLang="en-US" sz="2000" spc="200" dirty="0">
              <a:uFillTx/>
              <a:sym typeface="+mn-ea"/>
            </a:endParaRPr>
          </a:p>
          <a:p>
            <a:pPr algn="l"/>
            <a:endParaRPr lang="zh-CN" altLang="en-US" sz="2000" spc="200" dirty="0">
              <a:uFillTx/>
              <a:sym typeface="+mn-ea"/>
            </a:endParaRPr>
          </a:p>
          <a:p>
            <a:pPr algn="l"/>
            <a:r>
              <a:rPr lang="zh-CN" altLang="en-US" sz="2000" spc="200" dirty="0">
                <a:uFillTx/>
                <a:sym typeface="+mn-ea"/>
              </a:rPr>
              <a:t>实验报告命名要求：</a:t>
            </a:r>
            <a:r>
              <a:rPr lang="zh-CN" altLang="en-US" sz="2000" b="1" spc="200" dirty="0">
                <a:solidFill>
                  <a:srgbClr val="FF0000"/>
                </a:solidFill>
                <a:uFillTx/>
                <a:sym typeface="+mn-ea"/>
              </a:rPr>
              <a:t>学号</a:t>
            </a:r>
            <a:r>
              <a:rPr lang="en-US" altLang="zh-CN" sz="2000" b="1" spc="200" dirty="0">
                <a:solidFill>
                  <a:srgbClr val="FF0000"/>
                </a:solidFill>
                <a:uFillTx/>
                <a:sym typeface="+mn-ea"/>
              </a:rPr>
              <a:t>-</a:t>
            </a:r>
            <a:r>
              <a:rPr lang="zh-CN" altLang="en-US" sz="2000" b="1" spc="200" dirty="0">
                <a:solidFill>
                  <a:srgbClr val="FF0000"/>
                </a:solidFill>
                <a:uFillTx/>
                <a:sym typeface="+mn-ea"/>
              </a:rPr>
              <a:t>姓名</a:t>
            </a:r>
            <a:r>
              <a:rPr lang="en-US" altLang="zh-CN" sz="2000" b="1" spc="200" dirty="0">
                <a:solidFill>
                  <a:srgbClr val="FF0000"/>
                </a:solidFill>
                <a:uFillTx/>
                <a:sym typeface="+mn-ea"/>
              </a:rPr>
              <a:t>-</a:t>
            </a:r>
            <a:r>
              <a:rPr lang="zh-CN" altLang="en-US" sz="2000" b="1" spc="200" dirty="0">
                <a:solidFill>
                  <a:srgbClr val="FF0000"/>
                </a:solidFill>
                <a:uFillTx/>
                <a:sym typeface="+mn-ea"/>
              </a:rPr>
              <a:t>站内</a:t>
            </a:r>
            <a:r>
              <a:rPr lang="en-US" altLang="zh-CN" sz="2000" b="1" spc="200" dirty="0">
                <a:solidFill>
                  <a:srgbClr val="FF0000"/>
                </a:solidFill>
                <a:uFillTx/>
                <a:sym typeface="+mn-ea"/>
              </a:rPr>
              <a:t>id-experiment</a:t>
            </a:r>
            <a:r>
              <a:rPr lang="en-US" altLang="zh-CN" sz="2000" b="1" u="sng" spc="200" dirty="0">
                <a:solidFill>
                  <a:srgbClr val="FF0000"/>
                </a:solidFill>
                <a:uFillTx/>
                <a:sym typeface="+mn-ea"/>
              </a:rPr>
              <a:t>6</a:t>
            </a:r>
            <a:r>
              <a:rPr lang="en-US" altLang="zh-CN" sz="2000" b="1" spc="200" dirty="0">
                <a:solidFill>
                  <a:srgbClr val="FF0000"/>
                </a:solidFill>
                <a:uFillTx/>
                <a:sym typeface="+mn-ea"/>
              </a:rPr>
              <a:t>.doc/pdf/docx/ppt</a:t>
            </a:r>
            <a:endParaRPr lang="zh-CN" altLang="en-US" sz="2000" b="1" spc="200" dirty="0">
              <a:uFillTx/>
              <a:sym typeface="+mn-ea"/>
            </a:endParaRPr>
          </a:p>
          <a:p>
            <a:pPr algn="l"/>
            <a:r>
              <a:rPr lang="zh-CN" altLang="en-US" sz="2000" spc="200" dirty="0">
                <a:uFillTx/>
                <a:sym typeface="+mn-ea"/>
              </a:rPr>
              <a:t>实验报告提交</a:t>
            </a:r>
            <a:r>
              <a:rPr lang="en-US" altLang="zh-CN" sz="2000" spc="200" dirty="0" err="1">
                <a:uFillTx/>
                <a:sym typeface="+mn-ea"/>
              </a:rPr>
              <a:t>DeadLine</a:t>
            </a:r>
            <a:r>
              <a:rPr lang="en-US" altLang="zh-CN" sz="2000" spc="200" dirty="0">
                <a:uFillTx/>
                <a:sym typeface="+mn-ea"/>
              </a:rPr>
              <a:t>: </a:t>
            </a:r>
            <a:r>
              <a:rPr lang="en-US" altLang="zh-CN" sz="2000" spc="200" dirty="0">
                <a:solidFill>
                  <a:srgbClr val="0070C0"/>
                </a:solidFill>
                <a:uFillTx/>
                <a:sym typeface="+mn-ea"/>
              </a:rPr>
              <a:t>2022-06-13</a:t>
            </a:r>
            <a:r>
              <a:rPr lang="zh-CN" altLang="en-US" sz="2000" spc="200" dirty="0">
                <a:solidFill>
                  <a:srgbClr val="0070C0"/>
                </a:solidFill>
                <a:uFillTx/>
                <a:sym typeface="+mn-ea"/>
              </a:rPr>
              <a:t>（下周一</a:t>
            </a:r>
            <a:r>
              <a:rPr lang="zh-CN" altLang="en-US" sz="2000" spc="200" dirty="0">
                <a:solidFill>
                  <a:srgbClr val="0070C0"/>
                </a:solidFill>
                <a:uFillTx/>
                <a:sym typeface="+mn-ea"/>
              </a:rPr>
              <a:t>）</a:t>
            </a:r>
            <a:r>
              <a:rPr lang="en-US" altLang="zh-CN" sz="2000" spc="200" dirty="0">
                <a:solidFill>
                  <a:srgbClr val="0070C0"/>
                </a:solidFill>
                <a:uFillTx/>
                <a:sym typeface="+mn-ea"/>
              </a:rPr>
              <a:t>24</a:t>
            </a:r>
            <a:r>
              <a:rPr lang="zh-CN" altLang="en-US" sz="2000" spc="200" dirty="0">
                <a:solidFill>
                  <a:srgbClr val="0070C0"/>
                </a:solidFill>
                <a:uFillTx/>
                <a:sym typeface="+mn-ea"/>
              </a:rPr>
              <a:t>时</a:t>
            </a:r>
            <a:endParaRPr lang="en-US" altLang="zh-CN" sz="2000" spc="200" dirty="0">
              <a:solidFill>
                <a:srgbClr val="0070C0"/>
              </a:solidFill>
              <a:uFillTx/>
              <a:sym typeface="+mn-ea"/>
            </a:endParaRPr>
          </a:p>
          <a:p>
            <a:pPr algn="l"/>
            <a:r>
              <a:rPr lang="zh-CN" altLang="en-US" sz="2000" spc="200" dirty="0">
                <a:solidFill>
                  <a:schemeClr val="tx1"/>
                </a:solidFill>
                <a:uFillTx/>
                <a:sym typeface="+mn-ea"/>
              </a:rPr>
              <a:t>实验报告中英文均可，</a:t>
            </a:r>
            <a:r>
              <a:rPr lang="zh-CN" altLang="en-US" sz="2000" b="1" spc="200" dirty="0">
                <a:solidFill>
                  <a:schemeClr val="tx1"/>
                </a:solidFill>
                <a:uFillTx/>
                <a:sym typeface="+mn-ea"/>
              </a:rPr>
              <a:t>与本节课的后续两个实验写在同一文档中</a:t>
            </a:r>
            <a:endParaRPr lang="zh-CN" altLang="en-US" sz="2000" b="1" spc="200" dirty="0">
              <a:solidFill>
                <a:schemeClr val="tx1"/>
              </a:solidFill>
              <a:uFillTx/>
              <a:sym typeface="+mn-ea"/>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olidFill>
                  <a:schemeClr val="accent2"/>
                </a:solidFill>
                <a:sym typeface="+mn-ea"/>
              </a:rPr>
              <a:t>Intelligent Securities Investment·Experiment</a:t>
            </a:r>
            <a:endParaRPr lang="en-US" altLang="zh-CN">
              <a:solidFill>
                <a:schemeClr val="accent2"/>
              </a:solidFill>
              <a:sym typeface="+mn-ea"/>
            </a:endParaRPr>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04" y="1480810"/>
            <a:ext cx="10852237" cy="899167"/>
          </a:xfrm>
        </p:spPr>
        <p:txBody>
          <a:bodyPr/>
          <a:lstStyle/>
          <a:p>
            <a:r>
              <a:rPr lang="en-US" altLang="zh-CN" sz="4400" dirty="0"/>
              <a:t>                                </a:t>
            </a:r>
            <a:r>
              <a:rPr lang="en-US" altLang="zh-CN" sz="4400" dirty="0">
                <a:solidFill>
                  <a:srgbClr val="00B050"/>
                </a:solidFill>
              </a:rPr>
              <a:t>1·</a:t>
            </a:r>
            <a:r>
              <a:rPr lang="zh-CN" altLang="en-US" sz="4400" dirty="0">
                <a:solidFill>
                  <a:srgbClr val="00B050"/>
                </a:solidFill>
              </a:rPr>
              <a:t>实验介绍</a:t>
            </a:r>
            <a:endParaRPr lang="zh-CN" altLang="en-US" sz="4400" dirty="0">
              <a:solidFill>
                <a:srgbClr val="00B050"/>
              </a:solidFill>
            </a:endParaRPr>
          </a:p>
        </p:txBody>
      </p:sp>
      <p:sp>
        <p:nvSpPr>
          <p:cNvPr id="9" name="标题 1"/>
          <p:cNvSpPr>
            <a:spLocks noGrp="1"/>
          </p:cNvSpPr>
          <p:nvPr>
            <p:custDataLst>
              <p:tags r:id="rId3"/>
            </p:custDataLst>
          </p:nvPr>
        </p:nvSpPr>
        <p:spPr>
          <a:xfrm>
            <a:off x="920706" y="4982789"/>
            <a:ext cx="10852237" cy="899167"/>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r>
              <a:rPr lang="en-US" altLang="zh-CN" sz="4400" dirty="0"/>
              <a:t>                                </a:t>
            </a:r>
            <a:r>
              <a:rPr lang="en-US" altLang="zh-CN" sz="4400" dirty="0">
                <a:solidFill>
                  <a:srgbClr val="00B050"/>
                </a:solidFill>
              </a:rPr>
              <a:t>4·实验说明</a:t>
            </a:r>
            <a:endParaRPr lang="zh-CN" altLang="en-US" sz="4400" dirty="0"/>
          </a:p>
        </p:txBody>
      </p:sp>
      <p:sp>
        <p:nvSpPr>
          <p:cNvPr id="10" name="标题 1"/>
          <p:cNvSpPr>
            <a:spLocks noGrp="1"/>
          </p:cNvSpPr>
          <p:nvPr>
            <p:custDataLst>
              <p:tags r:id="rId4"/>
            </p:custDataLst>
          </p:nvPr>
        </p:nvSpPr>
        <p:spPr>
          <a:xfrm>
            <a:off x="920705" y="3806472"/>
            <a:ext cx="10852237" cy="899167"/>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r>
              <a:rPr lang="en-US" altLang="zh-CN" sz="4400" dirty="0"/>
              <a:t>                                </a:t>
            </a:r>
            <a:r>
              <a:rPr lang="en-US" altLang="zh-CN" sz="4400" dirty="0">
                <a:solidFill>
                  <a:srgbClr val="00B050"/>
                </a:solidFill>
              </a:rPr>
              <a:t>3·实验要求</a:t>
            </a:r>
            <a:endParaRPr lang="zh-CN" altLang="en-US" sz="4400" dirty="0"/>
          </a:p>
        </p:txBody>
      </p:sp>
      <p:sp>
        <p:nvSpPr>
          <p:cNvPr id="11" name="标题 1"/>
          <p:cNvSpPr>
            <a:spLocks noGrp="1"/>
          </p:cNvSpPr>
          <p:nvPr>
            <p:custDataLst>
              <p:tags r:id="rId5"/>
            </p:custDataLst>
          </p:nvPr>
        </p:nvSpPr>
        <p:spPr>
          <a:xfrm>
            <a:off x="920704" y="2669840"/>
            <a:ext cx="10852237" cy="899167"/>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r>
              <a:rPr lang="en-US" altLang="zh-CN" sz="4400" dirty="0"/>
              <a:t>                                </a:t>
            </a:r>
            <a:r>
              <a:rPr lang="en-US" altLang="zh-CN" sz="4400" dirty="0">
                <a:solidFill>
                  <a:srgbClr val="00B050"/>
                </a:solidFill>
              </a:rPr>
              <a:t>2·实验内容</a:t>
            </a:r>
            <a:endParaRPr lang="zh-CN" altLang="en-US" sz="4400" dirty="0"/>
          </a:p>
        </p:txBody>
      </p:sp>
      <p:pic>
        <p:nvPicPr>
          <p:cNvPr id="6" name="图片 5"/>
          <p:cNvPicPr>
            <a:picLocks noChangeAspect="1"/>
          </p:cNvPicPr>
          <p:nvPr/>
        </p:nvPicPr>
        <p:blipFill>
          <a:blip r:embed="rId6"/>
          <a:stretch>
            <a:fillRect/>
          </a:stretch>
        </p:blipFill>
        <p:spPr>
          <a:xfrm>
            <a:off x="0" y="1826874"/>
            <a:ext cx="8201025" cy="3848100"/>
          </a:xfrm>
          <a:prstGeom prst="rect">
            <a:avLst/>
          </a:prstGeom>
        </p:spPr>
      </p:pic>
    </p:spTree>
    <p:custDataLst>
      <p:tags r:id="rId7"/>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1·</a:t>
            </a:r>
            <a:r>
              <a:rPr lang="zh-CN" altLang="en-US" sz="4400"/>
              <a:t>实验介绍</a:t>
            </a:r>
            <a:r>
              <a:rPr lang="en-US" altLang="zh-CN" sz="4400"/>
              <a:t>              </a:t>
            </a:r>
            <a:endParaRPr lang="zh-CN" altLang="en-US" sz="4400"/>
          </a:p>
        </p:txBody>
      </p:sp>
      <mc:AlternateContent xmlns:mc="http://schemas.openxmlformats.org/markup-compatibility/2006">
        <mc:Choice xmlns:a14="http://schemas.microsoft.com/office/drawing/2010/main" Requires="a14">
          <p:sp>
            <p:nvSpPr>
              <p:cNvPr id="9" name="副标题 8"/>
              <p:cNvSpPr>
                <a:spLocks noGrp="1"/>
              </p:cNvSpPr>
              <p:nvPr>
                <p:ph type="subTitle" idx="1"/>
                <p:custDataLst>
                  <p:tags r:id="rId3"/>
                </p:custDataLst>
              </p:nvPr>
            </p:nvSpPr>
            <p:spPr>
              <a:xfrm>
                <a:off x="461010" y="910590"/>
                <a:ext cx="11169651" cy="3534410"/>
              </a:xfrm>
            </p:spPr>
            <p:txBody>
              <a:bodyPr/>
              <a:lstStyle/>
              <a:p>
                <a:pPr algn="l"/>
                <a:r>
                  <a:rPr lang="zh-CN" altLang="en-US" dirty="0">
                    <a:latin typeface="宋体" panose="02010600030101010101" pitchFamily="2" charset="-122"/>
                    <a:ea typeface="宋体" panose="02010600030101010101" pitchFamily="2" charset="-122"/>
                  </a:rPr>
                  <a:t>●</a:t>
                </a:r>
                <a:r>
                  <a:rPr lang="zh-CN" altLang="en-US" sz="2000" dirty="0"/>
                  <a:t>简单移动平均（</a:t>
                </a:r>
                <a:r>
                  <a:rPr lang="en-US" altLang="zh-CN" sz="2000" dirty="0"/>
                  <a:t>Simple Moving Average</a:t>
                </a:r>
                <a:r>
                  <a:rPr lang="zh-CN" altLang="en-US" sz="2000" dirty="0"/>
                  <a:t>）是目前最简单的一种金融时序数据分析方法。以分析收盘价为例，假设有一个窗口值</a:t>
                </a:r>
                <a14:m>
                  <m:oMath xmlns:m="http://schemas.openxmlformats.org/officeDocument/2006/math">
                    <m:r>
                      <a:rPr lang="en-US" altLang="zh-CN" sz="2000" i="1">
                        <a:latin typeface="Cambria Math" panose="02040503050406030204" pitchFamily="18" charset="0"/>
                      </a:rPr>
                      <m:t>𝑛</m:t>
                    </m:r>
                    <m:r>
                      <a:rPr lang="en-US" altLang="zh-CN" sz="2000" i="1">
                        <a:latin typeface="Cambria Math" panose="02040503050406030204" pitchFamily="18" charset="0"/>
                      </a:rPr>
                      <m:t> </m:t>
                    </m:r>
                  </m:oMath>
                </a14:m>
                <a:r>
                  <a:rPr lang="zh-CN" altLang="en-US" sz="2000" dirty="0"/>
                  <a:t>（也就是</a:t>
                </a:r>
                <a14:m>
                  <m:oMath xmlns:m="http://schemas.openxmlformats.org/officeDocument/2006/math">
                    <m:r>
                      <a:rPr lang="zh-CN" altLang="en-US" sz="2000" b="0" i="1" dirty="0">
                        <a:latin typeface="Cambria Math" panose="02040503050406030204" pitchFamily="18" charset="0"/>
                      </a:rPr>
                      <m:t>天数）</m:t>
                    </m:r>
                  </m:oMath>
                </a14:m>
                <a:r>
                  <a:rPr lang="zh-CN" altLang="en-US" sz="2000" dirty="0"/>
                  <a:t>和收盘价序列</a:t>
                </a:r>
                <a:endParaRPr lang="zh-CN" altLang="en-US" sz="2000" dirty="0"/>
              </a:p>
              <a:p>
                <a:pPr algn="l"/>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𝑐𝑙𝑜𝑠𝑒</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m:t>
                      </m:r>
                    </m:oMath>
                  </m:oMathPara>
                </a14:m>
                <a:endParaRPr lang="zh-CN" altLang="en-US" dirty="0"/>
              </a:p>
              <a:p>
                <a:pPr algn="l"/>
                <a:r>
                  <a:rPr lang="zh-CN" altLang="en-US" sz="2000" dirty="0"/>
                  <a:t>其</a:t>
                </a:r>
                <a14:m>
                  <m:oMath xmlns:m="http://schemas.openxmlformats.org/officeDocument/2006/math">
                    <m:r>
                      <a:rPr lang="en-US" altLang="zh-CN" sz="2000" b="0" i="1" smtClean="0">
                        <a:latin typeface="Cambria Math" panose="02040503050406030204" pitchFamily="18" charset="0"/>
                      </a:rPr>
                      <m:t>𝑛</m:t>
                    </m:r>
                  </m:oMath>
                </a14:m>
                <a:r>
                  <a:rPr lang="zh-CN" altLang="en-US" sz="2000" dirty="0"/>
                  <a:t>日移动平均值</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𝑚</m:t>
                        </m:r>
                      </m:e>
                      <m:sub>
                        <m:r>
                          <a:rPr lang="en-US" altLang="zh-CN" sz="2000" b="0" i="1" smtClean="0">
                            <a:latin typeface="Cambria Math" panose="02040503050406030204" pitchFamily="18" charset="0"/>
                          </a:rPr>
                          <m:t>𝑖</m:t>
                        </m:r>
                      </m:sub>
                    </m:sSub>
                  </m:oMath>
                </a14:m>
                <a:r>
                  <a:rPr lang="zh-CN" altLang="en-US" sz="2000" dirty="0"/>
                  <a:t>满足</a:t>
                </a:r>
                <a:endParaRPr lang="en-US" altLang="zh-CN" sz="2000" dirty="0"/>
              </a:p>
              <a:p>
                <a:pPr algn="l"/>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𝑚</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𝑛</m:t>
                          </m:r>
                        </m:den>
                      </m:f>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𝑖</m:t>
                          </m:r>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𝑘</m:t>
                              </m:r>
                            </m:sub>
                          </m:sSub>
                        </m:e>
                      </m:nary>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𝑇</m:t>
                      </m:r>
                      <m:r>
                        <a:rPr lang="en-US" altLang="zh-CN" sz="2000" b="0" i="1" smtClean="0">
                          <a:latin typeface="Cambria Math" panose="02040503050406030204" pitchFamily="18" charset="0"/>
                        </a:rPr>
                        <m:t>)</m:t>
                      </m:r>
                    </m:oMath>
                  </m:oMathPara>
                </a14:m>
                <a:endParaRPr lang="en-US" altLang="zh-CN" sz="2000" dirty="0"/>
              </a:p>
              <a:p>
                <a:pPr algn="l"/>
                <a:r>
                  <a:rPr lang="zh-CN" altLang="en-US" sz="2000" dirty="0"/>
                  <a:t>所有这些</a:t>
                </a:r>
                <a14:m>
                  <m:oMath xmlns:m="http://schemas.openxmlformats.org/officeDocument/2006/math">
                    <m:r>
                      <a:rPr lang="en-US" altLang="zh-CN" sz="2000" b="0" i="1" smtClean="0">
                        <a:latin typeface="Cambria Math" panose="02040503050406030204" pitchFamily="18" charset="0"/>
                      </a:rPr>
                      <m:t>𝑛</m:t>
                    </m:r>
                  </m:oMath>
                </a14:m>
                <a:r>
                  <a:rPr lang="zh-CN" altLang="en-US" sz="2000" dirty="0"/>
                  <a:t>日移动平均值在股价走势图中标注并连接后形成收盘价的</a:t>
                </a:r>
                <a14:m>
                  <m:oMath xmlns:m="http://schemas.openxmlformats.org/officeDocument/2006/math">
                    <m:r>
                      <a:rPr lang="en-US" altLang="zh-CN" sz="2000" i="1">
                        <a:latin typeface="Cambria Math" panose="02040503050406030204" pitchFamily="18" charset="0"/>
                      </a:rPr>
                      <m:t>𝑛</m:t>
                    </m:r>
                  </m:oMath>
                </a14:m>
                <a:r>
                  <a:rPr lang="zh-CN" altLang="en-US" sz="2000" dirty="0"/>
                  <a:t>日移动平均线，也称为</a:t>
                </a:r>
                <a14:m>
                  <m:oMath xmlns:m="http://schemas.openxmlformats.org/officeDocument/2006/math">
                    <m:r>
                      <a:rPr lang="en-US" altLang="zh-CN" sz="2000" i="1">
                        <a:latin typeface="Cambria Math" panose="02040503050406030204" pitchFamily="18" charset="0"/>
                      </a:rPr>
                      <m:t>𝑛</m:t>
                    </m:r>
                  </m:oMath>
                </a14:m>
                <a:r>
                  <a:rPr lang="zh-CN" altLang="en-US" sz="2000" dirty="0"/>
                  <a:t>日均线，一般以</a:t>
                </a:r>
                <a14:m>
                  <m:oMath xmlns:m="http://schemas.openxmlformats.org/officeDocument/2006/math">
                    <m:r>
                      <a:rPr lang="en-US" altLang="zh-CN" sz="2000" i="1" dirty="0" smtClean="0">
                        <a:latin typeface="Cambria Math" panose="02040503050406030204" pitchFamily="18" charset="0"/>
                      </a:rPr>
                      <m:t>𝑀</m:t>
                    </m:r>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𝐴</m:t>
                        </m:r>
                      </m:e>
                      <m:sub>
                        <m:r>
                          <a:rPr lang="en-US" altLang="zh-CN" sz="2000" b="0" i="1" dirty="0" smtClean="0">
                            <a:latin typeface="Cambria Math" panose="02040503050406030204" pitchFamily="18" charset="0"/>
                          </a:rPr>
                          <m:t>𝑛</m:t>
                        </m:r>
                      </m:sub>
                    </m:sSub>
                  </m:oMath>
                </a14:m>
                <a:r>
                  <a:rPr lang="zh-CN" altLang="en-US" sz="2000" dirty="0"/>
                  <a:t>表示。</a:t>
                </a:r>
                <a:endParaRPr lang="zh-CN" altLang="en-US" sz="2000" dirty="0"/>
              </a:p>
            </p:txBody>
          </p:sp>
        </mc:Choice>
        <mc:Fallback>
          <p:sp>
            <p:nvSpPr>
              <p:cNvPr id="9" name="副标题 8"/>
              <p:cNvSpPr>
                <a:spLocks noRot="1" noChangeAspect="1" noMove="1" noResize="1" noEditPoints="1" noAdjustHandles="1" noChangeArrowheads="1" noChangeShapeType="1" noTextEdit="1"/>
              </p:cNvSpPr>
              <p:nvPr>
                <p:ph type="subTitle" idx="1"/>
                <p:custDataLst>
                  <p:tags r:id="rId4"/>
                </p:custDataLst>
              </p:nvPr>
            </p:nvSpPr>
            <p:spPr>
              <a:xfrm>
                <a:off x="461010" y="910590"/>
                <a:ext cx="11169651" cy="3534410"/>
              </a:xfrm>
              <a:blipFill rotWithShape="1">
                <a:blip r:embed="rId5"/>
                <a:stretch>
                  <a:fillRect/>
                </a:stretch>
              </a:blipFill>
            </p:spPr>
            <p:txBody>
              <a:bodyPr/>
              <a:lstStyle/>
              <a:p>
                <a:r>
                  <a:rPr lang="zh-CN" altLang="en-US">
                    <a:noFill/>
                  </a:rPr>
                  <a:t> </a:t>
                </a:r>
              </a:p>
            </p:txBody>
          </p:sp>
        </mc:Fallback>
      </mc:AlternateContent>
      <p:graphicFrame>
        <p:nvGraphicFramePr>
          <p:cNvPr id="7" name="表格 6"/>
          <p:cNvGraphicFramePr>
            <a:graphicFrameLocks noGrp="1"/>
          </p:cNvGraphicFramePr>
          <p:nvPr/>
        </p:nvGraphicFramePr>
        <p:xfrm>
          <a:off x="920750" y="4867910"/>
          <a:ext cx="2555875" cy="1452560"/>
        </p:xfrm>
        <a:graphic>
          <a:graphicData uri="http://schemas.openxmlformats.org/drawingml/2006/table">
            <a:tbl>
              <a:tblPr>
                <a:tableStyleId>{5C22544A-7EE6-4342-B048-85BDC9FD1C3A}</a:tableStyleId>
              </a:tblPr>
              <a:tblGrid>
                <a:gridCol w="1415236"/>
                <a:gridCol w="1140639"/>
              </a:tblGrid>
              <a:tr h="290512">
                <a:tc>
                  <a:txBody>
                    <a:bodyPr/>
                    <a:lstStyle/>
                    <a:p>
                      <a:pPr algn="r" fontAlgn="ctr"/>
                      <a:r>
                        <a:rPr lang="en-US" altLang="zh-CN" sz="1800" u="none" strike="noStrike" dirty="0">
                          <a:effectLst/>
                        </a:rPr>
                        <a:t>2021/03/25</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800" u="none" strike="noStrike" dirty="0">
                          <a:effectLst/>
                        </a:rPr>
                        <a:t>20.75</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r>
              <a:tr h="290512">
                <a:tc>
                  <a:txBody>
                    <a:bodyPr/>
                    <a:lstStyle/>
                    <a:p>
                      <a:pPr algn="r" fontAlgn="ctr"/>
                      <a:r>
                        <a:rPr lang="en-US" altLang="zh-CN" sz="1800" u="none" strike="noStrike" dirty="0">
                          <a:effectLst/>
                        </a:rPr>
                        <a:t>2021/03/26</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800" u="none" strike="noStrike" dirty="0">
                          <a:effectLst/>
                        </a:rPr>
                        <a:t>21.14</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r>
              <a:tr h="290512">
                <a:tc>
                  <a:txBody>
                    <a:bodyPr/>
                    <a:lstStyle/>
                    <a:p>
                      <a:pPr algn="r" fontAlgn="ctr"/>
                      <a:r>
                        <a:rPr lang="en-US" altLang="zh-CN" sz="1800" u="none" strike="noStrike" dirty="0">
                          <a:effectLst/>
                        </a:rPr>
                        <a:t>2021/03/29</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800" u="none" strike="noStrike" dirty="0">
                          <a:effectLst/>
                        </a:rPr>
                        <a:t>21.49</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r>
              <a:tr h="290512">
                <a:tc>
                  <a:txBody>
                    <a:bodyPr/>
                    <a:lstStyle/>
                    <a:p>
                      <a:pPr algn="r" fontAlgn="ctr"/>
                      <a:r>
                        <a:rPr lang="en-US" altLang="zh-CN" sz="1800" u="none" strike="noStrike" dirty="0">
                          <a:effectLst/>
                        </a:rPr>
                        <a:t>2021/03/30</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800" u="none" strike="noStrike" dirty="0">
                          <a:effectLst/>
                        </a:rPr>
                        <a:t>21.93</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r>
              <a:tr h="290512">
                <a:tc>
                  <a:txBody>
                    <a:bodyPr/>
                    <a:lstStyle/>
                    <a:p>
                      <a:pPr algn="r" fontAlgn="ctr"/>
                      <a:r>
                        <a:rPr lang="en-US" altLang="zh-CN" sz="1800" u="none" strike="noStrike" dirty="0">
                          <a:effectLst/>
                        </a:rPr>
                        <a:t>2021/03/31</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800" u="none" strike="noStrike" dirty="0">
                          <a:effectLst/>
                        </a:rPr>
                        <a:t>22.01</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r>
            </a:tbl>
          </a:graphicData>
        </a:graphic>
      </p:graphicFrame>
      <mc:AlternateContent xmlns:mc="http://schemas.openxmlformats.org/markup-compatibility/2006">
        <mc:Choice xmlns:a14="http://schemas.microsoft.com/office/drawing/2010/main" Requires="a14">
          <p:sp>
            <p:nvSpPr>
              <p:cNvPr id="12" name="副标题 8"/>
              <p:cNvSpPr txBox="1"/>
              <p:nvPr>
                <p:custDataLst>
                  <p:tags r:id="rId6"/>
                </p:custDataLst>
              </p:nvPr>
            </p:nvSpPr>
            <p:spPr>
              <a:xfrm>
                <a:off x="3832860" y="4445000"/>
                <a:ext cx="8044815" cy="2289175"/>
              </a:xfrm>
              <a:prstGeom prst="rect">
                <a:avLst/>
              </a:prstGeom>
            </p:spPr>
            <p:txBody>
              <a:bodyPr vert="horz" lIns="101600" tIns="38100" rIns="76200" bIns="38100" rtlCol="0">
                <a:noAutofit/>
              </a:bodyPr>
              <a:lstStyle>
                <a:lvl1pPr marL="0" indent="0" algn="ctr" defTabSz="914400" rtl="0" eaLnBrk="1" fontAlgn="auto" latinLnBrk="0" hangingPunct="1">
                  <a:lnSpc>
                    <a:spcPct val="100000"/>
                  </a:lnSpc>
                  <a:spcBef>
                    <a:spcPts val="0"/>
                  </a:spcBef>
                  <a:spcAft>
                    <a:spcPts val="1000"/>
                  </a:spcAft>
                  <a:buFont typeface="Arial" panose="020B0604020202020204" pitchFamily="34" charset="0"/>
                  <a:buNone/>
                  <a:defRPr sz="2400" u="none" strike="noStrike" kern="1200" cap="none" spc="200" normalizeH="0" baseline="0">
                    <a:solidFill>
                      <a:schemeClr val="tx1"/>
                    </a:solidFill>
                    <a:uFillTx/>
                    <a:latin typeface="+mn-lt"/>
                    <a:ea typeface="+mn-ea"/>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solidFill>
                    <a:uFillTx/>
                    <a:latin typeface="+mn-lt"/>
                    <a:ea typeface="+mn-ea"/>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solidFill>
                    <a:uFillTx/>
                    <a:latin typeface="+mn-lt"/>
                    <a:ea typeface="+mn-ea"/>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latin typeface="宋体" panose="02010600030101010101" pitchFamily="2" charset="-122"/>
                    <a:ea typeface="宋体" panose="02010600030101010101" pitchFamily="2" charset="-122"/>
                  </a:rPr>
                  <a:t>●</a:t>
                </a:r>
                <a:r>
                  <a:rPr lang="zh-CN" altLang="en-US" sz="2000" dirty="0"/>
                  <a:t>例如，给出左表所示的序列</a:t>
                </a:r>
                <a:endParaRPr lang="en-US" altLang="zh-CN" sz="2000" dirty="0"/>
              </a:p>
              <a:p>
                <a:pPr algn="l"/>
                <a:r>
                  <a:rPr lang="zh-CN" altLang="en-US" sz="2000" dirty="0"/>
                  <a:t>当</a:t>
                </a: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2</m:t>
                    </m:r>
                  </m:oMath>
                </a14:m>
                <a:r>
                  <a:rPr lang="zh-CN" altLang="en-US" sz="2000" dirty="0"/>
                  <a:t>时：</a:t>
                </a:r>
                <a:r>
                  <a:rPr lang="en-US" altLang="zh-CN" sz="2000" dirty="0"/>
                  <a:t>2021/03/29</a:t>
                </a:r>
                <a:r>
                  <a:rPr lang="zh-CN" altLang="en-US" sz="2000" dirty="0"/>
                  <a:t>对应的移动平均值为：</a:t>
                </a:r>
                <a:endParaRPr lang="en-US" altLang="zh-CN" sz="2000" dirty="0"/>
              </a:p>
              <a:p>
                <a:pPr algn="l"/>
                <a14:m>
                  <m:oMathPara xmlns:m="http://schemas.openxmlformats.org/officeDocument/2006/math">
                    <m:oMathParaPr>
                      <m:jc m:val="centerGroup"/>
                    </m:oMathParaPr>
                    <m:oMath xmlns:m="http://schemas.openxmlformats.org/officeDocument/2006/math">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21</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49</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21</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14</m:t>
                          </m:r>
                        </m:num>
                        <m:den>
                          <m:r>
                            <a:rPr lang="en-US" altLang="zh-CN" sz="2000" b="0" i="1" smtClean="0">
                              <a:latin typeface="Cambria Math" panose="02040503050406030204" pitchFamily="18" charset="0"/>
                            </a:rPr>
                            <m:t>2</m:t>
                          </m:r>
                        </m:den>
                      </m:f>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21</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315</m:t>
                      </m:r>
                    </m:oMath>
                  </m:oMathPara>
                </a14:m>
                <a:endParaRPr lang="en-US" altLang="zh-CN" sz="2000" dirty="0"/>
              </a:p>
              <a:p>
                <a:pPr algn="l"/>
                <a:r>
                  <a:rPr lang="zh-CN" altLang="en-US" sz="2000" dirty="0"/>
                  <a:t>当</a:t>
                </a: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3</m:t>
                    </m:r>
                  </m:oMath>
                </a14:m>
                <a:r>
                  <a:rPr lang="zh-CN" altLang="en-US" sz="2000" dirty="0"/>
                  <a:t>时：</a:t>
                </a:r>
                <a14:m>
                  <m:oMath xmlns:m="http://schemas.openxmlformats.org/officeDocument/2006/math">
                    <m:f>
                      <m:fPr>
                        <m:ctrlPr>
                          <a:rPr lang="en-US" altLang="zh-CN" sz="2000" i="1">
                            <a:latin typeface="Cambria Math" panose="02040503050406030204" pitchFamily="18" charset="0"/>
                          </a:rPr>
                        </m:ctrlPr>
                      </m:fPr>
                      <m:num>
                        <m:r>
                          <a:rPr lang="en-US" altLang="zh-CN" sz="2000" i="1">
                            <a:latin typeface="Cambria Math" panose="02040503050406030204" pitchFamily="18" charset="0"/>
                          </a:rPr>
                          <m:t>21</m:t>
                        </m:r>
                        <m:r>
                          <a:rPr lang="en-US" altLang="zh-CN" sz="2000" i="1">
                            <a:latin typeface="Cambria Math" panose="02040503050406030204" pitchFamily="18" charset="0"/>
                          </a:rPr>
                          <m:t>.</m:t>
                        </m:r>
                        <m:r>
                          <a:rPr lang="en-US" altLang="zh-CN" sz="2000" i="1">
                            <a:latin typeface="Cambria Math" panose="02040503050406030204" pitchFamily="18" charset="0"/>
                          </a:rPr>
                          <m:t>49</m:t>
                        </m:r>
                        <m:r>
                          <a:rPr lang="en-US" altLang="zh-CN" sz="2000" i="1">
                            <a:latin typeface="Cambria Math" panose="02040503050406030204" pitchFamily="18" charset="0"/>
                          </a:rPr>
                          <m:t>+</m:t>
                        </m:r>
                        <m:r>
                          <a:rPr lang="en-US" altLang="zh-CN" sz="2000" i="1">
                            <a:latin typeface="Cambria Math" panose="02040503050406030204" pitchFamily="18" charset="0"/>
                          </a:rPr>
                          <m:t>21</m:t>
                        </m:r>
                        <m:r>
                          <a:rPr lang="en-US" altLang="zh-CN" sz="2000" i="1">
                            <a:latin typeface="Cambria Math" panose="02040503050406030204" pitchFamily="18" charset="0"/>
                          </a:rPr>
                          <m:t>.</m:t>
                        </m:r>
                        <m:r>
                          <a:rPr lang="en-US" altLang="zh-CN" sz="2000" i="1">
                            <a:latin typeface="Cambria Math" panose="02040503050406030204" pitchFamily="18" charset="0"/>
                          </a:rPr>
                          <m:t>14</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20</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75</m:t>
                        </m:r>
                      </m:num>
                      <m:den>
                        <m:r>
                          <a:rPr lang="en-US" altLang="zh-CN" sz="2000" b="0" i="1" smtClean="0">
                            <a:latin typeface="Cambria Math" panose="02040503050406030204" pitchFamily="18" charset="0"/>
                          </a:rPr>
                          <m:t>3</m:t>
                        </m:r>
                      </m:den>
                    </m:f>
                    <m:r>
                      <a:rPr lang="en-US" altLang="zh-CN" sz="2000" i="1">
                        <a:latin typeface="Cambria Math" panose="02040503050406030204" pitchFamily="18" charset="0"/>
                      </a:rPr>
                      <m:t>=</m:t>
                    </m:r>
                    <m:r>
                      <a:rPr lang="en-US" altLang="zh-CN" sz="2000" b="0" i="1" smtClean="0">
                        <a:latin typeface="Cambria Math" panose="02040503050406030204" pitchFamily="18" charset="0"/>
                      </a:rPr>
                      <m:t>21</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126</m:t>
                    </m:r>
                  </m:oMath>
                </a14:m>
                <a:endParaRPr lang="en-US" altLang="zh-CN" sz="2000" dirty="0"/>
              </a:p>
            </p:txBody>
          </p:sp>
        </mc:Choice>
        <mc:Fallback>
          <p:sp>
            <p:nvSpPr>
              <p:cNvPr id="12" name="副标题 8"/>
              <p:cNvSpPr txBox="1">
                <a:spLocks noRot="1" noChangeAspect="1" noMove="1" noResize="1" noEditPoints="1" noAdjustHandles="1" noChangeArrowheads="1" noChangeShapeType="1" noTextEdit="1"/>
              </p:cNvSpPr>
              <p:nvPr>
                <p:custDataLst>
                  <p:tags r:id="rId7"/>
                </p:custDataLst>
              </p:nvPr>
            </p:nvSpPr>
            <p:spPr>
              <a:xfrm>
                <a:off x="3832860" y="4445000"/>
                <a:ext cx="8044815" cy="2289175"/>
              </a:xfrm>
              <a:prstGeom prst="rect">
                <a:avLst/>
              </a:prstGeom>
              <a:blipFill rotWithShape="1">
                <a:blip r:embed="rId8"/>
                <a:stretch>
                  <a:fillRect/>
                </a:stretch>
              </a:blipFill>
            </p:spPr>
            <p:txBody>
              <a:bodyPr/>
              <a:lstStyle/>
              <a:p>
                <a:r>
                  <a:rPr lang="zh-CN" altLang="en-US">
                    <a:noFill/>
                  </a:rPr>
                  <a:t> </a:t>
                </a:r>
              </a:p>
            </p:txBody>
          </p:sp>
        </mc:Fallback>
      </mc:AlternateContent>
    </p:spTree>
    <p:custDataLst>
      <p:tags r:id="rId9"/>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1·</a:t>
            </a:r>
            <a:r>
              <a:rPr lang="zh-CN" altLang="en-US" sz="4400"/>
              <a:t>实验介绍</a:t>
            </a:r>
            <a:r>
              <a:rPr lang="en-US" altLang="zh-CN" sz="4400"/>
              <a:t>              </a:t>
            </a:r>
            <a:endParaRPr lang="zh-CN" altLang="en-US" sz="4400"/>
          </a:p>
        </p:txBody>
      </p:sp>
      <mc:AlternateContent xmlns:mc="http://schemas.openxmlformats.org/markup-compatibility/2006">
        <mc:Choice xmlns:a14="http://schemas.microsoft.com/office/drawing/2010/main" Requires="a14">
          <p:sp>
            <p:nvSpPr>
              <p:cNvPr id="9" name="副标题 8"/>
              <p:cNvSpPr>
                <a:spLocks noGrp="1"/>
              </p:cNvSpPr>
              <p:nvPr>
                <p:ph type="subTitle" idx="1"/>
                <p:custDataLst>
                  <p:tags r:id="rId3"/>
                </p:custDataLst>
              </p:nvPr>
            </p:nvSpPr>
            <p:spPr>
              <a:xfrm>
                <a:off x="511174" y="1236027"/>
                <a:ext cx="11169651" cy="581026"/>
              </a:xfrm>
            </p:spPr>
            <p:txBody>
              <a:bodyPr/>
              <a:lstStyle/>
              <a:p>
                <a:pPr algn="l"/>
                <a:r>
                  <a:rPr lang="zh-CN" altLang="en-US" dirty="0">
                    <a:latin typeface="宋体" panose="02010600030101010101" pitchFamily="2" charset="-122"/>
                    <a:ea typeface="宋体" panose="02010600030101010101" pitchFamily="2" charset="-122"/>
                  </a:rPr>
                  <a:t>●</a:t>
                </a:r>
                <a:r>
                  <a:rPr lang="zh-CN" altLang="en-US" sz="2000" dirty="0">
                    <a:solidFill>
                      <a:prstClr val="black"/>
                    </a:solidFill>
                  </a:rPr>
                  <a:t>收盘价以及</a:t>
                </a:r>
                <a14:m>
                  <m:oMath xmlns:m="http://schemas.openxmlformats.org/officeDocument/2006/math">
                    <m:r>
                      <a:rPr lang="en-US" altLang="zh-CN" b="0" i="1" smtClean="0">
                        <a:latin typeface="Cambria Math" panose="02040503050406030204" pitchFamily="18" charset="0"/>
                        <a:ea typeface="宋体" panose="02010600030101010101" pitchFamily="2" charset="-122"/>
                      </a:rPr>
                      <m:t>𝑛</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5</m:t>
                    </m:r>
                  </m:oMath>
                </a14:m>
                <a:r>
                  <a:rPr lang="zh-CN" altLang="en-US" sz="2000" dirty="0"/>
                  <a:t>和</a:t>
                </a:r>
                <a14:m>
                  <m:oMath xmlns:m="http://schemas.openxmlformats.org/officeDocument/2006/math">
                    <m:r>
                      <a:rPr lang="en-US" altLang="zh-CN" sz="2000" i="1">
                        <a:latin typeface="Cambria Math" panose="02040503050406030204" pitchFamily="18" charset="0"/>
                        <a:ea typeface="宋体" panose="02010600030101010101" pitchFamily="2" charset="-122"/>
                      </a:rPr>
                      <m:t>𝑛</m:t>
                    </m:r>
                    <m:r>
                      <a:rPr lang="en-US" altLang="zh-CN" sz="2000" i="1">
                        <a:latin typeface="Cambria Math" panose="02040503050406030204" pitchFamily="18" charset="0"/>
                        <a:ea typeface="宋体" panose="02010600030101010101" pitchFamily="2" charset="-122"/>
                      </a:rPr>
                      <m:t>=</m:t>
                    </m:r>
                    <m:r>
                      <a:rPr lang="en-US" altLang="zh-CN" sz="2000" i="1">
                        <a:latin typeface="Cambria Math" panose="02040503050406030204" pitchFamily="18" charset="0"/>
                        <a:ea typeface="宋体" panose="02010600030101010101" pitchFamily="2" charset="-122"/>
                      </a:rPr>
                      <m:t>10</m:t>
                    </m:r>
                  </m:oMath>
                </a14:m>
                <a:r>
                  <a:rPr lang="zh-CN" altLang="en-US" sz="2000" dirty="0"/>
                  <a:t>时的移动平均线，也就是五日均线</a:t>
                </a:r>
                <a:r>
                  <a:rPr lang="en-US" altLang="zh-CN" sz="2000" dirty="0"/>
                  <a:t>MA5</a:t>
                </a:r>
                <a:r>
                  <a:rPr lang="zh-CN" altLang="en-US" sz="2000" dirty="0"/>
                  <a:t>和十日均线</a:t>
                </a:r>
                <a:r>
                  <a:rPr lang="en-US" altLang="zh-CN" sz="2000" dirty="0"/>
                  <a:t>MA10</a:t>
                </a:r>
                <a:endParaRPr lang="zh-CN" altLang="en-US" sz="2000" dirty="0"/>
              </a:p>
            </p:txBody>
          </p:sp>
        </mc:Choice>
        <mc:Fallback>
          <p:sp>
            <p:nvSpPr>
              <p:cNvPr id="9" name="副标题 8"/>
              <p:cNvSpPr>
                <a:spLocks noRot="1" noChangeAspect="1" noMove="1" noResize="1" noEditPoints="1" noAdjustHandles="1" noChangeArrowheads="1" noChangeShapeType="1" noTextEdit="1"/>
              </p:cNvSpPr>
              <p:nvPr>
                <p:ph type="subTitle" idx="1"/>
                <p:custDataLst>
                  <p:tags r:id="rId4"/>
                </p:custDataLst>
              </p:nvPr>
            </p:nvSpPr>
            <p:spPr>
              <a:xfrm>
                <a:off x="511174" y="1236027"/>
                <a:ext cx="11169651" cy="581026"/>
              </a:xfrm>
              <a:blipFill rotWithShape="1">
                <a:blip r:embed="rId5"/>
                <a:stretch>
                  <a:fillRect l="-6" t="-55" b="55"/>
                </a:stretch>
              </a:blipFill>
            </p:spPr>
            <p:txBody>
              <a:bodyPr/>
              <a:lstStyle/>
              <a:p>
                <a:r>
                  <a:rPr lang="zh-CN" altLang="en-US">
                    <a:noFill/>
                  </a:rPr>
                  <a:t> </a:t>
                </a:r>
              </a:p>
            </p:txBody>
          </p:sp>
        </mc:Fallback>
      </mc:AlternateContent>
      <p:pic>
        <p:nvPicPr>
          <p:cNvPr id="2" name="图片 1"/>
          <p:cNvPicPr>
            <a:picLocks noChangeAspect="1"/>
          </p:cNvPicPr>
          <p:nvPr/>
        </p:nvPicPr>
        <p:blipFill>
          <a:blip r:embed="rId6"/>
          <a:stretch>
            <a:fillRect/>
          </a:stretch>
        </p:blipFill>
        <p:spPr>
          <a:xfrm>
            <a:off x="960251" y="2073275"/>
            <a:ext cx="10271491" cy="4353560"/>
          </a:xfrm>
          <a:prstGeom prst="rect">
            <a:avLst/>
          </a:prstGeom>
        </p:spPr>
      </p:pic>
    </p:spTree>
    <p:custDataLst>
      <p:tags r:id="rId7"/>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1·</a:t>
            </a:r>
            <a:r>
              <a:rPr lang="zh-CN" altLang="en-US" sz="4400"/>
              <a:t>实验介绍</a:t>
            </a:r>
            <a:r>
              <a:rPr lang="en-US" altLang="zh-CN" sz="4400"/>
              <a:t>              </a:t>
            </a:r>
            <a:endParaRPr lang="zh-CN" altLang="en-US" sz="4400"/>
          </a:p>
        </p:txBody>
      </p:sp>
      <p:sp>
        <p:nvSpPr>
          <p:cNvPr id="10" name="副标题 8"/>
          <p:cNvSpPr>
            <a:spLocks noGrp="1"/>
          </p:cNvSpPr>
          <p:nvPr>
            <p:ph type="subTitle" idx="1"/>
            <p:custDataLst>
              <p:tags r:id="rId3"/>
            </p:custDataLst>
          </p:nvPr>
        </p:nvSpPr>
        <p:spPr>
          <a:xfrm>
            <a:off x="511174" y="800100"/>
            <a:ext cx="11169651" cy="1082675"/>
          </a:xfrm>
        </p:spPr>
        <p:txBody>
          <a:bodyPr/>
          <a:lstStyle/>
          <a:p>
            <a:pPr algn="l"/>
            <a:r>
              <a:rPr lang="zh-CN" altLang="en-US" dirty="0">
                <a:latin typeface="宋体" panose="02010600030101010101" pitchFamily="2" charset="-122"/>
                <a:ea typeface="宋体" panose="02010600030101010101" pitchFamily="2" charset="-122"/>
              </a:rPr>
              <a:t>●</a:t>
            </a:r>
            <a:r>
              <a:rPr lang="zh-CN" altLang="zh-CN" dirty="0"/>
              <a:t>证券价格</a:t>
            </a:r>
            <a:r>
              <a:rPr lang="zh-CN" altLang="en-US" b="1" dirty="0"/>
              <a:t>上穿</a:t>
            </a:r>
            <a:r>
              <a:rPr lang="zh-CN" altLang="en-US" dirty="0"/>
              <a:t>移动平均线</a:t>
            </a:r>
            <a:r>
              <a:rPr lang="zh-CN" altLang="zh-CN" dirty="0"/>
              <a:t>时，</a:t>
            </a:r>
            <a:r>
              <a:rPr lang="zh-CN" altLang="en-US" dirty="0"/>
              <a:t>产生买入信号，俗称“金叉”</a:t>
            </a:r>
            <a:endParaRPr lang="en-US" altLang="zh-CN" dirty="0"/>
          </a:p>
          <a:p>
            <a:pPr algn="l"/>
            <a:r>
              <a:rPr lang="zh-CN" altLang="en-US" dirty="0">
                <a:latin typeface="宋体" panose="02010600030101010101" pitchFamily="2" charset="-122"/>
                <a:ea typeface="宋体" panose="02010600030101010101" pitchFamily="2" charset="-122"/>
              </a:rPr>
              <a:t>●</a:t>
            </a:r>
            <a:r>
              <a:rPr lang="zh-CN" altLang="zh-CN" dirty="0"/>
              <a:t>证券价格</a:t>
            </a:r>
            <a:r>
              <a:rPr lang="zh-CN" altLang="en-US" b="1" dirty="0"/>
              <a:t>下穿</a:t>
            </a:r>
            <a:r>
              <a:rPr lang="zh-CN" altLang="en-US" dirty="0"/>
              <a:t>移动平均线</a:t>
            </a:r>
            <a:r>
              <a:rPr lang="zh-CN" altLang="zh-CN" dirty="0"/>
              <a:t>时，</a:t>
            </a:r>
            <a:r>
              <a:rPr lang="zh-CN" altLang="en-US" dirty="0"/>
              <a:t>产生卖出信号，俗称“死叉”</a:t>
            </a:r>
            <a:endParaRPr lang="en-US" altLang="zh-CN" dirty="0"/>
          </a:p>
          <a:p>
            <a:pPr algn="l"/>
            <a:endParaRPr lang="zh-CN" altLang="en-US" sz="2000" dirty="0"/>
          </a:p>
        </p:txBody>
      </p:sp>
      <p:pic>
        <p:nvPicPr>
          <p:cNvPr id="2" name="图片 1"/>
          <p:cNvPicPr>
            <a:picLocks noChangeAspect="1"/>
          </p:cNvPicPr>
          <p:nvPr/>
        </p:nvPicPr>
        <p:blipFill>
          <a:blip r:embed="rId4"/>
          <a:stretch>
            <a:fillRect/>
          </a:stretch>
        </p:blipFill>
        <p:spPr>
          <a:xfrm>
            <a:off x="2378595" y="1898650"/>
            <a:ext cx="7456285" cy="4712935"/>
          </a:xfrm>
          <a:prstGeom prst="rect">
            <a:avLst/>
          </a:prstGeom>
        </p:spPr>
      </p:pic>
      <p:sp>
        <p:nvSpPr>
          <p:cNvPr id="3" name="椭圆 2"/>
          <p:cNvSpPr/>
          <p:nvPr/>
        </p:nvSpPr>
        <p:spPr>
          <a:xfrm>
            <a:off x="3077294" y="5817240"/>
            <a:ext cx="590550" cy="52322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315803" y="5138423"/>
            <a:ext cx="1761491" cy="523220"/>
          </a:xfrm>
          <a:prstGeom prst="rect">
            <a:avLst/>
          </a:prstGeom>
          <a:noFill/>
        </p:spPr>
        <p:txBody>
          <a:bodyPr wrap="square">
            <a:spAutoFit/>
          </a:bodyPr>
          <a:lstStyle/>
          <a:p>
            <a:r>
              <a:rPr kumimoji="0" lang="zh-CN" altLang="en-US" sz="2800" b="1" i="0" u="none" strike="noStrike" kern="1200" cap="none" spc="200" normalizeH="0" baseline="0" noProof="0" dirty="0">
                <a:ln>
                  <a:noFill/>
                </a:ln>
                <a:solidFill>
                  <a:srgbClr val="FF0000"/>
                </a:solidFill>
                <a:effectLst/>
                <a:uLnTx/>
                <a:uFillTx/>
                <a:latin typeface="Arial" panose="020B0604020202020204"/>
                <a:ea typeface="微软雅黑" panose="020B0503020204020204" charset="-122"/>
                <a:cs typeface="+mn-cs"/>
              </a:rPr>
              <a:t>金叉买入</a:t>
            </a:r>
            <a:endParaRPr lang="zh-CN" altLang="en-US" sz="2000" b="1" dirty="0">
              <a:solidFill>
                <a:srgbClr val="FF0000"/>
              </a:solidFill>
            </a:endParaRPr>
          </a:p>
        </p:txBody>
      </p:sp>
      <p:sp>
        <p:nvSpPr>
          <p:cNvPr id="9" name="椭圆 8"/>
          <p:cNvSpPr/>
          <p:nvPr/>
        </p:nvSpPr>
        <p:spPr>
          <a:xfrm>
            <a:off x="5189926" y="4615203"/>
            <a:ext cx="549007" cy="523220"/>
          </a:xfrm>
          <a:prstGeom prst="ellipse">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5972175" y="4876813"/>
            <a:ext cx="1761491" cy="523220"/>
          </a:xfrm>
          <a:prstGeom prst="rect">
            <a:avLst/>
          </a:prstGeom>
          <a:noFill/>
        </p:spPr>
        <p:txBody>
          <a:bodyPr wrap="square">
            <a:spAutoFit/>
          </a:bodyPr>
          <a:lstStyle/>
          <a:p>
            <a:r>
              <a:rPr kumimoji="0" lang="zh-CN" altLang="en-US" sz="2800" b="1" i="0" u="none" strike="noStrike" kern="1200" cap="none" spc="200" normalizeH="0" baseline="0" noProof="0" dirty="0">
                <a:ln>
                  <a:noFill/>
                </a:ln>
                <a:solidFill>
                  <a:srgbClr val="FFC000"/>
                </a:solidFill>
                <a:effectLst/>
                <a:uLnTx/>
                <a:uFillTx/>
                <a:latin typeface="Arial" panose="020B0604020202020204"/>
                <a:ea typeface="微软雅黑" panose="020B0503020204020204" charset="-122"/>
                <a:cs typeface="+mn-cs"/>
              </a:rPr>
              <a:t>金叉买入</a:t>
            </a:r>
            <a:endParaRPr lang="zh-CN" altLang="en-US" sz="2000" b="1" dirty="0">
              <a:solidFill>
                <a:srgbClr val="FFC000"/>
              </a:solidFill>
            </a:endParaRPr>
          </a:p>
        </p:txBody>
      </p:sp>
      <p:sp>
        <p:nvSpPr>
          <p:cNvPr id="19" name="椭圆 18"/>
          <p:cNvSpPr/>
          <p:nvPr/>
        </p:nvSpPr>
        <p:spPr>
          <a:xfrm>
            <a:off x="7966808" y="2266962"/>
            <a:ext cx="491392" cy="523220"/>
          </a:xfrm>
          <a:prstGeom prst="ellipse">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754110" y="2190762"/>
            <a:ext cx="1761491" cy="523220"/>
          </a:xfrm>
          <a:prstGeom prst="rect">
            <a:avLst/>
          </a:prstGeom>
          <a:noFill/>
        </p:spPr>
        <p:txBody>
          <a:bodyPr wrap="square">
            <a:spAutoFit/>
          </a:bodyPr>
          <a:lstStyle/>
          <a:p>
            <a:r>
              <a:rPr kumimoji="0" lang="zh-CN" altLang="en-US" sz="2800" b="1" i="0" u="none" strike="noStrike" kern="1200" cap="none" spc="200" normalizeH="0" baseline="0" noProof="0" dirty="0">
                <a:ln>
                  <a:noFill/>
                </a:ln>
                <a:solidFill>
                  <a:srgbClr val="FFC000"/>
                </a:solidFill>
                <a:effectLst/>
                <a:uLnTx/>
                <a:uFillTx/>
                <a:latin typeface="Arial" panose="020B0604020202020204"/>
                <a:ea typeface="微软雅黑" panose="020B0503020204020204" charset="-122"/>
                <a:cs typeface="+mn-cs"/>
              </a:rPr>
              <a:t>死叉卖出</a:t>
            </a:r>
            <a:endParaRPr lang="zh-CN" altLang="en-US" sz="2000" b="1" dirty="0">
              <a:solidFill>
                <a:srgbClr val="FFC000"/>
              </a:solidFill>
            </a:endParaRPr>
          </a:p>
        </p:txBody>
      </p:sp>
      <p:sp>
        <p:nvSpPr>
          <p:cNvPr id="23" name="椭圆 22"/>
          <p:cNvSpPr/>
          <p:nvPr/>
        </p:nvSpPr>
        <p:spPr>
          <a:xfrm>
            <a:off x="4462779" y="4805837"/>
            <a:ext cx="549007" cy="52322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2914650" y="4113976"/>
            <a:ext cx="1761491" cy="523220"/>
          </a:xfrm>
          <a:prstGeom prst="rect">
            <a:avLst/>
          </a:prstGeom>
          <a:noFill/>
        </p:spPr>
        <p:txBody>
          <a:bodyPr wrap="square">
            <a:spAutoFit/>
          </a:bodyPr>
          <a:lstStyle/>
          <a:p>
            <a:r>
              <a:rPr kumimoji="0" lang="zh-CN" altLang="en-US" sz="2800" b="1" i="0" u="none" strike="noStrike" kern="1200" cap="none" spc="200" normalizeH="0" baseline="0" noProof="0" dirty="0">
                <a:ln>
                  <a:noFill/>
                </a:ln>
                <a:solidFill>
                  <a:srgbClr val="FF0000"/>
                </a:solidFill>
                <a:effectLst/>
                <a:uLnTx/>
                <a:uFillTx/>
                <a:latin typeface="Arial" panose="020B0604020202020204"/>
                <a:ea typeface="微软雅黑" panose="020B0503020204020204" charset="-122"/>
                <a:cs typeface="+mn-cs"/>
              </a:rPr>
              <a:t>死叉卖出</a:t>
            </a:r>
            <a:endParaRPr lang="zh-CN" altLang="en-US" sz="2000" b="1" dirty="0">
              <a:solidFill>
                <a:srgbClr val="FF0000"/>
              </a:solidFill>
            </a:endParaRPr>
          </a:p>
        </p:txBody>
      </p:sp>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1·</a:t>
            </a:r>
            <a:r>
              <a:rPr lang="zh-CN" altLang="en-US" sz="4400"/>
              <a:t>实验介绍</a:t>
            </a:r>
            <a:r>
              <a:rPr lang="en-US" altLang="zh-CN" sz="4400"/>
              <a:t>              </a:t>
            </a:r>
            <a:endParaRPr lang="zh-CN" altLang="en-US" sz="4400"/>
          </a:p>
        </p:txBody>
      </p:sp>
      <p:pic>
        <p:nvPicPr>
          <p:cNvPr id="7" name="图片 6"/>
          <p:cNvPicPr>
            <a:picLocks noChangeAspect="1"/>
          </p:cNvPicPr>
          <p:nvPr/>
        </p:nvPicPr>
        <p:blipFill>
          <a:blip r:embed="rId3"/>
          <a:stretch>
            <a:fillRect/>
          </a:stretch>
        </p:blipFill>
        <p:spPr>
          <a:xfrm>
            <a:off x="2330124" y="2019301"/>
            <a:ext cx="6861501" cy="4598035"/>
          </a:xfrm>
          <a:prstGeom prst="rect">
            <a:avLst/>
          </a:prstGeom>
        </p:spPr>
      </p:pic>
      <p:sp>
        <p:nvSpPr>
          <p:cNvPr id="12" name="椭圆 11"/>
          <p:cNvSpPr/>
          <p:nvPr/>
        </p:nvSpPr>
        <p:spPr>
          <a:xfrm>
            <a:off x="2857500" y="5359716"/>
            <a:ext cx="733425" cy="698184"/>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924800" y="2827959"/>
            <a:ext cx="648335" cy="65055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238884" y="4836496"/>
            <a:ext cx="1761491" cy="523220"/>
          </a:xfrm>
          <a:prstGeom prst="rect">
            <a:avLst/>
          </a:prstGeom>
          <a:noFill/>
        </p:spPr>
        <p:txBody>
          <a:bodyPr wrap="square">
            <a:spAutoFit/>
          </a:bodyPr>
          <a:lstStyle/>
          <a:p>
            <a:r>
              <a:rPr kumimoji="0" lang="zh-CN" altLang="en-US" sz="2800" b="1" i="0" u="none" strike="noStrike" kern="1200" cap="none" spc="200" normalizeH="0" baseline="0" noProof="0" dirty="0">
                <a:ln>
                  <a:noFill/>
                </a:ln>
                <a:solidFill>
                  <a:srgbClr val="FF0000"/>
                </a:solidFill>
                <a:effectLst/>
                <a:uLnTx/>
                <a:uFillTx/>
                <a:latin typeface="Arial" panose="020B0604020202020204"/>
                <a:ea typeface="微软雅黑" panose="020B0503020204020204" charset="-122"/>
                <a:cs typeface="+mn-cs"/>
              </a:rPr>
              <a:t>金叉买入</a:t>
            </a:r>
            <a:endParaRPr lang="zh-CN" altLang="en-US" sz="2000" b="1" dirty="0">
              <a:solidFill>
                <a:srgbClr val="FF0000"/>
              </a:solidFill>
            </a:endParaRPr>
          </a:p>
        </p:txBody>
      </p:sp>
      <p:sp>
        <p:nvSpPr>
          <p:cNvPr id="22" name="文本框 21"/>
          <p:cNvSpPr txBox="1"/>
          <p:nvPr/>
        </p:nvSpPr>
        <p:spPr>
          <a:xfrm>
            <a:off x="8620125" y="2317115"/>
            <a:ext cx="1761491" cy="523220"/>
          </a:xfrm>
          <a:prstGeom prst="rect">
            <a:avLst/>
          </a:prstGeom>
          <a:noFill/>
        </p:spPr>
        <p:txBody>
          <a:bodyPr wrap="square">
            <a:spAutoFit/>
          </a:bodyPr>
          <a:lstStyle/>
          <a:p>
            <a:r>
              <a:rPr kumimoji="0" lang="zh-CN" altLang="en-US" sz="2800" b="1" i="0" u="none" strike="noStrike" kern="1200" cap="none" spc="200" normalizeH="0" baseline="0" noProof="0" dirty="0">
                <a:ln>
                  <a:noFill/>
                </a:ln>
                <a:solidFill>
                  <a:srgbClr val="FF0000"/>
                </a:solidFill>
                <a:effectLst/>
                <a:uLnTx/>
                <a:uFillTx/>
                <a:latin typeface="Arial" panose="020B0604020202020204"/>
                <a:ea typeface="微软雅黑" panose="020B0503020204020204" charset="-122"/>
                <a:cs typeface="+mn-cs"/>
              </a:rPr>
              <a:t>死叉卖出</a:t>
            </a:r>
            <a:endParaRPr lang="zh-CN" altLang="en-US" sz="2000" b="1" dirty="0">
              <a:solidFill>
                <a:srgbClr val="FF0000"/>
              </a:solidFill>
            </a:endParaRPr>
          </a:p>
        </p:txBody>
      </p:sp>
      <p:sp>
        <p:nvSpPr>
          <p:cNvPr id="13" name="副标题 8"/>
          <p:cNvSpPr txBox="1"/>
          <p:nvPr>
            <p:custDataLst>
              <p:tags r:id="rId4"/>
            </p:custDataLst>
          </p:nvPr>
        </p:nvSpPr>
        <p:spPr>
          <a:xfrm>
            <a:off x="511174" y="800100"/>
            <a:ext cx="11169651" cy="1082675"/>
          </a:xfrm>
          <a:prstGeom prst="rect">
            <a:avLst/>
          </a:prstGeom>
        </p:spPr>
        <p:txBody>
          <a:bodyPr vert="horz" lIns="101600" tIns="38100" rIns="76200" bIns="38100" rtlCol="0">
            <a:noAutofit/>
          </a:bodyPr>
          <a:lstStyle>
            <a:lvl1pPr marL="0" indent="0" algn="ctr" defTabSz="914400" rtl="0" eaLnBrk="1" fontAlgn="auto" latinLnBrk="0" hangingPunct="1">
              <a:lnSpc>
                <a:spcPct val="100000"/>
              </a:lnSpc>
              <a:spcBef>
                <a:spcPts val="0"/>
              </a:spcBef>
              <a:spcAft>
                <a:spcPts val="1000"/>
              </a:spcAft>
              <a:buFont typeface="Arial" panose="020B0604020202020204" pitchFamily="34" charset="0"/>
              <a:buNone/>
              <a:defRPr sz="2400" u="none" strike="noStrike" kern="1200" cap="none" spc="200" normalizeH="0" baseline="0">
                <a:solidFill>
                  <a:schemeClr val="tx1"/>
                </a:solidFill>
                <a:uFillTx/>
                <a:latin typeface="+mn-lt"/>
                <a:ea typeface="+mn-ea"/>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solidFill>
                <a:uFillTx/>
                <a:latin typeface="+mn-lt"/>
                <a:ea typeface="+mn-ea"/>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solidFill>
                <a:uFillTx/>
                <a:latin typeface="+mn-lt"/>
                <a:ea typeface="+mn-ea"/>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latin typeface="宋体" panose="02010600030101010101" pitchFamily="2" charset="-122"/>
                <a:ea typeface="宋体" panose="02010600030101010101" pitchFamily="2" charset="-122"/>
              </a:rPr>
              <a:t>●</a:t>
            </a:r>
            <a:r>
              <a:rPr lang="zh-CN" altLang="en-US" dirty="0"/>
              <a:t>较短窗口均线</a:t>
            </a:r>
            <a:r>
              <a:rPr lang="zh-CN" altLang="en-US" b="1" dirty="0"/>
              <a:t>上穿</a:t>
            </a:r>
            <a:r>
              <a:rPr lang="zh-CN" altLang="en-US" dirty="0"/>
              <a:t>较长窗口均线</a:t>
            </a:r>
            <a:r>
              <a:rPr lang="zh-CN" altLang="zh-CN" dirty="0"/>
              <a:t>时，</a:t>
            </a:r>
            <a:r>
              <a:rPr lang="zh-CN" altLang="en-US" dirty="0"/>
              <a:t>产生买入信号</a:t>
            </a:r>
            <a:endParaRPr lang="en-US" altLang="zh-CN" dirty="0"/>
          </a:p>
          <a:p>
            <a:pPr algn="l"/>
            <a:r>
              <a:rPr lang="zh-CN" altLang="en-US" dirty="0">
                <a:latin typeface="宋体" panose="02010600030101010101" pitchFamily="2" charset="-122"/>
                <a:ea typeface="宋体" panose="02010600030101010101" pitchFamily="2" charset="-122"/>
              </a:rPr>
              <a:t>●</a:t>
            </a:r>
            <a:r>
              <a:rPr lang="zh-CN" altLang="en-US" dirty="0"/>
              <a:t>较短窗口均线</a:t>
            </a:r>
            <a:r>
              <a:rPr lang="zh-CN" altLang="en-US" b="1" dirty="0"/>
              <a:t>下穿</a:t>
            </a:r>
            <a:r>
              <a:rPr lang="zh-CN" altLang="en-US" dirty="0"/>
              <a:t>较长窗口均线</a:t>
            </a:r>
            <a:r>
              <a:rPr lang="zh-CN" altLang="zh-CN" dirty="0"/>
              <a:t>时，</a:t>
            </a:r>
            <a:r>
              <a:rPr lang="zh-CN" altLang="en-US" dirty="0"/>
              <a:t>产生卖出信号</a:t>
            </a:r>
            <a:endParaRPr lang="en-US" altLang="zh-CN" dirty="0"/>
          </a:p>
          <a:p>
            <a:pPr algn="l"/>
            <a:endParaRPr lang="zh-CN" altLang="en-US" sz="2000" dirty="0"/>
          </a:p>
        </p:txBody>
      </p:sp>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2" name="副标题 1"/>
          <p:cNvSpPr>
            <a:spLocks noGrp="1"/>
          </p:cNvSpPr>
          <p:nvPr>
            <p:ph type="subTitle" idx="1"/>
          </p:nvPr>
        </p:nvSpPr>
        <p:spPr>
          <a:xfrm>
            <a:off x="1631315" y="680372"/>
            <a:ext cx="8184515" cy="542290"/>
          </a:xfrm>
        </p:spPr>
        <p:txBody>
          <a:bodyPr/>
          <a:lstStyle/>
          <a:p>
            <a:r>
              <a:rPr lang="en-US" altLang="zh-CN" b="1" dirty="0"/>
              <a:t>2.1 </a:t>
            </a:r>
            <a:r>
              <a:rPr lang="zh-CN" altLang="en-US" b="1" dirty="0"/>
              <a:t>策略制定</a:t>
            </a:r>
            <a:r>
              <a:rPr lang="en-US" altLang="zh-CN" b="1" dirty="0"/>
              <a:t>——</a:t>
            </a:r>
            <a:r>
              <a:rPr lang="zh-CN" altLang="en-US" b="1" dirty="0"/>
              <a:t>双均线投资机器人</a:t>
            </a:r>
            <a:r>
              <a:rPr lang="zh-CN" altLang="en-US" b="1" dirty="0"/>
              <a:t>设定</a:t>
            </a:r>
            <a:endParaRPr lang="zh-CN" altLang="en-US" b="1" dirty="0"/>
          </a:p>
          <a:p>
            <a:endParaRPr lang="zh-CN" altLang="en-US" b="1" dirty="0"/>
          </a:p>
        </p:txBody>
      </p:sp>
      <p:pic>
        <p:nvPicPr>
          <p:cNvPr id="15" name="图片 14"/>
          <p:cNvPicPr>
            <a:picLocks noChangeAspect="1"/>
          </p:cNvPicPr>
          <p:nvPr/>
        </p:nvPicPr>
        <p:blipFill>
          <a:blip r:embed="rId3"/>
          <a:stretch>
            <a:fillRect/>
          </a:stretch>
        </p:blipFill>
        <p:spPr>
          <a:xfrm>
            <a:off x="3104197" y="5380908"/>
            <a:ext cx="5372100" cy="781050"/>
          </a:xfrm>
          <a:prstGeom prst="rect">
            <a:avLst/>
          </a:prstGeom>
        </p:spPr>
      </p:pic>
      <p:sp>
        <p:nvSpPr>
          <p:cNvPr id="18" name="椭圆 17"/>
          <p:cNvSpPr/>
          <p:nvPr/>
        </p:nvSpPr>
        <p:spPr>
          <a:xfrm>
            <a:off x="5723572" y="5814851"/>
            <a:ext cx="1343025" cy="45694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4"/>
          <a:stretch>
            <a:fillRect/>
          </a:stretch>
        </p:blipFill>
        <p:spPr>
          <a:xfrm>
            <a:off x="2875280" y="2247900"/>
            <a:ext cx="6440805" cy="5532120"/>
          </a:xfrm>
          <a:prstGeom prst="rect">
            <a:avLst/>
          </a:prstGeom>
        </p:spPr>
      </p:pic>
      <p:sp>
        <p:nvSpPr>
          <p:cNvPr id="9" name="文本框 8"/>
          <p:cNvSpPr txBox="1"/>
          <p:nvPr/>
        </p:nvSpPr>
        <p:spPr>
          <a:xfrm>
            <a:off x="337185" y="1394071"/>
            <a:ext cx="11220450" cy="460375"/>
          </a:xfrm>
          <a:prstGeom prst="rect">
            <a:avLst/>
          </a:prstGeom>
          <a:noFill/>
        </p:spPr>
        <p:txBody>
          <a:bodyPr wrap="square" rtlCol="0">
            <a:spAutoFit/>
          </a:bodyPr>
          <a:p>
            <a:r>
              <a:rPr lang="en-US" altLang="zh-CN" sz="2400" dirty="0"/>
              <a:t>Step1</a:t>
            </a:r>
            <a:r>
              <a:rPr lang="zh-CN" altLang="en-US" sz="2400" dirty="0"/>
              <a:t>：登录海知平台自动</a:t>
            </a:r>
            <a:r>
              <a:rPr lang="zh-CN" altLang="en-US" sz="2400" dirty="0"/>
              <a:t>投资模块。</a:t>
            </a:r>
            <a:endParaRPr lang="zh-CN" altLang="en-US" sz="2400" dirty="0"/>
          </a:p>
        </p:txBody>
      </p:sp>
      <p:sp>
        <p:nvSpPr>
          <p:cNvPr id="13" name="椭圆 12"/>
          <p:cNvSpPr/>
          <p:nvPr/>
        </p:nvSpPr>
        <p:spPr>
          <a:xfrm>
            <a:off x="7066280" y="2616200"/>
            <a:ext cx="641985" cy="259080"/>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2" name="副标题 1"/>
          <p:cNvSpPr>
            <a:spLocks noGrp="1"/>
          </p:cNvSpPr>
          <p:nvPr>
            <p:ph type="subTitle" idx="1"/>
          </p:nvPr>
        </p:nvSpPr>
        <p:spPr>
          <a:xfrm>
            <a:off x="1631315" y="680372"/>
            <a:ext cx="8184515" cy="542290"/>
          </a:xfrm>
        </p:spPr>
        <p:txBody>
          <a:bodyPr/>
          <a:lstStyle/>
          <a:p>
            <a:r>
              <a:rPr lang="en-US" altLang="zh-CN" b="1" dirty="0"/>
              <a:t>2.1 </a:t>
            </a:r>
            <a:r>
              <a:rPr lang="zh-CN" altLang="en-US" b="1" dirty="0"/>
              <a:t>策略制定</a:t>
            </a:r>
            <a:r>
              <a:rPr lang="en-US" altLang="zh-CN" b="1" dirty="0"/>
              <a:t>——</a:t>
            </a:r>
            <a:r>
              <a:rPr lang="zh-CN" altLang="en-US" b="1" dirty="0"/>
              <a:t>双均线投资机器人</a:t>
            </a:r>
            <a:r>
              <a:rPr lang="zh-CN" altLang="en-US" b="1" dirty="0"/>
              <a:t>设定</a:t>
            </a:r>
            <a:endParaRPr lang="zh-CN" altLang="en-US" b="1" dirty="0"/>
          </a:p>
          <a:p>
            <a:endParaRPr lang="zh-CN" altLang="en-US" b="1" dirty="0"/>
          </a:p>
        </p:txBody>
      </p:sp>
      <p:sp>
        <p:nvSpPr>
          <p:cNvPr id="9" name="文本框 8"/>
          <p:cNvSpPr txBox="1"/>
          <p:nvPr/>
        </p:nvSpPr>
        <p:spPr>
          <a:xfrm>
            <a:off x="337185" y="1222621"/>
            <a:ext cx="11220450" cy="460375"/>
          </a:xfrm>
          <a:prstGeom prst="rect">
            <a:avLst/>
          </a:prstGeom>
          <a:noFill/>
        </p:spPr>
        <p:txBody>
          <a:bodyPr wrap="square" rtlCol="0">
            <a:spAutoFit/>
          </a:bodyPr>
          <a:p>
            <a:r>
              <a:rPr lang="en-US" altLang="zh-CN" sz="2400" dirty="0"/>
              <a:t>Step2</a:t>
            </a:r>
            <a:r>
              <a:rPr lang="zh-CN" altLang="en-US" sz="2400" dirty="0"/>
              <a:t>：选择均线策略</a:t>
            </a:r>
            <a:r>
              <a:rPr lang="zh-CN" altLang="en-US" sz="2400" dirty="0"/>
              <a:t>生成。</a:t>
            </a:r>
            <a:endParaRPr lang="zh-CN" altLang="en-US" sz="2400" dirty="0"/>
          </a:p>
        </p:txBody>
      </p:sp>
      <p:pic>
        <p:nvPicPr>
          <p:cNvPr id="3" name="图片 2"/>
          <p:cNvPicPr>
            <a:picLocks noChangeAspect="1"/>
          </p:cNvPicPr>
          <p:nvPr/>
        </p:nvPicPr>
        <p:blipFill>
          <a:blip r:embed="rId3"/>
          <a:stretch>
            <a:fillRect/>
          </a:stretch>
        </p:blipFill>
        <p:spPr>
          <a:xfrm>
            <a:off x="1913890" y="1775460"/>
            <a:ext cx="7620000" cy="1390650"/>
          </a:xfrm>
          <a:prstGeom prst="rect">
            <a:avLst/>
          </a:prstGeom>
        </p:spPr>
      </p:pic>
      <p:sp>
        <p:nvSpPr>
          <p:cNvPr id="7" name="椭圆 6"/>
          <p:cNvSpPr/>
          <p:nvPr/>
        </p:nvSpPr>
        <p:spPr>
          <a:xfrm>
            <a:off x="2366010" y="2648585"/>
            <a:ext cx="1294130" cy="431165"/>
          </a:xfrm>
          <a:prstGeom prst="ellipse">
            <a:avLst/>
          </a:prstGeom>
          <a:solidFill>
            <a:srgbClr val="00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0" name="图片 9"/>
          <p:cNvPicPr>
            <a:picLocks noChangeAspect="1"/>
          </p:cNvPicPr>
          <p:nvPr/>
        </p:nvPicPr>
        <p:blipFill>
          <a:blip r:embed="rId4"/>
          <a:stretch>
            <a:fillRect/>
          </a:stretch>
        </p:blipFill>
        <p:spPr>
          <a:xfrm>
            <a:off x="1727200" y="3719195"/>
            <a:ext cx="7806690" cy="3062605"/>
          </a:xfrm>
          <a:prstGeom prst="rect">
            <a:avLst/>
          </a:prstGeom>
        </p:spPr>
      </p:pic>
      <p:sp>
        <p:nvSpPr>
          <p:cNvPr id="11" name="文本框 10"/>
          <p:cNvSpPr txBox="1"/>
          <p:nvPr/>
        </p:nvSpPr>
        <p:spPr>
          <a:xfrm>
            <a:off x="337185" y="3224141"/>
            <a:ext cx="11220450" cy="460375"/>
          </a:xfrm>
          <a:prstGeom prst="rect">
            <a:avLst/>
          </a:prstGeom>
          <a:noFill/>
        </p:spPr>
        <p:txBody>
          <a:bodyPr wrap="square" rtlCol="0">
            <a:spAutoFit/>
          </a:bodyPr>
          <a:p>
            <a:r>
              <a:rPr lang="en-US" altLang="zh-CN" sz="2400" dirty="0"/>
              <a:t>Step3</a:t>
            </a:r>
            <a:r>
              <a:rPr lang="zh-CN" altLang="en-US" sz="2400" dirty="0"/>
              <a:t>：给策略设定一个名字，并选择股票</a:t>
            </a:r>
            <a:r>
              <a:rPr lang="zh-CN" altLang="en-US" sz="2400" dirty="0"/>
              <a:t>池。</a:t>
            </a:r>
            <a:endParaRPr lang="zh-CN" altLang="en-US" sz="2400" dirty="0"/>
          </a:p>
        </p:txBody>
      </p:sp>
      <p:sp>
        <p:nvSpPr>
          <p:cNvPr id="14" name="左箭头 13"/>
          <p:cNvSpPr/>
          <p:nvPr/>
        </p:nvSpPr>
        <p:spPr>
          <a:xfrm>
            <a:off x="5740400" y="5288280"/>
            <a:ext cx="2156460" cy="3162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p:nvPr/>
        </p:nvSpPr>
        <p:spPr>
          <a:xfrm>
            <a:off x="2902585" y="5948045"/>
            <a:ext cx="1859280" cy="546100"/>
          </a:xfrm>
          <a:prstGeom prst="ellipse">
            <a:avLst/>
          </a:prstGeom>
          <a:solidFill>
            <a:srgbClr val="00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en-US" altLang="zh-CN" sz="4400"/>
              <a:t>2·</a:t>
            </a:r>
            <a:r>
              <a:rPr lang="zh-CN" altLang="en-US" sz="4400"/>
              <a:t>实验内容</a:t>
            </a:r>
            <a:r>
              <a:rPr lang="en-US" altLang="zh-CN" sz="4400"/>
              <a:t>              </a:t>
            </a:r>
            <a:endParaRPr lang="zh-CN" altLang="en-US" sz="4400"/>
          </a:p>
        </p:txBody>
      </p:sp>
      <p:sp>
        <p:nvSpPr>
          <p:cNvPr id="2" name="副标题 1"/>
          <p:cNvSpPr>
            <a:spLocks noGrp="1"/>
          </p:cNvSpPr>
          <p:nvPr>
            <p:ph type="subTitle" idx="1"/>
          </p:nvPr>
        </p:nvSpPr>
        <p:spPr>
          <a:xfrm>
            <a:off x="1631315" y="680372"/>
            <a:ext cx="8184515" cy="542290"/>
          </a:xfrm>
        </p:spPr>
        <p:txBody>
          <a:bodyPr/>
          <a:lstStyle/>
          <a:p>
            <a:r>
              <a:rPr lang="en-US" altLang="zh-CN" b="1" dirty="0"/>
              <a:t>2.1 </a:t>
            </a:r>
            <a:r>
              <a:rPr lang="zh-CN" altLang="en-US" b="1" dirty="0"/>
              <a:t>策略制定</a:t>
            </a:r>
            <a:r>
              <a:rPr lang="en-US" altLang="zh-CN" b="1" dirty="0"/>
              <a:t>——</a:t>
            </a:r>
            <a:r>
              <a:rPr lang="zh-CN" altLang="en-US" b="1" dirty="0"/>
              <a:t>双均线投资机器人</a:t>
            </a:r>
            <a:r>
              <a:rPr lang="zh-CN" altLang="en-US" b="1" dirty="0"/>
              <a:t>设定</a:t>
            </a:r>
            <a:endParaRPr lang="zh-CN" altLang="en-US" b="1" dirty="0"/>
          </a:p>
          <a:p>
            <a:endParaRPr lang="zh-CN" altLang="en-US" b="1" dirty="0"/>
          </a:p>
        </p:txBody>
      </p:sp>
      <p:sp>
        <p:nvSpPr>
          <p:cNvPr id="9" name="文本框 8"/>
          <p:cNvSpPr txBox="1"/>
          <p:nvPr/>
        </p:nvSpPr>
        <p:spPr>
          <a:xfrm>
            <a:off x="337185" y="1394071"/>
            <a:ext cx="11220450" cy="460375"/>
          </a:xfrm>
          <a:prstGeom prst="rect">
            <a:avLst/>
          </a:prstGeom>
          <a:noFill/>
        </p:spPr>
        <p:txBody>
          <a:bodyPr wrap="square" rtlCol="0">
            <a:spAutoFit/>
          </a:bodyPr>
          <a:p>
            <a:r>
              <a:rPr lang="en-US" altLang="zh-CN" sz="2400" dirty="0"/>
              <a:t>Step4</a:t>
            </a:r>
            <a:r>
              <a:rPr lang="zh-CN" altLang="en-US" sz="2400" dirty="0"/>
              <a:t>：选择双均线长短均线的长度，并生成</a:t>
            </a:r>
            <a:r>
              <a:rPr lang="zh-CN" altLang="en-US" sz="2400" dirty="0"/>
              <a:t>策略。</a:t>
            </a:r>
            <a:endParaRPr lang="zh-CN" altLang="en-US" sz="2400" dirty="0"/>
          </a:p>
        </p:txBody>
      </p:sp>
      <p:pic>
        <p:nvPicPr>
          <p:cNvPr id="6" name="图片 5"/>
          <p:cNvPicPr>
            <a:picLocks noChangeAspect="1"/>
          </p:cNvPicPr>
          <p:nvPr/>
        </p:nvPicPr>
        <p:blipFill>
          <a:blip r:embed="rId3"/>
          <a:stretch>
            <a:fillRect/>
          </a:stretch>
        </p:blipFill>
        <p:spPr>
          <a:xfrm>
            <a:off x="500380" y="2211705"/>
            <a:ext cx="11191875" cy="3048000"/>
          </a:xfrm>
          <a:prstGeom prst="rect">
            <a:avLst/>
          </a:prstGeom>
        </p:spPr>
      </p:pic>
      <p:sp>
        <p:nvSpPr>
          <p:cNvPr id="12" name="椭圆 11"/>
          <p:cNvSpPr/>
          <p:nvPr/>
        </p:nvSpPr>
        <p:spPr>
          <a:xfrm>
            <a:off x="1945005" y="4481830"/>
            <a:ext cx="1303655" cy="527050"/>
          </a:xfrm>
          <a:prstGeom prst="ellipse">
            <a:avLst/>
          </a:prstGeom>
          <a:solidFill>
            <a:srgbClr val="00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右箭头 12"/>
          <p:cNvSpPr/>
          <p:nvPr/>
        </p:nvSpPr>
        <p:spPr>
          <a:xfrm>
            <a:off x="9584055" y="4060190"/>
            <a:ext cx="814705" cy="278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01.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0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03.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04.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05.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06.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07.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08.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09.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COMMONDATA" val="eyJoZGlkIjoiMTdmYzFhNzgxYjllZWJkMzRlYjZkOThkODAxNmEzMjYifQ=="/>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5.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6.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7.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8.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9.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1.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72.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73.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74.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75.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6.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7.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78.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79.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1.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8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3.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4.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85.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6.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7.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8.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9.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91.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93.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4.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95.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6.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97.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8.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99.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3165</Words>
  <Application>WPS 演示</Application>
  <PresentationFormat>宽屏</PresentationFormat>
  <Paragraphs>212</Paragraphs>
  <Slides>18</Slides>
  <Notes>13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宋体</vt:lpstr>
      <vt:lpstr>Wingdings</vt:lpstr>
      <vt:lpstr>微软雅黑</vt:lpstr>
      <vt:lpstr>Times New Roman</vt:lpstr>
      <vt:lpstr>Cambria Math</vt:lpstr>
      <vt:lpstr>等线</vt:lpstr>
      <vt:lpstr>Arial</vt:lpstr>
      <vt:lpstr>Arial Unicode MS</vt:lpstr>
      <vt:lpstr>Office 主题​​</vt:lpstr>
      <vt:lpstr>实验八·自动投资策略编程</vt:lpstr>
      <vt:lpstr>                                1·实验介绍</vt:lpstr>
      <vt:lpstr>1·实验介绍              </vt:lpstr>
      <vt:lpstr>1·实验介绍              </vt:lpstr>
      <vt:lpstr>1·实验介绍              </vt:lpstr>
      <vt:lpstr>1·实验介绍              </vt:lpstr>
      <vt:lpstr>2·实验内容              </vt:lpstr>
      <vt:lpstr>2·实验内容              </vt:lpstr>
      <vt:lpstr>2·实验内容              </vt:lpstr>
      <vt:lpstr>2·实验内容              </vt:lpstr>
      <vt:lpstr>2·实验内容              </vt:lpstr>
      <vt:lpstr>2·实验内容              </vt:lpstr>
      <vt:lpstr>2·实验内容              </vt:lpstr>
      <vt:lpstr>2·实验内容              </vt:lpstr>
      <vt:lpstr>2·实验内容              </vt:lpstr>
      <vt:lpstr>2·实验内容              </vt:lpstr>
      <vt:lpstr>3·实验要求              </vt:lpstr>
      <vt:lpstr>4·实验说明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实验七·自动投资</dc:title>
  <dc:creator>程小可</dc:creator>
  <cp:lastModifiedBy>毓.Lu</cp:lastModifiedBy>
  <cp:revision>261</cp:revision>
  <dcterms:created xsi:type="dcterms:W3CDTF">2019-06-19T02:08:00Z</dcterms:created>
  <dcterms:modified xsi:type="dcterms:W3CDTF">2022-06-06T06:35:04Z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ICV">
    <vt:lpwstr>76B9A27D2F3D4ADF8D761C0543769937</vt:lpwstr>
  </property>
</Properties>
</file>