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442" r:id="rId4"/>
    <p:sldId id="443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444" r:id="rId20"/>
    <p:sldId id="446" r:id="rId21"/>
    <p:sldId id="44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B3AD6-FC19-D040-830E-3ACEB06FEBA3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F1A83-D866-C94F-B0D1-B786715148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12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F1A83-D866-C94F-B0D1-B7867151488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70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F1A83-D866-C94F-B0D1-B7867151488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85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F1A83-D866-C94F-B0D1-B7867151488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36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F15FF-B1C1-6440-BD85-7521E7FA9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A34B9D-B926-6F43-8364-C4A9EFFA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FC40C-4DD0-2A49-AB29-F493B6AC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9DEE8-5424-2840-B777-BC6FE3CD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71EFB-F99E-364F-ADF5-0995AD48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6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E73B6-3847-8949-ACE3-B35281AD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0C177C-20AE-E445-916C-AFCEE5F3D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F1F98-8044-1745-B572-787F4454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94FDF-9D84-C543-986B-8B8F6816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630F1-1542-3A4F-8E34-4CF04C30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30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DEE326-609D-6F44-9EB2-0325F3EB8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D51F61-85CC-5540-BDDF-EE01F6289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48777-8748-C44D-85DC-5CD6185A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F0C6F-F797-B742-9C3F-9FD5849B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C2663-FC34-B04B-895F-AA79FF05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1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4C8B6-1C2F-0843-88DB-608B4F5C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DAFD8-36FA-754F-BDA6-929B2696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43228-E0DA-F342-B092-228738A7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58E2D-A6E1-654E-93D2-3D786CD7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65F83-6C91-2749-99DB-B5E697AD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93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609AD-745D-9E49-A245-443963A5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BDEEF-3F15-E141-B3E2-012EDBA0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5D706-4CE2-864D-A028-F0825665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D5052-B716-8C49-B641-8815B2CB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67C42-58AC-D649-A459-FF4CCF81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61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075E3-E534-1D47-92B7-C4092D4E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C0C13-DBE9-1145-AD83-65081BEBC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B8D9AD-967A-1A4E-ACC6-0FE6152F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C5502-9BA2-1049-84D7-5BE357A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F77B3-8EBC-6A4F-BCCE-19E6D77D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3CDB4E-1F2B-5346-8A83-5315D310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2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03904-C633-5D44-83DE-DA2EA5B5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C75F4-2AE6-B743-9AE5-7822CD7A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81620-FCDA-9841-9FEB-8F060F1A7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E0AD26-CFA2-A74B-9CA0-6EC28B563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16DAC5-63C7-7A4A-9577-270293566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3F0E2C-B915-964E-9A9B-235851F4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E89C03-AC63-394A-B033-3FCE99A4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48B148-E438-ED49-8779-141E0615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14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E089-316D-8244-864C-3E824CAD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A6C322-79FA-334B-923D-20793313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DA7B56-225A-5649-B977-6FFEB30E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FE79C2-A222-BD42-BA88-46479661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504E1C-FCBC-7A49-BA7B-F66271D5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FB0A11-0DAC-6C44-8A7F-E00A6D15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E70D-BF6E-B641-9A4E-BFB623E2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08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4F273-CF8F-AF49-B8AD-0B9F61B7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1B3A3-2F30-C04A-B6FC-21989D49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85B49-5641-2D42-9FE4-BF6F96C8F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5CDFC3-212E-2A42-8554-2340D1BC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79039-5936-294C-B04C-C3DC2918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6250F5-A09B-E042-8DE6-1D880AA9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72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0CEC3-001D-9641-BF09-258E7490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C8FA4E-203D-8848-B025-27C21A06D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57878-E59D-1A40-A90C-87DFE25FC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6677F-DD0B-414F-83C3-FFC20F9E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31BC-697F-2649-863B-0A938F96230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F7DEC-2E5F-EB45-8C81-2625C4CB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D819-7CE7-D84F-AF68-1BB62B71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8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AE195-906D-3C42-ACDA-EA7F31D2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A864C-8B90-FC42-9805-FF36F8A4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7B431-5D0E-434A-B27C-AF8DB59E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31BC-697F-2649-863B-0A938F962304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680AD-135F-8647-92B8-5349D31A2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F6F8D-46B8-144A-B34B-A2B71DC58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3A816-1BBB-C14D-B0E2-486459F817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7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39CA71-06BA-BF47-9353-C1BF476B2376}"/>
              </a:ext>
            </a:extLst>
          </p:cNvPr>
          <p:cNvSpPr/>
          <p:nvPr/>
        </p:nvSpPr>
        <p:spPr>
          <a:xfrm>
            <a:off x="689718" y="827079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一．判断题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748C72-52C8-4643-AF4D-2E6C6F728F83}"/>
              </a:ext>
            </a:extLst>
          </p:cNvPr>
          <p:cNvSpPr/>
          <p:nvPr/>
        </p:nvSpPr>
        <p:spPr>
          <a:xfrm>
            <a:off x="544887" y="1400191"/>
            <a:ext cx="5874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0" spc="65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0" spc="65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）树结构中每个结点最多只有一个直接前驱。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4FF85B-D9F6-DE40-A02E-C1A9818BE8A5}"/>
              </a:ext>
            </a:extLst>
          </p:cNvPr>
          <p:cNvSpPr/>
          <p:nvPr/>
        </p:nvSpPr>
        <p:spPr>
          <a:xfrm>
            <a:off x="573469" y="1846324"/>
            <a:ext cx="4276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0" spc="65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）完全二叉树一定是满二查树。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987325-F8AA-834E-88E2-99A0B23A1FEF}"/>
              </a:ext>
            </a:extLst>
          </p:cNvPr>
          <p:cNvSpPr/>
          <p:nvPr/>
        </p:nvSpPr>
        <p:spPr>
          <a:xfrm>
            <a:off x="554024" y="2322388"/>
            <a:ext cx="7782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）在中序线索二叉树中，右线索若不为空，则一定指向其双亲。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F1ABDC-DDC7-DC40-A912-15574D2CF650}"/>
              </a:ext>
            </a:extLst>
          </p:cNvPr>
          <p:cNvSpPr/>
          <p:nvPr/>
        </p:nvSpPr>
        <p:spPr>
          <a:xfrm>
            <a:off x="556011" y="2763713"/>
            <a:ext cx="11141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）一棵二叉树中序遍历序列的最后一个结点，必定是该二叉树前序遍历的最后一个结点。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619B04-09A1-6746-9ABF-993ADFA7C22B}"/>
              </a:ext>
            </a:extLst>
          </p:cNvPr>
          <p:cNvSpPr/>
          <p:nvPr/>
        </p:nvSpPr>
        <p:spPr>
          <a:xfrm>
            <a:off x="575803" y="3255176"/>
            <a:ext cx="795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）二叉树的前序遍历中，任意一个结点均处于其子女结点的前面。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4BCA00-4CB1-5E4D-8908-F16755DEEFBE}"/>
              </a:ext>
            </a:extLst>
          </p:cNvPr>
          <p:cNvSpPr/>
          <p:nvPr/>
        </p:nvSpPr>
        <p:spPr>
          <a:xfrm>
            <a:off x="575803" y="3725841"/>
            <a:ext cx="8971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）由二叉树的前序遍历序列和中序遍历序列，可以推导出后序遍历的序列。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46D367-1FBF-7541-A7BD-B26E0125AC06}"/>
              </a:ext>
            </a:extLst>
          </p:cNvPr>
          <p:cNvSpPr/>
          <p:nvPr/>
        </p:nvSpPr>
        <p:spPr>
          <a:xfrm>
            <a:off x="556011" y="4183068"/>
            <a:ext cx="8207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）在完全二叉树中，若一个结点没有左孩子，则它必然是叶子结点。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36EC01-ED36-4346-96CE-88B6155A0ADE}"/>
              </a:ext>
            </a:extLst>
          </p:cNvPr>
          <p:cNvSpPr/>
          <p:nvPr/>
        </p:nvSpPr>
        <p:spPr>
          <a:xfrm>
            <a:off x="556882" y="4674531"/>
            <a:ext cx="11496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）在哈夫曼编码中，当两个字符出现的频率相同，其编码也相同，对于这种情况应该做特殊处理。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B5CE54-C58F-9F4A-9EC8-2EE0BD5DEA06}"/>
              </a:ext>
            </a:extLst>
          </p:cNvPr>
          <p:cNvSpPr/>
          <p:nvPr/>
        </p:nvSpPr>
        <p:spPr>
          <a:xfrm>
            <a:off x="568757" y="5186220"/>
            <a:ext cx="7886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）含多于两棵树的森林转换的</a:t>
            </a:r>
            <a:r>
              <a:rPr lang="zh-CN" altLang="zh-CN" sz="2000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二叉树，其根结点一定无右孩子。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D47CCA-FE2B-DA49-AD9D-A39AF6A31BFE}"/>
              </a:ext>
            </a:extLst>
          </p:cNvPr>
          <p:cNvSpPr/>
          <p:nvPr/>
        </p:nvSpPr>
        <p:spPr>
          <a:xfrm>
            <a:off x="555045" y="5676815"/>
            <a:ext cx="6190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000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）具有</a:t>
            </a:r>
            <a:r>
              <a:rPr lang="en-US" altLang="zh-CN" sz="2000" i="1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个叶子点结的哈夫曼树共有</a:t>
            </a:r>
            <a:r>
              <a:rPr lang="en-US" altLang="zh-CN" sz="2000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 sz="2000" kern="0" spc="65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个结点。 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28C253-F1BD-B34D-91D4-50F688E6E98C}"/>
              </a:ext>
            </a:extLst>
          </p:cNvPr>
          <p:cNvSpPr/>
          <p:nvPr/>
        </p:nvSpPr>
        <p:spPr>
          <a:xfrm>
            <a:off x="6099691" y="1389597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（√）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5FF2DE-9D5B-374E-B42B-BC6777946EC4}"/>
              </a:ext>
            </a:extLst>
          </p:cNvPr>
          <p:cNvSpPr/>
          <p:nvPr/>
        </p:nvSpPr>
        <p:spPr>
          <a:xfrm>
            <a:off x="4533651" y="183092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（ㄨ）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A0A641-779E-574A-AF09-869A1F8B489F}"/>
              </a:ext>
            </a:extLst>
          </p:cNvPr>
          <p:cNvSpPr/>
          <p:nvPr/>
        </p:nvSpPr>
        <p:spPr>
          <a:xfrm>
            <a:off x="8024526" y="229458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（ㄨ）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B4B30A-4A62-D54B-B187-31CBAA94D0A7}"/>
              </a:ext>
            </a:extLst>
          </p:cNvPr>
          <p:cNvSpPr/>
          <p:nvPr/>
        </p:nvSpPr>
        <p:spPr>
          <a:xfrm>
            <a:off x="10735337" y="2724213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（√）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83AD43-83CE-0242-968B-48E772CFD636}"/>
              </a:ext>
            </a:extLst>
          </p:cNvPr>
          <p:cNvSpPr/>
          <p:nvPr/>
        </p:nvSpPr>
        <p:spPr>
          <a:xfrm>
            <a:off x="8336475" y="3234077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（√）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99FF45-E4F4-8146-BBBF-CAD27EE13BCF}"/>
              </a:ext>
            </a:extLst>
          </p:cNvPr>
          <p:cNvSpPr/>
          <p:nvPr/>
        </p:nvSpPr>
        <p:spPr>
          <a:xfrm>
            <a:off x="9247504" y="3686330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（√）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BE32D6-C698-C04A-8FEC-6303D7146842}"/>
              </a:ext>
            </a:extLst>
          </p:cNvPr>
          <p:cNvSpPr/>
          <p:nvPr/>
        </p:nvSpPr>
        <p:spPr>
          <a:xfrm>
            <a:off x="8526483" y="4165323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（√）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F61DE5-32CD-654D-B304-FAD8C973E6AD}"/>
              </a:ext>
            </a:extLst>
          </p:cNvPr>
          <p:cNvSpPr/>
          <p:nvPr/>
        </p:nvSpPr>
        <p:spPr>
          <a:xfrm>
            <a:off x="10595876" y="497144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（ㄨ）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CD70E8-94BF-7445-9C14-3EDDF278F947}"/>
              </a:ext>
            </a:extLst>
          </p:cNvPr>
          <p:cNvSpPr/>
          <p:nvPr/>
        </p:nvSpPr>
        <p:spPr>
          <a:xfrm>
            <a:off x="8139508" y="519478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（ㄨ）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508C87-D03D-C14C-9A1B-3A21E98ACC7A}"/>
              </a:ext>
            </a:extLst>
          </p:cNvPr>
          <p:cNvSpPr/>
          <p:nvPr/>
        </p:nvSpPr>
        <p:spPr>
          <a:xfrm>
            <a:off x="6745185" y="5676815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（√）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7790F7-8EAE-8A41-82FB-599CC9F87968}"/>
              </a:ext>
            </a:extLst>
          </p:cNvPr>
          <p:cNvSpPr/>
          <p:nvPr/>
        </p:nvSpPr>
        <p:spPr>
          <a:xfrm>
            <a:off x="481356" y="863099"/>
            <a:ext cx="5184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）画出表达式：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-A+B-C+D 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的标识符树，</a:t>
            </a:r>
            <a:endParaRPr lang="en-US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并求它们的后缀表达式。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A43C57-53B3-B142-9300-696DA0323128}"/>
              </a:ext>
            </a:extLst>
          </p:cNvPr>
          <p:cNvSpPr/>
          <p:nvPr/>
        </p:nvSpPr>
        <p:spPr>
          <a:xfrm>
            <a:off x="581063" y="5648506"/>
            <a:ext cx="4564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00050" algn="just">
              <a:spcAft>
                <a:spcPts val="0"/>
              </a:spcAft>
            </a:pPr>
            <a:r>
              <a:rPr lang="zh-CN" altLang="zh-CN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后缀表达式：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0 A – B + C – D +</a:t>
            </a:r>
            <a:endParaRPr lang="zh-CN" altLang="zh-CN" sz="2000" dirty="0"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C89F491-5A5F-A64B-BD52-18E6A9E22988}"/>
              </a:ext>
            </a:extLst>
          </p:cNvPr>
          <p:cNvSpPr/>
          <p:nvPr/>
        </p:nvSpPr>
        <p:spPr>
          <a:xfrm>
            <a:off x="3342523" y="181748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FB65332-7399-A541-91D7-93ADAB0AEA19}"/>
              </a:ext>
            </a:extLst>
          </p:cNvPr>
          <p:cNvSpPr/>
          <p:nvPr/>
        </p:nvSpPr>
        <p:spPr>
          <a:xfrm>
            <a:off x="2809186" y="2515329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3905FCC-0EBB-E449-A3BA-FC7917439B80}"/>
              </a:ext>
            </a:extLst>
          </p:cNvPr>
          <p:cNvSpPr/>
          <p:nvPr/>
        </p:nvSpPr>
        <p:spPr>
          <a:xfrm>
            <a:off x="4044518" y="2474123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B05C556-4EAC-2E4A-BA32-C4C57987FC68}"/>
              </a:ext>
            </a:extLst>
          </p:cNvPr>
          <p:cNvSpPr/>
          <p:nvPr/>
        </p:nvSpPr>
        <p:spPr>
          <a:xfrm>
            <a:off x="2300769" y="3236200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9A753C8-EC60-BB46-BFB2-8BD21E0A4398}"/>
              </a:ext>
            </a:extLst>
          </p:cNvPr>
          <p:cNvSpPr/>
          <p:nvPr/>
        </p:nvSpPr>
        <p:spPr>
          <a:xfrm>
            <a:off x="3401428" y="322968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BE61716-C26C-4945-9D2A-4CC9A98B0D45}"/>
              </a:ext>
            </a:extLst>
          </p:cNvPr>
          <p:cNvSpPr/>
          <p:nvPr/>
        </p:nvSpPr>
        <p:spPr>
          <a:xfrm>
            <a:off x="1839039" y="3953971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9B7BDE2-8B57-A64F-AD18-8FC18F1DD661}"/>
              </a:ext>
            </a:extLst>
          </p:cNvPr>
          <p:cNvSpPr/>
          <p:nvPr/>
        </p:nvSpPr>
        <p:spPr>
          <a:xfrm>
            <a:off x="2945459" y="3936507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2FFA537-357B-954B-8878-2331F2568DF5}"/>
              </a:ext>
            </a:extLst>
          </p:cNvPr>
          <p:cNvSpPr/>
          <p:nvPr/>
        </p:nvSpPr>
        <p:spPr>
          <a:xfrm>
            <a:off x="2371672" y="4646492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00D22D3-96DE-354D-8FF8-4F53C1377C18}"/>
              </a:ext>
            </a:extLst>
          </p:cNvPr>
          <p:cNvSpPr/>
          <p:nvPr/>
        </p:nvSpPr>
        <p:spPr>
          <a:xfrm>
            <a:off x="1382123" y="4646492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96466C8-9EC6-EC42-843B-A50BD647D089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2993254" y="2140274"/>
            <a:ext cx="403181" cy="3750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655E454-E3D0-2B4F-B672-B2E8AF97E480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3656746" y="2140274"/>
            <a:ext cx="441684" cy="3892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F512286A-D773-0346-BA15-828E5C6870AD}"/>
              </a:ext>
            </a:extLst>
          </p:cNvPr>
          <p:cNvCxnSpPr>
            <a:cxnSpLocks/>
            <a:stCxn id="26" idx="0"/>
            <a:endCxn id="24" idx="3"/>
          </p:cNvCxnSpPr>
          <p:nvPr/>
        </p:nvCxnSpPr>
        <p:spPr>
          <a:xfrm flipV="1">
            <a:off x="2484837" y="2838115"/>
            <a:ext cx="378261" cy="3980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8B4E998-F2A3-AF4F-A185-FC7170BC3C3E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3123409" y="2838115"/>
            <a:ext cx="462087" cy="3915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0039E8E0-FBF0-6B48-9D34-9039ABF2BFF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2023107" y="3558986"/>
            <a:ext cx="331574" cy="3949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3A5471B0-8B10-8347-A5A0-824E20FFA944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flipH="1">
            <a:off x="1566191" y="4276757"/>
            <a:ext cx="326760" cy="3697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A7AB4CC3-172B-244C-8469-99A55DA374F0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2614992" y="3558986"/>
            <a:ext cx="514535" cy="37752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87511C4-730F-DF4E-9FB3-94C64A6C3443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2153262" y="4276757"/>
            <a:ext cx="402478" cy="3697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865CF5A8-9E05-D74A-9026-8F9FB6F2C9E8}"/>
              </a:ext>
            </a:extLst>
          </p:cNvPr>
          <p:cNvSpPr/>
          <p:nvPr/>
        </p:nvSpPr>
        <p:spPr>
          <a:xfrm>
            <a:off x="5990030" y="798919"/>
            <a:ext cx="57206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）画出表达式：（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A+B/C-D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E*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F+G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））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的标识符树，并求它们的后缀表达式。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4D34581-5B34-0448-8BFE-C47E869126DA}"/>
              </a:ext>
            </a:extLst>
          </p:cNvPr>
          <p:cNvSpPr/>
          <p:nvPr/>
        </p:nvSpPr>
        <p:spPr>
          <a:xfrm>
            <a:off x="6280731" y="5648506"/>
            <a:ext cx="4827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00050"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后缀表达式：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 B C / + D – E F G + * *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0BD41DB0-61CE-6840-B613-5BB5A8063D47}"/>
              </a:ext>
            </a:extLst>
          </p:cNvPr>
          <p:cNvSpPr/>
          <p:nvPr/>
        </p:nvSpPr>
        <p:spPr>
          <a:xfrm>
            <a:off x="8510273" y="181748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8C22D49-F265-104F-8D5B-6A3A2D601B0D}"/>
              </a:ext>
            </a:extLst>
          </p:cNvPr>
          <p:cNvSpPr/>
          <p:nvPr/>
        </p:nvSpPr>
        <p:spPr>
          <a:xfrm>
            <a:off x="7976936" y="2515329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-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4A0FE6BF-0FC2-DA4A-A1CB-6082EE6364A0}"/>
              </a:ext>
            </a:extLst>
          </p:cNvPr>
          <p:cNvSpPr/>
          <p:nvPr/>
        </p:nvSpPr>
        <p:spPr>
          <a:xfrm>
            <a:off x="9212268" y="2474123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D7F5BAA-9AEC-3F47-9E0B-0B01643F4E9F}"/>
              </a:ext>
            </a:extLst>
          </p:cNvPr>
          <p:cNvSpPr/>
          <p:nvPr/>
        </p:nvSpPr>
        <p:spPr>
          <a:xfrm>
            <a:off x="7468519" y="3236200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2F03855-198D-9A4F-ADBA-EE9DF67B1462}"/>
              </a:ext>
            </a:extLst>
          </p:cNvPr>
          <p:cNvSpPr/>
          <p:nvPr/>
        </p:nvSpPr>
        <p:spPr>
          <a:xfrm>
            <a:off x="8391052" y="322968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75923B98-A479-6944-AEEB-23E2CDE71478}"/>
              </a:ext>
            </a:extLst>
          </p:cNvPr>
          <p:cNvSpPr/>
          <p:nvPr/>
        </p:nvSpPr>
        <p:spPr>
          <a:xfrm>
            <a:off x="7899122" y="3994261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24C54CCC-839C-064F-A2F6-97A3AA7DD693}"/>
              </a:ext>
            </a:extLst>
          </p:cNvPr>
          <p:cNvCxnSpPr>
            <a:cxnSpLocks/>
            <a:stCxn id="108" idx="3"/>
            <a:endCxn id="109" idx="0"/>
          </p:cNvCxnSpPr>
          <p:nvPr/>
        </p:nvCxnSpPr>
        <p:spPr>
          <a:xfrm flipH="1">
            <a:off x="8161004" y="2140274"/>
            <a:ext cx="403181" cy="3750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26800DCE-F7A0-F849-94EA-2117BF14E960}"/>
              </a:ext>
            </a:extLst>
          </p:cNvPr>
          <p:cNvCxnSpPr>
            <a:cxnSpLocks/>
            <a:stCxn id="108" idx="5"/>
            <a:endCxn id="110" idx="1"/>
          </p:cNvCxnSpPr>
          <p:nvPr/>
        </p:nvCxnSpPr>
        <p:spPr>
          <a:xfrm>
            <a:off x="8824496" y="2140274"/>
            <a:ext cx="441684" cy="3892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532A73D-308B-5247-BF42-1F412A1BB862}"/>
              </a:ext>
            </a:extLst>
          </p:cNvPr>
          <p:cNvCxnSpPr>
            <a:cxnSpLocks/>
            <a:stCxn id="111" idx="0"/>
            <a:endCxn id="109" idx="3"/>
          </p:cNvCxnSpPr>
          <p:nvPr/>
        </p:nvCxnSpPr>
        <p:spPr>
          <a:xfrm flipV="1">
            <a:off x="7652587" y="2838115"/>
            <a:ext cx="378261" cy="3980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05A0B973-9997-BA42-8E2F-8CFCA889977C}"/>
              </a:ext>
            </a:extLst>
          </p:cNvPr>
          <p:cNvCxnSpPr>
            <a:cxnSpLocks/>
            <a:stCxn id="109" idx="5"/>
            <a:endCxn id="112" idx="0"/>
          </p:cNvCxnSpPr>
          <p:nvPr/>
        </p:nvCxnSpPr>
        <p:spPr>
          <a:xfrm>
            <a:off x="8291159" y="2838115"/>
            <a:ext cx="283961" cy="3915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5E453595-BA4E-FC49-8CA5-2AEFCE588DBB}"/>
              </a:ext>
            </a:extLst>
          </p:cNvPr>
          <p:cNvCxnSpPr>
            <a:cxnSpLocks/>
            <a:stCxn id="111" idx="3"/>
          </p:cNvCxnSpPr>
          <p:nvPr/>
        </p:nvCxnSpPr>
        <p:spPr>
          <a:xfrm flipH="1">
            <a:off x="7190857" y="3558986"/>
            <a:ext cx="331574" cy="39498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E28841F1-431A-AB45-90BE-F14B12AB4E16}"/>
              </a:ext>
            </a:extLst>
          </p:cNvPr>
          <p:cNvCxnSpPr>
            <a:cxnSpLocks/>
            <a:stCxn id="111" idx="5"/>
            <a:endCxn id="114" idx="0"/>
          </p:cNvCxnSpPr>
          <p:nvPr/>
        </p:nvCxnSpPr>
        <p:spPr>
          <a:xfrm>
            <a:off x="7782742" y="3558986"/>
            <a:ext cx="300448" cy="43527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56B59378-DBF1-D844-AA84-512059ABBA9A}"/>
              </a:ext>
            </a:extLst>
          </p:cNvPr>
          <p:cNvSpPr/>
          <p:nvPr/>
        </p:nvSpPr>
        <p:spPr>
          <a:xfrm>
            <a:off x="9761641" y="3243263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9F7D717-A4E7-324F-86F9-89D7EFE1491A}"/>
              </a:ext>
            </a:extLst>
          </p:cNvPr>
          <p:cNvSpPr/>
          <p:nvPr/>
        </p:nvSpPr>
        <p:spPr>
          <a:xfrm>
            <a:off x="10246027" y="3800796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E7B86E8D-FE1A-3E49-9EB2-0A41BF02C3EB}"/>
              </a:ext>
            </a:extLst>
          </p:cNvPr>
          <p:cNvSpPr/>
          <p:nvPr/>
        </p:nvSpPr>
        <p:spPr>
          <a:xfrm>
            <a:off x="9380217" y="381204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76642198-C7F5-9E4C-B81C-81D9AA55B022}"/>
              </a:ext>
            </a:extLst>
          </p:cNvPr>
          <p:cNvCxnSpPr>
            <a:cxnSpLocks/>
            <a:stCxn id="125" idx="3"/>
            <a:endCxn id="127" idx="0"/>
          </p:cNvCxnSpPr>
          <p:nvPr/>
        </p:nvCxnSpPr>
        <p:spPr>
          <a:xfrm flipH="1">
            <a:off x="9564285" y="3566049"/>
            <a:ext cx="251268" cy="2459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93F43DBE-7510-A746-8F25-6BBCCC8F8790}"/>
              </a:ext>
            </a:extLst>
          </p:cNvPr>
          <p:cNvCxnSpPr>
            <a:cxnSpLocks/>
            <a:stCxn id="125" idx="5"/>
            <a:endCxn id="126" idx="0"/>
          </p:cNvCxnSpPr>
          <p:nvPr/>
        </p:nvCxnSpPr>
        <p:spPr>
          <a:xfrm>
            <a:off x="10075864" y="3566049"/>
            <a:ext cx="354231" cy="23474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CC020952-5CE5-AE46-AF3E-71335C72FC4F}"/>
              </a:ext>
            </a:extLst>
          </p:cNvPr>
          <p:cNvSpPr/>
          <p:nvPr/>
        </p:nvSpPr>
        <p:spPr>
          <a:xfrm>
            <a:off x="8857645" y="3218805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4B058BBC-4B52-A440-A096-DFB0F03A8546}"/>
              </a:ext>
            </a:extLst>
          </p:cNvPr>
          <p:cNvSpPr/>
          <p:nvPr/>
        </p:nvSpPr>
        <p:spPr>
          <a:xfrm>
            <a:off x="6950121" y="3936506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B9F329B3-81EF-1B42-AB66-EF9B0775696D}"/>
              </a:ext>
            </a:extLst>
          </p:cNvPr>
          <p:cNvCxnSpPr>
            <a:cxnSpLocks/>
            <a:stCxn id="110" idx="5"/>
            <a:endCxn id="125" idx="0"/>
          </p:cNvCxnSpPr>
          <p:nvPr/>
        </p:nvCxnSpPr>
        <p:spPr>
          <a:xfrm>
            <a:off x="9526491" y="2796909"/>
            <a:ext cx="419218" cy="4463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D4B96A3C-4AF8-9342-AFAC-F30C1616A14E}"/>
              </a:ext>
            </a:extLst>
          </p:cNvPr>
          <p:cNvCxnSpPr>
            <a:cxnSpLocks/>
            <a:stCxn id="110" idx="3"/>
            <a:endCxn id="130" idx="0"/>
          </p:cNvCxnSpPr>
          <p:nvPr/>
        </p:nvCxnSpPr>
        <p:spPr>
          <a:xfrm flipH="1">
            <a:off x="9041713" y="2796909"/>
            <a:ext cx="224467" cy="4218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FC624BF3-65DE-E14A-B358-6B617A601C08}"/>
              </a:ext>
            </a:extLst>
          </p:cNvPr>
          <p:cNvSpPr/>
          <p:nvPr/>
        </p:nvSpPr>
        <p:spPr>
          <a:xfrm>
            <a:off x="8345071" y="4689304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E154BFEC-9037-1B4E-BE08-AC0EABD21691}"/>
              </a:ext>
            </a:extLst>
          </p:cNvPr>
          <p:cNvSpPr/>
          <p:nvPr/>
        </p:nvSpPr>
        <p:spPr>
          <a:xfrm>
            <a:off x="7546211" y="4688755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D48DE1A0-1D2C-C247-BE06-563CDC02AB6A}"/>
              </a:ext>
            </a:extLst>
          </p:cNvPr>
          <p:cNvCxnSpPr>
            <a:cxnSpLocks/>
            <a:stCxn id="114" idx="3"/>
            <a:endCxn id="139" idx="0"/>
          </p:cNvCxnSpPr>
          <p:nvPr/>
        </p:nvCxnSpPr>
        <p:spPr>
          <a:xfrm flipH="1">
            <a:off x="7730279" y="4317047"/>
            <a:ext cx="222755" cy="3717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19D3B253-B993-274F-A7D4-700D9186EEE9}"/>
              </a:ext>
            </a:extLst>
          </p:cNvPr>
          <p:cNvCxnSpPr>
            <a:cxnSpLocks/>
            <a:stCxn id="114" idx="5"/>
            <a:endCxn id="138" idx="0"/>
          </p:cNvCxnSpPr>
          <p:nvPr/>
        </p:nvCxnSpPr>
        <p:spPr>
          <a:xfrm>
            <a:off x="8213345" y="4317047"/>
            <a:ext cx="315794" cy="3722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5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6B403D-D6C0-A645-AAEA-7A4E36C5C1BA}"/>
              </a:ext>
            </a:extLst>
          </p:cNvPr>
          <p:cNvSpPr/>
          <p:nvPr/>
        </p:nvSpPr>
        <p:spPr>
          <a:xfrm>
            <a:off x="494804" y="889567"/>
            <a:ext cx="6155377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证明：对任一满二叉树，其分枝数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2(n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-1)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（其中，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为终端结点数）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证：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因为在满二叉树中没有度为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的结点，所以有：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n=n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为树中分枝数，则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n=B+1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所以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B=n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+n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再由二叉树性质：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代入上式有：</a:t>
            </a:r>
            <a:endParaRPr lang="zh-CN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B=n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-1-1=2(n</a:t>
            </a:r>
            <a:r>
              <a:rPr lang="en-US" altLang="zh-CN" sz="20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-1)</a:t>
            </a:r>
            <a:endParaRPr lang="zh-CN" altLang="zh-CN" sz="2000" dirty="0"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1F8499-E8A6-2A4D-9D1F-BFE0D151FD4B}"/>
              </a:ext>
            </a:extLst>
          </p:cNvPr>
          <p:cNvSpPr/>
          <p:nvPr/>
        </p:nvSpPr>
        <p:spPr>
          <a:xfrm>
            <a:off x="4781796" y="3343617"/>
            <a:ext cx="6594765" cy="3170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已知一棵度为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的树中有：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sz="2000" kern="100" dirty="0">
              <a:solidFill>
                <a:srgbClr val="333333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……</a:t>
            </a: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的结点，问该树</a:t>
            </a:r>
            <a:endParaRPr lang="en-US" altLang="zh-CN" sz="2000" kern="100" dirty="0">
              <a:solidFill>
                <a:srgbClr val="333333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中共有多少个叶子结点？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 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解：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设该树的总结点数为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n=n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+……+n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 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又：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n=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分枝数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=0×n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+1×n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+2×n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+……+m×n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 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由上述两式可得：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 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+2n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+……+(m-1)n</a:t>
            </a:r>
            <a:r>
              <a:rPr lang="en-US" altLang="zh-CN" sz="2000" kern="100" baseline="-250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333333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9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24502A-D39D-5E46-A55C-3E9587A3E6E1}"/>
              </a:ext>
            </a:extLst>
          </p:cNvPr>
          <p:cNvSpPr/>
          <p:nvPr/>
        </p:nvSpPr>
        <p:spPr>
          <a:xfrm>
            <a:off x="637309" y="2586229"/>
            <a:ext cx="9017331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9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）证明一棵满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叉树上的叶子结点数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和非叶子结点数</a:t>
            </a:r>
            <a:r>
              <a:rPr lang="en-US" altLang="zh-CN" sz="2000" dirty="0" err="1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 err="1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之间满足以下关系：</a:t>
            </a:r>
            <a:endParaRPr lang="en-US" altLang="zh-CN" sz="2000" dirty="0">
              <a:solidFill>
                <a:srgbClr val="33333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k-1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+1</a:t>
            </a:r>
            <a:endParaRPr lang="en-US" altLang="zh-CN" sz="2000" b="1" i="0" u="none" strike="noStrike" dirty="0">
              <a:solidFill>
                <a:srgbClr val="333333"/>
              </a:solidFill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FD2261-2208-1149-9363-CBFF47CF181A}"/>
              </a:ext>
            </a:extLst>
          </p:cNvPr>
          <p:cNvSpPr/>
          <p:nvPr/>
        </p:nvSpPr>
        <p:spPr>
          <a:xfrm>
            <a:off x="1254825" y="3561240"/>
            <a:ext cx="8506691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证：</a:t>
            </a:r>
            <a:b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设分支数为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，设结点总数为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；</a:t>
            </a:r>
            <a:b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因为除了根节点外每个节点都有 </a:t>
            </a:r>
            <a:r>
              <a:rPr lang="en-US" altLang="zh-CN" sz="2000" i="1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个入度。所以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</a:t>
            </a:r>
            <a:r>
              <a:rPr lang="zh-CN" altLang="en-US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出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k(n-1)</a:t>
            </a:r>
            <a:b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又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n=n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+n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;(</a:t>
            </a:r>
            <a:r>
              <a:rPr lang="en-US" altLang="zh-CN" sz="2000" dirty="0" err="1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 err="1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是度为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的结点数，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是度为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的结点数）</a:t>
            </a:r>
            <a:b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</a:t>
            </a:r>
            <a:r>
              <a:rPr lang="zh-CN" altLang="en-US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入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en-US" altLang="zh-CN" sz="2000" dirty="0" err="1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 err="1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en-US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*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k;</a:t>
            </a:r>
            <a:b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通过上述三个式子可得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zh-CN" altLang="en-US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(k-1)n</a:t>
            </a:r>
            <a:r>
              <a:rPr lang="en-US" altLang="zh-CN" sz="2000" baseline="-25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+1</a:t>
            </a:r>
            <a:r>
              <a:rPr lang="zh-CN" altLang="en-US" sz="20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B1BEFF-8DED-9444-9A6D-FB4584BD5E24}"/>
              </a:ext>
            </a:extLst>
          </p:cNvPr>
          <p:cNvSpPr/>
          <p:nvPr/>
        </p:nvSpPr>
        <p:spPr>
          <a:xfrm>
            <a:off x="294720" y="829540"/>
            <a:ext cx="10072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8</a:t>
            </a:r>
            <a:r>
              <a:rPr lang="zh-CN" altLang="en-US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一棵含有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个结点的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叉树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可能达到的最大深度</a:t>
            </a:r>
            <a:r>
              <a:rPr lang="zh-CN" altLang="en-US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最小深度各为</a:t>
            </a:r>
            <a:r>
              <a:rPr lang="zh-CN" altLang="en-US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多少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 ?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E2943F-C594-7D43-9ADF-B68833A20C1C}"/>
              </a:ext>
            </a:extLst>
          </p:cNvPr>
          <p:cNvSpPr/>
          <p:nvPr/>
        </p:nvSpPr>
        <p:spPr>
          <a:xfrm>
            <a:off x="1536947" y="155873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SimHei" panose="02010609060101010101" pitchFamily="49" charset="-122"/>
                <a:ea typeface="SimHei" panose="02010609060101010101" pitchFamily="49" charset="-122"/>
              </a:rPr>
              <a:t>log</a:t>
            </a:r>
            <a:r>
              <a:rPr lang="en-US" altLang="zh-CN" kern="100" baseline="-25000" dirty="0">
                <a:latin typeface="SimHei" panose="02010609060101010101" pitchFamily="49" charset="-122"/>
                <a:ea typeface="SimHei" panose="02010609060101010101" pitchFamily="49" charset="-122"/>
              </a:rPr>
              <a:t>k</a:t>
            </a:r>
            <a:r>
              <a:rPr lang="en-US" altLang="zh-CN" kern="100" dirty="0">
                <a:latin typeface="SimHei" panose="02010609060101010101" pitchFamily="49" charset="-122"/>
                <a:ea typeface="SimHei" panose="02010609060101010101" pitchFamily="49" charset="-122"/>
              </a:rPr>
              <a:t>N+1</a:t>
            </a:r>
            <a:r>
              <a:rPr lang="zh-CN" altLang="en-US" kern="100" dirty="0">
                <a:latin typeface="SimHei" panose="02010609060101010101" pitchFamily="49" charset="-122"/>
                <a:ea typeface="SimHei" panose="02010609060101010101" pitchFamily="49" charset="-122"/>
              </a:rPr>
              <a:t> ≤ </a:t>
            </a:r>
            <a:r>
              <a:rPr lang="en-US" altLang="zh-CN" kern="100" dirty="0">
                <a:latin typeface="SimHei" panose="02010609060101010101" pitchFamily="49" charset="-122"/>
                <a:ea typeface="SimHei" panose="02010609060101010101" pitchFamily="49" charset="-122"/>
              </a:rPr>
              <a:t>h</a:t>
            </a:r>
            <a:r>
              <a:rPr lang="zh-CN" altLang="en-US" kern="100" dirty="0">
                <a:latin typeface="SimHei" panose="02010609060101010101" pitchFamily="49" charset="-122"/>
                <a:ea typeface="SimHei" panose="02010609060101010101" pitchFamily="49" charset="-122"/>
              </a:rPr>
              <a:t> ≤ </a:t>
            </a:r>
            <a:r>
              <a:rPr lang="en-US" altLang="zh-CN" kern="100" dirty="0">
                <a:latin typeface="SimHei" panose="02010609060101010101" pitchFamily="49" charset="-122"/>
                <a:ea typeface="SimHei" panose="02010609060101010101" pitchFamily="49" charset="-122"/>
              </a:rPr>
              <a:t>N-k+1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14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游戏机, 钟表&#10;&#10;描述已自动生成">
            <a:extLst>
              <a:ext uri="{FF2B5EF4-FFF2-40B4-BE49-F238E27FC236}">
                <a16:creationId xmlns:a16="http://schemas.microsoft.com/office/drawing/2014/main" id="{20EAE4D9-F465-6344-B26A-6894CC37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501" y="959599"/>
            <a:ext cx="1870994" cy="2028454"/>
          </a:xfrm>
          <a:prstGeom prst="rect">
            <a:avLst/>
          </a:prstGeom>
        </p:spPr>
      </p:pic>
      <p:pic>
        <p:nvPicPr>
          <p:cNvPr id="6" name="图片 5" descr="图片包含 画&#10;&#10;描述已自动生成">
            <a:extLst>
              <a:ext uri="{FF2B5EF4-FFF2-40B4-BE49-F238E27FC236}">
                <a16:creationId xmlns:a16="http://schemas.microsoft.com/office/drawing/2014/main" id="{C03709B1-DD89-3A49-888A-F95F010B0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257" y="1019783"/>
            <a:ext cx="1803070" cy="20284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D1AB77-62EA-B74B-84CB-0D86EB2ED655}"/>
              </a:ext>
            </a:extLst>
          </p:cNvPr>
          <p:cNvSpPr/>
          <p:nvPr/>
        </p:nvSpPr>
        <p:spPr>
          <a:xfrm>
            <a:off x="700643" y="1019783"/>
            <a:ext cx="3269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）已知一棵二叉树的</a:t>
            </a:r>
            <a:endParaRPr lang="en-US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前序：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ABDGHCEFI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中序：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GDHBAECIF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en-US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请画出此二叉树。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E989C9-A31B-724C-8BDD-557F2D85F156}"/>
              </a:ext>
            </a:extLst>
          </p:cNvPr>
          <p:cNvSpPr/>
          <p:nvPr/>
        </p:nvSpPr>
        <p:spPr>
          <a:xfrm>
            <a:off x="6503718" y="959599"/>
            <a:ext cx="35852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）已知一棵二叉树的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ACDBGIHFE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中序：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ABCDEFGHI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请画出该二叉树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游戏机, 画&#10;&#10;描述已自动生成">
            <a:extLst>
              <a:ext uri="{FF2B5EF4-FFF2-40B4-BE49-F238E27FC236}">
                <a16:creationId xmlns:a16="http://schemas.microsoft.com/office/drawing/2014/main" id="{B8532D27-7924-754E-849B-13628C81B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052" y="4408386"/>
            <a:ext cx="1992716" cy="233812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BF0496C-B0B4-8C43-8F00-35897B5CCDDF}"/>
              </a:ext>
            </a:extLst>
          </p:cNvPr>
          <p:cNvSpPr/>
          <p:nvPr/>
        </p:nvSpPr>
        <p:spPr>
          <a:xfrm>
            <a:off x="868030" y="4075877"/>
            <a:ext cx="3154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375" indent="-333375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）已知一棵树的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33375" indent="-333375"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层次：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ABCDEFGHIJ</a:t>
            </a:r>
          </a:p>
          <a:p>
            <a:pPr marL="333375" indent="-333375"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DBGEHJACIF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33375" indent="-333375"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请画出该二叉树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807EE5-86EF-2540-ADAA-FC8882475B07}"/>
              </a:ext>
            </a:extLst>
          </p:cNvPr>
          <p:cNvSpPr/>
          <p:nvPr/>
        </p:nvSpPr>
        <p:spPr>
          <a:xfrm>
            <a:off x="6503718" y="4075877"/>
            <a:ext cx="33528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375" indent="-33337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）已知一棵树的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33375" indent="-333375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前序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ABDGHCEFI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33375" indent="-333375" algn="just"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后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GHDBEIFCA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33375" indent="-333375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请画出该二叉树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3CEDEC-96DF-4E1A-8AB9-A8ED853692BE}"/>
              </a:ext>
            </a:extLst>
          </p:cNvPr>
          <p:cNvSpPr txBox="1"/>
          <p:nvPr/>
        </p:nvSpPr>
        <p:spPr>
          <a:xfrm>
            <a:off x="541154" y="47846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10</a:t>
            </a:r>
            <a:r>
              <a:rPr lang="zh-CN" altLang="en-US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）完成下列各题</a:t>
            </a:r>
          </a:p>
        </p:txBody>
      </p:sp>
    </p:spTree>
    <p:extLst>
      <p:ext uri="{BB962C8B-B14F-4D97-AF65-F5344CB8AC3E}">
        <p14:creationId xmlns:p14="http://schemas.microsoft.com/office/powerpoint/2010/main" val="310400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F91117-126F-CD44-871D-0BCA845386C1}"/>
              </a:ext>
            </a:extLst>
          </p:cNvPr>
          <p:cNvSpPr/>
          <p:nvPr/>
        </p:nvSpPr>
        <p:spPr>
          <a:xfrm>
            <a:off x="476249" y="648385"/>
            <a:ext cx="10853738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11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）给定一个权集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W={4,5,7,8,6,12,18}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，试画出相应的哈夫曼树，并计算其带权路径长度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WPL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</a:p>
        </p:txBody>
      </p:sp>
      <p:pic>
        <p:nvPicPr>
          <p:cNvPr id="6" name="图片 5" descr="图片包含 游戏机, 钟表&#10;&#10;描述已自动生成">
            <a:extLst>
              <a:ext uri="{FF2B5EF4-FFF2-40B4-BE49-F238E27FC236}">
                <a16:creationId xmlns:a16="http://schemas.microsoft.com/office/drawing/2014/main" id="{5F76DE0F-51AC-5E4C-94AE-F234303A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05" y="1479550"/>
            <a:ext cx="8763000" cy="38989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2F4BAF-E13F-444E-AB65-B2D73730C824}"/>
              </a:ext>
            </a:extLst>
          </p:cNvPr>
          <p:cNvSpPr/>
          <p:nvPr/>
        </p:nvSpPr>
        <p:spPr>
          <a:xfrm>
            <a:off x="1210360" y="5568573"/>
            <a:ext cx="5570756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i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=(12+18)*2+(6+7+8)*3+(4+5)*4=159</a:t>
            </a:r>
            <a:endParaRPr lang="zh-CN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8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E91FEB-FECD-AD4A-A08C-9764C48A003E}"/>
              </a:ext>
            </a:extLst>
          </p:cNvPr>
          <p:cNvSpPr/>
          <p:nvPr/>
        </p:nvSpPr>
        <p:spPr>
          <a:xfrm>
            <a:off x="333374" y="648385"/>
            <a:ext cx="11396663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）给定一个权集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W={3,15,17,14,6,16,9,2}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，试画出相应的哈夫曼树，并计算其带权路径长度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zh-CN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图片 5" descr="图片包含 游戏机, 钟表&#10;&#10;描述已自动生成">
            <a:extLst>
              <a:ext uri="{FF2B5EF4-FFF2-40B4-BE49-F238E27FC236}">
                <a16:creationId xmlns:a16="http://schemas.microsoft.com/office/drawing/2014/main" id="{78CB3B23-DA38-F748-84E6-5E666953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87" y="1739106"/>
            <a:ext cx="5226567" cy="3979863"/>
          </a:xfrm>
          <a:prstGeom prst="rect">
            <a:avLst/>
          </a:prstGeom>
        </p:spPr>
      </p:pic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C609E2DE-96FF-434E-9E57-BD9C154F1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875" y="1346199"/>
            <a:ext cx="3556000" cy="41656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F5C6579-E1F5-004F-8656-0263FAD35866}"/>
              </a:ext>
            </a:extLst>
          </p:cNvPr>
          <p:cNvSpPr/>
          <p:nvPr/>
        </p:nvSpPr>
        <p:spPr>
          <a:xfrm>
            <a:off x="714593" y="5718969"/>
            <a:ext cx="6513322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i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=(16+17)*2+(9+14+15)*3+6*4+(2+3)*5=229</a:t>
            </a:r>
            <a:endParaRPr lang="zh-CN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7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19752D-B3A4-3D4E-A6B3-6F2B25E727EC}"/>
              </a:ext>
            </a:extLst>
          </p:cNvPr>
          <p:cNvSpPr/>
          <p:nvPr/>
        </p:nvSpPr>
        <p:spPr>
          <a:xfrm>
            <a:off x="714375" y="619766"/>
            <a:ext cx="10658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342900" algn="l"/>
                <a:tab pos="723900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）假设用于通信的电文仅由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 8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个字母组成，字母在电文中出现的</a:t>
            </a: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-342900" algn="l"/>
                <a:tab pos="7239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频率分别为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。试为这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个字母设计哈夫曼编码。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8D1BB7-4D2A-AD4C-A478-7A8570488C11}"/>
              </a:ext>
            </a:extLst>
          </p:cNvPr>
          <p:cNvSpPr/>
          <p:nvPr/>
        </p:nvSpPr>
        <p:spPr>
          <a:xfrm>
            <a:off x="1257300" y="5909185"/>
            <a:ext cx="967740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以权值：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构造哈夫曼树：（左子为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，右子为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。）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图片包含 游戏机, 钟表&#10;&#10;描述已自动生成">
            <a:extLst>
              <a:ext uri="{FF2B5EF4-FFF2-40B4-BE49-F238E27FC236}">
                <a16:creationId xmlns:a16="http://schemas.microsoft.com/office/drawing/2014/main" id="{A6DEEC46-4E81-9948-B640-8BF115E6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450539"/>
            <a:ext cx="9258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7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7DC946-96F5-F642-930A-195842BEC63D}"/>
              </a:ext>
            </a:extLst>
          </p:cNvPr>
          <p:cNvSpPr/>
          <p:nvPr/>
        </p:nvSpPr>
        <p:spPr>
          <a:xfrm>
            <a:off x="1504947" y="1286379"/>
            <a:ext cx="3381376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二叉链表类型定义</a:t>
            </a:r>
            <a:endParaRPr lang="en-US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typedef struct BT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	char data;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BT *</a:t>
            </a:r>
            <a:r>
              <a:rPr lang="en-US" altLang="zh-CN" sz="2000" kern="1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BT *</a:t>
            </a:r>
            <a:r>
              <a:rPr lang="en-US" altLang="zh-CN" sz="2000" kern="1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}BT;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04DDFB-61EA-F844-9A19-84D502F8E6EA}"/>
              </a:ext>
            </a:extLst>
          </p:cNvPr>
          <p:cNvSpPr/>
          <p:nvPr/>
        </p:nvSpPr>
        <p:spPr>
          <a:xfrm>
            <a:off x="6224583" y="874455"/>
            <a:ext cx="5476874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求二叉树中的度数为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的结点。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void count(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BT t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if(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333375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if(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&amp;&amp; 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7334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k++;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indent="3429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count(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266700" indent="3429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count(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7879B4-7126-E842-8107-CEB242E3363C}"/>
              </a:ext>
            </a:extLst>
          </p:cNvPr>
          <p:cNvSpPr/>
          <p:nvPr/>
        </p:nvSpPr>
        <p:spPr>
          <a:xfrm>
            <a:off x="2934583" y="4004768"/>
            <a:ext cx="5476875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求二叉树中值为最大的元素。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de-DE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de-DE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DE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maxnode</a:t>
            </a:r>
            <a:r>
              <a:rPr lang="de-DE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DE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BT t, </a:t>
            </a:r>
            <a:r>
              <a:rPr lang="de-DE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de-DE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DE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de-DE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if(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333375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if(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t-&gt;data&gt;max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  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7334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max=t-&gt;data;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7334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max=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maxnode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lchild,max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7334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max=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maxnode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rchild,max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C20A85-A84D-FE42-B66F-D9BCC41C4AD6}"/>
              </a:ext>
            </a:extLst>
          </p:cNvPr>
          <p:cNvSpPr txBox="1"/>
          <p:nvPr/>
        </p:nvSpPr>
        <p:spPr>
          <a:xfrm>
            <a:off x="797061" y="39057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五、算法练习</a:t>
            </a:r>
          </a:p>
        </p:txBody>
      </p:sp>
    </p:spTree>
    <p:extLst>
      <p:ext uri="{BB962C8B-B14F-4D97-AF65-F5344CB8AC3E}">
        <p14:creationId xmlns:p14="http://schemas.microsoft.com/office/powerpoint/2010/main" val="177753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10FF40-6E38-8742-A69F-814F03B154A1}"/>
              </a:ext>
            </a:extLst>
          </p:cNvPr>
          <p:cNvSpPr/>
          <p:nvPr/>
        </p:nvSpPr>
        <p:spPr>
          <a:xfrm>
            <a:off x="5061541" y="3830306"/>
            <a:ext cx="6166441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）先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序输出二叉树中各结点及其结点所在的层号。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preorderlevel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BT t,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int h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   //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的层数为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if(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t!=NULL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{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d,%d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t-&gt;data, 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preorderlevel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 h+1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5334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preorderlevel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 h+1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66675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5334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EC6374-E8F2-4176-8C48-D88576C7784E}"/>
              </a:ext>
            </a:extLst>
          </p:cNvPr>
          <p:cNvSpPr/>
          <p:nvPr/>
        </p:nvSpPr>
        <p:spPr>
          <a:xfrm>
            <a:off x="972100" y="874455"/>
            <a:ext cx="5476875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将二叉树各结点存储到一维数组中。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void create(BT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t,int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a[ ],int 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if(t)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{ a[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]=t-&gt;data;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40005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create (t-&gt;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 a, 2*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40005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create (t-&gt;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 a, 2*i+1);</a:t>
            </a:r>
            <a:r>
              <a:rPr lang="zh-CN" altLang="en-US" sz="20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indent="20002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indent="200025" algn="just">
              <a:spcAft>
                <a:spcPts val="0"/>
              </a:spcAft>
            </a:pPr>
            <a:endParaRPr lang="zh-CN" altLang="zh-CN" sz="2000" kern="1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extLst>
              <a:ext uri="{FF2B5EF4-FFF2-40B4-BE49-F238E27FC236}">
                <a16:creationId xmlns:a16="http://schemas.microsoft.com/office/drawing/2014/main" id="{F1727CEC-45B6-4A7C-9607-D4BC01191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392" y="50478"/>
            <a:ext cx="6622551" cy="67570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cs typeface="Times New Roman" panose="02020603050405020304" pitchFamily="18" charset="0"/>
              </a:rPr>
              <a:t>DispBTNode</a:t>
            </a:r>
            <a:r>
              <a:rPr lang="en-US" altLang="zh-CN" dirty="0">
                <a:cs typeface="Times New Roman" panose="02020603050405020304" pitchFamily="18" charset="0"/>
              </a:rPr>
              <a:t>(BTREE *B)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{     if ( B!=NULL)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{   </a:t>
            </a:r>
            <a:r>
              <a:rPr lang="en-US" altLang="zh-CN" dirty="0" err="1"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cs typeface="Times New Roman" panose="02020603050405020304" pitchFamily="18" charset="0"/>
              </a:rPr>
              <a:t>("%</a:t>
            </a:r>
            <a:r>
              <a:rPr lang="en-US" altLang="zh-CN" dirty="0" err="1">
                <a:cs typeface="Times New Roman" panose="02020603050405020304" pitchFamily="18" charset="0"/>
              </a:rPr>
              <a:t>c",B</a:t>
            </a:r>
            <a:r>
              <a:rPr lang="en-US" altLang="zh-CN" dirty="0">
                <a:cs typeface="Times New Roman" panose="02020603050405020304" pitchFamily="18" charset="0"/>
              </a:rPr>
              <a:t>-&gt;data);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if(B-&gt;</a:t>
            </a:r>
            <a:r>
              <a:rPr lang="en-US" altLang="zh-CN" dirty="0" err="1">
                <a:cs typeface="Times New Roman" panose="02020603050405020304" pitchFamily="18" charset="0"/>
              </a:rPr>
              <a:t>lchild</a:t>
            </a:r>
            <a:r>
              <a:rPr lang="en-US" altLang="zh-CN" dirty="0">
                <a:cs typeface="Times New Roman" panose="02020603050405020304" pitchFamily="18" charset="0"/>
              </a:rPr>
              <a:t>!=NULL || B-&gt;</a:t>
            </a:r>
            <a:r>
              <a:rPr lang="en-US" altLang="zh-CN" dirty="0" err="1"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cs typeface="Times New Roman" panose="02020603050405020304" pitchFamily="18" charset="0"/>
              </a:rPr>
              <a:t>!=NULL)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{  </a:t>
            </a:r>
            <a:r>
              <a:rPr lang="en-US" altLang="zh-CN" dirty="0" err="1"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cs typeface="Times New Roman" panose="02020603050405020304" pitchFamily="18" charset="0"/>
              </a:rPr>
              <a:t>("(");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    </a:t>
            </a:r>
            <a:r>
              <a:rPr lang="en-US" altLang="zh-CN" dirty="0" err="1">
                <a:cs typeface="Times New Roman" panose="02020603050405020304" pitchFamily="18" charset="0"/>
              </a:rPr>
              <a:t>DispBTNode</a:t>
            </a:r>
            <a:r>
              <a:rPr lang="en-US" altLang="zh-CN" dirty="0">
                <a:cs typeface="Times New Roman" panose="02020603050405020304" pitchFamily="18" charset="0"/>
              </a:rPr>
              <a:t>(B-&gt;</a:t>
            </a:r>
            <a:r>
              <a:rPr lang="en-US" altLang="zh-CN" dirty="0" err="1">
                <a:cs typeface="Times New Roman" panose="02020603050405020304" pitchFamily="18" charset="0"/>
              </a:rPr>
              <a:t>lchild</a:t>
            </a:r>
            <a:r>
              <a:rPr lang="en-US" altLang="zh-CN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    if(B-&gt;</a:t>
            </a:r>
            <a:r>
              <a:rPr lang="en-US" altLang="zh-CN" dirty="0" err="1"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cs typeface="Times New Roman" panose="02020603050405020304" pitchFamily="18" charset="0"/>
              </a:rPr>
              <a:t>!=NULL)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cs typeface="Times New Roman" panose="02020603050405020304" pitchFamily="18" charset="0"/>
              </a:rPr>
              <a:t>(",");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    </a:t>
            </a:r>
            <a:r>
              <a:rPr lang="en-US" altLang="zh-CN" dirty="0" err="1">
                <a:cs typeface="Times New Roman" panose="02020603050405020304" pitchFamily="18" charset="0"/>
              </a:rPr>
              <a:t>DispBTNode</a:t>
            </a:r>
            <a:r>
              <a:rPr lang="en-US" altLang="zh-CN" dirty="0">
                <a:cs typeface="Times New Roman" panose="02020603050405020304" pitchFamily="18" charset="0"/>
              </a:rPr>
              <a:t>(B-&gt;</a:t>
            </a:r>
            <a:r>
              <a:rPr lang="en-US" altLang="zh-CN" dirty="0" err="1"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    </a:t>
            </a:r>
            <a:r>
              <a:rPr lang="en-US" altLang="zh-CN" dirty="0" err="1"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cs typeface="Times New Roman" panose="02020603050405020304" pitchFamily="18" charset="0"/>
              </a:rPr>
              <a:t>(")");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     }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     }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9FA49CE-A214-4622-B8F4-02407B56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49" y="888165"/>
            <a:ext cx="4113379" cy="37303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0" lang="en-US" altLang="zh-CN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设计算法，以：</a:t>
            </a:r>
            <a:endParaRPr lang="en-US" altLang="zh-CN" sz="20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b="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000" b="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LT</a:t>
            </a:r>
            <a:r>
              <a:rPr lang="zh-CN" altLang="en-US" sz="2000" b="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RT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的括弧形式打印二叉树，其中：</a:t>
            </a:r>
            <a:endParaRPr lang="en-US" altLang="zh-CN" sz="20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为结点的值</a:t>
            </a:r>
            <a:endParaRPr lang="en-US" altLang="zh-CN" sz="20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LT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RT</a:t>
            </a: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同样是以括号形式表示的二叉树。</a:t>
            </a:r>
            <a:endParaRPr lang="en-US" altLang="zh-CN" sz="20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endParaRPr lang="en-US" altLang="zh-CN" sz="20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A ( B , C ( D , E ( F ) ) )</a:t>
            </a:r>
          </a:p>
        </p:txBody>
      </p:sp>
    </p:spTree>
    <p:extLst>
      <p:ext uri="{BB962C8B-B14F-4D97-AF65-F5344CB8AC3E}">
        <p14:creationId xmlns:p14="http://schemas.microsoft.com/office/powerpoint/2010/main" val="24583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E51C40-EFF5-45E6-9673-B22F35F81210}"/>
              </a:ext>
            </a:extLst>
          </p:cNvPr>
          <p:cNvSpPr/>
          <p:nvPr/>
        </p:nvSpPr>
        <p:spPr>
          <a:xfrm>
            <a:off x="631374" y="5988475"/>
            <a:ext cx="9505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）在有 </a:t>
            </a:r>
            <a:r>
              <a:rPr lang="en-US" altLang="zh-CN" sz="20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个叶子的哈夫曼树中，叶子结点总数为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，分支结点总数为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B3E38B-F5E9-41BA-B7BF-3C3AD20D7D96}"/>
              </a:ext>
            </a:extLst>
          </p:cNvPr>
          <p:cNvSpPr/>
          <p:nvPr/>
        </p:nvSpPr>
        <p:spPr>
          <a:xfrm>
            <a:off x="2952229" y="465329"/>
            <a:ext cx="8931840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）一棵二叉树的第</a:t>
            </a:r>
            <a:r>
              <a:rPr lang="en-US" altLang="zh-CN" sz="2000" i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i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≥1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）层最多有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个结点；一棵有</a:t>
            </a:r>
            <a:r>
              <a:rPr lang="en-US" altLang="zh-CN" sz="20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）个结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点的满二叉树共有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个叶子结点和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个非终端结点。 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7761A0-49F6-4B9B-9DB2-8B8369550713}"/>
              </a:ext>
            </a:extLst>
          </p:cNvPr>
          <p:cNvSpPr/>
          <p:nvPr/>
        </p:nvSpPr>
        <p:spPr>
          <a:xfrm>
            <a:off x="616690" y="1506990"/>
            <a:ext cx="10217888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）在具有 </a:t>
            </a:r>
            <a:r>
              <a:rPr lang="en-US" altLang="zh-CN" sz="20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个结点的二叉链表中，共有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个指针域，其中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个指针域用于指向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其左右孩子，剩下的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个指针域则是空的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4CB9CF-F908-4447-A8E6-016FBD692AEB}"/>
              </a:ext>
            </a:extLst>
          </p:cNvPr>
          <p:cNvSpPr/>
          <p:nvPr/>
        </p:nvSpPr>
        <p:spPr>
          <a:xfrm>
            <a:off x="605564" y="2564211"/>
            <a:ext cx="7896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已知完全二叉树的第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个结点，则其叶结点数是</a:t>
            </a:r>
            <a:r>
              <a:rPr lang="en-US" altLang="zh-CN" sz="2000" u="sng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DC353C-4FD2-4FC8-BCCE-6A1D77A6F8F1}"/>
              </a:ext>
            </a:extLst>
          </p:cNvPr>
          <p:cNvSpPr/>
          <p:nvPr/>
        </p:nvSpPr>
        <p:spPr>
          <a:xfrm>
            <a:off x="631375" y="3066687"/>
            <a:ext cx="6211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由树转换成二叉树时，其根结点无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0D030-3099-48A3-8632-137B07D102F6}"/>
              </a:ext>
            </a:extLst>
          </p:cNvPr>
          <p:cNvSpPr/>
          <p:nvPr/>
        </p:nvSpPr>
        <p:spPr>
          <a:xfrm>
            <a:off x="631373" y="3606748"/>
            <a:ext cx="8831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前序为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且后序为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的二叉树共有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en-US" altLang="zh-CN" sz="2000" u="sng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种。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9563A6-FC4C-47F6-8C9C-6E4BCDB8F9DE}"/>
              </a:ext>
            </a:extLst>
          </p:cNvPr>
          <p:cNvSpPr/>
          <p:nvPr/>
        </p:nvSpPr>
        <p:spPr>
          <a:xfrm>
            <a:off x="642007" y="4096309"/>
            <a:ext cx="7212058" cy="40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）深度为 </a:t>
            </a:r>
            <a:r>
              <a:rPr lang="en-US" altLang="zh-CN" sz="20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的二叉树中，所含叶子的个数最多为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    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8FD110-E743-460A-8D4E-38572DB6AA22}"/>
              </a:ext>
            </a:extLst>
          </p:cNvPr>
          <p:cNvSpPr/>
          <p:nvPr/>
        </p:nvSpPr>
        <p:spPr>
          <a:xfrm>
            <a:off x="631374" y="4598752"/>
            <a:ext cx="6918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）具有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个结点的完全二叉树的叶子结点数为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DAB186-5393-4A05-A1A8-AD3862F4804C}"/>
              </a:ext>
            </a:extLst>
          </p:cNvPr>
          <p:cNvSpPr/>
          <p:nvPr/>
        </p:nvSpPr>
        <p:spPr>
          <a:xfrm>
            <a:off x="642008" y="4963877"/>
            <a:ext cx="9505508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）已知一棵度为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的树有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的结点。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则该树中有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en-US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个叶子结点。 </a:t>
            </a:r>
            <a:endParaRPr lang="en-US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B4E3A4-8F29-4083-87DE-04F7AF50DBB5}"/>
              </a:ext>
            </a:extLst>
          </p:cNvPr>
          <p:cNvSpPr/>
          <p:nvPr/>
        </p:nvSpPr>
        <p:spPr>
          <a:xfrm>
            <a:off x="6497634" y="597948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049BB3-256A-4161-A724-FB816E3741D9}"/>
              </a:ext>
            </a:extLst>
          </p:cNvPr>
          <p:cNvSpPr/>
          <p:nvPr/>
        </p:nvSpPr>
        <p:spPr>
          <a:xfrm>
            <a:off x="9083522" y="5983577"/>
            <a:ext cx="604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 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7A4F68-9A16-48EE-B6F8-99E0932E2BFB}"/>
              </a:ext>
            </a:extLst>
          </p:cNvPr>
          <p:cNvSpPr/>
          <p:nvPr/>
        </p:nvSpPr>
        <p:spPr>
          <a:xfrm>
            <a:off x="2754853" y="5521017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D21F89-46F0-4DD2-9638-08B355ED5138}"/>
              </a:ext>
            </a:extLst>
          </p:cNvPr>
          <p:cNvSpPr/>
          <p:nvPr/>
        </p:nvSpPr>
        <p:spPr>
          <a:xfrm>
            <a:off x="6505413" y="4614141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3E2952-901E-4C1C-B203-625103215AB1}"/>
              </a:ext>
            </a:extLst>
          </p:cNvPr>
          <p:cNvSpPr/>
          <p:nvPr/>
        </p:nvSpPr>
        <p:spPr>
          <a:xfrm>
            <a:off x="6843332" y="361857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EE9C21-0F66-4ABD-9805-099E768DEF44}"/>
              </a:ext>
            </a:extLst>
          </p:cNvPr>
          <p:cNvSpPr/>
          <p:nvPr/>
        </p:nvSpPr>
        <p:spPr>
          <a:xfrm>
            <a:off x="5311847" y="305745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右子树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55D289-C1C7-4225-A31A-099D93EBFAEB}"/>
              </a:ext>
            </a:extLst>
          </p:cNvPr>
          <p:cNvSpPr/>
          <p:nvPr/>
        </p:nvSpPr>
        <p:spPr>
          <a:xfrm>
            <a:off x="7302540" y="254768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281121-45E3-4058-8C8F-84AC330A7EB6}"/>
              </a:ext>
            </a:extLst>
          </p:cNvPr>
          <p:cNvSpPr/>
          <p:nvPr/>
        </p:nvSpPr>
        <p:spPr>
          <a:xfrm>
            <a:off x="5503293" y="1590853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B252F1-C0C5-47E7-9D84-B0727EEC439F}"/>
              </a:ext>
            </a:extLst>
          </p:cNvPr>
          <p:cNvSpPr/>
          <p:nvPr/>
        </p:nvSpPr>
        <p:spPr>
          <a:xfrm>
            <a:off x="7984384" y="1607080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83C9A1-1C30-49DE-9542-CA21F3C77E79}"/>
              </a:ext>
            </a:extLst>
          </p:cNvPr>
          <p:cNvSpPr/>
          <p:nvPr/>
        </p:nvSpPr>
        <p:spPr>
          <a:xfrm>
            <a:off x="3737976" y="2068554"/>
            <a:ext cx="601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546363E-C62C-415E-B943-D8445990A0D5}"/>
              </a:ext>
            </a:extLst>
          </p:cNvPr>
          <p:cNvSpPr/>
          <p:nvPr/>
        </p:nvSpPr>
        <p:spPr>
          <a:xfrm>
            <a:off x="8699402" y="996969"/>
            <a:ext cx="909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(n-1)/2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191FD3-1F7D-409B-8228-2EE128DC218E}"/>
              </a:ext>
            </a:extLst>
          </p:cNvPr>
          <p:cNvSpPr/>
          <p:nvPr/>
        </p:nvSpPr>
        <p:spPr>
          <a:xfrm>
            <a:off x="7622940" y="553689"/>
            <a:ext cx="503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0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69B43F7-431E-4AD6-ADDD-EB2D8CA0F871}"/>
              </a:ext>
            </a:extLst>
          </p:cNvPr>
          <p:cNvSpPr/>
          <p:nvPr/>
        </p:nvSpPr>
        <p:spPr>
          <a:xfrm>
            <a:off x="5918148" y="995946"/>
            <a:ext cx="103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(n+1)/2 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912C7E-87BE-44B5-96D5-D2BCDFD5A3FB}"/>
              </a:ext>
            </a:extLst>
          </p:cNvPr>
          <p:cNvSpPr/>
          <p:nvPr/>
        </p:nvSpPr>
        <p:spPr>
          <a:xfrm>
            <a:off x="642008" y="61070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填空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EB9DEC0-17AF-4739-A921-2994973C4992}"/>
                  </a:ext>
                </a:extLst>
              </p:cNvPr>
              <p:cNvSpPr/>
              <p:nvPr/>
            </p:nvSpPr>
            <p:spPr>
              <a:xfrm>
                <a:off x="6423066" y="4057526"/>
                <a:ext cx="772391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1" i="1" kern="1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US" altLang="zh-CN" sz="20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EB9DEC0-17AF-4739-A921-2994973C4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66" y="4057526"/>
                <a:ext cx="772391" cy="413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20" grpId="0"/>
      <p:bldP spid="23" grpId="0"/>
      <p:bldP spid="24" grpId="0"/>
      <p:bldP spid="26" grpId="0"/>
      <p:bldP spid="27" grpId="0"/>
      <p:bldP spid="28" grpId="0"/>
      <p:bldP spid="30" grpId="0"/>
      <p:bldP spid="31" grpId="0"/>
      <p:bldP spid="32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4B8124DE-B311-4436-BF17-DCF805BDE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718" y="828443"/>
            <a:ext cx="709342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以（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，层号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）的形式输出二叉树的各结点。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A9D4EA-AA2B-4B9A-8EB8-B3957DB8FF49}"/>
              </a:ext>
            </a:extLst>
          </p:cNvPr>
          <p:cNvSpPr/>
          <p:nvPr/>
        </p:nvSpPr>
        <p:spPr>
          <a:xfrm>
            <a:off x="3830509" y="1423129"/>
            <a:ext cx="6402313" cy="50119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PrintTree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(BTREE *T,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if(T)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c,%d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)",T-&gt;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PrintTree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(T-&gt;lchild,n+1);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PrintTree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(T-&gt;rchild,n+1);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AFA70320-5D7F-4C0C-AA40-63FC3DF64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75" y="677567"/>
            <a:ext cx="723589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7</a:t>
            </a:r>
            <a:r>
              <a:rPr kumimoji="0"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000" dirty="0">
                <a:solidFill>
                  <a:schemeClr val="tx1"/>
                </a:solidFill>
              </a:rPr>
              <a:t>设计算法判断给定的二叉树是否为满二叉树。 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EABBA6-2F25-424B-9D67-077F49501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871" y="1340644"/>
            <a:ext cx="8332788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f(b)=TRUE                                  </a:t>
            </a:r>
            <a:r>
              <a:rPr lang="zh-CN" altLang="en-US" sz="2000" dirty="0">
                <a:solidFill>
                  <a:schemeClr val="tx1"/>
                </a:solidFill>
              </a:rPr>
              <a:t>若</a:t>
            </a:r>
            <a:r>
              <a:rPr lang="en-US" altLang="zh-CN" sz="2000" dirty="0">
                <a:solidFill>
                  <a:schemeClr val="tx1"/>
                </a:solidFill>
              </a:rPr>
              <a:t>b-&gt;</a:t>
            </a:r>
            <a:r>
              <a:rPr lang="en-US" altLang="zh-CN" sz="2000" dirty="0" err="1">
                <a:solidFill>
                  <a:schemeClr val="tx1"/>
                </a:solidFill>
              </a:rPr>
              <a:t>lchild</a:t>
            </a:r>
            <a:r>
              <a:rPr lang="en-US" altLang="zh-CN" sz="2000" dirty="0">
                <a:solidFill>
                  <a:schemeClr val="tx1"/>
                </a:solidFill>
              </a:rPr>
              <a:t>=NULL</a:t>
            </a:r>
            <a:r>
              <a:rPr lang="zh-CN" altLang="en-US" sz="2000" dirty="0">
                <a:solidFill>
                  <a:schemeClr val="tx1"/>
                </a:solidFill>
              </a:rPr>
              <a:t>且</a:t>
            </a:r>
            <a:r>
              <a:rPr lang="en-US" altLang="zh-CN" sz="2000" dirty="0">
                <a:solidFill>
                  <a:schemeClr val="tx1"/>
                </a:solidFill>
              </a:rPr>
              <a:t>b-&gt;</a:t>
            </a:r>
            <a:r>
              <a:rPr lang="en-US" altLang="zh-CN" sz="2000" dirty="0" err="1">
                <a:solidFill>
                  <a:schemeClr val="tx1"/>
                </a:solidFill>
              </a:rPr>
              <a:t>rchild</a:t>
            </a:r>
            <a:r>
              <a:rPr lang="en-US" altLang="zh-CN" sz="2000" dirty="0">
                <a:solidFill>
                  <a:schemeClr val="tx1"/>
                </a:solidFill>
              </a:rPr>
              <a:t>=NULL</a:t>
            </a:r>
            <a:endParaRPr lang="en-US" altLang="zh-CN" sz="2000" dirty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f(b)=FALSE                                 </a:t>
            </a:r>
            <a:r>
              <a:rPr lang="zh-CN" altLang="en-US" sz="2000" dirty="0">
                <a:solidFill>
                  <a:schemeClr val="tx1"/>
                </a:solidFill>
              </a:rPr>
              <a:t>若</a:t>
            </a:r>
            <a:r>
              <a:rPr lang="en-US" altLang="zh-CN" sz="2000" dirty="0">
                <a:solidFill>
                  <a:schemeClr val="tx1"/>
                </a:solidFill>
              </a:rPr>
              <a:t>b-&gt;</a:t>
            </a:r>
            <a:r>
              <a:rPr lang="en-US" altLang="zh-CN" sz="2000" dirty="0" err="1">
                <a:solidFill>
                  <a:schemeClr val="tx1"/>
                </a:solidFill>
              </a:rPr>
              <a:t>lchild,b</a:t>
            </a:r>
            <a:r>
              <a:rPr lang="en-US" altLang="zh-CN" sz="2000" dirty="0">
                <a:solidFill>
                  <a:schemeClr val="tx1"/>
                </a:solidFill>
              </a:rPr>
              <a:t>-&gt;</a:t>
            </a:r>
            <a:r>
              <a:rPr lang="en-US" altLang="zh-CN" sz="2000" dirty="0" err="1">
                <a:solidFill>
                  <a:schemeClr val="tx1"/>
                </a:solidFill>
              </a:rPr>
              <a:t>rchild</a:t>
            </a:r>
            <a:r>
              <a:rPr lang="zh-CN" altLang="en-US" sz="2000" dirty="0">
                <a:solidFill>
                  <a:schemeClr val="tx1"/>
                </a:solidFill>
              </a:rPr>
              <a:t>其中的一个为</a:t>
            </a:r>
            <a:r>
              <a:rPr lang="en-US" altLang="zh-CN" sz="2000" dirty="0">
                <a:solidFill>
                  <a:schemeClr val="tx1"/>
                </a:solidFill>
              </a:rPr>
              <a:t>NULL</a:t>
            </a:r>
            <a:endParaRPr lang="en-US" altLang="zh-CN" sz="2000" dirty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f(b)=f(b-&gt;</a:t>
            </a:r>
            <a:r>
              <a:rPr lang="en-US" altLang="zh-CN" sz="2000" dirty="0" err="1">
                <a:solidFill>
                  <a:schemeClr val="tx1"/>
                </a:solidFill>
              </a:rPr>
              <a:t>lchild</a:t>
            </a:r>
            <a:r>
              <a:rPr lang="en-US" altLang="zh-CN" sz="2000" dirty="0">
                <a:solidFill>
                  <a:schemeClr val="tx1"/>
                </a:solidFill>
              </a:rPr>
              <a:t>)&amp;&amp;f(b-&gt;</a:t>
            </a:r>
            <a:r>
              <a:rPr lang="en-US" altLang="zh-CN" sz="2000" dirty="0" err="1">
                <a:solidFill>
                  <a:schemeClr val="tx1"/>
                </a:solidFill>
              </a:rPr>
              <a:t>rchild</a:t>
            </a:r>
            <a:r>
              <a:rPr lang="en-US" altLang="zh-CN" sz="2000" dirty="0">
                <a:solidFill>
                  <a:schemeClr val="tx1"/>
                </a:solidFill>
              </a:rPr>
              <a:t>) </a:t>
            </a:r>
            <a:r>
              <a:rPr lang="zh-CN" altLang="en-US" sz="2000" dirty="0">
                <a:solidFill>
                  <a:schemeClr val="tx1"/>
                </a:solidFill>
              </a:rPr>
              <a:t>若</a:t>
            </a:r>
            <a:r>
              <a:rPr lang="en-US" altLang="zh-CN" sz="2000" dirty="0">
                <a:solidFill>
                  <a:schemeClr val="tx1"/>
                </a:solidFill>
              </a:rPr>
              <a:t>b-&gt;</a:t>
            </a:r>
            <a:r>
              <a:rPr lang="en-US" altLang="zh-CN" sz="2000" dirty="0" err="1">
                <a:solidFill>
                  <a:schemeClr val="tx1"/>
                </a:solidFill>
              </a:rPr>
              <a:t>lchild</a:t>
            </a:r>
            <a:r>
              <a:rPr lang="en-US" altLang="zh-CN" sz="2000" dirty="0">
                <a:solidFill>
                  <a:schemeClr val="tx1"/>
                </a:solidFill>
              </a:rPr>
              <a:t>&lt;&gt;NULL</a:t>
            </a:r>
            <a:r>
              <a:rPr lang="zh-CN" altLang="en-US" sz="2000" dirty="0">
                <a:solidFill>
                  <a:schemeClr val="tx1"/>
                </a:solidFill>
              </a:rPr>
              <a:t>且</a:t>
            </a:r>
            <a:r>
              <a:rPr lang="en-US" altLang="zh-CN" sz="2000" dirty="0">
                <a:solidFill>
                  <a:schemeClr val="tx1"/>
                </a:solidFill>
              </a:rPr>
              <a:t>b-&gt;</a:t>
            </a:r>
            <a:r>
              <a:rPr lang="en-US" altLang="zh-CN" sz="2000" dirty="0" err="1">
                <a:solidFill>
                  <a:schemeClr val="tx1"/>
                </a:solidFill>
              </a:rPr>
              <a:t>rchild</a:t>
            </a:r>
            <a:r>
              <a:rPr lang="en-US" altLang="zh-CN" sz="2000" dirty="0">
                <a:solidFill>
                  <a:schemeClr val="tx1"/>
                </a:solidFill>
              </a:rPr>
              <a:t>&lt;&gt;NULL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30307E7-7C47-496C-BD55-EB3BE4F5E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987" y="3056178"/>
            <a:ext cx="7974418" cy="24558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int  isfulltree( BTREE *b)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{    if ( b!=NULL 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</a:t>
            </a:r>
            <a:r>
              <a:rPr lang="en-US" altLang="zh-CN" sz="2000" b="0">
                <a:solidFill>
                  <a:schemeClr val="tx1"/>
                </a:solidFill>
              </a:rPr>
              <a:t>  if (( b-&gt;lchild==NULL) &amp;&amp; ( b-&gt;rchild==NULL)) return(1);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 </a:t>
            </a:r>
            <a:r>
              <a:rPr lang="en-US" altLang="zh-CN" sz="2000" b="0">
                <a:solidFill>
                  <a:schemeClr val="tx1"/>
                </a:solidFill>
              </a:rPr>
              <a:t>else if (( b-&gt;lchild==NULL) || ( b-&gt;rchild==NULL)) return(0);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 </a:t>
            </a:r>
            <a:r>
              <a:rPr lang="en-US" altLang="zh-CN" sz="2000" b="0">
                <a:solidFill>
                  <a:schemeClr val="tx1"/>
                </a:solidFill>
              </a:rPr>
              <a:t>else  return(isfulltree(b-&gt;lchild)&amp;&amp;isfulltree(b-&gt;rchild)); 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7" name="左大括号 5">
            <a:extLst>
              <a:ext uri="{FF2B5EF4-FFF2-40B4-BE49-F238E27FC236}">
                <a16:creationId xmlns:a16="http://schemas.microsoft.com/office/drawing/2014/main" id="{4C896A16-2D4A-4D2C-9E3B-B31800673CAD}"/>
              </a:ext>
            </a:extLst>
          </p:cNvPr>
          <p:cNvSpPr>
            <a:spLocks/>
          </p:cNvSpPr>
          <p:nvPr/>
        </p:nvSpPr>
        <p:spPr bwMode="auto">
          <a:xfrm>
            <a:off x="1319878" y="1581151"/>
            <a:ext cx="153987" cy="720725"/>
          </a:xfrm>
          <a:prstGeom prst="leftBrace">
            <a:avLst>
              <a:gd name="adj1" fmla="val 840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3C3536-20D7-4A44-A2A4-65EDFBE7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793" y="4500396"/>
            <a:ext cx="3037194" cy="18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7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3">
            <a:extLst>
              <a:ext uri="{FF2B5EF4-FFF2-40B4-BE49-F238E27FC236}">
                <a16:creationId xmlns:a16="http://schemas.microsoft.com/office/drawing/2014/main" id="{32A71CD1-37EA-41D8-AAE4-3B23260A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469" y="1461294"/>
            <a:ext cx="37115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(1) </a:t>
            </a:r>
            <a:r>
              <a:rPr lang="zh-CN" altLang="en-US" dirty="0">
                <a:solidFill>
                  <a:srgbClr val="0000CC"/>
                </a:solidFill>
              </a:rPr>
              <a:t>求任意二叉树结点总数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D76075EE-C5D2-4113-91BF-2C4EA8EB1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1" y="3600451"/>
            <a:ext cx="7362825" cy="25574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int  nodes( BTREE *b)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{    int  num1,num2 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</a:t>
            </a:r>
            <a:r>
              <a:rPr lang="en-US" altLang="zh-CN" sz="2000" b="0">
                <a:solidFill>
                  <a:schemeClr val="tx1"/>
                </a:solidFill>
              </a:rPr>
              <a:t>if ( b==NULL ) return(0);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</a:t>
            </a:r>
            <a:r>
              <a:rPr lang="en-US" altLang="zh-CN" sz="2000" b="0">
                <a:solidFill>
                  <a:schemeClr val="tx1"/>
                </a:solidFill>
              </a:rPr>
              <a:t>else  if (( b-&gt;lchild==NULL) &amp;&amp; ( b-&gt;rchild==NULL)) return(1);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</a:t>
            </a:r>
            <a:r>
              <a:rPr lang="en-US" altLang="zh-CN" sz="2000" b="0">
                <a:solidFill>
                  <a:schemeClr val="tx1"/>
                </a:solidFill>
              </a:rPr>
              <a:t>else {   num1=nodes(b-&gt;lchild);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          num2=nodes(b-&gt;rchild);</a:t>
            </a: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          return(num1+num2+1);    }</a:t>
            </a: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750BB575-0989-44EF-A971-AD4557CB819C}"/>
              </a:ext>
            </a:extLst>
          </p:cNvPr>
          <p:cNvGrpSpPr>
            <a:grpSpLocks/>
          </p:cNvGrpSpPr>
          <p:nvPr/>
        </p:nvGrpSpPr>
        <p:grpSpPr bwMode="auto">
          <a:xfrm>
            <a:off x="2208919" y="2177256"/>
            <a:ext cx="7588250" cy="1017588"/>
            <a:chOff x="48" y="1344"/>
            <a:chExt cx="4780" cy="641"/>
          </a:xfrm>
        </p:grpSpPr>
        <p:sp>
          <p:nvSpPr>
            <p:cNvPr id="96262" name="Text Box 6">
              <a:extLst>
                <a:ext uri="{FF2B5EF4-FFF2-40B4-BE49-F238E27FC236}">
                  <a16:creationId xmlns:a16="http://schemas.microsoft.com/office/drawing/2014/main" id="{FB1131F6-A897-46A4-882E-13FC899E4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344"/>
              <a:ext cx="4780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chemeClr val="tx1"/>
                  </a:solidFill>
                </a:rPr>
                <a:t>         f(b)=0                                        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b=NULL</a:t>
              </a:r>
              <a:endParaRPr lang="en-US" altLang="zh-CN" sz="2000" b="0" dirty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/>
              <a:r>
                <a:rPr lang="en-US" altLang="zh-CN" sz="2000" b="0" dirty="0">
                  <a:solidFill>
                    <a:schemeClr val="tx1"/>
                  </a:solidFill>
                </a:rPr>
                <a:t>         f(b)=1                                        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lchild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=b-&gt;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rchild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=NULL</a:t>
              </a:r>
              <a:endParaRPr lang="en-US" altLang="zh-CN" sz="2000" b="0" dirty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/>
              <a:r>
                <a:rPr lang="en-US" altLang="zh-CN" sz="2000" b="0" dirty="0">
                  <a:solidFill>
                    <a:schemeClr val="tx1"/>
                  </a:solidFill>
                </a:rPr>
                <a:t>         f(b)=f(b-&gt;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lchild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)+f(b-&gt;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rchild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)+1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其它</a:t>
              </a:r>
              <a:endParaRPr lang="zh-CN" altLang="en-US" sz="2000" b="0" dirty="0">
                <a:solidFill>
                  <a:schemeClr val="tx1"/>
                </a:solidFill>
                <a:ea typeface="Arial Unicode MS" pitchFamily="34" charset="-122"/>
              </a:endParaRPr>
            </a:p>
          </p:txBody>
        </p:sp>
        <p:sp>
          <p:nvSpPr>
            <p:cNvPr id="96263" name="AutoShape 7">
              <a:extLst>
                <a:ext uri="{FF2B5EF4-FFF2-40B4-BE49-F238E27FC236}">
                  <a16:creationId xmlns:a16="http://schemas.microsoft.com/office/drawing/2014/main" id="{932DD69A-A921-4619-AAAD-2105DBE67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" y="1449"/>
              <a:ext cx="72" cy="377"/>
            </a:xfrm>
            <a:prstGeom prst="leftBrace">
              <a:avLst>
                <a:gd name="adj1" fmla="val 7499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chemeClr val="tx1"/>
                </a:solidFill>
              </a:endParaRPr>
            </a:p>
          </p:txBody>
        </p:sp>
      </p:grpSp>
      <p:sp>
        <p:nvSpPr>
          <p:cNvPr id="96261" name="矩形 1">
            <a:extLst>
              <a:ext uri="{FF2B5EF4-FFF2-40B4-BE49-F238E27FC236}">
                <a16:creationId xmlns:a16="http://schemas.microsoft.com/office/drawing/2014/main" id="{3142A63C-F088-447F-A106-2716D65B6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616" y="700086"/>
            <a:ext cx="3278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三、二叉树结点数统计</a:t>
            </a:r>
          </a:p>
        </p:txBody>
      </p:sp>
    </p:spTree>
    <p:extLst>
      <p:ext uri="{BB962C8B-B14F-4D97-AF65-F5344CB8AC3E}">
        <p14:creationId xmlns:p14="http://schemas.microsoft.com/office/powerpoint/2010/main" val="324578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0BBD10D9-69A8-4C58-B88B-A74F90AEA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265" y="913608"/>
            <a:ext cx="4021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(2) </a:t>
            </a:r>
            <a:r>
              <a:rPr lang="zh-CN" altLang="en-US" dirty="0">
                <a:solidFill>
                  <a:srgbClr val="0000CC"/>
                </a:solidFill>
              </a:rPr>
              <a:t>求任意二叉树叶子结点数</a:t>
            </a: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D6F26250-CA51-4944-8382-8936206A5A5D}"/>
              </a:ext>
            </a:extLst>
          </p:cNvPr>
          <p:cNvGrpSpPr>
            <a:grpSpLocks/>
          </p:cNvGrpSpPr>
          <p:nvPr/>
        </p:nvGrpSpPr>
        <p:grpSpPr bwMode="auto">
          <a:xfrm>
            <a:off x="2055813" y="1497014"/>
            <a:ext cx="7296150" cy="1017587"/>
            <a:chOff x="432" y="831"/>
            <a:chExt cx="4596" cy="641"/>
          </a:xfrm>
        </p:grpSpPr>
        <p:sp>
          <p:nvSpPr>
            <p:cNvPr id="97285" name="Text Box 4">
              <a:extLst>
                <a:ext uri="{FF2B5EF4-FFF2-40B4-BE49-F238E27FC236}">
                  <a16:creationId xmlns:a16="http://schemas.microsoft.com/office/drawing/2014/main" id="{5E11433E-F17F-4C38-830E-6348BAE4C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831"/>
              <a:ext cx="4596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chemeClr val="tx1"/>
                  </a:solidFill>
                </a:rPr>
                <a:t>         f(b)=0                                      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b=NULL</a:t>
              </a:r>
              <a:endParaRPr lang="en-US" altLang="zh-CN" sz="2000" b="0" dirty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/>
              <a:r>
                <a:rPr lang="en-US" altLang="zh-CN" sz="2000" b="0" dirty="0">
                  <a:solidFill>
                    <a:schemeClr val="tx1"/>
                  </a:solidFill>
                </a:rPr>
                <a:t>         f(b)=1                                      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lchild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=b-&gt;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rchild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=NULL</a:t>
              </a:r>
              <a:endParaRPr lang="en-US" altLang="zh-CN" sz="2000" b="0" dirty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/>
              <a:r>
                <a:rPr lang="en-US" altLang="zh-CN" sz="2000" b="0" dirty="0">
                  <a:solidFill>
                    <a:schemeClr val="tx1"/>
                  </a:solidFill>
                </a:rPr>
                <a:t>         f(b)=f(b-&gt;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lchild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)+f(b-&gt;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rchild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)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其它</a:t>
              </a:r>
            </a:p>
          </p:txBody>
        </p:sp>
        <p:sp>
          <p:nvSpPr>
            <p:cNvPr id="97286" name="AutoShape 5">
              <a:extLst>
                <a:ext uri="{FF2B5EF4-FFF2-40B4-BE49-F238E27FC236}">
                  <a16:creationId xmlns:a16="http://schemas.microsoft.com/office/drawing/2014/main" id="{F2DCFBBF-3A7C-4996-AC7D-071E7B019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" y="982"/>
              <a:ext cx="71" cy="3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702" name="Text Box 6">
            <a:extLst>
              <a:ext uri="{FF2B5EF4-FFF2-40B4-BE49-F238E27FC236}">
                <a16:creationId xmlns:a16="http://schemas.microsoft.com/office/drawing/2014/main" id="{7ABAF54A-4D28-4533-B94E-E70BAD460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4" y="2990850"/>
            <a:ext cx="7297737" cy="3016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int  leafs( BTREE *b)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{  int  num1,num2 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</a:t>
            </a:r>
            <a:r>
              <a:rPr lang="en-US" altLang="zh-CN" sz="2000" b="0">
                <a:solidFill>
                  <a:schemeClr val="tx1"/>
                </a:solidFill>
              </a:rPr>
              <a:t>if ( b==NULL ) return(0);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</a:t>
            </a:r>
            <a:r>
              <a:rPr lang="en-US" altLang="zh-CN" sz="2000" b="0">
                <a:solidFill>
                  <a:schemeClr val="tx1"/>
                </a:solidFill>
              </a:rPr>
              <a:t>else  if (( b-&gt;lchild==NULL) &amp;&amp; ( b-&gt;rchild==NULL)) return(1);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</a:t>
            </a:r>
            <a:r>
              <a:rPr lang="en-US" altLang="zh-CN" sz="2000" b="0">
                <a:solidFill>
                  <a:schemeClr val="tx1"/>
                </a:solidFill>
              </a:rPr>
              <a:t>else {  num1=leafs(b-&gt;lchild);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          </a:t>
            </a:r>
            <a:r>
              <a:rPr lang="en-US" altLang="zh-CN" sz="2000" b="0">
                <a:solidFill>
                  <a:schemeClr val="tx1"/>
                </a:solidFill>
              </a:rPr>
              <a:t>num2=leafs(b-&gt;rchild);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  <a:ea typeface="Arial Unicode MS" pitchFamily="34" charset="-122"/>
              </a:rPr>
              <a:t>                </a:t>
            </a:r>
            <a:r>
              <a:rPr lang="en-US" altLang="zh-CN" sz="2000" b="0">
                <a:solidFill>
                  <a:schemeClr val="tx1"/>
                </a:solidFill>
              </a:rPr>
              <a:t>return(num1+num2);    }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697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768C1175-B3C5-4D86-8543-DF2AE6971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307" y="901700"/>
            <a:ext cx="56451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(3)</a:t>
            </a:r>
            <a:r>
              <a:rPr lang="zh-CN" altLang="en-US" dirty="0">
                <a:solidFill>
                  <a:srgbClr val="0000CC"/>
                </a:solidFill>
              </a:rPr>
              <a:t>求任意二叉树单孩子结点（度为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）数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85746897-FDF5-434A-BD31-658996DC817C}"/>
              </a:ext>
            </a:extLst>
          </p:cNvPr>
          <p:cNvGrpSpPr>
            <a:grpSpLocks/>
          </p:cNvGrpSpPr>
          <p:nvPr/>
        </p:nvGrpSpPr>
        <p:grpSpPr bwMode="auto">
          <a:xfrm>
            <a:off x="2468564" y="1365250"/>
            <a:ext cx="7254875" cy="1295400"/>
            <a:chOff x="384" y="712"/>
            <a:chExt cx="4569" cy="816"/>
          </a:xfrm>
        </p:grpSpPr>
        <p:sp>
          <p:nvSpPr>
            <p:cNvPr id="98309" name="Text Box 4">
              <a:extLst>
                <a:ext uri="{FF2B5EF4-FFF2-40B4-BE49-F238E27FC236}">
                  <a16:creationId xmlns:a16="http://schemas.microsoft.com/office/drawing/2014/main" id="{C67A929E-3DB5-4608-97A1-B08BB3633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" y="712"/>
              <a:ext cx="4562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2000" b="0">
                  <a:solidFill>
                    <a:schemeClr val="tx1"/>
                  </a:solidFill>
                </a:rPr>
                <a:t> f(b)=0                           </a:t>
              </a:r>
              <a:r>
                <a:rPr lang="zh-CN" altLang="en-US" sz="2000" b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>
                  <a:solidFill>
                    <a:schemeClr val="tx1"/>
                  </a:solidFill>
                </a:rPr>
                <a:t>b=NULL</a:t>
              </a:r>
              <a:endParaRPr lang="en-US" altLang="zh-CN" sz="2000" b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2000" b="0">
                  <a:solidFill>
                    <a:schemeClr val="tx1"/>
                  </a:solidFill>
                </a:rPr>
                <a:t> f(b)=1                           </a:t>
              </a:r>
              <a:r>
                <a:rPr lang="zh-CN" altLang="en-US" sz="2000" b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>
                  <a:solidFill>
                    <a:schemeClr val="tx1"/>
                  </a:solidFill>
                </a:rPr>
                <a:t>b-&gt;lchild</a:t>
              </a:r>
              <a:r>
                <a:rPr lang="zh-CN" altLang="en-US" sz="2000" b="0">
                  <a:solidFill>
                    <a:schemeClr val="tx1"/>
                  </a:solidFill>
                </a:rPr>
                <a:t>、</a:t>
              </a:r>
              <a:r>
                <a:rPr lang="en-US" altLang="zh-CN" sz="2000" b="0">
                  <a:solidFill>
                    <a:schemeClr val="tx1"/>
                  </a:solidFill>
                </a:rPr>
                <a:t>b-&gt;rchild </a:t>
              </a:r>
              <a:r>
                <a:rPr lang="zh-CN" altLang="en-US" sz="2000" b="0">
                  <a:solidFill>
                    <a:schemeClr val="tx1"/>
                  </a:solidFill>
                </a:rPr>
                <a:t>其中一个为</a:t>
              </a:r>
              <a:r>
                <a:rPr lang="en-US" altLang="zh-CN" sz="2000" b="0">
                  <a:solidFill>
                    <a:schemeClr val="tx1"/>
                  </a:solidFill>
                </a:rPr>
                <a:t>NULL</a:t>
              </a:r>
              <a:endParaRPr lang="en-US" altLang="zh-CN" sz="2000" b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2000" b="0">
                  <a:solidFill>
                    <a:schemeClr val="tx1"/>
                  </a:solidFill>
                </a:rPr>
                <a:t> f(b)=f(b-&gt;lchild)+f(b-&gt;rchild)   </a:t>
              </a:r>
              <a:r>
                <a:rPr lang="zh-CN" altLang="en-US" sz="2000" b="0">
                  <a:solidFill>
                    <a:schemeClr val="tx1"/>
                  </a:solidFill>
                </a:rPr>
                <a:t>其它</a:t>
              </a:r>
            </a:p>
          </p:txBody>
        </p:sp>
        <p:sp>
          <p:nvSpPr>
            <p:cNvPr id="98310" name="AutoShape 5">
              <a:extLst>
                <a:ext uri="{FF2B5EF4-FFF2-40B4-BE49-F238E27FC236}">
                  <a16:creationId xmlns:a16="http://schemas.microsoft.com/office/drawing/2014/main" id="{FD62E248-6BAF-40EE-B6E9-56D293090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950"/>
              <a:ext cx="59" cy="456"/>
            </a:xfrm>
            <a:prstGeom prst="leftBrace">
              <a:avLst>
                <a:gd name="adj1" fmla="val 10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0">
                <a:solidFill>
                  <a:schemeClr val="tx1"/>
                </a:solidFill>
              </a:endParaRPr>
            </a:p>
          </p:txBody>
        </p:sp>
      </p:grpSp>
      <p:sp>
        <p:nvSpPr>
          <p:cNvPr id="30726" name="Text Box 6">
            <a:extLst>
              <a:ext uri="{FF2B5EF4-FFF2-40B4-BE49-F238E27FC236}">
                <a16:creationId xmlns:a16="http://schemas.microsoft.com/office/drawing/2014/main" id="{15DCC998-090B-4314-AFD2-A3E986E8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913063"/>
            <a:ext cx="6851650" cy="3295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int  onechild( BTREE *b)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{    int  num1,num2 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if ( b==NULL ) return(0);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else  if ( (( b-&gt;lchild==NULL) &amp;&amp; ( b-&gt;rchild&lt;&gt;NULL)) ||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(( b-&gt;rchild==NULL) &amp;&amp; ( b-&gt;lchild&lt;&gt;NULL)) 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  return(1);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else {  num1=onechild(b-&gt;lchild);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           num2=onechild(b-&gt;rchild);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           return(num1+num2);    }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/>
            <a:r>
              <a:rPr lang="en-US" altLang="zh-CN" sz="2000" b="0">
                <a:solidFill>
                  <a:schemeClr val="tx1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5904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5E4219A2-25D5-4D47-9AAE-F1AC45873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655" y="958057"/>
            <a:ext cx="57213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(4) </a:t>
            </a:r>
            <a:r>
              <a:rPr lang="zh-CN" altLang="en-US">
                <a:solidFill>
                  <a:srgbClr val="0000CC"/>
                </a:solidFill>
              </a:rPr>
              <a:t>求任意二叉树双孩子结点（度为</a:t>
            </a:r>
            <a:r>
              <a:rPr lang="en-US" altLang="zh-CN">
                <a:solidFill>
                  <a:srgbClr val="0000CC"/>
                </a:solidFill>
              </a:rPr>
              <a:t>2</a:t>
            </a:r>
            <a:r>
              <a:rPr lang="zh-CN" altLang="en-US">
                <a:solidFill>
                  <a:srgbClr val="0000CC"/>
                </a:solidFill>
              </a:rPr>
              <a:t>）数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57309C37-8C83-4D81-AFC3-E6B008B230AB}"/>
              </a:ext>
            </a:extLst>
          </p:cNvPr>
          <p:cNvGrpSpPr>
            <a:grpSpLocks/>
          </p:cNvGrpSpPr>
          <p:nvPr/>
        </p:nvGrpSpPr>
        <p:grpSpPr bwMode="auto">
          <a:xfrm>
            <a:off x="2351089" y="1558925"/>
            <a:ext cx="7697787" cy="1201737"/>
            <a:chOff x="83" y="836"/>
            <a:chExt cx="4849" cy="757"/>
          </a:xfrm>
        </p:grpSpPr>
        <p:sp>
          <p:nvSpPr>
            <p:cNvPr id="99333" name="Text Box 4">
              <a:extLst>
                <a:ext uri="{FF2B5EF4-FFF2-40B4-BE49-F238E27FC236}">
                  <a16:creationId xmlns:a16="http://schemas.microsoft.com/office/drawing/2014/main" id="{CA57CAFC-0CC1-4140-ADE1-3E74E6823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836"/>
              <a:ext cx="4849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000" b="0" dirty="0">
                  <a:solidFill>
                    <a:schemeClr val="tx1"/>
                  </a:solidFill>
                </a:rPr>
                <a:t>         f(b)=0                     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b=NULL</a:t>
              </a:r>
              <a:endParaRPr lang="en-US" altLang="zh-CN" sz="2000" b="0" dirty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000" b="0" dirty="0">
                  <a:solidFill>
                    <a:schemeClr val="tx1"/>
                  </a:solidFill>
                </a:rPr>
                <a:t>         f(b)=1                        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若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lchild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&lt;&gt;NULL,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且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rchild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&lt;&gt;NULL</a:t>
              </a:r>
              <a:endParaRPr lang="en-US" altLang="zh-CN" sz="2000" b="0" dirty="0">
                <a:solidFill>
                  <a:schemeClr val="tx1"/>
                </a:solidFill>
                <a:ea typeface="Arial Unicode MS" pitchFamily="34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000" b="0" dirty="0">
                  <a:solidFill>
                    <a:schemeClr val="tx1"/>
                  </a:solidFill>
                </a:rPr>
                <a:t>         f(b)=f(b-&gt;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lchild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)+f(b-&gt;</a:t>
              </a:r>
              <a:r>
                <a:rPr lang="en-US" altLang="zh-CN" sz="2000" b="0" dirty="0" err="1">
                  <a:solidFill>
                    <a:schemeClr val="tx1"/>
                  </a:solidFill>
                </a:rPr>
                <a:t>rchild</a:t>
              </a:r>
              <a:r>
                <a:rPr lang="en-US" altLang="zh-CN" sz="2000" b="0" dirty="0">
                  <a:solidFill>
                    <a:schemeClr val="tx1"/>
                  </a:solidFill>
                </a:rPr>
                <a:t>)  </a:t>
              </a:r>
              <a:r>
                <a:rPr lang="zh-CN" altLang="en-US" sz="2000" b="0" dirty="0">
                  <a:solidFill>
                    <a:schemeClr val="tx1"/>
                  </a:solidFill>
                </a:rPr>
                <a:t>其它</a:t>
              </a:r>
            </a:p>
          </p:txBody>
        </p:sp>
        <p:sp>
          <p:nvSpPr>
            <p:cNvPr id="99334" name="AutoShape 5">
              <a:extLst>
                <a:ext uri="{FF2B5EF4-FFF2-40B4-BE49-F238E27FC236}">
                  <a16:creationId xmlns:a16="http://schemas.microsoft.com/office/drawing/2014/main" id="{71DBDB3D-E322-482E-B775-E1BEC5E4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" y="964"/>
              <a:ext cx="49" cy="436"/>
            </a:xfrm>
            <a:prstGeom prst="leftBrace">
              <a:avLst>
                <a:gd name="adj1" fmla="val 99994"/>
                <a:gd name="adj2" fmla="val 458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750" name="Text Box 6">
            <a:extLst>
              <a:ext uri="{FF2B5EF4-FFF2-40B4-BE49-F238E27FC236}">
                <a16:creationId xmlns:a16="http://schemas.microsoft.com/office/drawing/2014/main" id="{3DA450B5-66F9-480D-B322-328AA329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059114"/>
            <a:ext cx="7307263" cy="30178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int  twochild( BTREE *b)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{    int  num1,num2 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     if ( b==NULL ) return(0);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     else  if (( b-&gt;lchild!=NULL) &amp;&amp; ( b-&gt;rchild!=NULL)) return(1);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     else {  num1=twochild(b-&gt;lchild);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                num2=twochild(b-&gt;rchild);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                return(num1+num2);    }</a:t>
            </a:r>
            <a:endParaRPr lang="en-US" altLang="zh-CN" sz="2000" b="0">
              <a:solidFill>
                <a:schemeClr val="tx1"/>
              </a:solidFill>
              <a:ea typeface="Arial Unicode MS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0666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CD7831A2-19D0-7342-9008-A001DF6C3743}"/>
              </a:ext>
            </a:extLst>
          </p:cNvPr>
          <p:cNvSpPr/>
          <p:nvPr/>
        </p:nvSpPr>
        <p:spPr>
          <a:xfrm>
            <a:off x="720435" y="1633293"/>
            <a:ext cx="95279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）二叉树按中序遍历的结果为：</a:t>
            </a:r>
            <a:r>
              <a:rPr lang="en-US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ABC</a:t>
            </a:r>
            <a:r>
              <a:rPr lang="zh-CN" altLang="zh-CN" sz="2000" kern="100" dirty="0">
                <a:latin typeface="SimHei" panose="02010609060101010101" pitchFamily="49" charset="-122"/>
                <a:ea typeface="SimHei" panose="02010609060101010101" pitchFamily="49" charset="-122"/>
              </a:rPr>
              <a:t>，试问有几种不同形态的二叉树可以得到这一遍历结果？并画出这些二叉树。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5BB50FA-E84B-FC45-9408-31F7F72E8115}"/>
              </a:ext>
            </a:extLst>
          </p:cNvPr>
          <p:cNvSpPr/>
          <p:nvPr/>
        </p:nvSpPr>
        <p:spPr>
          <a:xfrm>
            <a:off x="1944830" y="3128651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5099279-86DF-4F42-B606-ECCB60E0DECA}"/>
              </a:ext>
            </a:extLst>
          </p:cNvPr>
          <p:cNvSpPr/>
          <p:nvPr/>
        </p:nvSpPr>
        <p:spPr>
          <a:xfrm>
            <a:off x="1236889" y="4975245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62DECC2-E8D7-5F44-93CE-71474801B885}"/>
              </a:ext>
            </a:extLst>
          </p:cNvPr>
          <p:cNvSpPr/>
          <p:nvPr/>
        </p:nvSpPr>
        <p:spPr>
          <a:xfrm>
            <a:off x="1725135" y="3968088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B0BBD8CB-8131-A140-B83B-AE1326378C2F}"/>
              </a:ext>
            </a:extLst>
          </p:cNvPr>
          <p:cNvCxnSpPr>
            <a:stCxn id="30" idx="4"/>
            <a:endCxn id="33" idx="0"/>
          </p:cNvCxnSpPr>
          <p:nvPr/>
        </p:nvCxnSpPr>
        <p:spPr>
          <a:xfrm flipH="1">
            <a:off x="1944829" y="3520536"/>
            <a:ext cx="219695" cy="4475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76D3C6D-0124-9544-8094-65FBBB0F4AAA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1456583" y="4302583"/>
            <a:ext cx="332899" cy="6726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F48071B-603D-6240-9E5F-F38743B69CBE}"/>
              </a:ext>
            </a:extLst>
          </p:cNvPr>
          <p:cNvSpPr/>
          <p:nvPr/>
        </p:nvSpPr>
        <p:spPr>
          <a:xfrm>
            <a:off x="3558639" y="3116777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B54AB8B-BA31-504F-B32A-741012CBD334}"/>
              </a:ext>
            </a:extLst>
          </p:cNvPr>
          <p:cNvSpPr/>
          <p:nvPr/>
        </p:nvSpPr>
        <p:spPr>
          <a:xfrm>
            <a:off x="3778331" y="4939628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8EC2AD1-69E3-1544-9620-E1FE1B3229A3}"/>
              </a:ext>
            </a:extLst>
          </p:cNvPr>
          <p:cNvSpPr/>
          <p:nvPr/>
        </p:nvSpPr>
        <p:spPr>
          <a:xfrm>
            <a:off x="3338944" y="3956214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8747898-3C92-7843-AB19-4FF3F60A02A9}"/>
              </a:ext>
            </a:extLst>
          </p:cNvPr>
          <p:cNvCxnSpPr>
            <a:stCxn id="44" idx="4"/>
            <a:endCxn id="46" idx="0"/>
          </p:cNvCxnSpPr>
          <p:nvPr/>
        </p:nvCxnSpPr>
        <p:spPr>
          <a:xfrm flipH="1">
            <a:off x="3558638" y="3508662"/>
            <a:ext cx="219695" cy="4475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33571C7-7AAD-AD4E-A939-79B5228B2102}"/>
              </a:ext>
            </a:extLst>
          </p:cNvPr>
          <p:cNvCxnSpPr>
            <a:stCxn id="46" idx="4"/>
            <a:endCxn id="45" idx="0"/>
          </p:cNvCxnSpPr>
          <p:nvPr/>
        </p:nvCxnSpPr>
        <p:spPr>
          <a:xfrm>
            <a:off x="3558638" y="4348099"/>
            <a:ext cx="439387" cy="59152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16EAC775-081D-664E-B914-E2AE4650F4A1}"/>
              </a:ext>
            </a:extLst>
          </p:cNvPr>
          <p:cNvSpPr/>
          <p:nvPr/>
        </p:nvSpPr>
        <p:spPr>
          <a:xfrm>
            <a:off x="9000261" y="3015329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52FCF64-FC43-C241-97ED-E4B651B2174C}"/>
              </a:ext>
            </a:extLst>
          </p:cNvPr>
          <p:cNvSpPr/>
          <p:nvPr/>
        </p:nvSpPr>
        <p:spPr>
          <a:xfrm>
            <a:off x="9940009" y="4659070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3DEB646-1FD9-7046-B5CB-9A8312667888}"/>
              </a:ext>
            </a:extLst>
          </p:cNvPr>
          <p:cNvSpPr/>
          <p:nvPr/>
        </p:nvSpPr>
        <p:spPr>
          <a:xfrm>
            <a:off x="9368396" y="3854765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8B63F8CA-6B0F-3741-BE55-0A9793321AB9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9219955" y="3407214"/>
            <a:ext cx="368135" cy="4475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98A10385-30BB-E74C-95D2-465C020AF81D}"/>
              </a:ext>
            </a:extLst>
          </p:cNvPr>
          <p:cNvCxnSpPr>
            <a:cxnSpLocks/>
            <a:stCxn id="52" idx="5"/>
            <a:endCxn id="51" idx="0"/>
          </p:cNvCxnSpPr>
          <p:nvPr/>
        </p:nvCxnSpPr>
        <p:spPr>
          <a:xfrm>
            <a:off x="9743436" y="4189260"/>
            <a:ext cx="416267" cy="469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74276092-DE48-8B49-9CB5-E353EAF5B1AD}"/>
              </a:ext>
            </a:extLst>
          </p:cNvPr>
          <p:cNvSpPr/>
          <p:nvPr/>
        </p:nvSpPr>
        <p:spPr>
          <a:xfrm>
            <a:off x="7643995" y="3027709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EACF927-A50D-1144-84A6-476738A8F07B}"/>
              </a:ext>
            </a:extLst>
          </p:cNvPr>
          <p:cNvSpPr/>
          <p:nvPr/>
        </p:nvSpPr>
        <p:spPr>
          <a:xfrm>
            <a:off x="7762748" y="4822860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9E41518-7630-FF44-884E-43F2CC8A594F}"/>
              </a:ext>
            </a:extLst>
          </p:cNvPr>
          <p:cNvSpPr/>
          <p:nvPr/>
        </p:nvSpPr>
        <p:spPr>
          <a:xfrm>
            <a:off x="8012130" y="3867145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702107D1-C4E1-5E46-8877-16831B847535}"/>
              </a:ext>
            </a:extLst>
          </p:cNvPr>
          <p:cNvCxnSpPr>
            <a:stCxn id="58" idx="4"/>
            <a:endCxn id="60" idx="0"/>
          </p:cNvCxnSpPr>
          <p:nvPr/>
        </p:nvCxnSpPr>
        <p:spPr>
          <a:xfrm>
            <a:off x="7863689" y="3419594"/>
            <a:ext cx="368135" cy="4475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410381CC-B762-4945-BB79-422BD043A16C}"/>
              </a:ext>
            </a:extLst>
          </p:cNvPr>
          <p:cNvCxnSpPr>
            <a:stCxn id="60" idx="4"/>
            <a:endCxn id="59" idx="0"/>
          </p:cNvCxnSpPr>
          <p:nvPr/>
        </p:nvCxnSpPr>
        <p:spPr>
          <a:xfrm flipH="1">
            <a:off x="7982442" y="4259030"/>
            <a:ext cx="249382" cy="5638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02A04308-75EF-1B4F-B322-59705A61F08A}"/>
              </a:ext>
            </a:extLst>
          </p:cNvPr>
          <p:cNvSpPr/>
          <p:nvPr/>
        </p:nvSpPr>
        <p:spPr>
          <a:xfrm>
            <a:off x="5701015" y="3358620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B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531F45E-3E55-4D45-AD7C-A213380443EE}"/>
              </a:ext>
            </a:extLst>
          </p:cNvPr>
          <p:cNvSpPr/>
          <p:nvPr/>
        </p:nvSpPr>
        <p:spPr>
          <a:xfrm>
            <a:off x="5335849" y="4311728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A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AE16021-0D20-3143-B8B1-8F101AB8C479}"/>
              </a:ext>
            </a:extLst>
          </p:cNvPr>
          <p:cNvSpPr/>
          <p:nvPr/>
        </p:nvSpPr>
        <p:spPr>
          <a:xfrm>
            <a:off x="6176521" y="4311727"/>
            <a:ext cx="439387" cy="3918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E144FFA1-6923-BC44-A6D4-A851645ACEFF}"/>
              </a:ext>
            </a:extLst>
          </p:cNvPr>
          <p:cNvCxnSpPr>
            <a:stCxn id="65" idx="4"/>
            <a:endCxn id="67" idx="0"/>
          </p:cNvCxnSpPr>
          <p:nvPr/>
        </p:nvCxnSpPr>
        <p:spPr>
          <a:xfrm>
            <a:off x="5920709" y="3750505"/>
            <a:ext cx="475506" cy="5612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D19661F1-A72F-BB41-84EC-30A1987107B6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 flipH="1">
            <a:off x="5555543" y="3750505"/>
            <a:ext cx="365166" cy="56122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16923A0-D544-AA40-8AF7-44DEF865ACC6}"/>
              </a:ext>
            </a:extLst>
          </p:cNvPr>
          <p:cNvSpPr/>
          <p:nvPr/>
        </p:nvSpPr>
        <p:spPr>
          <a:xfrm>
            <a:off x="757251" y="94676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四、简答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题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1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5D0267-4298-4346-A4B3-D047BF1A2CFD}"/>
              </a:ext>
            </a:extLst>
          </p:cNvPr>
          <p:cNvSpPr/>
          <p:nvPr/>
        </p:nvSpPr>
        <p:spPr>
          <a:xfrm>
            <a:off x="890478" y="832977"/>
            <a:ext cx="64684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）某二叉树的结点数据采用顺序存储，其结构如下：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8ED51E-BB0F-DB49-AA47-0CB702F1F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48696"/>
              </p:ext>
            </p:extLst>
          </p:nvPr>
        </p:nvGraphicFramePr>
        <p:xfrm>
          <a:off x="1204666" y="1373791"/>
          <a:ext cx="9013393" cy="8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033">
                  <a:extLst>
                    <a:ext uri="{9D8B030D-6E8A-4147-A177-3AD203B41FA5}">
                      <a16:colId xmlns:a16="http://schemas.microsoft.com/office/drawing/2014/main" val="3664334984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2262207122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2544572703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4106460070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299550419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914940208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746083237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240238840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1862179953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511479936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322772430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1967928090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583540409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2462303713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2995835866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991650710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766165531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1256256287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399632628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2453838514"/>
                    </a:ext>
                  </a:extLst>
                </a:gridCol>
                <a:gridCol w="416518">
                  <a:extLst>
                    <a:ext uri="{9D8B030D-6E8A-4147-A177-3AD203B41FA5}">
                      <a16:colId xmlns:a16="http://schemas.microsoft.com/office/drawing/2014/main" val="149015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下标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19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70482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D8616B1-DEAD-7144-8AD3-AD43CF86D1E4}"/>
              </a:ext>
            </a:extLst>
          </p:cNvPr>
          <p:cNvSpPr/>
          <p:nvPr/>
        </p:nvSpPr>
        <p:spPr>
          <a:xfrm>
            <a:off x="1200039" y="2633146"/>
            <a:ext cx="4718462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画出该二叉树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写出按层次遍历的结点序列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EAF9DF-0956-0349-A882-114AA51906EC}"/>
              </a:ext>
            </a:extLst>
          </p:cNvPr>
          <p:cNvSpPr/>
          <p:nvPr/>
        </p:nvSpPr>
        <p:spPr>
          <a:xfrm>
            <a:off x="980236" y="4411438"/>
            <a:ext cx="5266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33375"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层次遍历的结点序列：</a:t>
            </a:r>
            <a:r>
              <a:rPr lang="en-US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E A F D H C G I B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55E3216-0983-9E41-A0E1-27C6EBF2C17D}"/>
              </a:ext>
            </a:extLst>
          </p:cNvPr>
          <p:cNvSpPr/>
          <p:nvPr/>
        </p:nvSpPr>
        <p:spPr>
          <a:xfrm>
            <a:off x="8253351" y="2961601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2A2EBE2-2825-D64E-9504-19ADB98113EB}"/>
              </a:ext>
            </a:extLst>
          </p:cNvPr>
          <p:cNvSpPr/>
          <p:nvPr/>
        </p:nvSpPr>
        <p:spPr>
          <a:xfrm>
            <a:off x="7651676" y="3604060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F70CFCA-50A1-1F40-BA8F-5FF78CCD22CC}"/>
              </a:ext>
            </a:extLst>
          </p:cNvPr>
          <p:cNvSpPr/>
          <p:nvPr/>
        </p:nvSpPr>
        <p:spPr>
          <a:xfrm>
            <a:off x="8816692" y="3604061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82FBC73-0A83-4F4F-88A0-8C68E450A1F2}"/>
              </a:ext>
            </a:extLst>
          </p:cNvPr>
          <p:cNvSpPr/>
          <p:nvPr/>
        </p:nvSpPr>
        <p:spPr>
          <a:xfrm>
            <a:off x="7903475" y="4277326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50B708F-92AF-3947-99E4-EC2B6909AC9A}"/>
              </a:ext>
            </a:extLst>
          </p:cNvPr>
          <p:cNvSpPr/>
          <p:nvPr/>
        </p:nvSpPr>
        <p:spPr>
          <a:xfrm>
            <a:off x="9332026" y="4236522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AA8DE5E-D80C-F84F-9E24-8022EE0619C3}"/>
              </a:ext>
            </a:extLst>
          </p:cNvPr>
          <p:cNvSpPr/>
          <p:nvPr/>
        </p:nvSpPr>
        <p:spPr>
          <a:xfrm>
            <a:off x="7399877" y="5030389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0360297-D96C-5E48-8318-46F8073240AD}"/>
              </a:ext>
            </a:extLst>
          </p:cNvPr>
          <p:cNvSpPr/>
          <p:nvPr/>
        </p:nvSpPr>
        <p:spPr>
          <a:xfrm>
            <a:off x="8663495" y="497900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70B9752-EF31-404A-ABE1-AFF9DE0001F9}"/>
              </a:ext>
            </a:extLst>
          </p:cNvPr>
          <p:cNvSpPr/>
          <p:nvPr/>
        </p:nvSpPr>
        <p:spPr>
          <a:xfrm>
            <a:off x="9941844" y="497475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412F010-2303-D344-89F7-3C07A6D2DA49}"/>
              </a:ext>
            </a:extLst>
          </p:cNvPr>
          <p:cNvSpPr/>
          <p:nvPr/>
        </p:nvSpPr>
        <p:spPr>
          <a:xfrm>
            <a:off x="6908780" y="5790471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C6E3CB4E-A8C1-B043-B8EC-2BFC76A6356A}"/>
              </a:ext>
            </a:extLst>
          </p:cNvPr>
          <p:cNvCxnSpPr>
            <a:cxnSpLocks/>
            <a:stCxn id="24" idx="4"/>
            <a:endCxn id="25" idx="7"/>
          </p:cNvCxnSpPr>
          <p:nvPr/>
        </p:nvCxnSpPr>
        <p:spPr>
          <a:xfrm flipH="1">
            <a:off x="7965899" y="3339768"/>
            <a:ext cx="471520" cy="3196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D4C76BD4-298E-0546-917A-B853680E8B06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>
            <a:off x="8437419" y="3339768"/>
            <a:ext cx="433185" cy="31967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07B77D-7BF1-944F-B303-D3E5E0E38DB5}"/>
              </a:ext>
            </a:extLst>
          </p:cNvPr>
          <p:cNvCxnSpPr>
            <a:cxnSpLocks/>
            <a:stCxn id="27" idx="0"/>
            <a:endCxn id="25" idx="4"/>
          </p:cNvCxnSpPr>
          <p:nvPr/>
        </p:nvCxnSpPr>
        <p:spPr>
          <a:xfrm flipH="1" flipV="1">
            <a:off x="7835744" y="3982227"/>
            <a:ext cx="251799" cy="2950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3BDCA7C-1969-194E-B230-FD0BA6CB5F0B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130915" y="3926847"/>
            <a:ext cx="385179" cy="30967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F3E3AD5-AC47-D547-8904-0B730AAA997C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7714100" y="4655493"/>
            <a:ext cx="373443" cy="43027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CC2822-1A24-F44A-91A3-EB51951D7947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>
          <a:xfrm flipH="1">
            <a:off x="7092848" y="5353175"/>
            <a:ext cx="360941" cy="437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94486744-5CDD-FD44-8CB7-A50DDDEB3E8F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flipH="1">
            <a:off x="8847563" y="4559308"/>
            <a:ext cx="538375" cy="4197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BFD47640-BB1B-4944-AF39-D72B9682022A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9646249" y="4559308"/>
            <a:ext cx="479663" cy="4154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5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13364F-8DF7-D24F-9B7E-E18DDE1C2471}"/>
              </a:ext>
            </a:extLst>
          </p:cNvPr>
          <p:cNvSpPr/>
          <p:nvPr/>
        </p:nvSpPr>
        <p:spPr>
          <a:xfrm>
            <a:off x="1051822" y="879104"/>
            <a:ext cx="339067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）某二叉树的存储如下：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B60C7BD-0584-1343-BEE2-87B752DE6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85842"/>
              </p:ext>
            </p:extLst>
          </p:nvPr>
        </p:nvGraphicFramePr>
        <p:xfrm>
          <a:off x="1401289" y="1450278"/>
          <a:ext cx="6979717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1087">
                  <a:extLst>
                    <a:ext uri="{9D8B030D-6E8A-4147-A177-3AD203B41FA5}">
                      <a16:colId xmlns:a16="http://schemas.microsoft.com/office/drawing/2014/main" val="2389789484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3520779926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109197552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2445295050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188131365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2327720783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4289969652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2250306168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3610176045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2112008839"/>
                    </a:ext>
                  </a:extLst>
                </a:gridCol>
                <a:gridCol w="575863">
                  <a:extLst>
                    <a:ext uri="{9D8B030D-6E8A-4147-A177-3AD203B41FA5}">
                      <a16:colId xmlns:a16="http://schemas.microsoft.com/office/drawing/2014/main" val="437432524"/>
                    </a:ext>
                  </a:extLst>
                </a:gridCol>
              </a:tblGrid>
              <a:tr h="223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632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lchild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051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161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rchild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92412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390FEFA-22EF-2C46-858F-D12FBDC5EAAB}"/>
              </a:ext>
            </a:extLst>
          </p:cNvPr>
          <p:cNvSpPr/>
          <p:nvPr/>
        </p:nvSpPr>
        <p:spPr>
          <a:xfrm>
            <a:off x="1531917" y="2992421"/>
            <a:ext cx="6293922" cy="186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其中根结点的指针为</a:t>
            </a:r>
            <a:r>
              <a:rPr lang="en-US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en-US" altLang="zh-CN" sz="2000" kern="100" dirty="0" err="1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lchild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 sz="2000" kern="100" dirty="0" err="1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rchild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分别为结点的左、右孩子的指针域，</a:t>
            </a:r>
            <a:r>
              <a:rPr lang="en-US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data</a:t>
            </a: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为数据域。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画出该二叉树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写出该树的前序遍历的结点序列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014A42-ECDB-BB44-9E40-CF0A4D05A8DE}"/>
              </a:ext>
            </a:extLst>
          </p:cNvPr>
          <p:cNvSpPr/>
          <p:nvPr/>
        </p:nvSpPr>
        <p:spPr>
          <a:xfrm>
            <a:off x="1142891" y="5113810"/>
            <a:ext cx="5551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133350" algn="just">
              <a:spcAft>
                <a:spcPts val="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前序遍历的结点序列：</a:t>
            </a:r>
            <a:r>
              <a:rPr lang="en-US" altLang="zh-CN" sz="2000" kern="1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 B C E D F H G I J</a:t>
            </a:r>
            <a:endParaRPr lang="zh-CN" altLang="zh-CN" sz="2000" kern="1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96600-3D8B-494F-B9AC-012354829D5F}"/>
              </a:ext>
            </a:extLst>
          </p:cNvPr>
          <p:cNvSpPr/>
          <p:nvPr/>
        </p:nvSpPr>
        <p:spPr>
          <a:xfrm>
            <a:off x="9636283" y="1774488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C0D52DE-A7F5-954F-8A68-3EBD3C176ED6}"/>
              </a:ext>
            </a:extLst>
          </p:cNvPr>
          <p:cNvSpPr/>
          <p:nvPr/>
        </p:nvSpPr>
        <p:spPr>
          <a:xfrm>
            <a:off x="9218018" y="2614254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0C848A7-92D4-E147-AA49-C62113E5454F}"/>
              </a:ext>
            </a:extLst>
          </p:cNvPr>
          <p:cNvSpPr/>
          <p:nvPr/>
        </p:nvSpPr>
        <p:spPr>
          <a:xfrm>
            <a:off x="9779341" y="3447607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5A275-4288-9B45-BAB7-CEA09E66E5C6}"/>
              </a:ext>
            </a:extLst>
          </p:cNvPr>
          <p:cNvSpPr/>
          <p:nvPr/>
        </p:nvSpPr>
        <p:spPr>
          <a:xfrm>
            <a:off x="8798407" y="3386704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7E56EF1-E13E-5645-B452-5F34018A910D}"/>
              </a:ext>
            </a:extLst>
          </p:cNvPr>
          <p:cNvSpPr/>
          <p:nvPr/>
        </p:nvSpPr>
        <p:spPr>
          <a:xfrm>
            <a:off x="9272396" y="4281317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3758836-89B5-064E-AE44-A702D6C60E48}"/>
              </a:ext>
            </a:extLst>
          </p:cNvPr>
          <p:cNvSpPr/>
          <p:nvPr/>
        </p:nvSpPr>
        <p:spPr>
          <a:xfrm>
            <a:off x="8275318" y="4296215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9E0BC0F-A50D-EE46-90AB-2F8C68C481D0}"/>
              </a:ext>
            </a:extLst>
          </p:cNvPr>
          <p:cNvSpPr/>
          <p:nvPr/>
        </p:nvSpPr>
        <p:spPr>
          <a:xfrm>
            <a:off x="8852319" y="5113810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F9C477-84BF-5348-A20D-997E8E8CAD85}"/>
              </a:ext>
            </a:extLst>
          </p:cNvPr>
          <p:cNvSpPr/>
          <p:nvPr/>
        </p:nvSpPr>
        <p:spPr>
          <a:xfrm>
            <a:off x="10360244" y="4244627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FD3A0F1-B551-D14C-8E90-18C6F4D4E0C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9402086" y="2097274"/>
            <a:ext cx="288109" cy="5169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0CFC20F-B35A-3849-8183-A6B7223DBD67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9532241" y="2937040"/>
            <a:ext cx="431168" cy="5105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125A6669-0419-074F-B1E0-C076CE08C865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982475" y="2937040"/>
            <a:ext cx="289455" cy="44966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6F42242-0F32-5346-8A0D-AB4CAF943888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9456464" y="3770393"/>
            <a:ext cx="376789" cy="5109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0101847-4008-1748-B2DA-2755742DD2CA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8459386" y="3709490"/>
            <a:ext cx="392933" cy="5867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D6F49B7C-2578-C046-994A-3CD52C951F2B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9036387" y="4604103"/>
            <a:ext cx="289921" cy="5097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1BD9675-87EC-4E46-9A5F-DF4F6D7535A5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0093564" y="3770393"/>
            <a:ext cx="450748" cy="4742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8F2AB050-6126-C441-9B6E-888D1B833F18}"/>
              </a:ext>
            </a:extLst>
          </p:cNvPr>
          <p:cNvSpPr/>
          <p:nvPr/>
        </p:nvSpPr>
        <p:spPr>
          <a:xfrm>
            <a:off x="10123665" y="5067105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FB3490A-F40C-D444-A89E-7C3E44ACB462}"/>
              </a:ext>
            </a:extLst>
          </p:cNvPr>
          <p:cNvSpPr/>
          <p:nvPr/>
        </p:nvSpPr>
        <p:spPr>
          <a:xfrm>
            <a:off x="9737708" y="5793462"/>
            <a:ext cx="368135" cy="3781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3CA9CB83-B2B9-B445-B9EC-DBEA853917B3}"/>
              </a:ext>
            </a:extLst>
          </p:cNvPr>
          <p:cNvCxnSpPr>
            <a:cxnSpLocks/>
            <a:stCxn id="56" idx="3"/>
            <a:endCxn id="57" idx="0"/>
          </p:cNvCxnSpPr>
          <p:nvPr/>
        </p:nvCxnSpPr>
        <p:spPr>
          <a:xfrm flipH="1">
            <a:off x="9921776" y="5389891"/>
            <a:ext cx="255801" cy="4035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29317A36-61B6-7F43-B8B8-E2C646C7CDD0}"/>
              </a:ext>
            </a:extLst>
          </p:cNvPr>
          <p:cNvCxnSpPr>
            <a:cxnSpLocks/>
            <a:stCxn id="13" idx="4"/>
            <a:endCxn id="56" idx="0"/>
          </p:cNvCxnSpPr>
          <p:nvPr/>
        </p:nvCxnSpPr>
        <p:spPr>
          <a:xfrm flipH="1">
            <a:off x="10307733" y="4622794"/>
            <a:ext cx="236579" cy="44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3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2822</Words>
  <Application>Microsoft Office PowerPoint</Application>
  <PresentationFormat>宽屏</PresentationFormat>
  <Paragraphs>390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黑体</vt:lpstr>
      <vt:lpstr>黑体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虎杰</dc:creator>
  <cp:lastModifiedBy>王铭</cp:lastModifiedBy>
  <cp:revision>51</cp:revision>
  <dcterms:created xsi:type="dcterms:W3CDTF">2020-03-08T20:13:25Z</dcterms:created>
  <dcterms:modified xsi:type="dcterms:W3CDTF">2020-05-25T08:20:28Z</dcterms:modified>
</cp:coreProperties>
</file>