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20"/>
  </p:notesMasterIdLst>
  <p:handoutMasterIdLst>
    <p:handoutMasterId r:id="rId21"/>
  </p:handoutMasterIdLst>
  <p:sldIdLst>
    <p:sldId id="829" r:id="rId4"/>
    <p:sldId id="831" r:id="rId5"/>
    <p:sldId id="709" r:id="rId6"/>
    <p:sldId id="836" r:id="rId7"/>
    <p:sldId id="837" r:id="rId8"/>
    <p:sldId id="838" r:id="rId9"/>
    <p:sldId id="839" r:id="rId10"/>
    <p:sldId id="840" r:id="rId11"/>
    <p:sldId id="841" r:id="rId12"/>
    <p:sldId id="842" r:id="rId13"/>
    <p:sldId id="828" r:id="rId14"/>
    <p:sldId id="688" r:id="rId15"/>
    <p:sldId id="830" r:id="rId16"/>
    <p:sldId id="833" r:id="rId17"/>
    <p:sldId id="834" r:id="rId18"/>
    <p:sldId id="835" r:id="rId19"/>
  </p:sldIdLst>
  <p:sldSz cx="9144000" cy="6858000" type="screen4x3"/>
  <p:notesSz cx="7010400" cy="92964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55E54"/>
    <a:srgbClr val="990000"/>
    <a:srgbClr val="3E6A54"/>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7"/>
    <p:restoredTop sz="94666"/>
  </p:normalViewPr>
  <p:slideViewPr>
    <p:cSldViewPr showGuides="1">
      <p:cViewPr varScale="1">
        <p:scale>
          <a:sx n="71" d="100"/>
          <a:sy n="71" d="100"/>
        </p:scale>
        <p:origin x="1422" y="7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ln>
          <a:effectLst/>
        </p:spPr>
        <p:txBody>
          <a:bodyPr vert="horz" wrap="none" lIns="93488" tIns="46744" rIns="93488" bIns="46744" numCol="1" anchor="t"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ln>
          <a:effectLst/>
        </p:spPr>
        <p:txBody>
          <a:bodyPr vert="horz" wrap="none" lIns="93488" tIns="46744" rIns="93488" bIns="46744" numCol="1" anchor="t" anchorCtr="0" compatLnSpc="1"/>
          <a:lstStyle>
            <a:lvl1pPr algn="r" defTabSz="934720" eaLnBrk="1" hangingPunct="1">
              <a:buFont typeface="Arial" panose="020B0604020202020204" pitchFamily="34" charset="0"/>
              <a:buNone/>
              <a:defRPr sz="1200"/>
            </a:lvl1pPr>
          </a:lstStyle>
          <a:p>
            <a:pPr marL="0" marR="0" lvl="0" indent="0" algn="r"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ln>
          <a:effectLst/>
        </p:spPr>
        <p:txBody>
          <a:bodyPr vert="horz" wrap="none" lIns="93488" tIns="46744" rIns="93488" bIns="46744" numCol="1" anchor="b"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ln>
          <a:effectLst/>
        </p:spPr>
        <p:txBody>
          <a:bodyPr vert="horz" wrap="none" lIns="93488" tIns="46744" rIns="93488" bIns="46744" numCol="1" anchor="b" anchorCtr="0" compatLnSpc="1"/>
          <a:lstStyle/>
          <a:p>
            <a:pPr lvl="0" algn="r" defTabSz="935355"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66438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0" tIns="46586" rIns="93170" bIns="46586" numCol="1" anchor="t"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0" tIns="46586" rIns="93170" bIns="46586" numCol="1" anchor="t" anchorCtr="0" compatLnSpc="1"/>
          <a:lstStyle>
            <a:lvl1pPr algn="r" defTabSz="931545" eaLnBrk="1" hangingPunct="1">
              <a:buFontTx/>
              <a:buNone/>
              <a:defRPr sz="1200"/>
            </a:lvl1pPr>
          </a:lstStyle>
          <a:p>
            <a:pPr marL="0" marR="0" lvl="0" indent="0" algn="r"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4340" name="Rectangle 4"/>
          <p:cNvSpPr>
            <a:spLocks noGrp="1" noRot="1" noChangeAspect="1" noTextEdit="1"/>
          </p:cNvSpPr>
          <p:nvPr>
            <p:ph type="sldImg"/>
          </p:nvPr>
        </p:nvSpPr>
        <p:spPr>
          <a:xfrm>
            <a:off x="1181100" y="696913"/>
            <a:ext cx="4648200" cy="3486150"/>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0" tIns="46586" rIns="93170" bIns="4658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43014" name="Rectangle 6"/>
          <p:cNvSpPr>
            <a:spLocks noGrp="1" noChangeArrowheads="1"/>
          </p:cNvSpPr>
          <p:nvPr>
            <p:ph type="ftr" sz="quarter" idx="4"/>
          </p:nvPr>
        </p:nvSpPr>
        <p:spPr bwMode="auto">
          <a:xfrm>
            <a:off x="0" y="8831263"/>
            <a:ext cx="3038475" cy="465138"/>
          </a:xfrm>
          <a:prstGeom prst="rect">
            <a:avLst/>
          </a:prstGeom>
          <a:noFill/>
          <a:ln w="9525">
            <a:noFill/>
            <a:miter lim="800000"/>
          </a:ln>
          <a:effectLst/>
        </p:spPr>
        <p:txBody>
          <a:bodyPr vert="horz" wrap="square" lIns="93170" tIns="46586" rIns="93170" bIns="46586" numCol="1" anchor="b"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5" name="Rectangle 7"/>
          <p:cNvSpPr>
            <a:spLocks noGrp="1" noChangeArrowheads="1"/>
          </p:cNvSpPr>
          <p:nvPr>
            <p:ph type="sldNum" sz="quarter" idx="5"/>
          </p:nvPr>
        </p:nvSpPr>
        <p:spPr bwMode="auto">
          <a:xfrm>
            <a:off x="3971925" y="8831263"/>
            <a:ext cx="3038475" cy="465138"/>
          </a:xfrm>
          <a:prstGeom prst="rect">
            <a:avLst/>
          </a:prstGeom>
          <a:noFill/>
          <a:ln w="9525">
            <a:noFill/>
            <a:miter lim="800000"/>
          </a:ln>
          <a:effectLst/>
        </p:spPr>
        <p:txBody>
          <a:bodyPr vert="horz" wrap="square" lIns="93170" tIns="46586" rIns="93170" bIns="46586" numCol="1" anchor="b" anchorCtr="0" compatLnSpc="1"/>
          <a:lstStyle/>
          <a:p>
            <a:pPr lvl="0" algn="r" defTabSz="932180"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43269188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zh-CN" sz="1200" dirty="0">
                <a:solidFill>
                  <a:srgbClr val="000000"/>
                </a:solidFill>
                <a:latin typeface="Tahoma" panose="020B0604030504040204" pitchFamily="34" charset="0"/>
                <a:ea typeface="宋体" panose="02010600030101010101" pitchFamily="2" charset="-122"/>
              </a:rPr>
              <a:t>1</a:t>
            </a:fld>
            <a:endParaRPr lang="en-US" altLang="zh-CN" sz="12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3739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2</a:t>
            </a:fld>
            <a:endParaRPr lang="" altLang="en-US" sz="1200" dirty="0">
              <a:ea typeface="宋体" panose="02010600030101010101" pitchFamily="2" charset="-122"/>
            </a:endParaRPr>
          </a:p>
        </p:txBody>
      </p:sp>
    </p:spTree>
    <p:extLst>
      <p:ext uri="{BB962C8B-B14F-4D97-AF65-F5344CB8AC3E}">
        <p14:creationId xmlns:p14="http://schemas.microsoft.com/office/powerpoint/2010/main" val="35971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0483"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3</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0412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2531"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latin typeface="Tahoma" panose="020B0604030504040204" pitchFamily="34" charset="0"/>
                <a:ea typeface="宋体" panose="02010600030101010101" pitchFamily="2" charset="-122"/>
              </a:rPr>
              <a:t>11</a:t>
            </a:fld>
            <a:endParaRPr lang="en-US"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936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12</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32142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14</a:t>
            </a:fld>
            <a:endParaRPr lang="" altLang="en-US" sz="1200" dirty="0">
              <a:ea typeface="宋体" panose="02010600030101010101" pitchFamily="2" charset="-122"/>
            </a:endParaRPr>
          </a:p>
        </p:txBody>
      </p:sp>
    </p:spTree>
    <p:extLst>
      <p:ext uri="{BB962C8B-B14F-4D97-AF65-F5344CB8AC3E}">
        <p14:creationId xmlns:p14="http://schemas.microsoft.com/office/powerpoint/2010/main" val="97938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15</a:t>
            </a:fld>
            <a:endParaRPr lang="" altLang="en-US" sz="1200" dirty="0">
              <a:ea typeface="宋体" panose="02010600030101010101" pitchFamily="2" charset="-122"/>
            </a:endParaRPr>
          </a:p>
        </p:txBody>
      </p:sp>
    </p:spTree>
    <p:extLst>
      <p:ext uri="{BB962C8B-B14F-4D97-AF65-F5344CB8AC3E}">
        <p14:creationId xmlns:p14="http://schemas.microsoft.com/office/powerpoint/2010/main" val="284309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vmlDrawing" Target="../drawings/vmlDrawing10.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409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30" r:id="rId3" imgW="6858000" imgH="48895" progId="MS_ClipArt_Gallery.5">
                  <p:embed/>
                </p:oleObj>
              </mc:Choice>
              <mc:Fallback>
                <p:oleObj r:id="rId3" imgW="6858000" imgH="48895" progId="MS_ClipArt_Gallery.5">
                  <p:embed/>
                  <p:pic>
                    <p:nvPicPr>
                      <p:cNvPr id="0" name="图片 3083"/>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4099"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4101"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5031" r:id="rId5" imgW="4006850" imgH="2857500" progId="MS_ClipArt_Gallery.2">
                  <p:embed/>
                </p:oleObj>
              </mc:Choice>
              <mc:Fallback>
                <p:oleObj r:id="rId5" imgW="4006850" imgH="2857500" progId="MS_ClipArt_Gallery.2">
                  <p:embed/>
                  <p:pic>
                    <p:nvPicPr>
                      <p:cNvPr id="0" name="图片 308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4102"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32" r:id="rId7" imgW="6858000" imgH="48895" progId="MS_ClipArt_Gallery.5">
                  <p:embed/>
                </p:oleObj>
              </mc:Choice>
              <mc:Fallback>
                <p:oleObj r:id="rId7" imgW="6858000" imgH="48895" progId="MS_ClipArt_Gallery.5">
                  <p:embed/>
                  <p:pic>
                    <p:nvPicPr>
                      <p:cNvPr id="0" name="图片 308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512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432" r:id="rId3" imgW="6858000" imgH="48895" progId="MS_ClipArt_Gallery.5">
                  <p:embed/>
                </p:oleObj>
              </mc:Choice>
              <mc:Fallback>
                <p:oleObj r:id="rId3" imgW="6858000" imgH="48895" progId="MS_ClipArt_Gallery.5">
                  <p:embed/>
                  <p:pic>
                    <p:nvPicPr>
                      <p:cNvPr id="0" name="图片 308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614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456" r:id="rId3" imgW="6858000" imgH="48895" progId="MS_ClipArt_Gallery.5">
                  <p:embed/>
                </p:oleObj>
              </mc:Choice>
              <mc:Fallback>
                <p:oleObj r:id="rId3" imgW="6858000" imgH="48895" progId="MS_ClipArt_Gallery.5">
                  <p:embed/>
                  <p:pic>
                    <p:nvPicPr>
                      <p:cNvPr id="0" name="图片 308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717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26" r:id="rId3" imgW="6858000" imgH="48895" progId="MS_ClipArt_Gallery.5">
                  <p:embed/>
                </p:oleObj>
              </mc:Choice>
              <mc:Fallback>
                <p:oleObj r:id="rId3" imgW="6858000" imgH="48895" progId="MS_ClipArt_Gallery.5">
                  <p:embed/>
                  <p:pic>
                    <p:nvPicPr>
                      <p:cNvPr id="0" name="图片 3084"/>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7171"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7173"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9127" r:id="rId5" imgW="4006850" imgH="2857500" progId="MS_ClipArt_Gallery.2">
                  <p:embed/>
                </p:oleObj>
              </mc:Choice>
              <mc:Fallback>
                <p:oleObj r:id="rId5" imgW="4006850" imgH="2857500" progId="MS_ClipArt_Gallery.2">
                  <p:embed/>
                  <p:pic>
                    <p:nvPicPr>
                      <p:cNvPr id="0" name="图片 3088"/>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7174"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28" r:id="rId7" imgW="6858000" imgH="48895" progId="MS_ClipArt_Gallery.5">
                  <p:embed/>
                </p:oleObj>
              </mc:Choice>
              <mc:Fallback>
                <p:oleObj r:id="rId7" imgW="6858000" imgH="48895" progId="MS_ClipArt_Gallery.5">
                  <p:embed/>
                  <p:pic>
                    <p:nvPicPr>
                      <p:cNvPr id="0" name="图片 308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819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528" r:id="rId3" imgW="6858000" imgH="48895" progId="MS_ClipArt_Gallery.5">
                  <p:embed/>
                </p:oleObj>
              </mc:Choice>
              <mc:Fallback>
                <p:oleObj r:id="rId3" imgW="6858000" imgH="48895" progId="MS_ClipArt_Gallery.5">
                  <p:embed/>
                  <p:pic>
                    <p:nvPicPr>
                      <p:cNvPr id="0" name="图片 3089"/>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921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52" r:id="rId3" imgW="6858000" imgH="48895" progId="MS_ClipArt_Gallery.5">
                  <p:embed/>
                </p:oleObj>
              </mc:Choice>
              <mc:Fallback>
                <p:oleObj r:id="rId3" imgW="6858000" imgH="48895" progId="MS_ClipArt_Gallery.5">
                  <p:embed/>
                  <p:pic>
                    <p:nvPicPr>
                      <p:cNvPr id="0" name="图片 3090"/>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1024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22" r:id="rId3" imgW="6858000" imgH="48895" progId="MS_ClipArt_Gallery.5">
                  <p:embed/>
                </p:oleObj>
              </mc:Choice>
              <mc:Fallback>
                <p:oleObj r:id="rId3" imgW="6858000" imgH="48895" progId="MS_ClipArt_Gallery.5">
                  <p:embed/>
                  <p:pic>
                    <p:nvPicPr>
                      <p:cNvPr id="0" name="图片 309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10243" name="Rectangle 17"/>
          <p:cNvSpPr/>
          <p:nvPr/>
        </p:nvSpPr>
        <p:spPr>
          <a:xfrm>
            <a:off x="8694738" y="6553200"/>
            <a:ext cx="449262" cy="304800"/>
          </a:xfrm>
          <a:prstGeom prst="rect">
            <a:avLst/>
          </a:prstGeom>
          <a:noFill/>
          <a:ln w="9525">
            <a:noFill/>
          </a:ln>
        </p:spPr>
        <p:txBody>
          <a:bodyPr wrap="none" anchor="t">
            <a:spAutoFit/>
          </a:bodyPr>
          <a:lstStyle/>
          <a:p>
            <a:pPr lvl="0" eaLnBrk="1" hangingPunct="1"/>
            <a:fld id="{9A0DB2DC-4C9A-4742-B13C-FB6460FD3503}" type="slidenum">
              <a:rPr lang="zh-CN" altLang="en-US" sz="1400" dirty="0">
                <a:solidFill>
                  <a:srgbClr val="1C1C1C"/>
                </a:solidFill>
                <a:latin typeface="Tahoma" panose="020B0604030504040204" pitchFamily="34" charset="0"/>
                <a:ea typeface="宋体" panose="02010600030101010101" pitchFamily="2" charset="-122"/>
                <a:sym typeface="+mn-ea"/>
              </a:rPr>
              <a:t>‹#›</a:t>
            </a:fld>
            <a:endParaRPr lang="zh-CN" altLang="en-US" sz="1400" dirty="0">
              <a:solidFill>
                <a:srgbClr val="1C1C1C"/>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0245"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13223" r:id="rId5" imgW="4006850" imgH="2857500" progId="MS_ClipArt_Gallery.2">
                  <p:embed/>
                </p:oleObj>
              </mc:Choice>
              <mc:Fallback>
                <p:oleObj r:id="rId5" imgW="4006850" imgH="2857500" progId="MS_ClipArt_Gallery.2">
                  <p:embed/>
                  <p:pic>
                    <p:nvPicPr>
                      <p:cNvPr id="0" name="图片 309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10246"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24" r:id="rId7" imgW="6858000" imgH="48895" progId="MS_ClipArt_Gallery.5">
                  <p:embed/>
                </p:oleObj>
              </mc:Choice>
              <mc:Fallback>
                <p:oleObj r:id="rId7" imgW="6858000" imgH="48895" progId="MS_ClipArt_Gallery.5">
                  <p:embed/>
                  <p:pic>
                    <p:nvPicPr>
                      <p:cNvPr id="0" name="图片 307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1126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624" r:id="rId3" imgW="6858000" imgH="48895" progId="MS_ClipArt_Gallery.5">
                  <p:embed/>
                </p:oleObj>
              </mc:Choice>
              <mc:Fallback>
                <p:oleObj r:id="rId3" imgW="6858000" imgH="48895" progId="MS_ClipArt_Gallery.5">
                  <p:embed/>
                  <p:pic>
                    <p:nvPicPr>
                      <p:cNvPr id="0" name="图片 307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1229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648" r:id="rId3" imgW="6858000" imgH="48895" progId="MS_ClipArt_Gallery.5">
                  <p:embed/>
                </p:oleObj>
              </mc:Choice>
              <mc:Fallback>
                <p:oleObj r:id="rId3" imgW="6858000" imgH="48895" progId="MS_ClipArt_Gallery.5">
                  <p:embed/>
                  <p:pic>
                    <p:nvPicPr>
                      <p:cNvPr id="0" name="图片 307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5.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oleObject" Target="../embeddings/oleObject13.bin"/><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9.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1027"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103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392" r:id="rId16" imgW="6858000" imgH="48895" progId="MS_ClipArt_Gallery.5">
                  <p:embed/>
                </p:oleObj>
              </mc:Choice>
              <mc:Fallback>
                <p:oleObj r:id="rId16" imgW="6858000" imgH="48895" progId="MS_ClipArt_Gallery.5">
                  <p:embed/>
                  <p:pic>
                    <p:nvPicPr>
                      <p:cNvPr id="0" name="图片 3080"/>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2051"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205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480" r:id="rId16" imgW="6858000" imgH="48895" progId="MS_ClipArt_Gallery.5">
                  <p:embed/>
                </p:oleObj>
              </mc:Choice>
              <mc:Fallback>
                <p:oleObj r:id="rId16" imgW="6858000" imgH="48895" progId="MS_ClipArt_Gallery.5">
                  <p:embed/>
                  <p:pic>
                    <p:nvPicPr>
                      <p:cNvPr id="0" name="图片 3079"/>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3075"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solidFill>
                  <a:srgbClr val="000000"/>
                </a:solidFill>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307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576" r:id="rId16" imgW="6858000" imgH="48895" progId="MS_ClipArt_Gallery.5">
                  <p:embed/>
                </p:oleObj>
              </mc:Choice>
              <mc:Fallback>
                <p:oleObj r:id="rId16" imgW="6858000" imgH="48895" progId="MS_ClipArt_Gallery.5">
                  <p:embed/>
                  <p:pic>
                    <p:nvPicPr>
                      <p:cNvPr id="0" name="图片 3078"/>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7"/>
          <p:cNvSpPr/>
          <p:nvPr/>
        </p:nvSpPr>
        <p:spPr>
          <a:xfrm>
            <a:off x="533400" y="2133600"/>
            <a:ext cx="7772400" cy="685800"/>
          </a:xfrm>
          <a:prstGeom prst="rect">
            <a:avLst/>
          </a:prstGeom>
          <a:noFill/>
          <a:ln w="9525">
            <a:noFill/>
          </a:ln>
        </p:spPr>
        <p:txBody>
          <a:bodyPr anchor="b"/>
          <a:lstStyle/>
          <a:p>
            <a:pPr algn="ctr">
              <a:buFont typeface="Arial" panose="020B0604020202020204" pitchFamily="34" charset="0"/>
            </a:pPr>
            <a:r>
              <a:rPr lang="zh-CN" altLang="zh-CN" sz="3200" b="1" dirty="0">
                <a:solidFill>
                  <a:srgbClr val="000099"/>
                </a:solidFill>
                <a:ea typeface="宋体" panose="02010600030101010101" pitchFamily="2" charset="-122"/>
              </a:rPr>
              <a:t>实验</a:t>
            </a:r>
            <a:r>
              <a:rPr lang="zh-CN" altLang="en-US" sz="3200" b="1" dirty="0">
                <a:solidFill>
                  <a:srgbClr val="000099"/>
                </a:solidFill>
                <a:ea typeface="宋体" panose="02010600030101010101" pitchFamily="2" charset="-122"/>
              </a:rPr>
              <a:t>四 图型结构及其应用</a:t>
            </a:r>
            <a:endParaRPr lang="zh-CN" altLang="zh-TW" sz="3200" b="1" dirty="0">
              <a:solidFill>
                <a:srgbClr val="000099"/>
              </a:solidFill>
              <a:latin typeface="Times New Roman" panose="02020603050405020304" pitchFamily="18" charset="0"/>
              <a:ea typeface="宋体" panose="02010600030101010101" pitchFamily="2" charset="-122"/>
            </a:endParaRPr>
          </a:p>
        </p:txBody>
      </p:sp>
      <p:sp>
        <p:nvSpPr>
          <p:cNvPr id="15362" name="Rectangle 8"/>
          <p:cNvSpPr/>
          <p:nvPr/>
        </p:nvSpPr>
        <p:spPr>
          <a:xfrm>
            <a:off x="1295400" y="762000"/>
            <a:ext cx="6400800" cy="990600"/>
          </a:xfrm>
          <a:prstGeom prst="rect">
            <a:avLst/>
          </a:prstGeom>
          <a:noFill/>
          <a:ln w="9525">
            <a:noFill/>
          </a:ln>
        </p:spPr>
        <p:txBody>
          <a:bodyPr anchor="t"/>
          <a:lstStyle/>
          <a:p>
            <a:pPr algn="ctr">
              <a:lnSpc>
                <a:spcPct val="110000"/>
              </a:lnSpc>
              <a:spcBef>
                <a:spcPct val="20000"/>
              </a:spcBef>
              <a:buFont typeface="Arial" panose="020B0604020202020204" pitchFamily="34" charset="0"/>
            </a:pP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数据结构</a:t>
            </a: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实验</a:t>
            </a:r>
            <a:r>
              <a:rPr lang="en-US" altLang="zh-CN" sz="3200" b="1" i="1" dirty="0">
                <a:solidFill>
                  <a:srgbClr val="000000"/>
                </a:solidFill>
                <a:latin typeface="Arial" panose="020B0604020202020204" pitchFamily="34" charset="0"/>
                <a:ea typeface="宋体" panose="02010600030101010101" pitchFamily="2" charset="-122"/>
              </a:rPr>
              <a:t> </a:t>
            </a:r>
            <a:br>
              <a:rPr lang="en-US" altLang="zh-CN" sz="3200" b="1" i="1" dirty="0">
                <a:solidFill>
                  <a:srgbClr val="000000"/>
                </a:solidFill>
                <a:latin typeface="Arial" panose="020B0604020202020204" pitchFamily="34" charset="0"/>
                <a:ea typeface="宋体" panose="02010600030101010101" pitchFamily="2" charset="-122"/>
              </a:rPr>
            </a:br>
            <a:br>
              <a:rPr lang="en-US" altLang="zh-CN" sz="3200" b="1" i="1" dirty="0">
                <a:solidFill>
                  <a:srgbClr val="000000"/>
                </a:solidFill>
                <a:latin typeface="Arial" panose="020B0604020202020204" pitchFamily="34" charset="0"/>
                <a:ea typeface="宋体" panose="02010600030101010101" pitchFamily="2" charset="-122"/>
              </a:rPr>
            </a:br>
            <a:endParaRPr lang="en-US" altLang="zh-CN" sz="1600" b="1" i="1" dirty="0">
              <a:solidFill>
                <a:srgbClr val="000000"/>
              </a:solidFill>
              <a:latin typeface="Arial" panose="020B0604020202020204" pitchFamily="34" charset="0"/>
              <a:ea typeface="宋体" panose="02010600030101010101" pitchFamily="2" charset="-122"/>
            </a:endParaRPr>
          </a:p>
        </p:txBody>
      </p:sp>
      <p:graphicFrame>
        <p:nvGraphicFramePr>
          <p:cNvPr id="15363" name="Object 11"/>
          <p:cNvGraphicFramePr/>
          <p:nvPr/>
        </p:nvGraphicFramePr>
        <p:xfrm>
          <a:off x="381000" y="1524000"/>
          <a:ext cx="8382000" cy="76200"/>
        </p:xfrm>
        <a:graphic>
          <a:graphicData uri="http://schemas.openxmlformats.org/presentationml/2006/ole">
            <mc:AlternateContent xmlns:mc="http://schemas.openxmlformats.org/markup-compatibility/2006">
              <mc:Choice xmlns:v="urn:schemas-microsoft-com:vml" Requires="v">
                <p:oleObj spid="_x0000_s15672" r:id="rId4" imgW="6858000" imgH="48895" progId="MS_ClipArt_Gallery.5">
                  <p:embed/>
                </p:oleObj>
              </mc:Choice>
              <mc:Fallback>
                <p:oleObj r:id="rId4" imgW="6858000" imgH="48895" progId="MS_ClipArt_Gallery.5">
                  <p:embed/>
                  <p:pic>
                    <p:nvPicPr>
                      <p:cNvPr id="0" name="图片 3093"/>
                      <p:cNvPicPr/>
                      <p:nvPr/>
                    </p:nvPicPr>
                    <p:blipFill>
                      <a:blip r:embed="rId5"/>
                      <a:stretch>
                        <a:fillRect/>
                      </a:stretch>
                    </p:blipFill>
                    <p:spPr>
                      <a:xfrm>
                        <a:off x="381000" y="1524000"/>
                        <a:ext cx="8382000" cy="76200"/>
                      </a:xfrm>
                      <a:prstGeom prst="rect">
                        <a:avLst/>
                      </a:prstGeom>
                      <a:noFill/>
                      <a:ln w="38100">
                        <a:noFill/>
                        <a:miter/>
                      </a:ln>
                    </p:spPr>
                  </p:pic>
                </p:oleObj>
              </mc:Fallback>
            </mc:AlternateContent>
          </a:graphicData>
        </a:graphic>
      </p:graphicFrame>
      <p:sp>
        <p:nvSpPr>
          <p:cNvPr id="13317" name="Rectangle 12"/>
          <p:cNvSpPr>
            <a:spLocks noChangeArrowheads="1"/>
          </p:cNvSpPr>
          <p:nvPr/>
        </p:nvSpPr>
        <p:spPr bwMode="auto">
          <a:xfrm>
            <a:off x="342900" y="54102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计算机学院</a:t>
            </a:r>
            <a:r>
              <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哈尔滨工业大学（深圳）</a:t>
            </a: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p:txBody>
      </p:sp>
      <p:pic>
        <p:nvPicPr>
          <p:cNvPr id="15365" name="图片 1"/>
          <p:cNvPicPr>
            <a:picLocks noChangeAspect="1"/>
          </p:cNvPicPr>
          <p:nvPr/>
        </p:nvPicPr>
        <p:blipFill>
          <a:blip r:embed="rId6"/>
          <a:stretch>
            <a:fillRect/>
          </a:stretch>
        </p:blipFill>
        <p:spPr>
          <a:xfrm>
            <a:off x="381000" y="250825"/>
            <a:ext cx="1485900" cy="1130300"/>
          </a:xfrm>
          <a:prstGeom prst="rect">
            <a:avLst/>
          </a:prstGeom>
          <a:noFill/>
          <a:ln w="9525">
            <a:noFill/>
          </a:ln>
        </p:spPr>
      </p:pic>
      <p:pic>
        <p:nvPicPr>
          <p:cNvPr id="15366" name="图片 2"/>
          <p:cNvPicPr>
            <a:picLocks noChangeAspect="1"/>
          </p:cNvPicPr>
          <p:nvPr/>
        </p:nvPicPr>
        <p:blipFill>
          <a:blip r:embed="rId7"/>
          <a:stretch>
            <a:fillRect/>
          </a:stretch>
        </p:blipFill>
        <p:spPr>
          <a:xfrm>
            <a:off x="7366000" y="193675"/>
            <a:ext cx="1244600" cy="1244600"/>
          </a:xfrm>
          <a:prstGeom prst="rect">
            <a:avLst/>
          </a:prstGeom>
          <a:noFill/>
          <a:ln w="9525">
            <a:noFill/>
          </a:ln>
        </p:spPr>
      </p:pic>
      <p:sp>
        <p:nvSpPr>
          <p:cNvPr id="15368" name="灯片编号占位符 2"/>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solidFill>
                  <a:srgbClr val="000000"/>
                </a:solidFill>
                <a:latin typeface="Tahoma" panose="020B0604030504040204" pitchFamily="34" charset="0"/>
                <a:ea typeface="宋体" panose="02010600030101010101" pitchFamily="2" charset="-122"/>
              </a:rPr>
              <a:t>1</a:t>
            </a:fld>
            <a:endParaRPr lang="en-US" altLang="en-US" sz="1400" dirty="0">
              <a:solidFill>
                <a:srgbClr val="000000"/>
              </a:solidFill>
              <a:latin typeface="Tahoma" panose="020B0604030504040204" pitchFamily="34" charset="0"/>
              <a:ea typeface="宋体" panose="02010600030101010101" pitchFamily="2" charset="-122"/>
            </a:endParaRPr>
          </a:p>
        </p:txBody>
      </p:sp>
      <p:sp>
        <p:nvSpPr>
          <p:cNvPr id="3" name="TextBox 1"/>
          <p:cNvSpPr txBox="1"/>
          <p:nvPr/>
        </p:nvSpPr>
        <p:spPr>
          <a:xfrm>
            <a:off x="1740535" y="3397250"/>
            <a:ext cx="6870065" cy="1477328"/>
          </a:xfrm>
          <a:prstGeom prst="rect">
            <a:avLst/>
          </a:prstGeom>
          <a:noFill/>
          <a:ln w="9525">
            <a:noFill/>
          </a:ln>
        </p:spPr>
        <p:txBody>
          <a:bodyPr wrap="square" anchor="t">
            <a:spAutoFit/>
          </a:bodyPr>
          <a:lstStyle/>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主讲教师：黄虎杰、张海军</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助课教师：夏文 、张正</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实验教师：</a:t>
            </a:r>
            <a:r>
              <a:rPr lang="zh-CN" altLang="zh-CN" sz="2000" b="1" dirty="0">
                <a:solidFill>
                  <a:srgbClr val="000000"/>
                </a:solidFill>
                <a:latin typeface="宋体" panose="02010600030101010101" pitchFamily="2" charset="-122"/>
                <a:ea typeface="宋体" panose="02010600030101010101" pitchFamily="2" charset="-122"/>
              </a:rPr>
              <a:t>苏婷</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谢佳、汪花梅、魏雨虹</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王婷</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13CB607-0986-43A0-B61E-31D2B8D4471F}"/>
              </a:ext>
            </a:extLst>
          </p:cNvPr>
          <p:cNvSpPr txBox="1"/>
          <p:nvPr/>
        </p:nvSpPr>
        <p:spPr>
          <a:xfrm>
            <a:off x="228714" y="3809990"/>
            <a:ext cx="11537264" cy="2031325"/>
          </a:xfrm>
          <a:prstGeom prst="rect">
            <a:avLst/>
          </a:prstGeom>
          <a:noFill/>
        </p:spPr>
        <p:txBody>
          <a:bodyPr wrap="square" rtlCol="0">
            <a:spAutoFit/>
          </a:bodyPr>
          <a:lstStyle/>
          <a:p>
            <a:r>
              <a:rPr lang="en-US" altLang="zh-CN" sz="1800" dirty="0"/>
              <a:t>edge[1].start=1;	edge[1].end=2;	edge[1] .next=-1;head[1] =1</a:t>
            </a:r>
            <a:endParaRPr lang="zh-CN" altLang="zh-CN" sz="1800" dirty="0"/>
          </a:p>
          <a:p>
            <a:r>
              <a:rPr lang="en-US" altLang="zh-CN" sz="1800" dirty="0"/>
              <a:t>edge[2].start=2;	edge[2].end=3;	edge[2] .next=-1;head[2</a:t>
            </a:r>
            <a:r>
              <a:rPr lang="en-US" altLang="zh-CN" sz="1800"/>
              <a:t>] =</a:t>
            </a:r>
            <a:r>
              <a:rPr lang="en-US" altLang="zh-CN" sz="1800" dirty="0"/>
              <a:t>2</a:t>
            </a:r>
            <a:endParaRPr lang="zh-CN" altLang="zh-CN" sz="1800" dirty="0"/>
          </a:p>
          <a:p>
            <a:r>
              <a:rPr lang="en-US" altLang="zh-CN" sz="1800" dirty="0"/>
              <a:t>edge[3].start=3;	edge[3].end=4;	edge[3] .next=-1;head[3] =3</a:t>
            </a:r>
            <a:endParaRPr lang="zh-CN" altLang="zh-CN" sz="1800" dirty="0"/>
          </a:p>
          <a:p>
            <a:r>
              <a:rPr lang="en-US" altLang="zh-CN" sz="1800" dirty="0"/>
              <a:t>edge[4].start=1;	edge[4].end=3;	edge[4] .next=</a:t>
            </a:r>
            <a:r>
              <a:rPr lang="en-US" altLang="zh-CN" sz="1800" dirty="0">
                <a:solidFill>
                  <a:srgbClr val="FF0000"/>
                </a:solidFill>
              </a:rPr>
              <a:t>1</a:t>
            </a:r>
            <a:r>
              <a:rPr lang="en-US" altLang="zh-CN" sz="1800" dirty="0"/>
              <a:t>;head[</a:t>
            </a:r>
            <a:r>
              <a:rPr lang="en-US" altLang="zh-CN" sz="1800" dirty="0">
                <a:solidFill>
                  <a:srgbClr val="FF0000"/>
                </a:solidFill>
              </a:rPr>
              <a:t>1</a:t>
            </a:r>
            <a:r>
              <a:rPr lang="en-US" altLang="zh-CN" sz="1800" dirty="0"/>
              <a:t>] =4</a:t>
            </a:r>
            <a:endParaRPr lang="zh-CN" altLang="zh-CN" sz="1800" dirty="0"/>
          </a:p>
          <a:p>
            <a:r>
              <a:rPr lang="en-US" altLang="zh-CN" sz="1800" dirty="0"/>
              <a:t>edge[5].start=4;	edge[5].end=1;	edge[5] .next=-1;head[</a:t>
            </a:r>
            <a:r>
              <a:rPr lang="en-US" altLang="zh-CN" sz="1800" dirty="0">
                <a:solidFill>
                  <a:srgbClr val="FF0000"/>
                </a:solidFill>
              </a:rPr>
              <a:t>4</a:t>
            </a:r>
            <a:r>
              <a:rPr lang="en-US" altLang="zh-CN" sz="1800" dirty="0"/>
              <a:t>] =5</a:t>
            </a:r>
            <a:endParaRPr lang="zh-CN" altLang="zh-CN" sz="1800" dirty="0"/>
          </a:p>
          <a:p>
            <a:r>
              <a:rPr lang="en-US" altLang="zh-CN" sz="1800" dirty="0"/>
              <a:t>edge[6].start=1;	edge[6].end=5;	edge[6] .next=</a:t>
            </a:r>
            <a:r>
              <a:rPr lang="en-US" altLang="zh-CN" sz="1800" dirty="0">
                <a:solidFill>
                  <a:srgbClr val="FF0000"/>
                </a:solidFill>
              </a:rPr>
              <a:t>4</a:t>
            </a:r>
            <a:r>
              <a:rPr lang="en-US" altLang="zh-CN" sz="1800" dirty="0"/>
              <a:t>;	head[</a:t>
            </a:r>
            <a:r>
              <a:rPr lang="en-US" altLang="zh-CN" sz="1800" dirty="0">
                <a:solidFill>
                  <a:srgbClr val="FF0000"/>
                </a:solidFill>
              </a:rPr>
              <a:t>1</a:t>
            </a:r>
            <a:r>
              <a:rPr lang="en-US" altLang="zh-CN" sz="1800" dirty="0"/>
              <a:t>] =6</a:t>
            </a:r>
            <a:endParaRPr lang="zh-CN" altLang="zh-CN" sz="1800" dirty="0"/>
          </a:p>
          <a:p>
            <a:r>
              <a:rPr lang="en-US" altLang="zh-CN" sz="1800" dirty="0"/>
              <a:t>edge[7].start=4;	edge[7].end=5;	edge[7] .next=</a:t>
            </a:r>
            <a:r>
              <a:rPr lang="en-US" altLang="zh-CN" sz="1800" dirty="0">
                <a:solidFill>
                  <a:srgbClr val="FF0000"/>
                </a:solidFill>
              </a:rPr>
              <a:t>5</a:t>
            </a:r>
            <a:r>
              <a:rPr lang="en-US" altLang="zh-CN" sz="1800" dirty="0"/>
              <a:t>;	head[</a:t>
            </a:r>
            <a:r>
              <a:rPr lang="en-US" altLang="zh-CN" sz="1800" dirty="0">
                <a:solidFill>
                  <a:srgbClr val="FF0000"/>
                </a:solidFill>
              </a:rPr>
              <a:t>4</a:t>
            </a:r>
            <a:r>
              <a:rPr lang="en-US" altLang="zh-CN" sz="1800" dirty="0"/>
              <a:t>] =7</a:t>
            </a:r>
            <a:endParaRPr lang="zh-CN" altLang="zh-CN" sz="1800" dirty="0"/>
          </a:p>
        </p:txBody>
      </p:sp>
      <p:pic>
        <p:nvPicPr>
          <p:cNvPr id="7" name="图片 6">
            <a:extLst>
              <a:ext uri="{FF2B5EF4-FFF2-40B4-BE49-F238E27FC236}">
                <a16:creationId xmlns:a16="http://schemas.microsoft.com/office/drawing/2014/main" id="{4DF0F691-631D-401D-ACDC-75DE76EEAA17}"/>
              </a:ext>
            </a:extLst>
          </p:cNvPr>
          <p:cNvPicPr>
            <a:picLocks noChangeAspect="1"/>
          </p:cNvPicPr>
          <p:nvPr/>
        </p:nvPicPr>
        <p:blipFill>
          <a:blip r:embed="rId2"/>
          <a:stretch>
            <a:fillRect/>
          </a:stretch>
        </p:blipFill>
        <p:spPr>
          <a:xfrm>
            <a:off x="5486376" y="1270814"/>
            <a:ext cx="3152381" cy="2000000"/>
          </a:xfrm>
          <a:prstGeom prst="rect">
            <a:avLst/>
          </a:prstGeom>
        </p:spPr>
      </p:pic>
      <p:sp>
        <p:nvSpPr>
          <p:cNvPr id="8" name="文本框 7">
            <a:extLst>
              <a:ext uri="{FF2B5EF4-FFF2-40B4-BE49-F238E27FC236}">
                <a16:creationId xmlns:a16="http://schemas.microsoft.com/office/drawing/2014/main" id="{0CE3177B-4B80-4233-BF39-D1B43E2A4C77}"/>
              </a:ext>
            </a:extLst>
          </p:cNvPr>
          <p:cNvSpPr txBox="1"/>
          <p:nvPr/>
        </p:nvSpPr>
        <p:spPr>
          <a:xfrm>
            <a:off x="527737" y="1364132"/>
            <a:ext cx="2084119" cy="2492990"/>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a:t>
            </a:r>
            <a:endParaRPr lang="zh-CN" altLang="en-US" sz="1600" dirty="0"/>
          </a:p>
          <a:p>
            <a:r>
              <a:rPr lang="en-US" altLang="zh-CN" sz="1600" b="1" dirty="0"/>
              <a:t>2 3</a:t>
            </a:r>
            <a:endParaRPr lang="zh-CN" altLang="en-US" sz="1600" dirty="0"/>
          </a:p>
          <a:p>
            <a:r>
              <a:rPr lang="en-US" altLang="zh-CN" sz="1600" b="1" dirty="0"/>
              <a:t>3 4</a:t>
            </a:r>
            <a:endParaRPr lang="zh-CN" altLang="en-US" sz="1600" dirty="0"/>
          </a:p>
          <a:p>
            <a:r>
              <a:rPr lang="en-US" altLang="zh-CN" sz="1600" b="1" dirty="0"/>
              <a:t>1 3</a:t>
            </a:r>
            <a:endParaRPr lang="zh-CN" altLang="en-US" sz="1600" dirty="0"/>
          </a:p>
          <a:p>
            <a:r>
              <a:rPr lang="en-US" altLang="zh-CN" sz="1600" b="1" dirty="0"/>
              <a:t>4 1</a:t>
            </a:r>
            <a:endParaRPr lang="zh-CN" altLang="en-US" sz="1600" dirty="0"/>
          </a:p>
          <a:p>
            <a:r>
              <a:rPr lang="en-US" altLang="zh-CN" sz="1600" b="1" dirty="0"/>
              <a:t>1 5</a:t>
            </a:r>
            <a:endParaRPr lang="zh-CN" altLang="en-US" sz="1600" dirty="0"/>
          </a:p>
          <a:p>
            <a:r>
              <a:rPr lang="en-US" altLang="zh-CN" sz="1600" b="1" dirty="0"/>
              <a:t>4 5</a:t>
            </a:r>
            <a:endParaRPr lang="zh-CN" altLang="en-US" sz="1600" dirty="0"/>
          </a:p>
          <a:p>
            <a:endParaRPr lang="zh-CN" altLang="en-US" dirty="0"/>
          </a:p>
        </p:txBody>
      </p:sp>
      <p:sp>
        <p:nvSpPr>
          <p:cNvPr id="10" name="标题 1">
            <a:extLst>
              <a:ext uri="{FF2B5EF4-FFF2-40B4-BE49-F238E27FC236}">
                <a16:creationId xmlns:a16="http://schemas.microsoft.com/office/drawing/2014/main" id="{5E00AE33-2D3B-44CF-826F-182BBBC070AD}"/>
              </a:ext>
            </a:extLst>
          </p:cNvPr>
          <p:cNvSpPr>
            <a:spLocks noGrp="1"/>
          </p:cNvSpPr>
          <p:nvPr>
            <p:ph type="title"/>
          </p:nvPr>
        </p:nvSpPr>
        <p:spPr>
          <a:xfrm>
            <a:off x="762000" y="228600"/>
            <a:ext cx="7716838" cy="762000"/>
          </a:xfrm>
        </p:spPr>
        <p:txBody>
          <a:bodyPr/>
          <a:lstStyle/>
          <a:p>
            <a:r>
              <a:rPr lang="zh-CN" altLang="en-US" dirty="0"/>
              <a:t>链式前向星介绍</a:t>
            </a:r>
          </a:p>
        </p:txBody>
      </p:sp>
    </p:spTree>
    <p:extLst>
      <p:ext uri="{BB962C8B-B14F-4D97-AF65-F5344CB8AC3E}">
        <p14:creationId xmlns:p14="http://schemas.microsoft.com/office/powerpoint/2010/main" val="1939756985"/>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latin typeface="Tahoma" panose="020B0604030504040204" pitchFamily="34" charset="0"/>
                <a:ea typeface="宋体" panose="02010600030101010101" pitchFamily="2" charset="-122"/>
              </a:rPr>
              <a:t>11</a:t>
            </a:fld>
            <a:endParaRPr lang="en-US" altLang="en-US" sz="1400" dirty="0">
              <a:latin typeface="Tahoma" panose="020B0604030504040204" pitchFamily="34"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实验要求</a:t>
            </a:r>
          </a:p>
        </p:txBody>
      </p:sp>
      <p:sp>
        <p:nvSpPr>
          <p:cNvPr id="25605" name="Rectangle 3"/>
          <p:cNvSpPr>
            <a:spLocks noGrp="1"/>
          </p:cNvSpPr>
          <p:nvPr>
            <p:ph idx="1"/>
          </p:nvPr>
        </p:nvSpPr>
        <p:spPr/>
        <p:txBody>
          <a:bodyPr vert="horz" wrap="square" lIns="91440" tIns="45720" rIns="91440" bIns="45720" numCol="1" anchor="t" anchorCtr="0" compatLnSpc="1"/>
          <a:lstStyle/>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根据输入和输出要求完成模版代码部分，也可以自行编写代码，但是建议参照模版代码完成格式化输入和输出。</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marR="0" lvl="1"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0" cap="none" spc="0" normalizeH="0" baseline="0" noProof="1">
                <a:ln>
                  <a:noFill/>
                </a:ln>
                <a:solidFill>
                  <a:schemeClr val="tx1"/>
                </a:solidFill>
                <a:effectLst/>
                <a:uLnTx/>
                <a:uFillTx/>
                <a:latin typeface="+mn-lt"/>
                <a:ea typeface="宋体" panose="02010600030101010101" pitchFamily="2" charset="-122"/>
                <a:cs typeface="+mn-cs"/>
              </a:rPr>
              <a:t>运用图论相关方法实现</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要求在实验课上完成实验内容的</a:t>
            </a:r>
            <a:r>
              <a:rPr lang="zh-CN" altLang="en-US" sz="2000" noProof="1">
                <a:solidFill>
                  <a:srgbClr val="FF0000"/>
                </a:solidFill>
                <a:ea typeface="宋体" panose="02010600030101010101" pitchFamily="2" charset="-122"/>
                <a:cs typeface="+mn-cs"/>
              </a:rPr>
              <a:t>题目</a:t>
            </a:r>
            <a:r>
              <a:rPr lang="en-US" altLang="zh-CN" sz="2000" noProof="1">
                <a:solidFill>
                  <a:srgbClr val="FF0000"/>
                </a:solidFill>
                <a:ea typeface="宋体" panose="02010600030101010101" pitchFamily="2" charset="-122"/>
                <a:cs typeface="+mn-cs"/>
              </a:rPr>
              <a:t>1</a:t>
            </a:r>
            <a:r>
              <a:rPr lang="zh-CN" altLang="en-US" sz="2000" noProof="1">
                <a:solidFill>
                  <a:srgbClr val="FF0000"/>
                </a:solidFill>
                <a:ea typeface="宋体" panose="02010600030101010101" pitchFamily="2" charset="-122"/>
                <a:cs typeface="+mn-cs"/>
              </a:rPr>
              <a:t>或者题目</a:t>
            </a:r>
            <a:r>
              <a:rPr lang="en-US" altLang="zh-CN" sz="2000" noProof="1">
                <a:solidFill>
                  <a:srgbClr val="FF0000"/>
                </a:solidFill>
                <a:ea typeface="宋体" panose="02010600030101010101" pitchFamily="2" charset="-122"/>
                <a:cs typeface="+mn-cs"/>
              </a:rPr>
              <a:t>2</a:t>
            </a:r>
            <a:r>
              <a:rPr lang="zh-CN" altLang="en-US" sz="2000" noProof="1">
                <a:ea typeface="宋体" panose="02010600030101010101" pitchFamily="2" charset="-122"/>
                <a:cs typeface="+mn-cs"/>
              </a:rPr>
              <a:t>；课下完成剩余部分。提交时注意声明完成的是那个题目。</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在课下完成全部的实验内容并撰写实验报告。</a:t>
            </a:r>
            <a:endParaRPr kumimoji="0" lang="zh-CN" altLang="en-US" sz="2800" b="0" i="0" u="none" strike="noStrike" kern="0" cap="none" spc="0" normalizeH="0" baseline="0" noProof="1">
              <a:ln>
                <a:noFill/>
              </a:ln>
              <a:effectLst/>
              <a:uLnTx/>
              <a:uFillTx/>
              <a:ea typeface="宋体" panose="02010600030101010101" pitchFamily="2" charset="-122"/>
              <a:cs typeface="+mn-cs"/>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17410" name="Rectangle 3074"/>
          <p:cNvSpPr>
            <a:spLocks noGrp="1"/>
          </p:cNvSpPr>
          <p:nvPr>
            <p:ph type="title"/>
          </p:nvPr>
        </p:nvSpPr>
        <p:spPr>
          <a:xfrm>
            <a:off x="533400" y="152400"/>
            <a:ext cx="8382000" cy="914400"/>
          </a:xfrm>
        </p:spPr>
        <p:txBody>
          <a:bodyPr vert="horz" wrap="square" lIns="91440" tIns="45720" rIns="91440" bIns="45720" anchor="b"/>
          <a:lstStyle/>
          <a:p>
            <a:pPr eaLnBrk="1" hangingPunct="1"/>
            <a:r>
              <a:rPr lang="zh-CN" altLang="en-US" dirty="0">
                <a:ea typeface="宋体" panose="02010600030101010101" pitchFamily="2" charset="-122"/>
              </a:rPr>
              <a:t>作业提交</a:t>
            </a:r>
          </a:p>
        </p:txBody>
      </p:sp>
      <p:sp>
        <p:nvSpPr>
          <p:cNvPr id="17411" name="Rectangle 3"/>
          <p:cNvSpPr>
            <a:spLocks noGrp="1"/>
          </p:cNvSpPr>
          <p:nvPr>
            <p:ph idx="1"/>
          </p:nvPr>
        </p:nvSpPr>
        <p:spPr>
          <a:xfrm>
            <a:off x="-914256" y="1276168"/>
            <a:ext cx="9296156" cy="5562600"/>
          </a:xfrm>
        </p:spPr>
        <p:txBody>
          <a:bodyPr vert="horz" wrap="square" lIns="91440" tIns="45720" rIns="91440" bIns="45720" anchor="t"/>
          <a:lstStyle/>
          <a:p>
            <a:pPr marL="0" indent="0" eaLnBrk="1" hangingPunct="1">
              <a:buNone/>
            </a:pPr>
            <a:endParaRPr lang="en-US" altLang="zh-CN" sz="2000" dirty="0">
              <a:ea typeface="宋体" panose="02010600030101010101" pitchFamily="2" charset="-122"/>
            </a:endParaRPr>
          </a:p>
          <a:p>
            <a:pPr marL="1714500" lvl="3" indent="-342900" eaLnBrk="1" hangingPunct="1">
              <a:buClr>
                <a:schemeClr val="folHlink"/>
              </a:buClr>
              <a:buSzPct val="60000"/>
            </a:pPr>
            <a:r>
              <a:rPr lang="en-US" altLang="en-US" dirty="0" err="1">
                <a:solidFill>
                  <a:srgbClr val="FF0000"/>
                </a:solidFill>
                <a:ea typeface="宋体" panose="02010600030101010101" pitchFamily="2" charset="-122"/>
              </a:rPr>
              <a:t>提交邮箱</a:t>
            </a:r>
            <a:r>
              <a:rPr lang="zh-CN" altLang="en-US" dirty="0">
                <a:solidFill>
                  <a:srgbClr val="FF0000"/>
                </a:solidFill>
                <a:ea typeface="宋体" panose="02010600030101010101" pitchFamily="2" charset="-122"/>
              </a:rPr>
              <a:t>：</a:t>
            </a:r>
            <a:r>
              <a:rPr lang="zh-CN" altLang="en-US" b="1" dirty="0">
                <a:ea typeface="宋体" panose="02010600030101010101" pitchFamily="2" charset="-122"/>
              </a:rPr>
              <a:t>实验小班指定邮箱</a:t>
            </a:r>
            <a:endParaRPr lang="en-US" altLang="zh-CN" b="1" dirty="0">
              <a:ea typeface="宋体" panose="02010600030101010101" pitchFamily="2" charset="-122"/>
            </a:endParaRPr>
          </a:p>
          <a:p>
            <a:pPr marL="1714500" lvl="3" indent="-342900" eaLnBrk="1" hangingPunct="1">
              <a:buClr>
                <a:schemeClr val="folHlink"/>
              </a:buClr>
              <a:buSzPct val="60000"/>
            </a:pPr>
            <a:endParaRPr lang="en-US" altLang="zh-CN" dirty="0">
              <a:solidFill>
                <a:srgbClr val="FF0000"/>
              </a:solidFill>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课上部分</a:t>
            </a:r>
            <a:endParaRPr lang="en-US" altLang="zh-CN" dirty="0">
              <a:solidFill>
                <a:srgbClr val="FF0000"/>
              </a:solidFill>
              <a:ea typeface="宋体" panose="02010600030101010101" pitchFamily="2" charset="-122"/>
            </a:endParaRPr>
          </a:p>
          <a:p>
            <a:pPr marL="1371600" lvl="3" indent="0" eaLnBrk="1" hangingPunct="1">
              <a:buClr>
                <a:schemeClr val="folHlink"/>
              </a:buClr>
              <a:buSzPct val="60000"/>
              <a:buNone/>
            </a:pPr>
            <a:r>
              <a:rPr lang="en-US" altLang="zh-CN" sz="1800" dirty="0">
                <a:solidFill>
                  <a:srgbClr val="FF0000"/>
                </a:solidFill>
                <a:ea typeface="宋体" panose="02010600030101010101" pitchFamily="2" charset="-122"/>
              </a:rPr>
              <a:t>    </a:t>
            </a:r>
            <a:r>
              <a:rPr lang="zh-CN" altLang="en-US" sz="1800" dirty="0">
                <a:ea typeface="宋体" panose="02010600030101010101" pitchFamily="2" charset="-122"/>
              </a:rPr>
              <a:t>请把程序输出结果截图为</a:t>
            </a:r>
            <a:r>
              <a:rPr lang="en-US" altLang="zh-CN" sz="1800" dirty="0">
                <a:ea typeface="宋体" panose="02010600030101010101" pitchFamily="2" charset="-122"/>
              </a:rPr>
              <a:t>jpg</a:t>
            </a:r>
            <a:r>
              <a:rPr lang="zh-CN" altLang="en-US" sz="1800" dirty="0">
                <a:ea typeface="宋体" panose="02010600030101010101" pitchFamily="2" charset="-122"/>
              </a:rPr>
              <a:t>图片，与课上源代码打包成一个压缩</a:t>
            </a:r>
            <a:endParaRPr lang="en-US" altLang="zh-CN" sz="1800" dirty="0">
              <a:ea typeface="宋体" panose="02010600030101010101" pitchFamily="2" charset="-122"/>
            </a:endParaRPr>
          </a:p>
          <a:p>
            <a:pPr marL="1371600" lvl="3" indent="0" eaLnBrk="1" hangingPunct="1">
              <a:buClr>
                <a:schemeClr val="folHlink"/>
              </a:buClr>
              <a:buSzPct val="60000"/>
              <a:buNone/>
            </a:pPr>
            <a:r>
              <a:rPr lang="en-US" altLang="zh-CN" sz="1800" dirty="0">
                <a:ea typeface="宋体" panose="02010600030101010101" pitchFamily="2" charset="-122"/>
              </a:rPr>
              <a:t>     </a:t>
            </a:r>
            <a:r>
              <a:rPr lang="zh-CN" altLang="en-US" sz="1800" dirty="0">
                <a:ea typeface="宋体" panose="02010600030101010101" pitchFamily="2" charset="-122"/>
              </a:rPr>
              <a:t>包，命名格式如下：</a:t>
            </a:r>
            <a:endParaRPr lang="en-US" altLang="zh-CN" sz="1800" dirty="0">
              <a:ea typeface="宋体" panose="02010600030101010101" pitchFamily="2" charset="-122"/>
            </a:endParaRPr>
          </a:p>
          <a:p>
            <a:pPr marL="2171700" lvl="4" indent="-342900">
              <a:buClr>
                <a:schemeClr val="folHlink"/>
              </a:buClr>
              <a:buSzPct val="60000"/>
            </a:pPr>
            <a:r>
              <a:rPr lang="zh-CN" altLang="en-US" sz="1800" dirty="0">
                <a:ea typeface="宋体" panose="02010600030101010101" pitchFamily="2" charset="-122"/>
              </a:rPr>
              <a:t>课上</a:t>
            </a:r>
            <a:r>
              <a:rPr lang="en-US" altLang="zh-CN" sz="1800" dirty="0">
                <a:ea typeface="宋体" panose="02010600030101010101" pitchFamily="2" charset="-122"/>
              </a:rPr>
              <a:t>_</a:t>
            </a:r>
            <a:r>
              <a:rPr lang="zh-CN" altLang="en-US" sz="1800" dirty="0">
                <a:ea typeface="宋体" panose="02010600030101010101" pitchFamily="2" charset="-122"/>
              </a:rPr>
              <a:t>实验</a:t>
            </a:r>
            <a:r>
              <a:rPr lang="en-US" altLang="zh-CN" sz="1800" dirty="0">
                <a:ea typeface="宋体" panose="02010600030101010101" pitchFamily="2" charset="-122"/>
              </a:rPr>
              <a:t>4_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endParaRPr lang="en-US" altLang="zh-CN" dirty="0">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课下部分</a:t>
            </a:r>
            <a:endParaRPr lang="en-US" altLang="zh-CN" dirty="0">
              <a:solidFill>
                <a:srgbClr val="FF0000"/>
              </a:solidFill>
              <a:ea typeface="宋体" panose="02010600030101010101" pitchFamily="2" charset="-122"/>
            </a:endParaRPr>
          </a:p>
          <a:p>
            <a:pPr marL="1828800" lvl="4" indent="0" eaLnBrk="1" hangingPunct="1">
              <a:buClr>
                <a:schemeClr val="folHlink"/>
              </a:buClr>
              <a:buSzPct val="60000"/>
              <a:buNone/>
            </a:pPr>
            <a:r>
              <a:rPr lang="en-US" altLang="en-US" sz="1800" dirty="0" err="1">
                <a:ea typeface="宋体" panose="02010600030101010101" pitchFamily="2" charset="-122"/>
              </a:rPr>
              <a:t>请把电子版实验报告及源代码打包成一个压缩包，命名格式如下</a:t>
            </a:r>
            <a:r>
              <a:rPr lang="zh-CN" altLang="en-US" sz="1800" dirty="0">
                <a:ea typeface="宋体" panose="02010600030101010101" pitchFamily="2" charset="-122"/>
              </a:rPr>
              <a:t>：</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实验报告</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压缩包</a:t>
            </a:r>
            <a:r>
              <a:rPr lang="en-US" altLang="en-US" sz="1800" dirty="0">
                <a:ea typeface="宋体" panose="02010600030101010101" pitchFamily="2" charset="-122"/>
              </a:rPr>
              <a:t>：   </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邮件标题</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1828800" lvl="4" indent="0">
              <a:buClr>
                <a:schemeClr val="folHlink"/>
              </a:buClr>
              <a:buSzPct val="60000"/>
              <a:buNone/>
            </a:pPr>
            <a:endParaRPr lang="en-US" altLang="en-US" dirty="0">
              <a:ea typeface="宋体" panose="02010600030101010101" pitchFamily="2" charset="-122"/>
            </a:endParaRPr>
          </a:p>
          <a:p>
            <a:pPr marL="1828800" lvl="7" indent="-342900">
              <a:buClr>
                <a:schemeClr val="folHlink"/>
              </a:buClr>
              <a:buSzPct val="60000"/>
            </a:pPr>
            <a:r>
              <a:rPr lang="zh-CN" altLang="en-US" dirty="0">
                <a:ea typeface="宋体" panose="02010600030101010101" pitchFamily="2" charset="-122"/>
                <a:sym typeface="+mn-ea"/>
              </a:rPr>
              <a:t>课下部分</a:t>
            </a:r>
            <a:r>
              <a:rPr lang="en-US" altLang="zh-CN" dirty="0">
                <a:ea typeface="宋体" panose="02010600030101010101" pitchFamily="2" charset="-122"/>
                <a:sym typeface="+mn-ea"/>
              </a:rPr>
              <a:t>提交</a:t>
            </a:r>
            <a:r>
              <a:rPr lang="en-US" altLang="zh-CN" dirty="0">
                <a:solidFill>
                  <a:srgbClr val="FF0000"/>
                </a:solidFill>
                <a:ea typeface="宋体" panose="02010600030101010101" pitchFamily="2" charset="-122"/>
                <a:sym typeface="+mn-ea"/>
              </a:rPr>
              <a:t>截止时间</a:t>
            </a:r>
            <a:r>
              <a:rPr lang="en-US" altLang="zh-CN" dirty="0">
                <a:ea typeface="宋体" panose="02010600030101010101" pitchFamily="2" charset="-122"/>
                <a:sym typeface="+mn-ea"/>
              </a:rPr>
              <a:t>：2020</a:t>
            </a:r>
            <a:r>
              <a:rPr lang="zh-CN" altLang="en-US" dirty="0">
                <a:ea typeface="宋体" panose="02010600030101010101" pitchFamily="2" charset="-122"/>
                <a:sym typeface="+mn-ea"/>
              </a:rPr>
              <a:t>年</a:t>
            </a:r>
            <a:r>
              <a:rPr lang="en-US" altLang="zh-CN" dirty="0">
                <a:solidFill>
                  <a:srgbClr val="FF0000"/>
                </a:solidFill>
                <a:ea typeface="宋体" panose="02010600030101010101" pitchFamily="2" charset="-122"/>
                <a:sym typeface="+mn-ea"/>
              </a:rPr>
              <a:t>5</a:t>
            </a:r>
            <a:r>
              <a:rPr lang="zh-CN" altLang="en-US" dirty="0">
                <a:solidFill>
                  <a:srgbClr val="FF0000"/>
                </a:solidFill>
                <a:ea typeface="宋体" panose="02010600030101010101" pitchFamily="2" charset="-122"/>
                <a:sym typeface="+mn-ea"/>
              </a:rPr>
              <a:t>月</a:t>
            </a:r>
            <a:r>
              <a:rPr lang="en-US" altLang="zh-CN" dirty="0">
                <a:solidFill>
                  <a:srgbClr val="FF0000"/>
                </a:solidFill>
                <a:ea typeface="宋体" panose="02010600030101010101" pitchFamily="2" charset="-122"/>
                <a:sym typeface="+mn-ea"/>
              </a:rPr>
              <a:t>12</a:t>
            </a:r>
            <a:r>
              <a:rPr lang="zh-CN" altLang="en-US" dirty="0">
                <a:solidFill>
                  <a:srgbClr val="FF0000"/>
                </a:solidFill>
                <a:ea typeface="宋体" panose="02010600030101010101" pitchFamily="2" charset="-122"/>
                <a:sym typeface="+mn-ea"/>
              </a:rPr>
              <a:t>日</a:t>
            </a:r>
            <a:r>
              <a:rPr lang="zh-CN" altLang="en-US" dirty="0">
                <a:ea typeface="宋体" panose="02010600030101010101" pitchFamily="2" charset="-122"/>
                <a:sym typeface="+mn-ea"/>
              </a:rPr>
              <a:t>早</a:t>
            </a:r>
            <a:r>
              <a:rPr lang="en-US" altLang="zh-CN" dirty="0">
                <a:ea typeface="宋体" panose="02010600030101010101" pitchFamily="2" charset="-122"/>
                <a:sym typeface="+mn-ea"/>
              </a:rPr>
              <a:t>6</a:t>
            </a:r>
            <a:r>
              <a:rPr lang="zh-CN" altLang="en-US">
                <a:ea typeface="宋体" panose="02010600030101010101" pitchFamily="2" charset="-122"/>
                <a:sym typeface="+mn-ea"/>
              </a:rPr>
              <a:t>点前</a:t>
            </a:r>
            <a:r>
              <a:rPr lang="en-US" altLang="en-US">
                <a:ea typeface="宋体" panose="02010600030101010101" pitchFamily="2" charset="-122"/>
                <a:sym typeface="+mn-ea"/>
              </a:rPr>
              <a:t>。</a:t>
            </a:r>
            <a:endParaRPr lang="en-US" altLang="en-US" dirty="0">
              <a:ea typeface="宋体" panose="02010600030101010101" pitchFamily="2" charset="-122"/>
            </a:endParaRPr>
          </a:p>
          <a:p>
            <a:pPr marL="1828800" lvl="4" indent="0" eaLnBrk="1" hangingPunct="1">
              <a:buClr>
                <a:schemeClr val="folHlink"/>
              </a:buClr>
              <a:buSzPct val="60000"/>
              <a:buNone/>
            </a:pPr>
            <a:endParaRPr lang="en-US" altLang="zh-CN" sz="2400" dirty="0">
              <a:ea typeface="宋体" panose="02010600030101010101" pitchFamily="2" charset="-122"/>
            </a:endParaRPr>
          </a:p>
          <a:p>
            <a:pPr marL="1371600" lvl="3" indent="0" eaLnBrk="1" hangingPunct="1">
              <a:buClr>
                <a:schemeClr val="folHlink"/>
              </a:buClr>
              <a:buSzPct val="60000"/>
              <a:buNone/>
            </a:pPr>
            <a:endParaRPr lang="en-US" altLang="en-US" sz="2400" dirty="0">
              <a:ea typeface="宋体" panose="02010600030101010101" pitchFamily="2" charset="-122"/>
            </a:endParaRPr>
          </a:p>
          <a:p>
            <a:pPr marL="2171700" lvl="4" indent="-342900" eaLnBrk="1" hangingPunct="1">
              <a:buClr>
                <a:schemeClr val="folHlink"/>
              </a:buClr>
              <a:buSzPct val="60000"/>
              <a:buNone/>
            </a:pPr>
            <a:endParaRPr lang="en-US" altLang="en-US"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en-US" dirty="0">
              <a:ea typeface="宋体" panose="02010600030101010101" pitchFamily="2"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实验一评分标准</a:t>
            </a:r>
            <a:endParaRPr kumimoji="1" lang="zh-CN" altLang="en-US" dirty="0"/>
          </a:p>
        </p:txBody>
      </p:sp>
      <p:sp>
        <p:nvSpPr>
          <p:cNvPr id="3" name="内容占位符 2"/>
          <p:cNvSpPr>
            <a:spLocks noGrp="1"/>
          </p:cNvSpPr>
          <p:nvPr>
            <p:ph idx="1"/>
          </p:nvPr>
        </p:nvSpPr>
        <p:spPr>
          <a:xfrm>
            <a:off x="391319" y="1295400"/>
            <a:ext cx="8458200" cy="5105400"/>
          </a:xfrm>
        </p:spPr>
        <p:txBody>
          <a:bodyPr/>
          <a:lstStyle/>
          <a:p>
            <a:pPr lvl="1"/>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b="1" dirty="0">
                <a:solidFill>
                  <a:srgbClr val="FF0000"/>
                </a:solidFill>
                <a:latin typeface="宋体" panose="02010600030101010101" pitchFamily="2" charset="-122"/>
                <a:ea typeface="宋体" panose="02010600030101010101" pitchFamily="2" charset="-122"/>
              </a:rPr>
              <a:t>总分</a:t>
            </a:r>
            <a:r>
              <a:rPr kumimoji="1" lang="en-US" altLang="zh-CN" b="1" dirty="0">
                <a:solidFill>
                  <a:srgbClr val="FF0000"/>
                </a:solidFill>
                <a:latin typeface="宋体" panose="02010600030101010101" pitchFamily="2" charset="-122"/>
                <a:ea typeface="宋体" panose="02010600030101010101" pitchFamily="2" charset="-122"/>
              </a:rPr>
              <a:t>100</a:t>
            </a:r>
            <a:r>
              <a:rPr kumimoji="1" lang="zh-CN" altLang="en-US" b="1" dirty="0">
                <a:solidFill>
                  <a:srgbClr val="FF0000"/>
                </a:solidFill>
                <a:latin typeface="宋体" panose="02010600030101010101" pitchFamily="2" charset="-122"/>
                <a:ea typeface="宋体" panose="02010600030101010101" pitchFamily="2" charset="-122"/>
              </a:rPr>
              <a:t>分</a:t>
            </a:r>
            <a:endParaRPr kumimoji="1" lang="en-US" altLang="zh-CN" b="1" dirty="0">
              <a:solidFill>
                <a:srgbClr val="FF0000"/>
              </a:solidFill>
              <a:latin typeface="宋体" panose="02010600030101010101" pitchFamily="2" charset="-122"/>
              <a:ea typeface="宋体" panose="02010600030101010101" pitchFamily="2" charset="-122"/>
            </a:endParaRPr>
          </a:p>
          <a:p>
            <a:pPr marL="457200" lvl="1" indent="0">
              <a:buNone/>
            </a:pPr>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实验课上： </a:t>
            </a:r>
            <a:r>
              <a:rPr kumimoji="1" lang="en-US" altLang="zh-CN" sz="2000" dirty="0">
                <a:solidFill>
                  <a:srgbClr val="FF0000"/>
                </a:solidFill>
                <a:latin typeface="宋体" panose="02010600030101010101" pitchFamily="2" charset="-122"/>
                <a:ea typeface="宋体" panose="02010600030101010101" pitchFamily="2" charset="-122"/>
              </a:rPr>
              <a:t>40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完成题目</a:t>
            </a:r>
            <a:r>
              <a:rPr kumimoji="1" lang="en-US" altLang="zh-CN" sz="1800" dirty="0">
                <a:latin typeface="宋体" panose="02010600030101010101" pitchFamily="2" charset="-122"/>
                <a:ea typeface="宋体" panose="02010600030101010101" pitchFamily="2" charset="-122"/>
              </a:rPr>
              <a:t>1</a:t>
            </a:r>
            <a:r>
              <a:rPr kumimoji="1" lang="zh-CN" altLang="en-US" sz="1800" dirty="0">
                <a:latin typeface="宋体" panose="02010600030101010101" pitchFamily="2" charset="-122"/>
                <a:ea typeface="宋体" panose="02010600030101010101" pitchFamily="2" charset="-122"/>
              </a:rPr>
              <a:t>或者题目</a:t>
            </a:r>
            <a:r>
              <a:rPr kumimoji="1" lang="en-US" altLang="zh-CN" sz="1800" dirty="0">
                <a:latin typeface="宋体" panose="02010600030101010101" pitchFamily="2" charset="-122"/>
                <a:ea typeface="宋体" panose="02010600030101010101" pitchFamily="2" charset="-122"/>
              </a:rPr>
              <a:t>2 </a:t>
            </a:r>
            <a:r>
              <a:rPr kumimoji="1" lang="zh-CN" altLang="en-US" sz="1800" dirty="0">
                <a:latin typeface="宋体" panose="02010600030101010101" pitchFamily="2" charset="-122"/>
                <a:ea typeface="宋体" panose="02010600030101010101" pitchFamily="2" charset="-122"/>
              </a:rPr>
              <a:t>（</a:t>
            </a:r>
            <a:r>
              <a:rPr kumimoji="1" lang="en-US" altLang="zh-CN" sz="1800" dirty="0">
                <a:latin typeface="宋体" panose="02010600030101010101" pitchFamily="2" charset="-122"/>
                <a:ea typeface="宋体" panose="02010600030101010101" pitchFamily="2" charset="-122"/>
              </a:rPr>
              <a:t>40</a:t>
            </a:r>
            <a:r>
              <a:rPr kumimoji="1" lang="zh-CN" altLang="en-US" sz="1800" dirty="0">
                <a:latin typeface="宋体" panose="02010600030101010101" pitchFamily="2" charset="-122"/>
                <a:ea typeface="宋体" panose="02010600030101010101" pitchFamily="2" charset="-122"/>
              </a:rPr>
              <a:t>分）</a:t>
            </a:r>
            <a:endParaRPr kumimoji="1" lang="en-US" altLang="zh-CN" sz="2000" dirty="0">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实验课下：</a:t>
            </a:r>
            <a:r>
              <a:rPr kumimoji="1" lang="en-US" altLang="zh-CN" sz="2000" dirty="0">
                <a:solidFill>
                  <a:srgbClr val="FF0000"/>
                </a:solidFill>
                <a:latin typeface="宋体" panose="02010600030101010101" pitchFamily="2" charset="-122"/>
                <a:ea typeface="宋体" panose="02010600030101010101" pitchFamily="2" charset="-122"/>
              </a:rPr>
              <a:t>60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剩余题目的完成（</a:t>
            </a:r>
            <a:r>
              <a:rPr kumimoji="1" lang="en-US" altLang="zh-CN" sz="1800" dirty="0">
                <a:latin typeface="宋体" panose="02010600030101010101" pitchFamily="2" charset="-122"/>
                <a:ea typeface="宋体" panose="02010600030101010101" pitchFamily="2" charset="-122"/>
              </a:rPr>
              <a:t>10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实验报告的完成（</a:t>
            </a:r>
            <a:r>
              <a:rPr kumimoji="1" lang="en-US" altLang="zh-CN" sz="1800" dirty="0">
                <a:latin typeface="宋体" panose="02010600030101010101" pitchFamily="2" charset="-122"/>
                <a:ea typeface="宋体" panose="02010600030101010101" pitchFamily="2" charset="-122"/>
              </a:rPr>
              <a:t>50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endParaRPr kumimoji="1" lang="en-US" altLang="zh-CN" sz="1800" dirty="0">
              <a:latin typeface="宋体" panose="02010600030101010101" pitchFamily="2" charset="-122"/>
              <a:ea typeface="宋体" panose="02010600030101010101" pitchFamily="2" charset="-122"/>
            </a:endParaRPr>
          </a:p>
          <a:p>
            <a:pPr marL="914400" lvl="2" indent="0">
              <a:buNone/>
            </a:pPr>
            <a:endParaRPr kumimoji="1" lang="en-US" altLang="zh-CN" sz="2000" dirty="0">
              <a:latin typeface="宋体" panose="02010600030101010101" pitchFamily="2" charset="-122"/>
              <a:ea typeface="宋体" panose="02010600030101010101" pitchFamily="2" charset="-122"/>
            </a:endParaRPr>
          </a:p>
          <a:p>
            <a:pPr marL="914400" lvl="2" indent="0">
              <a:buNone/>
            </a:pPr>
            <a:r>
              <a:rPr kumimoji="1" lang="zh-CN" altLang="en-US" sz="2000" b="1" dirty="0">
                <a:solidFill>
                  <a:srgbClr val="0070C0"/>
                </a:solidFill>
                <a:latin typeface="宋体" panose="02010600030101010101" pitchFamily="2" charset="-122"/>
                <a:ea typeface="宋体" panose="02010600030101010101" pitchFamily="2" charset="-122"/>
              </a:rPr>
              <a:t>注：实验报告未提交者按实验一整体</a:t>
            </a:r>
            <a:r>
              <a:rPr kumimoji="1" lang="en-US" altLang="zh-CN" sz="2000" b="1" dirty="0">
                <a:solidFill>
                  <a:srgbClr val="0070C0"/>
                </a:solidFill>
                <a:latin typeface="宋体" panose="02010600030101010101" pitchFamily="2" charset="-122"/>
                <a:ea typeface="宋体" panose="02010600030101010101" pitchFamily="2" charset="-122"/>
              </a:rPr>
              <a:t>0</a:t>
            </a:r>
            <a:r>
              <a:rPr kumimoji="1" lang="zh-CN" altLang="en-US" sz="2000" b="1" dirty="0">
                <a:solidFill>
                  <a:srgbClr val="0070C0"/>
                </a:solidFill>
                <a:latin typeface="宋体" panose="02010600030101010101" pitchFamily="2" charset="-122"/>
                <a:ea typeface="宋体" panose="02010600030101010101" pitchFamily="2" charset="-122"/>
              </a:rPr>
              <a:t>分处理。</a:t>
            </a:r>
            <a:endParaRPr kumimoji="1" lang="en-US" altLang="zh-CN" sz="2000" b="1" dirty="0">
              <a:solidFill>
                <a:srgbClr val="0070C0"/>
              </a:solidFill>
              <a:latin typeface="宋体" panose="02010600030101010101" pitchFamily="2" charset="-122"/>
              <a:ea typeface="宋体" panose="02010600030101010101" pitchFamily="2" charset="-122"/>
            </a:endParaRPr>
          </a:p>
          <a:p>
            <a:pPr marL="914400" lvl="2" indent="0">
              <a:buNone/>
            </a:pPr>
            <a:endParaRPr kumimoji="1" lang="zh-CN" altLang="en-US"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14</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en-US" altLang="zh-CN" dirty="0" err="1">
                <a:ea typeface="宋体" panose="02010600030101010101" pitchFamily="2" charset="-122"/>
              </a:rPr>
              <a:t>源程序</a:t>
            </a:r>
            <a:r>
              <a:rPr lang="zh-CN" altLang="en-US" dirty="0">
                <a:ea typeface="宋体" panose="02010600030101010101" pitchFamily="2" charset="-122"/>
              </a:rPr>
              <a:t>代码评分标准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en-US" altLang="zh-CN" sz="2000" dirty="0">
                <a:solidFill>
                  <a:srgbClr val="FF0000"/>
                </a:solidFill>
                <a:latin typeface="宋体" panose="02010600030101010101" pitchFamily="2" charset="-122"/>
                <a:ea typeface="宋体" panose="02010600030101010101" pitchFamily="2" charset="-122"/>
              </a:rPr>
              <a:t>  </a:t>
            </a:r>
            <a:r>
              <a:rPr lang="zh-CN" altLang="zh-CN" sz="2000" dirty="0">
                <a:solidFill>
                  <a:srgbClr val="FF0000"/>
                </a:solidFill>
                <a:latin typeface="宋体" panose="02010600030101010101" pitchFamily="2" charset="-122"/>
                <a:ea typeface="宋体" panose="02010600030101010101" pitchFamily="2" charset="-122"/>
              </a:rPr>
              <a:t>程序</a:t>
            </a:r>
            <a:r>
              <a:rPr lang="zh-CN" altLang="en-US" sz="2000" dirty="0">
                <a:solidFill>
                  <a:srgbClr val="FF0000"/>
                </a:solidFill>
                <a:latin typeface="宋体" panose="02010600030101010101" pitchFamily="2" charset="-122"/>
                <a:ea typeface="宋体" panose="02010600030101010101" pitchFamily="2" charset="-122"/>
              </a:rPr>
              <a:t>代码总分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分，各个功能点按百分比单独计分：</a:t>
            </a:r>
            <a:endParaRPr lang="en-US" altLang="zh-CN" sz="2000" dirty="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编译不通过，该部分直接</a:t>
            </a:r>
            <a:r>
              <a:rPr lang="en-US" altLang="zh-CN" sz="1800" dirty="0">
                <a:solidFill>
                  <a:srgbClr val="FF0000"/>
                </a:solidFill>
                <a:latin typeface="宋体" panose="02010600030101010101" pitchFamily="2" charset="-122"/>
                <a:ea typeface="宋体" panose="02010600030101010101" pitchFamily="2" charset="-122"/>
              </a:rPr>
              <a:t> 0</a:t>
            </a:r>
            <a:r>
              <a:rPr lang="zh-CN" altLang="zh-CN" sz="1800" dirty="0">
                <a:solidFill>
                  <a:srgbClr val="FF0000"/>
                </a:solidFill>
                <a:latin typeface="宋体" panose="02010600030101010101" pitchFamily="2" charset="-122"/>
                <a:ea typeface="宋体" panose="02010600030101010101" pitchFamily="2" charset="-122"/>
              </a:rPr>
              <a:t>分</a:t>
            </a:r>
            <a:r>
              <a:rPr lang="zh-CN" altLang="zh-CN" sz="1800" dirty="0">
                <a:latin typeface="宋体" panose="02010600030101010101" pitchFamily="2" charset="-122"/>
                <a:ea typeface="宋体" panose="02010600030101010101" pitchFamily="2" charset="-122"/>
              </a:rPr>
              <a:t>处理</a:t>
            </a:r>
            <a:endParaRPr lang="en-US" altLang="zh-CN" sz="1800" dirty="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编译通过，根据输入但得不到正确输出。</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30%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编译通过，根据指定输入能得到正确输出，但是无程序主要函数功能的注释，部分边界边界输入考虑不周全。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编译通过，根据指定输入能得到正确输出，程序主要函数功能的注释完整，边界情况考虑不周全。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60%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编译通过，根据输入能得到正确输出，程序健壮性、鲁棒性强，且程序函数注释详细。</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100%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如果你认为你的程序有特色，请在用户手册中对每个特色加以说明并给出验证数据，如果验证属实，</a:t>
            </a:r>
            <a:r>
              <a:rPr lang="zh-CN" altLang="zh-CN" sz="1800" dirty="0">
                <a:solidFill>
                  <a:srgbClr val="FF0000"/>
                </a:solidFill>
                <a:latin typeface="宋体" panose="02010600030101010101" pitchFamily="2" charset="-122"/>
                <a:ea typeface="宋体" panose="02010600030101010101" pitchFamily="2" charset="-122"/>
              </a:rPr>
              <a:t>加</a:t>
            </a:r>
            <a:r>
              <a:rPr lang="en-US" altLang="zh-CN" sz="1800" dirty="0">
                <a:solidFill>
                  <a:srgbClr val="FF0000"/>
                </a:solidFill>
                <a:latin typeface="宋体" panose="02010600030101010101" pitchFamily="2" charset="-122"/>
                <a:ea typeface="宋体" panose="02010600030101010101" pitchFamily="2" charset="-122"/>
              </a:rPr>
              <a:t>10%-20%</a:t>
            </a:r>
            <a:r>
              <a:rPr lang="zh-CN" altLang="zh-CN" sz="1800" dirty="0">
                <a:solidFill>
                  <a:srgbClr val="FF0000"/>
                </a:solidFill>
                <a:latin typeface="宋体" panose="02010600030101010101" pitchFamily="2" charset="-122"/>
                <a:ea typeface="宋体" panose="02010600030101010101" pitchFamily="2" charset="-122"/>
              </a:rPr>
              <a:t>分数</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不超过该功能点总分</a:t>
            </a:r>
            <a:r>
              <a:rPr lang="zh-CN" altLang="zh-CN" sz="1800" dirty="0">
                <a:latin typeface="宋体" panose="02010600030101010101" pitchFamily="2" charset="-122"/>
                <a:ea typeface="宋体" panose="02010600030101010101" pitchFamily="2" charset="-122"/>
              </a:rPr>
              <a:t>）。</a:t>
            </a: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0119877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15</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zh-CN" altLang="en-US" dirty="0">
                <a:ea typeface="宋体" panose="02010600030101010101" pitchFamily="2" charset="-122"/>
              </a:rPr>
              <a:t>实验报告评分标准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zh-CN" altLang="en-US" sz="2000" dirty="0">
                <a:solidFill>
                  <a:srgbClr val="FF0000"/>
                </a:solidFill>
                <a:latin typeface="宋体" panose="02010600030101010101" pitchFamily="2" charset="-122"/>
                <a:ea typeface="宋体" panose="02010600030101010101" pitchFamily="2" charset="-122"/>
              </a:rPr>
              <a:t>  实验报告总分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 分</a:t>
            </a:r>
            <a:r>
              <a:rPr lang="en-US" altLang="zh-CN" sz="2000" dirty="0">
                <a:solidFill>
                  <a:srgbClr val="FF0000"/>
                </a:solidFill>
                <a:latin typeface="宋体" panose="02010600030101010101" pitchFamily="2" charset="-122"/>
                <a:ea typeface="宋体" panose="02010600030101010101" pitchFamily="2" charset="-122"/>
              </a:rPr>
              <a:t>4</a:t>
            </a:r>
            <a:r>
              <a:rPr lang="zh-CN" altLang="en-US" sz="2000" dirty="0">
                <a:solidFill>
                  <a:srgbClr val="FF0000"/>
                </a:solidFill>
                <a:latin typeface="宋体" panose="02010600030101010101" pitchFamily="2" charset="-122"/>
                <a:ea typeface="宋体" panose="02010600030101010101" pitchFamily="2" charset="-122"/>
              </a:rPr>
              <a:t>个部分计分：</a:t>
            </a:r>
            <a:endParaRPr lang="en-US" altLang="zh-CN" sz="2000" dirty="0">
              <a:solidFill>
                <a:srgbClr val="FF0000"/>
              </a:solidFill>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问题分析</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 </a:t>
            </a:r>
            <a:endParaRPr lang="en-US" altLang="zh-CN" sz="2000" dirty="0">
              <a:solidFill>
                <a:srgbClr val="FF0000"/>
              </a:solidFill>
              <a:latin typeface="宋体" panose="02010600030101010101" pitchFamily="2" charset="-122"/>
              <a:ea typeface="宋体" panose="02010600030101010101" pitchFamily="2" charset="-122"/>
            </a:endParaRPr>
          </a:p>
          <a:p>
            <a:pPr lvl="1"/>
            <a:r>
              <a:rPr lang="zh-CN" altLang="zh-CN" sz="1800" dirty="0">
                <a:latin typeface="宋体" panose="02010600030101010101" pitchFamily="2" charset="-122"/>
                <a:ea typeface="宋体" panose="02010600030101010101" pitchFamily="2" charset="-122"/>
              </a:rPr>
              <a:t>能将原题要解决的问题转换成用计算机要解决的问题</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详细设计</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eaLnBrk="1" hangingPunct="1">
              <a:defRPr/>
            </a:pPr>
            <a:r>
              <a:rPr lang="zh-CN" altLang="en-US" sz="1800" noProof="1">
                <a:latin typeface="宋体" panose="02010600030101010101" pitchFamily="2" charset="-122"/>
                <a:ea typeface="宋体" panose="02010600030101010101" pitchFamily="2" charset="-122"/>
              </a:rPr>
              <a:t>设计思想（</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存储结构及操作（</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程序整体流程（</a:t>
            </a:r>
            <a:r>
              <a:rPr lang="en-US" altLang="zh-CN" sz="1800" noProof="1">
                <a:latin typeface="宋体" panose="02010600030101010101" pitchFamily="2" charset="-122"/>
                <a:ea typeface="宋体" panose="02010600030101010101" pitchFamily="2" charset="-122"/>
              </a:rPr>
              <a:t>10</a:t>
            </a:r>
            <a:r>
              <a:rPr lang="zh-CN" altLang="en-US" sz="1800" noProof="1">
                <a:latin typeface="宋体" panose="02010600030101010101" pitchFamily="2" charset="-122"/>
                <a:ea typeface="宋体" panose="02010600030101010101" pitchFamily="2" charset="-122"/>
              </a:rPr>
              <a:t>分）</a:t>
            </a: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用户使用手册</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r>
              <a:rPr lang="en-US" altLang="zh-CN" sz="2000" dirty="0">
                <a:solidFill>
                  <a:srgbClr val="FF0000"/>
                </a:solidFill>
                <a:latin typeface="宋体" panose="02010600030101010101" pitchFamily="2" charset="-122"/>
                <a:ea typeface="宋体" panose="02010600030101010101" pitchFamily="2" charset="-122"/>
              </a:rPr>
              <a:t>)</a:t>
            </a:r>
          </a:p>
          <a:p>
            <a:pPr lvl="1"/>
            <a:r>
              <a:rPr lang="zh-CN" altLang="zh-CN" sz="1800" dirty="0">
                <a:latin typeface="宋体" panose="02010600030101010101" pitchFamily="2" charset="-122"/>
                <a:ea typeface="宋体" panose="02010600030101010101" pitchFamily="2" charset="-122"/>
              </a:rPr>
              <a:t>描述具体，能够根据该手册进行程序的使用</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总结</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a:r>
              <a:rPr lang="en-US" altLang="zh-CN" sz="1800" dirty="0" err="1">
                <a:latin typeface="宋体" panose="02010600030101010101" pitchFamily="2" charset="-122"/>
                <a:ea typeface="宋体" panose="02010600030101010101" pitchFamily="2" charset="-122"/>
              </a:rPr>
              <a:t>总结出该实验涉及到的数据结构和算法，以及遇到的问题和收获</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491176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E7FBC-0E59-FE4F-880D-88EA1D49DA45}"/>
              </a:ext>
            </a:extLst>
          </p:cNvPr>
          <p:cNvSpPr>
            <a:spLocks noGrp="1"/>
          </p:cNvSpPr>
          <p:nvPr>
            <p:ph type="title"/>
          </p:nvPr>
        </p:nvSpPr>
        <p:spPr/>
        <p:txBody>
          <a:bodyPr/>
          <a:lstStyle/>
          <a:p>
            <a:r>
              <a:rPr kumimoji="1" lang="zh-CN" altLang="en-US" dirty="0"/>
              <a:t>线上检查流程</a:t>
            </a:r>
          </a:p>
        </p:txBody>
      </p:sp>
      <p:sp>
        <p:nvSpPr>
          <p:cNvPr id="3" name="内容占位符 2">
            <a:extLst>
              <a:ext uri="{FF2B5EF4-FFF2-40B4-BE49-F238E27FC236}">
                <a16:creationId xmlns:a16="http://schemas.microsoft.com/office/drawing/2014/main" id="{46BEC5A4-004E-2B4C-8F6F-7BC5BA8EC900}"/>
              </a:ext>
            </a:extLst>
          </p:cNvPr>
          <p:cNvSpPr>
            <a:spLocks noGrp="1"/>
          </p:cNvSpPr>
          <p:nvPr>
            <p:ph idx="1"/>
          </p:nvPr>
        </p:nvSpPr>
        <p:spPr/>
        <p:txBody>
          <a:bodyPr/>
          <a:lstStyle/>
          <a:p>
            <a:r>
              <a:rPr kumimoji="1" lang="zh-CN" altLang="en-US" dirty="0"/>
              <a:t>（</a:t>
            </a:r>
            <a:r>
              <a:rPr kumimoji="1" lang="en-US" altLang="zh-CN" dirty="0"/>
              <a:t>1</a:t>
            </a:r>
            <a:r>
              <a:rPr kumimoji="1" lang="zh-CN" altLang="en-US" dirty="0"/>
              <a:t>）实验课下课前一小时助教会公布指定输入文本内容；</a:t>
            </a:r>
            <a:endParaRPr kumimoji="1" lang="en-US" altLang="zh-CN" dirty="0"/>
          </a:p>
          <a:p>
            <a:r>
              <a:rPr kumimoji="1" lang="zh-CN" altLang="en-US" dirty="0"/>
              <a:t>（</a:t>
            </a:r>
            <a:r>
              <a:rPr kumimoji="1" lang="en-US" altLang="zh-CN" dirty="0"/>
              <a:t>2</a:t>
            </a:r>
            <a:r>
              <a:rPr kumimoji="1" lang="zh-CN" altLang="en-US" dirty="0"/>
              <a:t>）同学们可以根据输入内容来验证自己实验程序完整性和正确性，下课前提交给定输入的程序输出结果截图跟源程序代码到指定邮箱。</a:t>
            </a:r>
            <a:endParaRPr kumimoji="1" lang="en-US" altLang="zh-CN" dirty="0"/>
          </a:p>
          <a:p>
            <a:endParaRPr kumimoji="1" lang="en-US" altLang="zh-CN" dirty="0"/>
          </a:p>
        </p:txBody>
      </p:sp>
    </p:spTree>
    <p:extLst>
      <p:ext uri="{BB962C8B-B14F-4D97-AF65-F5344CB8AC3E}">
        <p14:creationId xmlns:p14="http://schemas.microsoft.com/office/powerpoint/2010/main" val="296805511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2</a:t>
            </a:fld>
            <a:endParaRPr lang="" altLang="en-US" sz="1400" dirty="0">
              <a:ea typeface="宋体" panose="02010600030101010101" pitchFamily="2" charset="-122"/>
            </a:endParaRPr>
          </a:p>
        </p:txBody>
      </p:sp>
      <p:sp>
        <p:nvSpPr>
          <p:cNvPr id="15364" name="Rectangle 3074"/>
          <p:cNvSpPr>
            <a:spLocks noGrp="1"/>
          </p:cNvSpPr>
          <p:nvPr>
            <p:ph type="title"/>
          </p:nvPr>
        </p:nvSpPr>
        <p:spPr>
          <a:xfrm>
            <a:off x="533400" y="152400"/>
            <a:ext cx="8382000" cy="914400"/>
          </a:xfrm>
          <a:ln/>
        </p:spPr>
        <p:txBody>
          <a:bodyPr vert="horz" wrap="square" lIns="91440" tIns="45720" rIns="91440" bIns="45720" anchor="b"/>
          <a:lstStyle/>
          <a:p>
            <a:pPr eaLnBrk="1" hangingPunct="1"/>
            <a:r>
              <a:rPr lang="zh-CN" altLang="zh-TW" sz="3600" b="1" dirty="0">
                <a:latin typeface="Times New Roman" panose="02020603050405020304" pitchFamily="18" charset="0"/>
                <a:ea typeface="宋体" panose="02010600030101010101" pitchFamily="2" charset="-122"/>
              </a:rPr>
              <a:t>实验</a:t>
            </a:r>
            <a:r>
              <a:rPr lang="zh-CN" altLang="en-US" sz="3600" b="1" dirty="0">
                <a:latin typeface="Times New Roman" panose="02020603050405020304" pitchFamily="18" charset="0"/>
                <a:ea typeface="宋体" panose="02010600030101010101" pitchFamily="2" charset="-122"/>
              </a:rPr>
              <a:t>总体</a:t>
            </a:r>
            <a:r>
              <a:rPr lang="zh-CN" altLang="zh-TW" sz="3600" b="1" dirty="0">
                <a:latin typeface="Times New Roman" panose="02020603050405020304" pitchFamily="18" charset="0"/>
                <a:ea typeface="宋体" panose="02010600030101010101" pitchFamily="2" charset="-122"/>
              </a:rPr>
              <a:t>评分</a:t>
            </a:r>
            <a:r>
              <a:rPr lang="zh-CN" altLang="en-US" sz="3600" b="1" dirty="0">
                <a:latin typeface="Times New Roman" panose="02020603050405020304" pitchFamily="18" charset="0"/>
                <a:ea typeface="宋体" panose="02010600030101010101" pitchFamily="2" charset="-122"/>
              </a:rPr>
              <a:t>方式及</a:t>
            </a:r>
            <a:r>
              <a:rPr lang="zh-CN" altLang="zh-TW" sz="3600" b="1" dirty="0">
                <a:latin typeface="Times New Roman" panose="02020603050405020304" pitchFamily="18" charset="0"/>
                <a:ea typeface="宋体" panose="02010600030101010101" pitchFamily="2" charset="-122"/>
              </a:rPr>
              <a:t>标准</a:t>
            </a:r>
            <a:endParaRPr lang="zh-CN" altLang="en-US" sz="3600" dirty="0">
              <a:ea typeface="宋体" panose="02010600030101010101" pitchFamily="2" charset="-122"/>
            </a:endParaRPr>
          </a:p>
        </p:txBody>
      </p:sp>
      <p:sp>
        <p:nvSpPr>
          <p:cNvPr id="15365" name="Rectangle 3"/>
          <p:cNvSpPr>
            <a:spLocks noGrp="1"/>
          </p:cNvSpPr>
          <p:nvPr>
            <p:ph idx="1"/>
          </p:nvPr>
        </p:nvSpPr>
        <p:spPr>
          <a:xfrm>
            <a:off x="381000" y="1447800"/>
            <a:ext cx="8785225" cy="5105400"/>
          </a:xfrm>
          <a:ln/>
        </p:spPr>
        <p:txBody>
          <a:bodyPr vert="horz" wrap="square" lIns="91440" tIns="45720" rIns="91440" bIns="45720" anchor="t"/>
          <a:lstStyle/>
          <a:p>
            <a:pPr eaLnBrk="1" hangingPunct="1"/>
            <a:r>
              <a:rPr lang="" altLang="en-US" sz="2000" dirty="0">
                <a:solidFill>
                  <a:srgbClr val="FF0000"/>
                </a:solidFill>
                <a:ea typeface="宋体" panose="02010600030101010101" pitchFamily="2" charset="-122"/>
              </a:rPr>
              <a:t>禁止抄袭</a:t>
            </a:r>
            <a:r>
              <a:rPr lang="" altLang="en-US" sz="2000" dirty="0">
                <a:ea typeface="宋体" panose="02010600030101010101" pitchFamily="2" charset="-122"/>
              </a:rPr>
              <a:t>，发现抄袭，一律</a:t>
            </a:r>
            <a:r>
              <a:rPr lang="" altLang="zh-CN" sz="2000" dirty="0">
                <a:ea typeface="宋体" panose="02010600030101010101" pitchFamily="2" charset="-122"/>
              </a:rPr>
              <a:t>0</a:t>
            </a:r>
            <a:r>
              <a:rPr lang="" altLang="en-US" sz="2000" dirty="0">
                <a:ea typeface="宋体" panose="02010600030101010101" pitchFamily="2" charset="-122"/>
              </a:rPr>
              <a:t>分处理</a:t>
            </a:r>
            <a:r>
              <a:rPr lang="zh-CN" altLang="en-US" sz="2000" dirty="0">
                <a:ea typeface="宋体" panose="02010600030101010101" pitchFamily="2" charset="-122"/>
              </a:rPr>
              <a:t>。</a:t>
            </a:r>
            <a:endParaRPr lang="" altLang="en-US" sz="2000" dirty="0">
              <a:ea typeface="宋体" panose="02010600030101010101" pitchFamily="2" charset="-122"/>
            </a:endParaRPr>
          </a:p>
          <a:p>
            <a:pPr eaLnBrk="1" hangingPunct="1"/>
            <a:endParaRPr lang="" altLang="en-US" sz="2000" dirty="0">
              <a:ea typeface="宋体" panose="02010600030101010101" pitchFamily="2" charset="-122"/>
            </a:endParaRPr>
          </a:p>
          <a:p>
            <a:pPr eaLnBrk="1" hangingPunct="1"/>
            <a:r>
              <a:rPr lang="zh-CN" altLang="en-US" sz="2000" dirty="0">
                <a:ea typeface="宋体" panose="02010600030101010101" pitchFamily="2" charset="-122"/>
              </a:rPr>
              <a:t>编程语言：</a:t>
            </a:r>
            <a:r>
              <a:rPr lang="en-US" altLang="zh-CN" sz="2000" dirty="0">
                <a:solidFill>
                  <a:srgbClr val="FF0000"/>
                </a:solidFill>
                <a:ea typeface="宋体" panose="02010600030101010101" pitchFamily="2" charset="-122"/>
              </a:rPr>
              <a:t>C</a:t>
            </a:r>
            <a:r>
              <a:rPr lang="zh-CN" altLang="en-US" sz="2000" dirty="0">
                <a:solidFill>
                  <a:srgbClr val="FF0000"/>
                </a:solidFill>
                <a:ea typeface="宋体" panose="02010600030101010101" pitchFamily="2" charset="-122"/>
              </a:rPr>
              <a:t>语言</a:t>
            </a:r>
            <a:endParaRPr lang="" altLang="en-US" sz="2000" dirty="0">
              <a:solidFill>
                <a:srgbClr val="FF0000"/>
              </a:solidFill>
              <a:ea typeface="宋体" panose="02010600030101010101" pitchFamily="2" charset="-122"/>
            </a:endParaRPr>
          </a:p>
          <a:p>
            <a:pPr eaLnBrk="1" hangingPunct="1"/>
            <a:endParaRPr lang="" altLang="zh-CN" sz="2000" dirty="0">
              <a:ea typeface="宋体" panose="02010600030101010101" pitchFamily="2" charset="-122"/>
            </a:endParaRPr>
          </a:p>
          <a:p>
            <a:pPr eaLnBrk="1" hangingPunct="1"/>
            <a:r>
              <a:rPr lang="en-US" altLang="en-US" sz="2000" dirty="0">
                <a:ea typeface="宋体" panose="02010600030101010101" pitchFamily="2" charset="-122"/>
              </a:rPr>
              <a:t>本次实验</a:t>
            </a:r>
            <a:r>
              <a:rPr lang="en-US" altLang="en-US" sz="2000" dirty="0">
                <a:solidFill>
                  <a:srgbClr val="FF0000"/>
                </a:solidFill>
                <a:ea typeface="宋体" panose="02010600030101010101" pitchFamily="2" charset="-122"/>
              </a:rPr>
              <a:t>课上成绩占</a:t>
            </a:r>
            <a:r>
              <a:rPr lang="en-US" altLang="zh-CN" sz="2000" dirty="0">
                <a:solidFill>
                  <a:srgbClr val="FF0000"/>
                </a:solidFill>
                <a:ea typeface="宋体" panose="02010600030101010101" pitchFamily="2" charset="-122"/>
              </a:rPr>
              <a:t>40%</a:t>
            </a:r>
            <a:r>
              <a:rPr lang="en-US" altLang="en-US" sz="2000" dirty="0">
                <a:solidFill>
                  <a:srgbClr val="FF0000"/>
                </a:solidFill>
                <a:ea typeface="宋体" panose="02010600030101010101" pitchFamily="2" charset="-122"/>
              </a:rPr>
              <a:t>，课下成绩占</a:t>
            </a:r>
            <a:r>
              <a:rPr lang="en-US" altLang="zh-CN" sz="2000" dirty="0">
                <a:solidFill>
                  <a:srgbClr val="FF0000"/>
                </a:solidFill>
                <a:ea typeface="宋体" panose="02010600030101010101" pitchFamily="2" charset="-122"/>
              </a:rPr>
              <a:t>60%</a:t>
            </a:r>
            <a:r>
              <a:rPr lang="zh-CN" altLang="en-US" sz="2000" dirty="0">
                <a:solidFill>
                  <a:srgbClr val="FF0000"/>
                </a:solidFill>
                <a:ea typeface="宋体" panose="02010600030101010101" pitchFamily="2" charset="-122"/>
              </a:rPr>
              <a:t>。</a:t>
            </a:r>
            <a:endParaRPr lang="en-US" altLang="zh-CN" sz="2000" dirty="0">
              <a:solidFill>
                <a:srgbClr val="FF0000"/>
              </a:solidFill>
              <a:ea typeface="宋体" panose="02010600030101010101" pitchFamily="2" charset="-122"/>
            </a:endParaRPr>
          </a:p>
          <a:p>
            <a:pPr eaLnBrk="1" hangingPunct="1"/>
            <a:endParaRPr lang="en-US" altLang="zh-CN" sz="2000" dirty="0">
              <a:solidFill>
                <a:srgbClr val="FF0000"/>
              </a:solidFill>
              <a:ea typeface="宋体" panose="02010600030101010101" pitchFamily="2" charset="-122"/>
            </a:endParaRPr>
          </a:p>
          <a:p>
            <a:pPr eaLnBrk="1" hangingPunct="1"/>
            <a:r>
              <a:rPr lang="zh-CN" altLang="en-US" sz="2000" dirty="0">
                <a:solidFill>
                  <a:srgbClr val="FF0000"/>
                </a:solidFill>
                <a:ea typeface="宋体" panose="02010600030101010101" pitchFamily="2" charset="-122"/>
              </a:rPr>
              <a:t>上课前</a:t>
            </a:r>
            <a:r>
              <a:rPr lang="en-US" altLang="zh-CN" sz="2000" dirty="0">
                <a:solidFill>
                  <a:srgbClr val="FF0000"/>
                </a:solidFill>
                <a:ea typeface="宋体" panose="02010600030101010101" pitchFamily="2" charset="-122"/>
              </a:rPr>
              <a:t>10</a:t>
            </a:r>
            <a:r>
              <a:rPr lang="zh-CN" altLang="en-US" sz="2000" dirty="0">
                <a:solidFill>
                  <a:srgbClr val="FF0000"/>
                </a:solidFill>
                <a:ea typeface="宋体" panose="02010600030101010101" pitchFamily="2" charset="-122"/>
              </a:rPr>
              <a:t>分钟</a:t>
            </a:r>
            <a:r>
              <a:rPr lang="zh-CN" altLang="en-US" sz="2000" dirty="0">
                <a:ea typeface="宋体" panose="02010600030101010101" pitchFamily="2" charset="-122"/>
              </a:rPr>
              <a:t>发布实验任务，</a:t>
            </a:r>
            <a:r>
              <a:rPr lang="zh-CN" altLang="en-US" sz="2000" dirty="0">
                <a:solidFill>
                  <a:srgbClr val="FF0000"/>
                </a:solidFill>
                <a:ea typeface="宋体" panose="02010600030101010101" pitchFamily="2" charset="-122"/>
              </a:rPr>
              <a:t>下课前一小时</a:t>
            </a:r>
            <a:r>
              <a:rPr lang="zh-CN" altLang="en-US" sz="2000" dirty="0">
                <a:ea typeface="宋体" panose="02010600030101010101" pitchFamily="2" charset="-122"/>
              </a:rPr>
              <a:t>发布程序输入，</a:t>
            </a:r>
            <a:endParaRPr lang="en-US" altLang="zh-CN" sz="2000" dirty="0">
              <a:ea typeface="宋体" panose="02010600030101010101" pitchFamily="2" charset="-122"/>
            </a:endParaRPr>
          </a:p>
          <a:p>
            <a:pPr marL="0" indent="0"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实验课</a:t>
            </a:r>
            <a:r>
              <a:rPr lang="zh-CN" altLang="zh-CN" sz="2000" dirty="0">
                <a:solidFill>
                  <a:srgbClr val="FF0000"/>
                </a:solidFill>
                <a:ea typeface="宋体" panose="02010600030101010101" pitchFamily="2" charset="-122"/>
              </a:rPr>
              <a:t>后</a:t>
            </a:r>
            <a:r>
              <a:rPr lang="en-US" altLang="zh-CN" sz="2000" dirty="0">
                <a:solidFill>
                  <a:srgbClr val="FF0000"/>
                </a:solidFill>
                <a:ea typeface="宋体" panose="02010600030101010101" pitchFamily="2" charset="-122"/>
              </a:rPr>
              <a:t>40</a:t>
            </a:r>
            <a:r>
              <a:rPr lang="zh-CN" altLang="zh-CN" sz="2000" dirty="0">
                <a:solidFill>
                  <a:srgbClr val="FF0000"/>
                </a:solidFill>
                <a:ea typeface="宋体" panose="02010600030101010101" pitchFamily="2" charset="-122"/>
              </a:rPr>
              <a:t>分钟</a:t>
            </a:r>
            <a:r>
              <a:rPr lang="zh-CN" altLang="zh-CN" sz="2000" dirty="0">
                <a:ea typeface="宋体" panose="02010600030101010101" pitchFamily="2" charset="-122"/>
              </a:rPr>
              <a:t>助教检查课上部分完成情况</a:t>
            </a:r>
            <a:r>
              <a:rPr lang="zh-CN" altLang="en-US" sz="2000" dirty="0">
                <a:ea typeface="宋体" panose="02010600030101010101" pitchFamily="2" charset="-122"/>
              </a:rPr>
              <a:t>。</a:t>
            </a:r>
            <a:endParaRPr lang="en-US" altLang="zh-CN" sz="2000" dirty="0">
              <a:ea typeface="宋体" panose="02010600030101010101" pitchFamily="2" charset="-122"/>
            </a:endParaRPr>
          </a:p>
          <a:p>
            <a:pPr marL="0" indent="0" eaLnBrk="1" hangingPunct="1">
              <a:buNone/>
            </a:pPr>
            <a:r>
              <a:rPr lang="zh-CN" altLang="en-US" sz="2000" dirty="0">
                <a:ea typeface="宋体" panose="02010600030101010101" pitchFamily="2" charset="-122"/>
              </a:rPr>
              <a:t>（由于疫情原因，线上实验课检查流程请见</a:t>
            </a:r>
            <a:r>
              <a:rPr lang="en-US" altLang="zh-CN" sz="2000" dirty="0">
                <a:ea typeface="宋体" panose="02010600030101010101" pitchFamily="2" charset="-122"/>
              </a:rPr>
              <a:t>PPT</a:t>
            </a:r>
            <a:r>
              <a:rPr lang="zh-CN" altLang="en-US" sz="2000" dirty="0">
                <a:ea typeface="宋体" panose="02010600030101010101" pitchFamily="2" charset="-122"/>
              </a:rPr>
              <a:t>最后一页） </a:t>
            </a:r>
            <a:endParaRPr lang="en-US" altLang="zh-CN" sz="2000" dirty="0">
              <a:ea typeface="宋体" panose="02010600030101010101" pitchFamily="2" charset="-122"/>
            </a:endParaRPr>
          </a:p>
          <a:p>
            <a:pPr marL="0" indent="0" eaLnBrk="1" hangingPunct="1">
              <a:buNone/>
            </a:pPr>
            <a:endParaRPr lang="en-US" altLang="zh-CN" sz="2000" dirty="0">
              <a:ea typeface="宋体" panose="02010600030101010101" pitchFamily="2" charset="-122"/>
            </a:endParaRPr>
          </a:p>
          <a:p>
            <a:pPr eaLnBrk="1" hangingPunct="1"/>
            <a:r>
              <a:rPr lang="zh-CN" altLang="zh-CN" sz="2000" dirty="0">
                <a:ea typeface="宋体" panose="02010600030101010101" pitchFamily="2" charset="-122"/>
              </a:rPr>
              <a:t>五次实验中</a:t>
            </a:r>
            <a:r>
              <a:rPr lang="zh-CN" altLang="zh-CN" sz="2000" dirty="0">
                <a:solidFill>
                  <a:srgbClr val="FF0000"/>
                </a:solidFill>
                <a:ea typeface="宋体" panose="02010600030101010101" pitchFamily="2" charset="-122"/>
              </a:rPr>
              <a:t>最多两次</a:t>
            </a:r>
            <a:r>
              <a:rPr lang="zh-CN" altLang="zh-CN" sz="2000" dirty="0">
                <a:ea typeface="宋体" panose="02010600030101010101" pitchFamily="2" charset="-122"/>
              </a:rPr>
              <a:t>可以选择不提交课上检查</a:t>
            </a:r>
            <a:r>
              <a:rPr lang="zh-CN" altLang="en-US" sz="2000" dirty="0">
                <a:ea typeface="宋体" panose="02010600030101010101" pitchFamily="2" charset="-122"/>
              </a:rPr>
              <a:t>。</a:t>
            </a:r>
            <a:endParaRPr lang="zh-CN" altLang="zh-CN" sz="2000" dirty="0">
              <a:ea typeface="宋体" panose="02010600030101010101" pitchFamily="2" charset="-122"/>
            </a:endParaRPr>
          </a:p>
          <a:p>
            <a:pPr marL="0" indent="0" eaLnBrk="1" hangingPunct="1">
              <a:buNone/>
            </a:pPr>
            <a:endParaRPr lang="" altLang="zh-CN" sz="2000" dirty="0">
              <a:ea typeface="宋体" panose="02010600030101010101" pitchFamily="2" charset="-122"/>
            </a:endParaRPr>
          </a:p>
          <a:p>
            <a:pPr eaLnBrk="1" hangingPunct="1"/>
            <a:r>
              <a:rPr lang="zh-CN" altLang="en-US" sz="2000" dirty="0">
                <a:ea typeface="宋体" panose="02010600030101010101" pitchFamily="2" charset="-122"/>
              </a:rPr>
              <a:t>课后</a:t>
            </a:r>
            <a:r>
              <a:rPr lang="zh-CN" altLang="zh-CN" sz="2000" dirty="0">
                <a:ea typeface="宋体" panose="02010600030101010101" pitchFamily="2" charset="-122"/>
              </a:rPr>
              <a:t>未按时间点提交实验报告及源代码，</a:t>
            </a:r>
            <a:r>
              <a:rPr lang="zh-CN" altLang="en-US" sz="2000" dirty="0">
                <a:ea typeface="宋体" panose="02010600030101010101" pitchFamily="2" charset="-122"/>
              </a:rPr>
              <a:t>该次实验按</a:t>
            </a:r>
            <a:r>
              <a:rPr lang="en-US" altLang="zh-CN" sz="2000" dirty="0">
                <a:ea typeface="宋体" panose="02010600030101010101" pitchFamily="2" charset="-122"/>
              </a:rPr>
              <a:t>0</a:t>
            </a:r>
            <a:r>
              <a:rPr lang="zh-CN" altLang="zh-CN" sz="2000" dirty="0">
                <a:ea typeface="宋体" panose="02010600030101010101" pitchFamily="2" charset="-122"/>
              </a:rPr>
              <a:t>分处理。</a:t>
            </a:r>
            <a:endParaRPr lang="en-US" altLang="zh-CN" sz="2000" dirty="0">
              <a:ea typeface="宋体" panose="02010600030101010101" pitchFamily="2" charset="-122"/>
            </a:endParaRPr>
          </a:p>
          <a:p>
            <a:pPr marL="0" indent="0" eaLnBrk="1" hangingPunct="1">
              <a:buNone/>
            </a:pPr>
            <a:r>
              <a:rPr lang="en-US" altLang="zh-CN" sz="2000" dirty="0">
                <a:solidFill>
                  <a:srgbClr val="FF0000"/>
                </a:solidFill>
                <a:ea typeface="宋体" panose="02010600030101010101" pitchFamily="2" charset="-122"/>
              </a:rPr>
              <a:t>     </a:t>
            </a:r>
            <a:r>
              <a:rPr lang="zh-CN" altLang="zh-CN" sz="2000" dirty="0">
                <a:solidFill>
                  <a:srgbClr val="FF0000"/>
                </a:solidFill>
                <a:ea typeface="宋体" panose="02010600030101010101" pitchFamily="2" charset="-122"/>
              </a:rPr>
              <a:t>仅允许特殊情况一次</a:t>
            </a:r>
            <a:r>
              <a:rPr lang="zh-CN" altLang="zh-CN" sz="2000" dirty="0">
                <a:ea typeface="宋体" panose="02010600030101010101" pitchFamily="2" charset="-122"/>
              </a:rPr>
              <a:t>，需在截至时间后的</a:t>
            </a:r>
            <a:r>
              <a:rPr lang="en-US" altLang="zh-CN" sz="2000" dirty="0">
                <a:ea typeface="宋体" panose="02010600030101010101" pitchFamily="2" charset="-122"/>
              </a:rPr>
              <a:t>12</a:t>
            </a:r>
            <a:r>
              <a:rPr lang="zh-CN" altLang="zh-CN" sz="2000" dirty="0">
                <a:ea typeface="宋体" panose="02010600030101010101" pitchFamily="2" charset="-122"/>
              </a:rPr>
              <a:t>小时内提交。</a:t>
            </a:r>
            <a:endParaRPr lang="en-US" altLang="zh-CN" sz="2000" dirty="0">
              <a:ea typeface="宋体" panose="02010600030101010101" pitchFamily="2" charset="-122"/>
            </a:endParaRPr>
          </a:p>
          <a:p>
            <a:pPr marL="0" indent="0" eaLnBrk="1" hangingPunct="1">
              <a:buNone/>
            </a:pPr>
            <a:endParaRPr lang="zh-CN" altLang="zh-CN" sz="2400" dirty="0">
              <a:ea typeface="宋体" panose="02010600030101010101" pitchFamily="2" charset="-122"/>
            </a:endParaRPr>
          </a:p>
          <a:p>
            <a:pPr eaLnBrk="1" hangingPunct="1"/>
            <a:endParaRPr lang="" altLang="zh-CN" dirty="0">
              <a:ea typeface="宋体" panose="02010600030101010101" pitchFamily="2" charset="-122"/>
            </a:endParaRPr>
          </a:p>
          <a:p>
            <a:pPr marL="0" indent="0" eaLnBrk="1" hangingPunct="1">
              <a:buNone/>
            </a:pPr>
            <a:endParaRPr lang="" altLang="zh-CN" dirty="0">
              <a:ea typeface="宋体" panose="02010600030101010101" pitchFamily="2" charset="-122"/>
            </a:endParaRPr>
          </a:p>
          <a:p>
            <a:pPr eaLnBrk="1" hangingPunct="1">
              <a:buNone/>
            </a:pPr>
            <a:endParaRPr lang="" altLang="zh-CN" dirty="0">
              <a:ea typeface="宋体" panose="02010600030101010101" pitchFamily="2" charset="-122"/>
            </a:endParaRPr>
          </a:p>
          <a:p>
            <a:pPr eaLnBrk="1" hangingPunct="1"/>
            <a:endParaRPr lang="" altLang="zh-CN" dirty="0">
              <a:ea typeface="宋体" panose="02010600030101010101" pitchFamily="2" charset="-122"/>
            </a:endParaRPr>
          </a:p>
          <a:p>
            <a:pPr eaLnBrk="1" hangingPunct="1"/>
            <a:endParaRPr lang="" altLang="en-US" dirty="0">
              <a:ea typeface="宋体" panose="02010600030101010101" pitchFamily="2" charset="-122"/>
            </a:endParaRPr>
          </a:p>
        </p:txBody>
      </p:sp>
    </p:spTree>
    <p:extLst>
      <p:ext uri="{BB962C8B-B14F-4D97-AF65-F5344CB8AC3E}">
        <p14:creationId xmlns:p14="http://schemas.microsoft.com/office/powerpoint/2010/main" val="394184019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实验内容（一）</a:t>
            </a:r>
          </a:p>
        </p:txBody>
      </p:sp>
      <mc:AlternateContent xmlns:mc="http://schemas.openxmlformats.org/markup-compatibility/2006" xmlns:a14="http://schemas.microsoft.com/office/drawing/2010/main">
        <mc:Choice Requires="a14">
          <p:sp>
            <p:nvSpPr>
              <p:cNvPr id="19460" name="Rectangle 3"/>
              <p:cNvSpPr>
                <a:spLocks noGrp="1"/>
              </p:cNvSpPr>
              <p:nvPr>
                <p:ph idx="1"/>
              </p:nvPr>
            </p:nvSpPr>
            <p:spPr>
              <a:xfrm>
                <a:off x="150813" y="1447800"/>
                <a:ext cx="8688387" cy="5105400"/>
              </a:xfrm>
            </p:spPr>
            <p:txBody>
              <a:bodyPr vert="horz" wrap="square" lIns="91440" tIns="45720" rIns="91440" bIns="45720" anchor="t"/>
              <a:lstStyle/>
              <a:p>
                <a:pPr marL="457200" lvl="1" indent="0" eaLnBrk="1" hangingPunct="1">
                  <a:buClr>
                    <a:schemeClr val="folHlink"/>
                  </a:buClr>
                  <a:buSzPct val="60000"/>
                  <a:buNone/>
                </a:pPr>
                <a:r>
                  <a:rPr lang="zh-CN" altLang="en-US" sz="2000" dirty="0">
                    <a:ea typeface="宋体" panose="02010600030101010101" pitchFamily="2" charset="-122"/>
                  </a:rPr>
                  <a:t>一：社交网络下谣言传播分析</a:t>
                </a:r>
                <a:endParaRPr lang="en-US" altLang="zh-CN" sz="2000" dirty="0">
                  <a:ea typeface="宋体" panose="02010600030101010101" pitchFamily="2" charset="-122"/>
                </a:endParaRPr>
              </a:p>
              <a:p>
                <a:pPr marL="457200" lvl="1" indent="0" eaLnBrk="1" hangingPunct="1">
                  <a:buClr>
                    <a:schemeClr val="folHlink"/>
                  </a:buClr>
                  <a:buSzPct val="60000"/>
                  <a:buNone/>
                </a:pPr>
                <a:r>
                  <a:rPr lang="en-US" altLang="zh-CN" dirty="0"/>
                  <a:t>	</a:t>
                </a:r>
                <a:r>
                  <a:rPr lang="zh-CN" altLang="en-US" sz="2000" dirty="0">
                    <a:latin typeface="宋体" panose="02010600030101010101" pitchFamily="2" charset="-122"/>
                    <a:ea typeface="宋体" panose="02010600030101010101" pitchFamily="2" charset="-122"/>
                  </a:rPr>
                  <a:t>社交</a:t>
                </a:r>
                <a:r>
                  <a:rPr lang="zh-CN" altLang="zh-CN" sz="2000" dirty="0">
                    <a:latin typeface="宋体" panose="02010600030101010101" pitchFamily="2" charset="-122"/>
                    <a:ea typeface="宋体" panose="02010600030101010101" pitchFamily="2" charset="-122"/>
                  </a:rPr>
                  <a:t>网络化的时代，谣言的传播顺延着关系网的飞速传播着</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假设现在有</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个节点，标记为</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。给定一个列表</a:t>
                </a:r>
                <a:r>
                  <a:rPr lang="en-US" altLang="zh-CN" sz="2000" dirty="0">
                    <a:latin typeface="宋体" panose="02010600030101010101" pitchFamily="2" charset="-122"/>
                    <a:ea typeface="宋体" panose="02010600030101010101" pitchFamily="2" charset="-122"/>
                  </a:rPr>
                  <a:t> times</a:t>
                </a:r>
                <a:r>
                  <a:rPr lang="zh-CN" altLang="zh-CN" sz="2000" dirty="0">
                    <a:latin typeface="宋体" panose="02010600030101010101" pitchFamily="2" charset="-122"/>
                    <a:ea typeface="宋体" panose="02010600030101010101" pitchFamily="2" charset="-122"/>
                  </a:rPr>
                  <a:t>，表示一个谣言经过有向边的传递时间。</a:t>
                </a:r>
                <a:r>
                  <a:rPr lang="en-US" altLang="zh-CN" sz="2000" dirty="0">
                    <a:latin typeface="宋体" panose="02010600030101010101" pitchFamily="2" charset="-122"/>
                    <a:ea typeface="宋体" panose="02010600030101010101" pitchFamily="2" charset="-122"/>
                  </a:rPr>
                  <a:t> times[</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 = (u, v, w)</a:t>
                </a:r>
                <a:r>
                  <a:rPr lang="zh-CN" altLang="zh-CN"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 u </a:t>
                </a:r>
                <a:r>
                  <a:rPr lang="zh-CN" altLang="zh-CN" sz="2000" dirty="0">
                    <a:latin typeface="宋体" panose="02010600030101010101" pitchFamily="2" charset="-122"/>
                    <a:ea typeface="宋体" panose="02010600030101010101" pitchFamily="2" charset="-122"/>
                  </a:rPr>
                  <a:t>是源节点，</a:t>
                </a:r>
                <a:r>
                  <a:rPr lang="en-US" altLang="zh-CN" sz="2000" dirty="0">
                    <a:latin typeface="宋体" panose="02010600030101010101" pitchFamily="2" charset="-122"/>
                    <a:ea typeface="宋体" panose="02010600030101010101" pitchFamily="2" charset="-122"/>
                  </a:rPr>
                  <a:t>v </a:t>
                </a:r>
                <a:r>
                  <a:rPr lang="zh-CN" altLang="zh-CN" sz="2000" dirty="0">
                    <a:latin typeface="宋体" panose="02010600030101010101" pitchFamily="2" charset="-122"/>
                    <a:ea typeface="宋体" panose="02010600030101010101" pitchFamily="2" charset="-122"/>
                  </a:rPr>
                  <a:t>是目标节点，</a:t>
                </a:r>
                <a:r>
                  <a:rPr lang="en-US" altLang="zh-CN" sz="2000" dirty="0">
                    <a:latin typeface="宋体" panose="02010600030101010101" pitchFamily="2" charset="-122"/>
                    <a:ea typeface="宋体" panose="02010600030101010101" pitchFamily="2" charset="-122"/>
                  </a:rPr>
                  <a:t> w </a:t>
                </a:r>
                <a:r>
                  <a:rPr lang="zh-CN" altLang="zh-CN" sz="2000" dirty="0">
                    <a:latin typeface="宋体" panose="02010600030101010101" pitchFamily="2" charset="-122"/>
                    <a:ea typeface="宋体" panose="02010600030101010101" pitchFamily="2" charset="-122"/>
                  </a:rPr>
                  <a:t>是一个谣言从源节点传递到目标节点</a:t>
                </a:r>
                <a:r>
                  <a:rPr lang="zh-CN" altLang="zh-CN" sz="2000">
                    <a:latin typeface="宋体" panose="02010600030101010101" pitchFamily="2" charset="-122"/>
                    <a:ea typeface="宋体" panose="02010600030101010101" pitchFamily="2" charset="-122"/>
                  </a:rPr>
                  <a:t>的时间</a:t>
                </a:r>
                <a:r>
                  <a:rPr lang="zh-CN" altLang="en-US" sz="2000">
                    <a:latin typeface="宋体" panose="02010600030101010101" pitchFamily="2" charset="-122"/>
                    <a:ea typeface="宋体" panose="02010600030101010101" pitchFamily="2" charset="-122"/>
                  </a:rPr>
                  <a:t>（非负数）</a:t>
                </a:r>
                <a:r>
                  <a:rPr lang="zh-CN" altLang="zh-CN" sz="200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假设当前节点</a:t>
                </a:r>
                <a:r>
                  <a:rPr lang="en-US" altLang="zh-CN" sz="2000" dirty="0">
                    <a:latin typeface="宋体" panose="02010600030101010101" pitchFamily="2" charset="-122"/>
                    <a:ea typeface="宋体" panose="02010600030101010101" pitchFamily="2" charset="-122"/>
                  </a:rPr>
                  <a:t>K</a:t>
                </a:r>
                <a:r>
                  <a:rPr lang="zh-CN" altLang="zh-CN" sz="2000" dirty="0">
                    <a:latin typeface="宋体" panose="02010600030101010101" pitchFamily="2" charset="-122"/>
                    <a:ea typeface="宋体" panose="02010600030101010101" pitchFamily="2" charset="-122"/>
                  </a:rPr>
                  <a:t>产生了一个谣言。请你来分析最少需要多少时间，整个网络将会充斥这个谣言（假设现阶段没有任何辟谣行为，网络内所有节点都想沿着有向边传播信息）。</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zh-CN" altLang="en-US" sz="2000" b="1" dirty="0">
                    <a:latin typeface="宋体" panose="02010600030101010101" pitchFamily="2" charset="-122"/>
                    <a:ea typeface="宋体" panose="02010600030101010101" pitchFamily="2" charset="-122"/>
                  </a:rPr>
                  <a:t>输入格式</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第一行包含三个整数</a:t>
                </a:r>
                <a14:m>
                  <m:oMath xmlns:m="http://schemas.openxmlformats.org/officeDocument/2006/math">
                    <m:r>
                      <a:rPr lang="en-US" altLang="zh-CN" sz="1600" i="1">
                        <a:latin typeface="Cambria Math" panose="02040503050406030204" pitchFamily="18" charset="0"/>
                      </a:rPr>
                      <m:t>𝑁</m:t>
                    </m:r>
                    <m:r>
                      <a:rPr lang="en-US" altLang="zh-CN" sz="1600" i="1">
                        <a:latin typeface="Cambria Math" panose="02040503050406030204" pitchFamily="18" charset="0"/>
                      </a:rPr>
                      <m:t> </m:t>
                    </m:r>
                    <m:r>
                      <a:rPr lang="en-US" altLang="zh-CN" sz="1600" i="1">
                        <a:latin typeface="Cambria Math" panose="02040503050406030204" pitchFamily="18" charset="0"/>
                      </a:rPr>
                      <m:t>𝑀</m:t>
                    </m:r>
                    <m:r>
                      <a:rPr lang="en-US" altLang="zh-CN" sz="1600" i="1">
                        <a:latin typeface="Cambria Math" panose="02040503050406030204" pitchFamily="18" charset="0"/>
                      </a:rPr>
                      <m:t> </m:t>
                    </m:r>
                    <m:r>
                      <a:rPr lang="en-US" altLang="zh-CN" sz="1600" i="1">
                        <a:latin typeface="Cambria Math" panose="02040503050406030204" pitchFamily="18" charset="0"/>
                      </a:rPr>
                      <m:t>𝑆</m:t>
                    </m:r>
                  </m:oMath>
                </a14:m>
                <a:r>
                  <a:rPr lang="zh-CN" altLang="zh-CN" sz="1600" dirty="0">
                    <a:latin typeface="宋体" panose="02010600030101010101" pitchFamily="2" charset="-122"/>
                    <a:ea typeface="宋体" panose="02010600030101010101" pitchFamily="2" charset="-122"/>
                  </a:rPr>
                  <a:t>，分别表示点的个数、有向边的个数、出发</a:t>
                </a:r>
                <a:r>
                  <a:rPr lang="zh-CN" altLang="en-US" sz="1600" dirty="0">
                    <a:latin typeface="宋体" panose="02010600030101010101" pitchFamily="2" charset="-122"/>
                    <a:ea typeface="宋体" panose="02010600030101010101" pitchFamily="2" charset="-122"/>
                  </a:rPr>
                  <a:t>节</a:t>
                </a:r>
                <a:r>
                  <a:rPr lang="zh-CN" altLang="zh-CN" sz="1600" dirty="0">
                    <a:latin typeface="宋体" panose="02010600030101010101" pitchFamily="2" charset="-122"/>
                    <a:ea typeface="宋体" panose="02010600030101010101" pitchFamily="2" charset="-122"/>
                  </a:rPr>
                  <a:t>点的编号。</a:t>
                </a:r>
              </a:p>
              <a:p>
                <a:pPr lvl="1"/>
                <a:r>
                  <a:rPr lang="zh-CN" altLang="zh-CN" sz="1600" dirty="0">
                    <a:latin typeface="宋体" panose="02010600030101010101" pitchFamily="2" charset="-122"/>
                    <a:ea typeface="宋体" panose="02010600030101010101" pitchFamily="2" charset="-122"/>
                  </a:rPr>
                  <a:t>接下来</a:t>
                </a:r>
                <a14:m>
                  <m:oMath xmlns:m="http://schemas.openxmlformats.org/officeDocument/2006/math">
                    <m:r>
                      <a:rPr lang="en-US" altLang="zh-CN" sz="1600" i="1">
                        <a:latin typeface="Cambria Math" panose="02040503050406030204" pitchFamily="18" charset="0"/>
                      </a:rPr>
                      <m:t>𝑀</m:t>
                    </m:r>
                  </m:oMath>
                </a14:m>
                <a:r>
                  <a:rPr lang="zh-CN" altLang="zh-CN" sz="1600" dirty="0">
                    <a:latin typeface="宋体" panose="02010600030101010101" pitchFamily="2" charset="-122"/>
                    <a:ea typeface="宋体" panose="02010600030101010101" pitchFamily="2" charset="-122"/>
                  </a:rPr>
                  <a:t>行每行包含三个整数</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i="1">
                            <a:latin typeface="Cambria Math" panose="02040503050406030204" pitchFamily="18" charset="0"/>
                          </a:rPr>
                          <m:t>U</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V</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𝑖</m:t>
                        </m:r>
                      </m:sub>
                    </m:sSub>
                  </m:oMath>
                </a14:m>
                <a:r>
                  <a:rPr lang="zh-CN" altLang="zh-CN" sz="1600" dirty="0">
                    <a:latin typeface="宋体" panose="02010600030101010101" pitchFamily="2" charset="-122"/>
                    <a:ea typeface="宋体" panose="02010600030101010101" pitchFamily="2" charset="-122"/>
                  </a:rPr>
                  <a:t>，分别表示第</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宋体" panose="02010600030101010101" pitchFamily="2" charset="-122"/>
                    <a:ea typeface="宋体" panose="02010600030101010101" pitchFamily="2" charset="-122"/>
                  </a:rPr>
                  <a:t>条有向边的出发点、目标点和</a:t>
                </a:r>
                <a:r>
                  <a:rPr lang="zh-CN" altLang="en-US" sz="1600" dirty="0">
                    <a:latin typeface="宋体" panose="02010600030101010101" pitchFamily="2" charset="-122"/>
                    <a:ea typeface="宋体" panose="02010600030101010101" pitchFamily="2" charset="-122"/>
                  </a:rPr>
                  <a:t>传播时间</a:t>
                </a:r>
                <a:endParaRPr lang="en-US" altLang="zh-CN" sz="1600" dirty="0">
                  <a:latin typeface="宋体" panose="02010600030101010101" pitchFamily="2" charset="-122"/>
                  <a:ea typeface="宋体" panose="02010600030101010101" pitchFamily="2" charset="-122"/>
                </a:endParaRPr>
              </a:p>
              <a:p>
                <a:pPr marL="457200" lvl="1" indent="0">
                  <a:buNone/>
                </a:pPr>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整数，代表最小传播时间</a:t>
                </a:r>
                <a:r>
                  <a:rPr lang="zh-CN" altLang="en-US" sz="1600" dirty="0">
                    <a:latin typeface="宋体" panose="02010600030101010101" pitchFamily="2" charset="-122"/>
                    <a:ea typeface="宋体" panose="02010600030101010101" pitchFamily="2" charset="-122"/>
                  </a:rPr>
                  <a:t>。消息无法传播整个网络时返回</a:t>
                </a:r>
                <a:r>
                  <a:rPr lang="en-US" altLang="zh-CN" sz="1600" dirty="0">
                    <a:latin typeface="宋体" panose="02010600030101010101" pitchFamily="2" charset="-122"/>
                    <a:ea typeface="宋体" panose="02010600030101010101" pitchFamily="2" charset="-122"/>
                  </a:rPr>
                  <a:t>-1</a:t>
                </a:r>
                <a:endParaRPr lang="zh-CN" altLang="zh-CN" sz="1600" dirty="0">
                  <a:latin typeface="宋体" panose="02010600030101010101" pitchFamily="2" charset="-122"/>
                  <a:ea typeface="宋体" panose="02010600030101010101" pitchFamily="2" charset="-122"/>
                </a:endParaRPr>
              </a:p>
              <a:p>
                <a:endParaRPr lang="zh-CN" altLang="zh-CN" sz="2000" dirty="0"/>
              </a:p>
              <a:p>
                <a:pPr marL="457200" lvl="1" indent="0" eaLnBrk="1" hangingPunct="1">
                  <a:buClr>
                    <a:schemeClr val="folHlink"/>
                  </a:buClr>
                  <a:buSzPct val="60000"/>
                  <a:buNone/>
                </a:pPr>
                <a:endParaRPr lang="zh-CN"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endParaRPr lang="zh-CN" altLang="zh-CN" sz="16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150813" y="1447800"/>
                <a:ext cx="8688387" cy="5105400"/>
              </a:xfrm>
              <a:blipFill>
                <a:blip r:embed="rId3"/>
                <a:stretch>
                  <a:fillRect t="-2031" r="-421"/>
                </a:stretch>
              </a:blipFill>
            </p:spPr>
            <p:txBody>
              <a:bodyPr/>
              <a:lstStyle/>
              <a:p>
                <a:r>
                  <a:rPr lang="zh-CN" altLang="en-US">
                    <a:noFill/>
                  </a:rPr>
                  <a:t> </a:t>
                </a:r>
              </a:p>
            </p:txBody>
          </p:sp>
        </mc:Fallback>
      </mc:AlternateContent>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A244D-63DF-4D72-8B6D-CAB351F86AFF}"/>
              </a:ext>
            </a:extLst>
          </p:cNvPr>
          <p:cNvSpPr>
            <a:spLocks noGrp="1"/>
          </p:cNvSpPr>
          <p:nvPr>
            <p:ph type="title"/>
          </p:nvPr>
        </p:nvSpPr>
        <p:spPr/>
        <p:txBody>
          <a:bodyPr/>
          <a:lstStyle/>
          <a:p>
            <a:r>
              <a:rPr lang="zh-CN" altLang="en-US" dirty="0"/>
              <a:t>实验内容（一）</a:t>
            </a:r>
          </a:p>
        </p:txBody>
      </p:sp>
      <p:sp>
        <p:nvSpPr>
          <p:cNvPr id="3" name="内容占位符 2">
            <a:extLst>
              <a:ext uri="{FF2B5EF4-FFF2-40B4-BE49-F238E27FC236}">
                <a16:creationId xmlns:a16="http://schemas.microsoft.com/office/drawing/2014/main" id="{B7A06908-BBD0-4680-B627-0CF4B20D7747}"/>
              </a:ext>
            </a:extLst>
          </p:cNvPr>
          <p:cNvSpPr>
            <a:spLocks noGrp="1"/>
          </p:cNvSpPr>
          <p:nvPr>
            <p:ph idx="1"/>
          </p:nvPr>
        </p:nvSpPr>
        <p:spPr/>
        <p:txBody>
          <a:bodyPr/>
          <a:lstStyle/>
          <a:p>
            <a:r>
              <a:rPr lang="zh-CN" altLang="en-US" dirty="0"/>
              <a:t>输入样例：</a:t>
            </a:r>
            <a:endParaRPr lang="en-US" altLang="zh-CN" dirty="0"/>
          </a:p>
          <a:p>
            <a:r>
              <a:rPr lang="en-US" altLang="zh-CN" dirty="0"/>
              <a:t>4 6 1</a:t>
            </a:r>
            <a:endParaRPr lang="zh-CN" altLang="zh-CN" dirty="0"/>
          </a:p>
          <a:p>
            <a:r>
              <a:rPr lang="en-US" altLang="zh-CN" dirty="0"/>
              <a:t>1 2 2</a:t>
            </a:r>
            <a:endParaRPr lang="zh-CN" altLang="zh-CN" dirty="0"/>
          </a:p>
          <a:p>
            <a:r>
              <a:rPr lang="en-US" altLang="zh-CN" dirty="0"/>
              <a:t>2 3 2</a:t>
            </a:r>
            <a:endParaRPr lang="zh-CN" altLang="zh-CN" dirty="0"/>
          </a:p>
          <a:p>
            <a:r>
              <a:rPr lang="en-US" altLang="zh-CN" dirty="0"/>
              <a:t>2 4 1</a:t>
            </a:r>
            <a:endParaRPr lang="zh-CN" altLang="zh-CN" dirty="0"/>
          </a:p>
          <a:p>
            <a:r>
              <a:rPr lang="en-US" altLang="zh-CN" dirty="0"/>
              <a:t>1 3 5</a:t>
            </a:r>
            <a:endParaRPr lang="zh-CN" altLang="zh-CN" dirty="0"/>
          </a:p>
          <a:p>
            <a:r>
              <a:rPr lang="en-US" altLang="zh-CN" dirty="0"/>
              <a:t>3 4 3</a:t>
            </a:r>
            <a:endParaRPr lang="zh-CN" altLang="zh-CN" dirty="0"/>
          </a:p>
          <a:p>
            <a:r>
              <a:rPr lang="en-US" altLang="zh-CN" dirty="0"/>
              <a:t>1 4 4</a:t>
            </a:r>
          </a:p>
          <a:p>
            <a:r>
              <a:rPr lang="zh-CN" altLang="en-US" dirty="0"/>
              <a:t>输出样例：</a:t>
            </a:r>
            <a:endParaRPr lang="en-US" altLang="zh-CN" dirty="0"/>
          </a:p>
          <a:p>
            <a:r>
              <a:rPr lang="en-US" altLang="zh-CN" dirty="0"/>
              <a:t>4</a:t>
            </a:r>
            <a:endParaRPr lang="zh-CN" altLang="zh-CN" dirty="0"/>
          </a:p>
          <a:p>
            <a:endParaRPr lang="zh-CN" altLang="en-US" dirty="0"/>
          </a:p>
        </p:txBody>
      </p:sp>
      <p:pic>
        <p:nvPicPr>
          <p:cNvPr id="5" name="图片 4">
            <a:extLst>
              <a:ext uri="{FF2B5EF4-FFF2-40B4-BE49-F238E27FC236}">
                <a16:creationId xmlns:a16="http://schemas.microsoft.com/office/drawing/2014/main" id="{83201A73-CD13-4FA8-900D-5193DD278253}"/>
              </a:ext>
            </a:extLst>
          </p:cNvPr>
          <p:cNvPicPr/>
          <p:nvPr/>
        </p:nvPicPr>
        <p:blipFill>
          <a:blip r:embed="rId2"/>
          <a:stretch>
            <a:fillRect/>
          </a:stretch>
        </p:blipFill>
        <p:spPr>
          <a:xfrm>
            <a:off x="2895644" y="1295456"/>
            <a:ext cx="4857115" cy="3780790"/>
          </a:xfrm>
          <a:prstGeom prst="rect">
            <a:avLst/>
          </a:prstGeom>
        </p:spPr>
      </p:pic>
      <p:sp>
        <p:nvSpPr>
          <p:cNvPr id="6" name="文本框 5">
            <a:extLst>
              <a:ext uri="{FF2B5EF4-FFF2-40B4-BE49-F238E27FC236}">
                <a16:creationId xmlns:a16="http://schemas.microsoft.com/office/drawing/2014/main" id="{9CD79FAB-C21F-444B-8368-F51E67E859E5}"/>
              </a:ext>
            </a:extLst>
          </p:cNvPr>
          <p:cNvSpPr txBox="1"/>
          <p:nvPr/>
        </p:nvSpPr>
        <p:spPr>
          <a:xfrm>
            <a:off x="3200436" y="5486347"/>
            <a:ext cx="5105266" cy="954107"/>
          </a:xfrm>
          <a:prstGeom prst="rect">
            <a:avLst/>
          </a:prstGeom>
          <a:noFill/>
        </p:spPr>
        <p:txBody>
          <a:bodyPr wrap="square" rtlCol="0">
            <a:spAutoFit/>
          </a:bodyPr>
          <a:lstStyle/>
          <a:p>
            <a:r>
              <a:rPr lang="zh-CN" altLang="en-US" dirty="0"/>
              <a:t>所以从节点</a:t>
            </a:r>
            <a:r>
              <a:rPr lang="en-US" altLang="zh-CN" dirty="0"/>
              <a:t>1</a:t>
            </a:r>
            <a:r>
              <a:rPr lang="zh-CN" altLang="en-US" dirty="0"/>
              <a:t>产生的谣言最少需要</a:t>
            </a:r>
            <a:r>
              <a:rPr lang="en-US" altLang="zh-CN" dirty="0"/>
              <a:t>4</a:t>
            </a:r>
            <a:r>
              <a:rPr lang="zh-CN" altLang="en-US" dirty="0"/>
              <a:t>个时间就能传遍整个网络</a:t>
            </a:r>
          </a:p>
        </p:txBody>
      </p:sp>
    </p:spTree>
    <p:extLst>
      <p:ext uri="{BB962C8B-B14F-4D97-AF65-F5344CB8AC3E}">
        <p14:creationId xmlns:p14="http://schemas.microsoft.com/office/powerpoint/2010/main" val="10984903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61A48-EEC8-4DA8-AFBB-DB576FE1BB94}"/>
              </a:ext>
            </a:extLst>
          </p:cNvPr>
          <p:cNvSpPr>
            <a:spLocks noGrp="1"/>
          </p:cNvSpPr>
          <p:nvPr>
            <p:ph type="title"/>
          </p:nvPr>
        </p:nvSpPr>
        <p:spPr/>
        <p:txBody>
          <a:bodyPr/>
          <a:lstStyle/>
          <a:p>
            <a:r>
              <a:rPr lang="zh-CN" altLang="en-US" dirty="0"/>
              <a:t>实验内容（二）</a:t>
            </a:r>
          </a:p>
        </p:txBody>
      </p:sp>
      <p:sp>
        <p:nvSpPr>
          <p:cNvPr id="7" name="文本框 6">
            <a:extLst>
              <a:ext uri="{FF2B5EF4-FFF2-40B4-BE49-F238E27FC236}">
                <a16:creationId xmlns:a16="http://schemas.microsoft.com/office/drawing/2014/main" id="{BEC3FF64-93BD-41C8-ADD8-C89D24307D98}"/>
              </a:ext>
            </a:extLst>
          </p:cNvPr>
          <p:cNvSpPr txBox="1"/>
          <p:nvPr/>
        </p:nvSpPr>
        <p:spPr>
          <a:xfrm>
            <a:off x="381110" y="1600248"/>
            <a:ext cx="8305582" cy="2677656"/>
          </a:xfrm>
          <a:prstGeom prst="rect">
            <a:avLst/>
          </a:prstGeom>
          <a:noFill/>
        </p:spPr>
        <p:txBody>
          <a:bodyPr wrap="square" rtlCol="0">
            <a:spAutoFit/>
          </a:bodyPr>
          <a:lstStyle/>
          <a:p>
            <a:r>
              <a:rPr lang="zh-CN" altLang="en-US" dirty="0"/>
              <a:t>二、初识神经网络</a:t>
            </a:r>
            <a:endParaRPr lang="en-US" altLang="zh-CN" dirty="0"/>
          </a:p>
          <a:p>
            <a:r>
              <a:rPr lang="en-US" altLang="zh-CN" dirty="0"/>
              <a:t>	</a:t>
            </a:r>
            <a:r>
              <a:rPr lang="zh-CN" altLang="en-US" dirty="0"/>
              <a:t>神经网络是一门重要的机器学习技术。它是目前最为火热的研究方向</a:t>
            </a:r>
            <a:r>
              <a:rPr lang="en-US" altLang="zh-CN" dirty="0"/>
              <a:t>——</a:t>
            </a:r>
            <a:r>
              <a:rPr lang="zh-CN" altLang="en-US" dirty="0"/>
              <a:t>深度学习的基础。学习神经网络不仅可以让你掌握一门强大的机器学习方法，同时也可以更好地帮助你理解深度学习技术。</a:t>
            </a:r>
            <a:endParaRPr lang="en-US" altLang="zh-CN" dirty="0"/>
          </a:p>
          <a:p>
            <a:endParaRPr lang="zh-CN" altLang="en-US" dirty="0"/>
          </a:p>
        </p:txBody>
      </p:sp>
      <p:pic>
        <p:nvPicPr>
          <p:cNvPr id="8" name="图片 7">
            <a:extLst>
              <a:ext uri="{FF2B5EF4-FFF2-40B4-BE49-F238E27FC236}">
                <a16:creationId xmlns:a16="http://schemas.microsoft.com/office/drawing/2014/main" id="{1DCDC267-C006-4ECF-B8FE-13D24DC34B81}"/>
              </a:ext>
            </a:extLst>
          </p:cNvPr>
          <p:cNvPicPr/>
          <p:nvPr/>
        </p:nvPicPr>
        <p:blipFill>
          <a:blip r:embed="rId2"/>
          <a:stretch>
            <a:fillRect/>
          </a:stretch>
        </p:blipFill>
        <p:spPr>
          <a:xfrm>
            <a:off x="1219288" y="3915819"/>
            <a:ext cx="6248236" cy="2484981"/>
          </a:xfrm>
          <a:prstGeom prst="rect">
            <a:avLst/>
          </a:prstGeom>
        </p:spPr>
      </p:pic>
    </p:spTree>
    <p:extLst>
      <p:ext uri="{BB962C8B-B14F-4D97-AF65-F5344CB8AC3E}">
        <p14:creationId xmlns:p14="http://schemas.microsoft.com/office/powerpoint/2010/main" val="61841434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7D7E3-0FC9-419C-AC0A-552512FC1D65}"/>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1D7FD1-648B-47B8-AF3E-E2D9DDC804AA}"/>
                  </a:ext>
                </a:extLst>
              </p:cNvPr>
              <p:cNvSpPr txBox="1"/>
              <p:nvPr/>
            </p:nvSpPr>
            <p:spPr>
              <a:xfrm>
                <a:off x="457308" y="1600248"/>
                <a:ext cx="7924592" cy="472392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为了简单起见，在这里我们将神经网络简化成一个有向无环图</a:t>
                </a: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模型，图的节点称为神经元。神经网络分为三层：输入层、隐藏层和输出层。输入层的神经元没有有向边连入，输出层的神经元没有有向边连出，其余神经元都属于隐藏层。神经元与神经元之间通过有向边连接，连接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𝑗</m:t>
                        </m:r>
                      </m:sub>
                    </m:sSub>
                  </m:oMath>
                </a14:m>
                <a:r>
                  <a:rPr lang="zh-CN" altLang="zh-CN" sz="2000" dirty="0">
                    <a:latin typeface="宋体" panose="02010600030101010101" pitchFamily="2" charset="-122"/>
                    <a:ea typeface="宋体" panose="02010600030101010101" pitchFamily="2" charset="-122"/>
                  </a:rPr>
                  <a:t>的有向边上带有系数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。向每个输入层神经元输入一个初始权值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oMath>
                </a14:m>
                <a:r>
                  <a:rPr lang="zh-CN" altLang="zh-CN" sz="2000" dirty="0">
                    <a:latin typeface="宋体" panose="02010600030101010101" pitchFamily="2" charset="-122"/>
                    <a:ea typeface="宋体" panose="02010600030101010101" pitchFamily="2" charset="-122"/>
                  </a:rPr>
                  <a:t>，则其他神经元的权值通过以下公式计算：</a:t>
                </a:r>
              </a:p>
              <a:p>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&lt;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&gt;∈</m:t>
                          </m:r>
                          <m:r>
                            <a:rPr lang="en-US" altLang="zh-CN" sz="2000" i="1">
                              <a:latin typeface="Cambria Math" panose="02040503050406030204" pitchFamily="18" charset="0"/>
                            </a:rPr>
                            <m:t>𝐸</m:t>
                          </m:r>
                        </m:sub>
                        <m:sup/>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𝐶</m:t>
                              </m:r>
                            </m:e>
                            <m:sub>
                              <m:r>
                                <a:rPr lang="en-US" altLang="zh-CN" sz="2000" i="1">
                                  <a:latin typeface="Cambria Math" panose="02040503050406030204" pitchFamily="18" charset="0"/>
                                </a:rPr>
                                <m:t>𝑗</m:t>
                              </m:r>
                            </m:sub>
                          </m:sSub>
                        </m:e>
                      </m:nary>
                    </m:oMath>
                  </m:oMathPara>
                </a14:m>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即每个神经元的权值等于所有有边指向它的神经元权值乘指向它的边系数的加和。最终，输出层神经元的输出等于输出层神经元的权值</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𝑛</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我们把上述过程叫做正向传播。</a:t>
                </a:r>
              </a:p>
              <a:p>
                <a:endParaRPr lang="zh-CN" altLang="en-US" dirty="0"/>
              </a:p>
            </p:txBody>
          </p:sp>
        </mc:Choice>
        <mc:Fallback xmlns="">
          <p:sp>
            <p:nvSpPr>
              <p:cNvPr id="5" name="文本框 4">
                <a:extLst>
                  <a:ext uri="{FF2B5EF4-FFF2-40B4-BE49-F238E27FC236}">
                    <a16:creationId xmlns:a16="http://schemas.microsoft.com/office/drawing/2014/main" id="{2F1D7FD1-648B-47B8-AF3E-E2D9DDC804AA}"/>
                  </a:ext>
                </a:extLst>
              </p:cNvPr>
              <p:cNvSpPr txBox="1">
                <a:spLocks noRot="1" noChangeAspect="1" noMove="1" noResize="1" noEditPoints="1" noAdjustHandles="1" noChangeArrowheads="1" noChangeShapeType="1" noTextEdit="1"/>
              </p:cNvSpPr>
              <p:nvPr/>
            </p:nvSpPr>
            <p:spPr>
              <a:xfrm>
                <a:off x="457308" y="1600248"/>
                <a:ext cx="7924592" cy="4723922"/>
              </a:xfrm>
              <a:prstGeom prst="rect">
                <a:avLst/>
              </a:prstGeom>
              <a:blipFill>
                <a:blip r:embed="rId2"/>
                <a:stretch>
                  <a:fillRect l="-769" t="-1034" r="-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916053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44E03-5413-4618-A3B9-B5D844475DBD}"/>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ACB208-6E30-4048-9923-84E9F5B090A2}"/>
                  </a:ext>
                </a:extLst>
              </p:cNvPr>
              <p:cNvSpPr txBox="1"/>
              <p:nvPr/>
            </p:nvSpPr>
            <p:spPr>
              <a:xfrm>
                <a:off x="609704" y="1676446"/>
                <a:ext cx="8076988" cy="427463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现在，以邻接矩阵的形式给出神经网络的结构，并给出每个输入层神经元的输入，请完成正向传播算法，求出每个输出层神经元输出的权值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a:t>
                </a:r>
              </a:p>
              <a:p>
                <a:r>
                  <a:rPr lang="zh-CN" altLang="zh-CN" sz="2000" b="1" dirty="0">
                    <a:latin typeface="宋体" panose="02010600030101010101" pitchFamily="2" charset="-122"/>
                    <a:ea typeface="宋体" panose="02010600030101010101" pitchFamily="2" charset="-122"/>
                  </a:rPr>
                  <a:t>输入格式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第一行包含四个正整数</a:t>
                </a:r>
                <a14:m>
                  <m:oMath xmlns:m="http://schemas.openxmlformats.org/officeDocument/2006/math">
                    <m:r>
                      <a:rPr lang="en-US" altLang="zh-CN" sz="2000" i="1">
                        <a:latin typeface="Cambria Math" panose="02040503050406030204" pitchFamily="18" charset="0"/>
                      </a:rPr>
                      <m:t>𝑁</m:t>
                    </m:r>
                    <m:r>
                      <a:rPr lang="en-US" altLang="zh-CN" sz="2000" i="1">
                        <a:latin typeface="Cambria Math" panose="02040503050406030204" pitchFamily="18" charset="0"/>
                      </a:rPr>
                      <m:t> </m:t>
                    </m:r>
                    <m:r>
                      <a:rPr lang="en-US" altLang="zh-CN" sz="2000" i="1">
                        <a:latin typeface="Cambria Math" panose="02040503050406030204" pitchFamily="18" charset="0"/>
                      </a:rPr>
                      <m:t>𝑀</m:t>
                    </m:r>
                    <m:r>
                      <a:rPr lang="en-US" altLang="zh-CN" sz="2000" i="1">
                        <a:latin typeface="Cambria Math" panose="02040503050406030204" pitchFamily="18" charset="0"/>
                      </a:rPr>
                      <m:t> </m:t>
                    </m:r>
                    <m:r>
                      <a:rPr lang="en-US" altLang="zh-CN" sz="2000" i="1">
                        <a:latin typeface="Cambria Math" panose="02040503050406030204" pitchFamily="18" charset="0"/>
                      </a:rPr>
                      <m:t>𝑃</m:t>
                    </m:r>
                    <m:r>
                      <a:rPr lang="en-US" altLang="zh-CN" sz="2000" i="1">
                        <a:latin typeface="Cambria Math" panose="02040503050406030204" pitchFamily="18" charset="0"/>
                      </a:rPr>
                      <m:t> </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，表示总神经元个数，总的边个数，输入层神经元个数以及输出层神经元个数。</a:t>
                </a:r>
              </a:p>
              <a:p>
                <a:r>
                  <a:rPr lang="zh-CN" altLang="zh-CN" sz="2000" dirty="0">
                    <a:latin typeface="宋体" panose="02010600030101010101" pitchFamily="2" charset="-122"/>
                    <a:ea typeface="宋体" panose="02010600030101010101" pitchFamily="2" charset="-122"/>
                  </a:rPr>
                  <a:t>接下来</a:t>
                </a:r>
                <a14:m>
                  <m:oMath xmlns:m="http://schemas.openxmlformats.org/officeDocument/2006/math">
                    <m:r>
                      <a:rPr lang="en-US" altLang="zh-CN" sz="2000" i="1">
                        <a:latin typeface="Cambria Math" panose="02040503050406030204" pitchFamily="18" charset="0"/>
                      </a:rPr>
                      <m:t>𝑀</m:t>
                    </m:r>
                  </m:oMath>
                </a14:m>
                <a:r>
                  <a:rPr lang="zh-CN" altLang="zh-CN" sz="2000" dirty="0">
                    <a:latin typeface="宋体" panose="02010600030101010101" pitchFamily="2" charset="-122"/>
                    <a:ea typeface="宋体" panose="02010600030101010101" pitchFamily="2" charset="-122"/>
                  </a:rPr>
                  <a:t>行，每三个正整数</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，表示有一条从</a:t>
                </a:r>
                <a14:m>
                  <m:oMath xmlns:m="http://schemas.openxmlformats.org/officeDocument/2006/math">
                    <m:r>
                      <a:rPr lang="en-US" altLang="zh-CN" sz="2000" i="1">
                        <a:latin typeface="Cambria Math" panose="02040503050406030204" pitchFamily="18" charset="0"/>
                      </a:rPr>
                      <m:t>𝑖</m:t>
                    </m:r>
                  </m:oMath>
                </a14:m>
                <a:r>
                  <a:rPr lang="zh-CN" altLang="zh-CN" sz="2000" dirty="0">
                    <a:latin typeface="宋体" panose="02010600030101010101" pitchFamily="2" charset="-122"/>
                    <a:ea typeface="宋体" panose="02010600030101010101" pitchFamily="2" charset="-122"/>
                  </a:rPr>
                  <a:t>号神经元指向</a:t>
                </a:r>
                <a14:m>
                  <m:oMath xmlns:m="http://schemas.openxmlformats.org/officeDocument/2006/math">
                    <m:r>
                      <a:rPr lang="en-US" altLang="zh-CN" sz="2000" i="1">
                        <a:latin typeface="Cambria Math" panose="02040503050406030204" pitchFamily="18" charset="0"/>
                      </a:rPr>
                      <m:t>𝑗</m:t>
                    </m:r>
                  </m:oMath>
                </a14:m>
                <a:r>
                  <a:rPr lang="zh-CN" altLang="zh-CN" sz="2000" dirty="0">
                    <a:latin typeface="宋体" panose="02010600030101010101" pitchFamily="2" charset="-122"/>
                    <a:ea typeface="宋体" panose="02010600030101010101" pitchFamily="2" charset="-122"/>
                  </a:rPr>
                  <a:t>号神经元的有向边，边权为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接下来一行</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个正整数，表示每个输入层神经元的输入值。</a:t>
                </a:r>
              </a:p>
              <a:p>
                <a:r>
                  <a:rPr lang="zh-CN" altLang="zh-CN" sz="2000" dirty="0">
                    <a:latin typeface="宋体" panose="02010600030101010101" pitchFamily="2" charset="-122"/>
                    <a:ea typeface="宋体" panose="02010600030101010101" pitchFamily="2" charset="-122"/>
                  </a:rPr>
                  <a:t>注：</a:t>
                </a:r>
                <a14:m>
                  <m:oMath xmlns:m="http://schemas.openxmlformats.org/officeDocument/2006/math">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号节点为输入层神经元，</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号节点为隐藏层神经元，</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oMath>
                </a14:m>
                <a:r>
                  <a:rPr lang="zh-CN" altLang="zh-CN" sz="2000" dirty="0">
                    <a:latin typeface="宋体" panose="02010600030101010101" pitchFamily="2" charset="-122"/>
                    <a:ea typeface="宋体" panose="02010600030101010101" pitchFamily="2" charset="-122"/>
                  </a:rPr>
                  <a:t>号节点为输出层神经元。</a:t>
                </a:r>
              </a:p>
              <a:p>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输出一行包含</a:t>
                </a:r>
                <a14:m>
                  <m:oMath xmlns:m="http://schemas.openxmlformats.org/officeDocument/2006/math">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个整数，表示每个输出层神经元的输出值。</a:t>
                </a:r>
              </a:p>
              <a:p>
                <a:endParaRPr lang="zh-CN" altLang="en-US" dirty="0"/>
              </a:p>
            </p:txBody>
          </p:sp>
        </mc:Choice>
        <mc:Fallback xmlns="">
          <p:sp>
            <p:nvSpPr>
              <p:cNvPr id="6" name="文本框 5">
                <a:extLst>
                  <a:ext uri="{FF2B5EF4-FFF2-40B4-BE49-F238E27FC236}">
                    <a16:creationId xmlns:a16="http://schemas.microsoft.com/office/drawing/2014/main" id="{7EACB208-6E30-4048-9923-84E9F5B090A2}"/>
                  </a:ext>
                </a:extLst>
              </p:cNvPr>
              <p:cNvSpPr txBox="1">
                <a:spLocks noRot="1" noChangeAspect="1" noMove="1" noResize="1" noEditPoints="1" noAdjustHandles="1" noChangeArrowheads="1" noChangeShapeType="1" noTextEdit="1"/>
              </p:cNvSpPr>
              <p:nvPr/>
            </p:nvSpPr>
            <p:spPr>
              <a:xfrm>
                <a:off x="609704" y="1676446"/>
                <a:ext cx="8076988" cy="4274632"/>
              </a:xfrm>
              <a:prstGeom prst="rect">
                <a:avLst/>
              </a:prstGeom>
              <a:blipFill>
                <a:blip r:embed="rId2"/>
                <a:stretch>
                  <a:fillRect l="-755" t="-713"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184470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96104-AD5A-422F-8B33-1C5374C5B7DD}"/>
              </a:ext>
            </a:extLst>
          </p:cNvPr>
          <p:cNvSpPr>
            <a:spLocks noGrp="1"/>
          </p:cNvSpPr>
          <p:nvPr>
            <p:ph type="title"/>
          </p:nvPr>
        </p:nvSpPr>
        <p:spPr/>
        <p:txBody>
          <a:bodyPr/>
          <a:lstStyle/>
          <a:p>
            <a:r>
              <a:rPr lang="zh-CN" altLang="en-US" dirty="0"/>
              <a:t>实验内容（二）</a:t>
            </a:r>
          </a:p>
        </p:txBody>
      </p:sp>
      <p:sp>
        <p:nvSpPr>
          <p:cNvPr id="3" name="内容占位符 2">
            <a:extLst>
              <a:ext uri="{FF2B5EF4-FFF2-40B4-BE49-F238E27FC236}">
                <a16:creationId xmlns:a16="http://schemas.microsoft.com/office/drawing/2014/main" id="{A2EAC633-E18C-4058-95B2-3DBE3B012628}"/>
              </a:ext>
            </a:extLst>
          </p:cNvPr>
          <p:cNvSpPr>
            <a:spLocks noGrp="1"/>
          </p:cNvSpPr>
          <p:nvPr>
            <p:ph idx="1"/>
          </p:nvPr>
        </p:nvSpPr>
        <p:spPr/>
        <p:txBody>
          <a:bodyPr/>
          <a:lstStyle/>
          <a:p>
            <a:r>
              <a:rPr lang="zh-CN" altLang="zh-CN" sz="2000" b="1" dirty="0">
                <a:latin typeface="宋体" panose="02010600030101010101" pitchFamily="2" charset="-122"/>
                <a:ea typeface="宋体" panose="02010600030101010101" pitchFamily="2" charset="-122"/>
              </a:rPr>
              <a:t>样例输入</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8 10 2 1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1 3 2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1 4 1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2 4 3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2 5 3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3 6 4</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4 6 2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4 7 2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a:t>
            </a:r>
            <a:r>
              <a:rPr lang="en-US" altLang="zh-CN" sz="2000">
                <a:latin typeface="宋体" panose="02010600030101010101" pitchFamily="2" charset="-122"/>
                <a:ea typeface="宋体" panose="02010600030101010101" pitchFamily="2" charset="-122"/>
              </a:rPr>
              <a:t>7 7</a:t>
            </a:r>
          </a:p>
          <a:p>
            <a:r>
              <a:rPr lang="en-US" altLang="zh-CN" sz="2000">
                <a:latin typeface="宋体" panose="02010600030101010101" pitchFamily="2" charset="-122"/>
                <a:ea typeface="宋体" panose="02010600030101010101" pitchFamily="2" charset="-122"/>
              </a:rPr>
              <a:t>6 </a:t>
            </a:r>
            <a:r>
              <a:rPr lang="en-US" altLang="zh-CN" sz="2000" dirty="0">
                <a:latin typeface="宋体" panose="02010600030101010101" pitchFamily="2" charset="-122"/>
                <a:ea typeface="宋体" panose="02010600030101010101" pitchFamily="2" charset="-122"/>
              </a:rPr>
              <a:t>8 2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7 8 1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5 10</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样例输出</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500</a:t>
            </a:r>
            <a:endParaRPr lang="zh-CN"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A4D91DC-79E0-47EB-8496-3E520259656D}"/>
              </a:ext>
            </a:extLst>
          </p:cNvPr>
          <p:cNvPicPr/>
          <p:nvPr/>
        </p:nvPicPr>
        <p:blipFill>
          <a:blip r:embed="rId2"/>
          <a:stretch>
            <a:fillRect/>
          </a:stretch>
        </p:blipFill>
        <p:spPr>
          <a:xfrm>
            <a:off x="2971842" y="2057436"/>
            <a:ext cx="5410058" cy="3124118"/>
          </a:xfrm>
          <a:prstGeom prst="rect">
            <a:avLst/>
          </a:prstGeom>
        </p:spPr>
      </p:pic>
    </p:spTree>
    <p:extLst>
      <p:ext uri="{BB962C8B-B14F-4D97-AF65-F5344CB8AC3E}">
        <p14:creationId xmlns:p14="http://schemas.microsoft.com/office/powerpoint/2010/main" val="205372316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pic>
        <p:nvPicPr>
          <p:cNvPr id="5" name="图片 4">
            <a:extLst>
              <a:ext uri="{FF2B5EF4-FFF2-40B4-BE49-F238E27FC236}">
                <a16:creationId xmlns:a16="http://schemas.microsoft.com/office/drawing/2014/main" id="{7EE42374-7BAD-4B23-9EF0-16B486FF2B84}"/>
              </a:ext>
            </a:extLst>
          </p:cNvPr>
          <p:cNvPicPr>
            <a:picLocks noChangeAspect="1"/>
          </p:cNvPicPr>
          <p:nvPr/>
        </p:nvPicPr>
        <p:blipFill>
          <a:blip r:embed="rId2"/>
          <a:stretch>
            <a:fillRect/>
          </a:stretch>
        </p:blipFill>
        <p:spPr>
          <a:xfrm>
            <a:off x="5486376" y="1270814"/>
            <a:ext cx="3152381" cy="2000000"/>
          </a:xfrm>
          <a:prstGeom prst="rect">
            <a:avLst/>
          </a:prstGeom>
        </p:spPr>
      </p:pic>
      <p:sp>
        <p:nvSpPr>
          <p:cNvPr id="6" name="文本框 5">
            <a:extLst>
              <a:ext uri="{FF2B5EF4-FFF2-40B4-BE49-F238E27FC236}">
                <a16:creationId xmlns:a16="http://schemas.microsoft.com/office/drawing/2014/main" id="{6592200F-0935-435F-8278-1BB07D385F14}"/>
              </a:ext>
            </a:extLst>
          </p:cNvPr>
          <p:cNvSpPr txBox="1"/>
          <p:nvPr/>
        </p:nvSpPr>
        <p:spPr>
          <a:xfrm>
            <a:off x="125743" y="1219259"/>
            <a:ext cx="2084119" cy="2492990"/>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a:t>
            </a:r>
            <a:endParaRPr lang="zh-CN" altLang="en-US" sz="1600" dirty="0"/>
          </a:p>
          <a:p>
            <a:r>
              <a:rPr lang="en-US" altLang="zh-CN" sz="1600" b="1" dirty="0"/>
              <a:t>2 3</a:t>
            </a:r>
            <a:endParaRPr lang="zh-CN" altLang="en-US" sz="1600" dirty="0"/>
          </a:p>
          <a:p>
            <a:r>
              <a:rPr lang="en-US" altLang="zh-CN" sz="1600" b="1" dirty="0"/>
              <a:t>3 4</a:t>
            </a:r>
            <a:endParaRPr lang="zh-CN" altLang="en-US" sz="1600" dirty="0"/>
          </a:p>
          <a:p>
            <a:r>
              <a:rPr lang="en-US" altLang="zh-CN" sz="1600" b="1" dirty="0"/>
              <a:t>1 3</a:t>
            </a:r>
            <a:endParaRPr lang="zh-CN" altLang="en-US" sz="1600" dirty="0"/>
          </a:p>
          <a:p>
            <a:r>
              <a:rPr lang="en-US" altLang="zh-CN" sz="1600" b="1" dirty="0"/>
              <a:t>4 1</a:t>
            </a:r>
            <a:endParaRPr lang="zh-CN" altLang="en-US" sz="1600" dirty="0"/>
          </a:p>
          <a:p>
            <a:r>
              <a:rPr lang="en-US" altLang="zh-CN" sz="1600" b="1" dirty="0"/>
              <a:t>1 5</a:t>
            </a:r>
            <a:endParaRPr lang="zh-CN" altLang="en-US" sz="1600" dirty="0"/>
          </a:p>
          <a:p>
            <a:r>
              <a:rPr lang="en-US" altLang="zh-CN" sz="1600" b="1" dirty="0"/>
              <a:t>4 5</a:t>
            </a:r>
            <a:endParaRPr lang="zh-CN" altLang="en-US" sz="1600" dirty="0"/>
          </a:p>
          <a:p>
            <a:endParaRPr lang="zh-CN" altLang="en-US" dirty="0"/>
          </a:p>
        </p:txBody>
      </p:sp>
      <p:sp>
        <p:nvSpPr>
          <p:cNvPr id="7" name="矩形 6">
            <a:extLst>
              <a:ext uri="{FF2B5EF4-FFF2-40B4-BE49-F238E27FC236}">
                <a16:creationId xmlns:a16="http://schemas.microsoft.com/office/drawing/2014/main" id="{F6A8AFD3-1C11-4048-87AE-08EC03B25CD3}"/>
              </a:ext>
            </a:extLst>
          </p:cNvPr>
          <p:cNvSpPr/>
          <p:nvPr/>
        </p:nvSpPr>
        <p:spPr>
          <a:xfrm>
            <a:off x="22500" y="3270814"/>
            <a:ext cx="8283202" cy="3416320"/>
          </a:xfrm>
          <a:prstGeom prst="rect">
            <a:avLst/>
          </a:prstGeom>
        </p:spPr>
        <p:txBody>
          <a:bodyPr wrap="square">
            <a:spAutoFit/>
          </a:bodyPr>
          <a:lstStyle/>
          <a:p>
            <a:r>
              <a:rPr lang="zh-CN" altLang="en-US" sz="1800" dirty="0">
                <a:solidFill>
                  <a:srgbClr val="4D4D4D"/>
                </a:solidFill>
                <a:latin typeface="宋体" panose="02010600030101010101" pitchFamily="2" charset="-122"/>
                <a:ea typeface="宋体" panose="02010600030101010101" pitchFamily="2" charset="-122"/>
              </a:rPr>
              <a:t>前向星是一种特殊的边集数组。</a:t>
            </a:r>
            <a:endParaRPr lang="en-US" altLang="zh-CN" sz="1800" dirty="0">
              <a:solidFill>
                <a:srgbClr val="4D4D4D"/>
              </a:solidFill>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head[</a:t>
            </a:r>
            <a:r>
              <a:rPr lang="en-US" altLang="zh-CN" sz="1800" dirty="0" err="1">
                <a:latin typeface="宋体" panose="02010600030101010101" pitchFamily="2" charset="-122"/>
                <a:ea typeface="宋体" panose="02010600030101010101" pitchFamily="2" charset="-122"/>
              </a:rPr>
              <a:t>i</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：以节点</a:t>
            </a:r>
            <a:r>
              <a:rPr lang="en-US" altLang="zh-CN" sz="1800" dirty="0" err="1">
                <a:latin typeface="宋体" panose="02010600030101010101" pitchFamily="2" charset="-122"/>
                <a:ea typeface="宋体" panose="02010600030101010101" pitchFamily="2" charset="-122"/>
              </a:rPr>
              <a:t>i</a:t>
            </a:r>
            <a:r>
              <a:rPr lang="zh-CN" altLang="en-US" sz="1800" dirty="0">
                <a:latin typeface="宋体" panose="02010600030101010101" pitchFamily="2" charset="-122"/>
                <a:ea typeface="宋体" panose="02010600030101010101" pitchFamily="2" charset="-122"/>
              </a:rPr>
              <a:t>为起点的边集在</a:t>
            </a:r>
            <a:r>
              <a:rPr lang="en-US" altLang="zh-CN" sz="1800" dirty="0">
                <a:latin typeface="宋体" panose="02010600030101010101" pitchFamily="2" charset="-122"/>
                <a:ea typeface="宋体" panose="02010600030101010101" pitchFamily="2" charset="-122"/>
              </a:rPr>
              <a:t>edge</a:t>
            </a:r>
            <a:r>
              <a:rPr lang="zh-CN" altLang="en-US" sz="1800" dirty="0">
                <a:latin typeface="宋体" panose="02010600030101010101" pitchFamily="2" charset="-122"/>
                <a:ea typeface="宋体" panose="02010600030101010101" pitchFamily="2" charset="-122"/>
              </a:rPr>
              <a:t>数组中的第一个存储位置</a:t>
            </a:r>
            <a:r>
              <a:rPr lang="en-US" altLang="zh-CN" sz="1800" dirty="0">
                <a:latin typeface="宋体" panose="02010600030101010101" pitchFamily="2" charset="-122"/>
                <a:ea typeface="宋体" panose="02010600030101010101" pitchFamily="2" charset="-122"/>
              </a:rPr>
              <a:t>.</a:t>
            </a:r>
          </a:p>
          <a:p>
            <a:r>
              <a:rPr lang="en-US" altLang="zh-CN" sz="1800" dirty="0">
                <a:latin typeface="宋体" panose="02010600030101010101" pitchFamily="2" charset="-122"/>
                <a:ea typeface="宋体" panose="02010600030101010101" pitchFamily="2" charset="-122"/>
              </a:rPr>
              <a:t>struct Edge</a:t>
            </a:r>
          </a:p>
          <a:p>
            <a:r>
              <a:rPr lang="en-US" altLang="zh-CN" sz="1800" dirty="0">
                <a:latin typeface="宋体" panose="02010600030101010101" pitchFamily="2" charset="-122"/>
                <a:ea typeface="宋体" panose="02010600030101010101" pitchFamily="2" charset="-122"/>
              </a:rPr>
              <a:t>{</a:t>
            </a:r>
          </a:p>
          <a:p>
            <a:r>
              <a:rPr lang="en-US" altLang="zh-CN" sz="1800" dirty="0">
                <a:latin typeface="宋体" panose="02010600030101010101" pitchFamily="2" charset="-122"/>
                <a:ea typeface="宋体" panose="02010600030101010101" pitchFamily="2" charset="-122"/>
              </a:rPr>
              <a:t>     int start;</a:t>
            </a:r>
          </a:p>
          <a:p>
            <a:r>
              <a:rPr lang="en-US" altLang="zh-CN" sz="1800" dirty="0">
                <a:latin typeface="宋体" panose="02010600030101010101" pitchFamily="2" charset="-122"/>
                <a:ea typeface="宋体" panose="02010600030101010101" pitchFamily="2" charset="-122"/>
              </a:rPr>
              <a:t>     int next;</a:t>
            </a:r>
          </a:p>
          <a:p>
            <a:r>
              <a:rPr lang="en-US" altLang="zh-CN" sz="1800" dirty="0">
                <a:latin typeface="宋体" panose="02010600030101010101" pitchFamily="2" charset="-122"/>
                <a:ea typeface="宋体" panose="02010600030101010101" pitchFamily="2" charset="-122"/>
              </a:rPr>
              <a:t>     int end;</a:t>
            </a:r>
          </a:p>
          <a:p>
            <a:r>
              <a:rPr lang="en-US" altLang="zh-CN" sz="1800" dirty="0">
                <a:latin typeface="宋体" panose="02010600030101010101" pitchFamily="2" charset="-122"/>
                <a:ea typeface="宋体" panose="02010600030101010101" pitchFamily="2" charset="-122"/>
              </a:rPr>
              <a:t>     int weight;</a:t>
            </a:r>
          </a:p>
          <a:p>
            <a:r>
              <a:rPr lang="en-US" altLang="zh-CN" sz="1800" dirty="0">
                <a:latin typeface="宋体" panose="02010600030101010101" pitchFamily="2" charset="-122"/>
                <a:ea typeface="宋体" panose="02010600030101010101" pitchFamily="2" charset="-122"/>
              </a:rPr>
              <a:t>};</a:t>
            </a:r>
          </a:p>
          <a:p>
            <a:r>
              <a:rPr lang="en-US" altLang="zh-CN" sz="1800" dirty="0">
                <a:latin typeface="宋体" panose="02010600030101010101" pitchFamily="2" charset="-122"/>
                <a:ea typeface="宋体" panose="02010600030101010101" pitchFamily="2" charset="-122"/>
              </a:rPr>
              <a:t>edge[j].end</a:t>
            </a:r>
            <a:r>
              <a:rPr lang="zh-CN" altLang="en-US" sz="1800" dirty="0">
                <a:latin typeface="宋体" panose="02010600030101010101" pitchFamily="2" charset="-122"/>
                <a:ea typeface="宋体" panose="02010600030101010101" pitchFamily="2" charset="-122"/>
              </a:rPr>
              <a:t>表示第</a:t>
            </a:r>
            <a:r>
              <a:rPr lang="en-US" altLang="zh-CN" sz="1800" dirty="0">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条边的终点</a:t>
            </a:r>
            <a:r>
              <a:rPr lang="en-US" altLang="zh-CN" sz="1800" dirty="0">
                <a:latin typeface="宋体" panose="02010600030101010101" pitchFamily="2" charset="-122"/>
                <a:ea typeface="宋体" panose="02010600030101010101" pitchFamily="2" charset="-122"/>
              </a:rPr>
              <a:t>,</a:t>
            </a:r>
          </a:p>
          <a:p>
            <a:r>
              <a:rPr lang="en-US" altLang="zh-CN" sz="1800" dirty="0">
                <a:latin typeface="宋体" panose="02010600030101010101" pitchFamily="2" charset="-122"/>
                <a:ea typeface="宋体" panose="02010600030101010101" pitchFamily="2" charset="-122"/>
              </a:rPr>
              <a:t>edge[j].next</a:t>
            </a:r>
            <a:r>
              <a:rPr lang="zh-CN" altLang="en-US" sz="1800" dirty="0">
                <a:latin typeface="宋体" panose="02010600030101010101" pitchFamily="2" charset="-122"/>
                <a:ea typeface="宋体" panose="02010600030101010101" pitchFamily="2" charset="-122"/>
              </a:rPr>
              <a:t>表示与第</a:t>
            </a:r>
            <a:r>
              <a:rPr lang="en-US" altLang="zh-CN" sz="1800" dirty="0">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条边同起点的下一条边的存储位置</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edge[j].weight</a:t>
            </a:r>
            <a:r>
              <a:rPr lang="zh-CN" altLang="en-US" sz="1800" dirty="0">
                <a:latin typeface="宋体" panose="02010600030101010101" pitchFamily="2" charset="-122"/>
                <a:ea typeface="宋体" panose="02010600030101010101" pitchFamily="2" charset="-122"/>
              </a:rPr>
              <a:t>为边权值</a:t>
            </a:r>
            <a:r>
              <a:rPr lang="en-US" altLang="zh-CN" sz="1800" dirty="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2687264"/>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425</TotalTime>
  <Words>1865</Words>
  <Application>Microsoft Office PowerPoint</Application>
  <PresentationFormat>全屏显示(4:3)</PresentationFormat>
  <Paragraphs>208</Paragraphs>
  <Slides>16</Slides>
  <Notes>7</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2</vt:i4>
      </vt:variant>
      <vt:variant>
        <vt:lpstr>幻灯片标题</vt:lpstr>
      </vt:variant>
      <vt:variant>
        <vt:i4>16</vt:i4>
      </vt:variant>
    </vt:vector>
  </HeadingPairs>
  <TitlesOfParts>
    <vt:vector size="27" baseType="lpstr">
      <vt:lpstr>宋体</vt:lpstr>
      <vt:lpstr>Arial</vt:lpstr>
      <vt:lpstr>Cambria Math</vt:lpstr>
      <vt:lpstr>Tahoma</vt:lpstr>
      <vt:lpstr>Times New Roman</vt:lpstr>
      <vt:lpstr>Wingdings</vt:lpstr>
      <vt:lpstr>Blends</vt:lpstr>
      <vt:lpstr>2_Blends</vt:lpstr>
      <vt:lpstr>3_Blends</vt:lpstr>
      <vt:lpstr>MS_ClipArt_Gallery.5</vt:lpstr>
      <vt:lpstr>MS_ClipArt_Gallery.2</vt:lpstr>
      <vt:lpstr>PowerPoint 演示文稿</vt:lpstr>
      <vt:lpstr>实验总体评分方式及标准</vt:lpstr>
      <vt:lpstr>实验内容（一）</vt:lpstr>
      <vt:lpstr>实验内容（一）</vt:lpstr>
      <vt:lpstr>实验内容（二）</vt:lpstr>
      <vt:lpstr>实验内容（二）</vt:lpstr>
      <vt:lpstr>实验内容（二）</vt:lpstr>
      <vt:lpstr>实验内容（二）</vt:lpstr>
      <vt:lpstr>链式前向星介绍</vt:lpstr>
      <vt:lpstr>链式前向星介绍</vt:lpstr>
      <vt:lpstr>实验要求</vt:lpstr>
      <vt:lpstr>作业提交</vt:lpstr>
      <vt:lpstr>实验一评分标准</vt:lpstr>
      <vt:lpstr>源程序代码评分标准</vt:lpstr>
      <vt:lpstr>实验报告评分标准</vt:lpstr>
      <vt:lpstr>线上检查流程</vt:lpstr>
    </vt:vector>
  </TitlesOfParts>
  <Company>HITSZ-ICE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Yunming Ye</dc:creator>
  <cp:lastModifiedBy>周海彬</cp:lastModifiedBy>
  <cp:revision>610</cp:revision>
  <cp:lastPrinted>2000-06-01T21:00:00Z</cp:lastPrinted>
  <dcterms:created xsi:type="dcterms:W3CDTF">1999-12-01T22:01:00Z</dcterms:created>
  <dcterms:modified xsi:type="dcterms:W3CDTF">2020-05-07T09:54:06Z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