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8" r:id="rId2"/>
    <p:sldId id="268" r:id="rId3"/>
    <p:sldId id="269" r:id="rId4"/>
    <p:sldId id="309" r:id="rId5"/>
    <p:sldId id="348" r:id="rId6"/>
    <p:sldId id="349" r:id="rId7"/>
    <p:sldId id="350" r:id="rId8"/>
    <p:sldId id="276" r:id="rId9"/>
    <p:sldId id="277" r:id="rId10"/>
    <p:sldId id="270" r:id="rId11"/>
    <p:sldId id="379" r:id="rId12"/>
    <p:sldId id="275" r:id="rId13"/>
    <p:sldId id="271" r:id="rId14"/>
    <p:sldId id="354" r:id="rId15"/>
    <p:sldId id="355" r:id="rId16"/>
    <p:sldId id="356" r:id="rId17"/>
    <p:sldId id="380" r:id="rId18"/>
    <p:sldId id="302" r:id="rId19"/>
    <p:sldId id="303" r:id="rId20"/>
    <p:sldId id="304" r:id="rId21"/>
    <p:sldId id="305" r:id="rId22"/>
    <p:sldId id="306" r:id="rId23"/>
    <p:sldId id="307" r:id="rId24"/>
    <p:sldId id="339" r:id="rId25"/>
    <p:sldId id="340" r:id="rId26"/>
    <p:sldId id="341" r:id="rId27"/>
    <p:sldId id="352" r:id="rId28"/>
    <p:sldId id="353" r:id="rId29"/>
    <p:sldId id="371" r:id="rId30"/>
    <p:sldId id="342" r:id="rId31"/>
    <p:sldId id="273" r:id="rId32"/>
    <p:sldId id="274" r:id="rId33"/>
    <p:sldId id="278" r:id="rId34"/>
    <p:sldId id="279" r:id="rId35"/>
    <p:sldId id="280" r:id="rId36"/>
    <p:sldId id="281" r:id="rId37"/>
    <p:sldId id="376" r:id="rId38"/>
    <p:sldId id="282" r:id="rId39"/>
    <p:sldId id="283" r:id="rId40"/>
    <p:sldId id="329" r:id="rId41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CF480"/>
    <a:srgbClr val="FFFFFF"/>
    <a:srgbClr val="DEDEDE"/>
    <a:srgbClr val="00CCFF"/>
    <a:srgbClr val="FF00FF"/>
    <a:srgbClr val="00FF00"/>
    <a:srgbClr val="E4E4E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191" autoAdjust="0"/>
  </p:normalViewPr>
  <p:slideViewPr>
    <p:cSldViewPr>
      <p:cViewPr varScale="1">
        <p:scale>
          <a:sx n="82" d="100"/>
          <a:sy n="82" d="100"/>
        </p:scale>
        <p:origin x="1474" y="19"/>
      </p:cViewPr>
      <p:guideLst>
        <p:guide orient="horz" pos="84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2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6A8188-4E08-43D2-9E3F-501582841F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FFCCF42-BB96-4F0B-8F4E-8F624A7F2A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AF295E0-3B26-441A-A0B1-191BAEB3DA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42E571C-0EFF-4E8F-B2F9-8845B6E371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A44202-934B-4150-BA01-95D0B888C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71739D2-949B-46CE-B010-359422C94D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F46998-D8BF-4021-9DF5-B42F62C3D2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CD3C4C9-9D0D-4210-99E5-FF92F3167B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9C45958-0E36-4068-896C-8719575048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55A5216-33F6-4D72-AF47-E02C3B26E6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91A3C00-A471-4448-B9C6-11771E8CC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C613A5-E91B-4369-A49F-DBAB65080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0FAACEC-8485-4E37-9D15-64AA42F7B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ABA6CF-9DB3-4152-BFCE-9D4545B7D721}" type="slidenum">
              <a:rPr lang="en-US" altLang="zh-CN" sz="1200" smtClean="0">
                <a:solidFill>
                  <a:schemeClr val="bg1"/>
                </a:solidFill>
              </a:rPr>
              <a:pPr/>
              <a:t>2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3835111-0E4C-4C65-B6B7-62578215D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748ED4B-8F2C-4902-9B56-AA4B66339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706E90E-14D3-4763-A06C-387E9003F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3042FD-8B61-4423-A813-AA229AF00978}" type="slidenum">
              <a:rPr lang="en-US" altLang="zh-CN" sz="1200" smtClean="0">
                <a:solidFill>
                  <a:schemeClr val="bg1"/>
                </a:solidFill>
              </a:rPr>
              <a:pPr/>
              <a:t>33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951E57A-4BC1-4F03-952F-B1B59B486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FD4E8C4-29C1-4AFE-8774-F2E912E34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46B655F-B414-40B0-B30C-AD649D479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662574-9DBF-427C-A37F-DDE100C98F80}" type="slidenum">
              <a:rPr lang="en-US" altLang="zh-CN" sz="1200" smtClean="0">
                <a:solidFill>
                  <a:schemeClr val="bg1"/>
                </a:solidFill>
              </a:rPr>
              <a:pPr/>
              <a:t>34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2110E11-3ED6-4083-A06D-3A0A7B62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D931D10-7141-4D41-B2AB-168F3E97C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0195AF7-6279-47CF-B7F1-8F13E9442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EF43D1-9A1F-4317-A95F-71C98821EE8E}" type="slidenum">
              <a:rPr lang="en-US" altLang="zh-CN" sz="1200" smtClean="0">
                <a:solidFill>
                  <a:schemeClr val="bg1"/>
                </a:solidFill>
              </a:rPr>
              <a:pPr/>
              <a:t>35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7A6643E-7F2A-4DA0-A853-6407EFC1B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9C9C4C8-DDA0-4D77-BEF8-1EA7B6E6F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B4736D5-F7E9-4153-97F7-E46177251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5C9926-9544-4737-91C7-BC40AAFBE0DB}" type="slidenum">
              <a:rPr lang="en-US" altLang="zh-CN" sz="1200" smtClean="0">
                <a:solidFill>
                  <a:schemeClr val="bg1"/>
                </a:solidFill>
              </a:rPr>
              <a:pPr/>
              <a:t>36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DA70334-E6C0-44E6-A5B8-CF73DED75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A4546ED-C7C1-4BCE-B2BF-DD1E4914C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7E72C50-CAB3-4068-BE3F-53E6529EF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D85830-C724-4296-B983-5D743CC1F4ED}" type="slidenum">
              <a:rPr lang="en-US" altLang="zh-CN" sz="1200" smtClean="0">
                <a:solidFill>
                  <a:schemeClr val="bg1"/>
                </a:solidFill>
              </a:rPr>
              <a:pPr/>
              <a:t>38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336ACB3-F4A2-45A3-BFFE-A5047D14B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7F5F1C9-F97D-476A-81D1-D6298FB4A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4C27B8A4-2977-4D4D-90F6-D0615F48E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FABE3E-E788-4978-8794-D906CD53F84C}" type="slidenum">
              <a:rPr lang="en-US" altLang="zh-CN" sz="1200" smtClean="0">
                <a:solidFill>
                  <a:schemeClr val="bg1"/>
                </a:solidFill>
              </a:rPr>
              <a:pPr/>
              <a:t>39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9743A44-3529-4A16-BEE0-E9A5EF4E2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A2E4211-E5F8-4E01-A9E6-C52D07689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5B48338-3CA8-4CC1-A51F-77FE73C4E3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5A3550-08E9-4145-B19C-8CA1D994A2EB}" type="slidenum">
              <a:rPr lang="en-US" altLang="zh-CN" sz="1200" smtClean="0">
                <a:solidFill>
                  <a:schemeClr val="bg1"/>
                </a:solidFill>
              </a:rPr>
              <a:pPr/>
              <a:t>3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25DFED-B62D-463C-90BC-DF8FDDF36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872F34D-5097-45B0-A04F-A36720337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80469F1-92BB-41EC-9D05-7566A5AC3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69F97E-C683-4EA4-9AE2-F01E13A08677}" type="slidenum">
              <a:rPr lang="en-US" altLang="zh-CN" sz="1200" smtClean="0">
                <a:solidFill>
                  <a:schemeClr val="bg1"/>
                </a:solidFill>
              </a:rPr>
              <a:pPr/>
              <a:t>8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157239D-6C75-4163-9569-D938649B4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DE685E-035E-4767-A952-AA1CF19D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6158FFF-23C4-41A0-83AA-C6233B436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E52549-55BB-46D8-981D-30413689AC92}" type="slidenum">
              <a:rPr lang="en-US" altLang="zh-CN" sz="1200" smtClean="0">
                <a:solidFill>
                  <a:schemeClr val="bg1"/>
                </a:solidFill>
              </a:rPr>
              <a:pPr/>
              <a:t>9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B88F64F-CDBB-49A6-8984-1A09597F4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A67185-4435-4BE9-858C-EF0387959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EF2C319-F3B4-4FC0-9B1A-F52737223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32046A-F2D7-42BC-AD08-FF1EE7B4D573}" type="slidenum">
              <a:rPr lang="en-US" altLang="zh-CN" sz="1200" smtClean="0">
                <a:solidFill>
                  <a:schemeClr val="bg1"/>
                </a:solidFill>
              </a:rPr>
              <a:pPr/>
              <a:t>10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6083" name="Rectangle 2050">
            <a:extLst>
              <a:ext uri="{FF2B5EF4-FFF2-40B4-BE49-F238E27FC236}">
                <a16:creationId xmlns:a16="http://schemas.microsoft.com/office/drawing/2014/main" id="{BBB0F498-806A-4C90-8E03-00C30F3D1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051">
            <a:extLst>
              <a:ext uri="{FF2B5EF4-FFF2-40B4-BE49-F238E27FC236}">
                <a16:creationId xmlns:a16="http://schemas.microsoft.com/office/drawing/2014/main" id="{8255B09D-77B0-4B0A-9014-51DEB486C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09045A0-A940-42FD-BCF2-2B2157EAC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D6EA29-76A9-48C4-A351-2DD5EF4C9238}" type="slidenum">
              <a:rPr lang="en-US" altLang="zh-CN" sz="1200" smtClean="0">
                <a:solidFill>
                  <a:schemeClr val="bg1"/>
                </a:solidFill>
              </a:rPr>
              <a:pPr/>
              <a:t>12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6048E04-4CC3-4464-A0DA-832454D81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DCF803E-CAFE-4EDA-8E71-BF4C6A606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B50B180-FEC9-4E98-83F1-FFF418ADF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AED6C6-6159-4518-BF13-70F307A5D986}" type="slidenum">
              <a:rPr lang="en-US" altLang="zh-CN" sz="1200" smtClean="0">
                <a:solidFill>
                  <a:schemeClr val="bg1"/>
                </a:solidFill>
              </a:rPr>
              <a:pPr/>
              <a:t>13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EA7B0D2-CBCA-4A49-871A-5C984DE51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D86772-817B-4F24-847E-00F109399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25B62CF-09B6-4BBA-B971-EEDA0E244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FE5E39-4FA7-4BCB-8E5C-1ACBB531E0BD}" type="slidenum">
              <a:rPr lang="en-US" altLang="zh-CN" sz="1200" smtClean="0">
                <a:solidFill>
                  <a:schemeClr val="bg1"/>
                </a:solidFill>
              </a:rPr>
              <a:pPr/>
              <a:t>31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564CB6F-8BA6-415F-B3B7-4DC5D1CC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C39BE27-4948-47AC-A35A-C9372B5DF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218F9BE-EEF2-47D1-8928-9976CFC31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DF7FCD-9199-42BE-ADA0-774E3052854F}" type="slidenum">
              <a:rPr lang="en-US" altLang="zh-CN" sz="1200" smtClean="0">
                <a:solidFill>
                  <a:schemeClr val="bg1"/>
                </a:solidFill>
              </a:rPr>
              <a:pPr/>
              <a:t>32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1D3EC35-8E0E-4C19-97F7-B3C5A0A2B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9D04D44-457E-4E89-9510-46440D8DC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66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4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54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>
            <a:extLst>
              <a:ext uri="{FF2B5EF4-FFF2-40B4-BE49-F238E27FC236}">
                <a16:creationId xmlns:a16="http://schemas.microsoft.com/office/drawing/2014/main" id="{D9309333-DCB7-4BDD-85B6-DEEE5F6D73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04431" y="4365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 树</a:t>
            </a: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2E12EA5E-148D-4302-9829-CE04F7208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7" y="54607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数据结构与算法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26EF5D-A64D-4B4A-923E-A60B795105D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587" y="6585200"/>
            <a:ext cx="8675688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08856CF-82EE-48B3-A6A3-297554F31B30}"/>
              </a:ext>
            </a:extLst>
          </p:cNvPr>
          <p:cNvSpPr/>
          <p:nvPr userDrawn="1"/>
        </p:nvSpPr>
        <p:spPr bwMode="auto">
          <a:xfrm>
            <a:off x="8172400" y="6327337"/>
            <a:ext cx="970013" cy="444592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/>
              <a:t>3-</a:t>
            </a:r>
            <a:fld id="{5AF70107-24F6-41EE-964F-38D25B8CA9E6}" type="slidenum">
              <a:rPr lang="zh-CN" altLang="en-US" sz="2000" b="1" smtClean="0"/>
              <a:t>‹#›</a:t>
            </a:fld>
            <a:endParaRPr lang="zh-CN" altLang="en-US" sz="2000" b="1" dirty="0"/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54334693-14DE-444C-9E43-39C1D2F5EA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87824" y="6577607"/>
            <a:ext cx="3281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计算机科学与技术学院（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春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深圳）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5EAEEB-B14A-4FCE-9CD8-D85147FF7E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92965" y="6101"/>
            <a:ext cx="1749446" cy="403718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BC4EB4-5600-4CF9-A749-D1913582A846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381" y="391802"/>
            <a:ext cx="8712423" cy="18017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D49B6E-B8BD-47C0-A121-2D36543A9368}"/>
              </a:ext>
            </a:extLst>
          </p:cNvPr>
          <p:cNvSpPr txBox="1"/>
          <p:nvPr/>
        </p:nvSpPr>
        <p:spPr>
          <a:xfrm>
            <a:off x="3309283" y="21328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45850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52">
            <a:extLst>
              <a:ext uri="{FF2B5EF4-FFF2-40B4-BE49-F238E27FC236}">
                <a16:creationId xmlns:a16="http://schemas.microsoft.com/office/drawing/2014/main" id="{2D2BEB9A-B66A-424A-B305-F26B666A70D0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1004222"/>
            <a:ext cx="4191000" cy="2362200"/>
            <a:chOff x="2640" y="480"/>
            <a:chExt cx="2640" cy="1488"/>
          </a:xfrm>
        </p:grpSpPr>
        <p:grpSp>
          <p:nvGrpSpPr>
            <p:cNvPr id="45087" name="Group 5">
              <a:extLst>
                <a:ext uri="{FF2B5EF4-FFF2-40B4-BE49-F238E27FC236}">
                  <a16:creationId xmlns:a16="http://schemas.microsoft.com/office/drawing/2014/main" id="{E8E68454-1FDD-4821-828C-6F173B2F9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480"/>
              <a:ext cx="432" cy="150"/>
              <a:chOff x="2976" y="1776"/>
              <a:chExt cx="432" cy="177"/>
            </a:xfrm>
          </p:grpSpPr>
          <p:sp>
            <p:nvSpPr>
              <p:cNvPr id="45133" name="Text Box 2">
                <a:extLst>
                  <a:ext uri="{FF2B5EF4-FFF2-40B4-BE49-F238E27FC236}">
                    <a16:creationId xmlns:a16="http://schemas.microsoft.com/office/drawing/2014/main" id="{30F93C0A-F95E-4A87-91E9-4A2A08501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  <p:sp>
            <p:nvSpPr>
              <p:cNvPr id="45134" name="Text Box 3">
                <a:extLst>
                  <a:ext uri="{FF2B5EF4-FFF2-40B4-BE49-F238E27FC236}">
                    <a16:creationId xmlns:a16="http://schemas.microsoft.com/office/drawing/2014/main" id="{6AD7D509-56F2-404A-A3D3-D87D3868B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A</a:t>
                </a:r>
              </a:p>
            </p:txBody>
          </p:sp>
          <p:sp>
            <p:nvSpPr>
              <p:cNvPr id="45135" name="Text Box 4">
                <a:extLst>
                  <a:ext uri="{FF2B5EF4-FFF2-40B4-BE49-F238E27FC236}">
                    <a16:creationId xmlns:a16="http://schemas.microsoft.com/office/drawing/2014/main" id="{B2D8D85E-6032-4E64-BCF3-01D4B0E5C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</p:grpSp>
        <p:grpSp>
          <p:nvGrpSpPr>
            <p:cNvPr id="45088" name="Group 6">
              <a:extLst>
                <a:ext uri="{FF2B5EF4-FFF2-40B4-BE49-F238E27FC236}">
                  <a16:creationId xmlns:a16="http://schemas.microsoft.com/office/drawing/2014/main" id="{289AB426-CF61-4185-8E67-4D574209F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858"/>
              <a:ext cx="432" cy="150"/>
              <a:chOff x="2976" y="1776"/>
              <a:chExt cx="432" cy="150"/>
            </a:xfrm>
          </p:grpSpPr>
          <p:sp>
            <p:nvSpPr>
              <p:cNvPr id="45130" name="Text Box 7">
                <a:extLst>
                  <a:ext uri="{FF2B5EF4-FFF2-40B4-BE49-F238E27FC236}">
                    <a16:creationId xmlns:a16="http://schemas.microsoft.com/office/drawing/2014/main" id="{A96E6347-EBA0-4D5D-88E3-A79AADB0D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  <p:sp>
            <p:nvSpPr>
              <p:cNvPr id="45131" name="Text Box 8">
                <a:extLst>
                  <a:ext uri="{FF2B5EF4-FFF2-40B4-BE49-F238E27FC236}">
                    <a16:creationId xmlns:a16="http://schemas.microsoft.com/office/drawing/2014/main" id="{FA90FC95-85DF-4A65-817D-978E65138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B </a:t>
                </a:r>
              </a:p>
            </p:txBody>
          </p:sp>
          <p:sp>
            <p:nvSpPr>
              <p:cNvPr id="45132" name="Text Box 9">
                <a:extLst>
                  <a:ext uri="{FF2B5EF4-FFF2-40B4-BE49-F238E27FC236}">
                    <a16:creationId xmlns:a16="http://schemas.microsoft.com/office/drawing/2014/main" id="{99211DE9-3F82-4B75-8182-B14DB5C96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</p:grpSp>
        <p:grpSp>
          <p:nvGrpSpPr>
            <p:cNvPr id="45089" name="Group 10">
              <a:extLst>
                <a:ext uri="{FF2B5EF4-FFF2-40B4-BE49-F238E27FC236}">
                  <a16:creationId xmlns:a16="http://schemas.microsoft.com/office/drawing/2014/main" id="{AD97E60C-C650-4F9E-9B65-1FC21408D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864"/>
              <a:ext cx="432" cy="150"/>
              <a:chOff x="2976" y="1776"/>
              <a:chExt cx="432" cy="150"/>
            </a:xfrm>
          </p:grpSpPr>
          <p:sp>
            <p:nvSpPr>
              <p:cNvPr id="45127" name="Text Box 11">
                <a:extLst>
                  <a:ext uri="{FF2B5EF4-FFF2-40B4-BE49-F238E27FC236}">
                    <a16:creationId xmlns:a16="http://schemas.microsoft.com/office/drawing/2014/main" id="{51AB68F6-44E4-4502-8136-B15238499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  <p:sp>
            <p:nvSpPr>
              <p:cNvPr id="45128" name="Text Box 12">
                <a:extLst>
                  <a:ext uri="{FF2B5EF4-FFF2-40B4-BE49-F238E27FC236}">
                    <a16:creationId xmlns:a16="http://schemas.microsoft.com/office/drawing/2014/main" id="{06D7FB58-3AEB-4C76-9FD0-988AD7D04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C</a:t>
                </a:r>
              </a:p>
            </p:txBody>
          </p:sp>
          <p:sp>
            <p:nvSpPr>
              <p:cNvPr id="45129" name="Text Box 13">
                <a:extLst>
                  <a:ext uri="{FF2B5EF4-FFF2-40B4-BE49-F238E27FC236}">
                    <a16:creationId xmlns:a16="http://schemas.microsoft.com/office/drawing/2014/main" id="{8C1F3F33-7C85-4B13-801E-6B1D259818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</p:grpSp>
        <p:grpSp>
          <p:nvGrpSpPr>
            <p:cNvPr id="45090" name="Group 14">
              <a:extLst>
                <a:ext uri="{FF2B5EF4-FFF2-40B4-BE49-F238E27FC236}">
                  <a16:creationId xmlns:a16="http://schemas.microsoft.com/office/drawing/2014/main" id="{6B4C2229-5A5B-4FB3-ACA6-065035953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344"/>
              <a:ext cx="432" cy="150"/>
              <a:chOff x="2976" y="1776"/>
              <a:chExt cx="432" cy="150"/>
            </a:xfrm>
          </p:grpSpPr>
          <p:sp>
            <p:nvSpPr>
              <p:cNvPr id="45124" name="Text Box 15">
                <a:extLst>
                  <a:ext uri="{FF2B5EF4-FFF2-40B4-BE49-F238E27FC236}">
                    <a16:creationId xmlns:a16="http://schemas.microsoft.com/office/drawing/2014/main" id="{CAF7A37C-C6F3-487F-BE83-6C14F97B4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  <p:sp>
            <p:nvSpPr>
              <p:cNvPr id="45125" name="Text Box 16">
                <a:extLst>
                  <a:ext uri="{FF2B5EF4-FFF2-40B4-BE49-F238E27FC236}">
                    <a16:creationId xmlns:a16="http://schemas.microsoft.com/office/drawing/2014/main" id="{DDA5DB85-CAFC-4C0A-BB87-BAC766B78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D </a:t>
                </a:r>
              </a:p>
            </p:txBody>
          </p:sp>
          <p:sp>
            <p:nvSpPr>
              <p:cNvPr id="45126" name="Text Box 17">
                <a:extLst>
                  <a:ext uri="{FF2B5EF4-FFF2-40B4-BE49-F238E27FC236}">
                    <a16:creationId xmlns:a16="http://schemas.microsoft.com/office/drawing/2014/main" id="{7924F5C0-9A26-4353-9420-E3366F279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</p:grpSp>
        <p:grpSp>
          <p:nvGrpSpPr>
            <p:cNvPr id="45091" name="Group 18">
              <a:extLst>
                <a:ext uri="{FF2B5EF4-FFF2-40B4-BE49-F238E27FC236}">
                  <a16:creationId xmlns:a16="http://schemas.microsoft.com/office/drawing/2014/main" id="{FE3251B0-C83F-43A8-B50E-9B0FB7502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350"/>
              <a:ext cx="432" cy="150"/>
              <a:chOff x="2976" y="1776"/>
              <a:chExt cx="432" cy="150"/>
            </a:xfrm>
          </p:grpSpPr>
          <p:sp>
            <p:nvSpPr>
              <p:cNvPr id="45121" name="Text Box 19">
                <a:extLst>
                  <a:ext uri="{FF2B5EF4-FFF2-40B4-BE49-F238E27FC236}">
                    <a16:creationId xmlns:a16="http://schemas.microsoft.com/office/drawing/2014/main" id="{C87CB0E6-5527-492C-86C2-A975EF1ED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</a:t>
                </a:r>
              </a:p>
            </p:txBody>
          </p:sp>
          <p:sp>
            <p:nvSpPr>
              <p:cNvPr id="45122" name="Text Box 20">
                <a:extLst>
                  <a:ext uri="{FF2B5EF4-FFF2-40B4-BE49-F238E27FC236}">
                    <a16:creationId xmlns:a16="http://schemas.microsoft.com/office/drawing/2014/main" id="{F5DD7F61-00EC-4D29-82E0-55136BE5B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E</a:t>
                </a:r>
              </a:p>
            </p:txBody>
          </p:sp>
          <p:sp>
            <p:nvSpPr>
              <p:cNvPr id="45123" name="Text Box 21">
                <a:extLst>
                  <a:ext uri="{FF2B5EF4-FFF2-40B4-BE49-F238E27FC236}">
                    <a16:creationId xmlns:a16="http://schemas.microsoft.com/office/drawing/2014/main" id="{FE2C3EBD-BF55-4876-9464-CD7878D4A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</p:grpSp>
        <p:grpSp>
          <p:nvGrpSpPr>
            <p:cNvPr id="45092" name="Group 22">
              <a:extLst>
                <a:ext uri="{FF2B5EF4-FFF2-40B4-BE49-F238E27FC236}">
                  <a16:creationId xmlns:a16="http://schemas.microsoft.com/office/drawing/2014/main" id="{C22FA3B1-0694-48F6-A3CA-28EDCBD70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344"/>
              <a:ext cx="432" cy="150"/>
              <a:chOff x="2976" y="1776"/>
              <a:chExt cx="432" cy="150"/>
            </a:xfrm>
          </p:grpSpPr>
          <p:sp>
            <p:nvSpPr>
              <p:cNvPr id="45118" name="Text Box 23">
                <a:extLst>
                  <a:ext uri="{FF2B5EF4-FFF2-40B4-BE49-F238E27FC236}">
                    <a16:creationId xmlns:a16="http://schemas.microsoft.com/office/drawing/2014/main" id="{285CD1C6-0714-4D9B-9863-2E71897F4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  <p:sp>
            <p:nvSpPr>
              <p:cNvPr id="45119" name="Text Box 24">
                <a:extLst>
                  <a:ext uri="{FF2B5EF4-FFF2-40B4-BE49-F238E27FC236}">
                    <a16:creationId xmlns:a16="http://schemas.microsoft.com/office/drawing/2014/main" id="{2DEDC831-21AD-4FA7-B848-22980C568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F </a:t>
                </a:r>
              </a:p>
            </p:txBody>
          </p:sp>
          <p:sp>
            <p:nvSpPr>
              <p:cNvPr id="45120" name="Text Box 25">
                <a:extLst>
                  <a:ext uri="{FF2B5EF4-FFF2-40B4-BE49-F238E27FC236}">
                    <a16:creationId xmlns:a16="http://schemas.microsoft.com/office/drawing/2014/main" id="{6BBB6F75-BC38-4912-B449-8CF907FDC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</p:grpSp>
        <p:grpSp>
          <p:nvGrpSpPr>
            <p:cNvPr id="45093" name="Group 26">
              <a:extLst>
                <a:ext uri="{FF2B5EF4-FFF2-40B4-BE49-F238E27FC236}">
                  <a16:creationId xmlns:a16="http://schemas.microsoft.com/office/drawing/2014/main" id="{66536528-C7AF-4F62-B335-6FA3D5A52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350"/>
              <a:ext cx="432" cy="150"/>
              <a:chOff x="2976" y="1776"/>
              <a:chExt cx="432" cy="150"/>
            </a:xfrm>
          </p:grpSpPr>
          <p:sp>
            <p:nvSpPr>
              <p:cNvPr id="45115" name="Text Box 27">
                <a:extLst>
                  <a:ext uri="{FF2B5EF4-FFF2-40B4-BE49-F238E27FC236}">
                    <a16:creationId xmlns:a16="http://schemas.microsoft.com/office/drawing/2014/main" id="{58A98598-97A9-43B1-A12D-824AB91EC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  <p:sp>
            <p:nvSpPr>
              <p:cNvPr id="45116" name="Text Box 28">
                <a:extLst>
                  <a:ext uri="{FF2B5EF4-FFF2-40B4-BE49-F238E27FC236}">
                    <a16:creationId xmlns:a16="http://schemas.microsoft.com/office/drawing/2014/main" id="{6EED3E73-7E87-47DD-8CBA-FCC1CE0CF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G</a:t>
                </a:r>
              </a:p>
            </p:txBody>
          </p:sp>
          <p:sp>
            <p:nvSpPr>
              <p:cNvPr id="45117" name="Text Box 29">
                <a:extLst>
                  <a:ext uri="{FF2B5EF4-FFF2-40B4-BE49-F238E27FC236}">
                    <a16:creationId xmlns:a16="http://schemas.microsoft.com/office/drawing/2014/main" id="{00648443-69A6-424F-927C-A16DCB6A0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</p:grpSp>
        <p:grpSp>
          <p:nvGrpSpPr>
            <p:cNvPr id="45094" name="Group 30">
              <a:extLst>
                <a:ext uri="{FF2B5EF4-FFF2-40B4-BE49-F238E27FC236}">
                  <a16:creationId xmlns:a16="http://schemas.microsoft.com/office/drawing/2014/main" id="{548DBCB0-BA02-4F47-9072-81F37BEFF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812"/>
              <a:ext cx="432" cy="150"/>
              <a:chOff x="2976" y="1776"/>
              <a:chExt cx="432" cy="150"/>
            </a:xfrm>
          </p:grpSpPr>
          <p:sp>
            <p:nvSpPr>
              <p:cNvPr id="45112" name="Text Box 31">
                <a:extLst>
                  <a:ext uri="{FF2B5EF4-FFF2-40B4-BE49-F238E27FC236}">
                    <a16:creationId xmlns:a16="http://schemas.microsoft.com/office/drawing/2014/main" id="{41F88A1B-8A75-4E1E-8B25-38937CAC6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  <p:sp>
            <p:nvSpPr>
              <p:cNvPr id="45113" name="Text Box 32">
                <a:extLst>
                  <a:ext uri="{FF2B5EF4-FFF2-40B4-BE49-F238E27FC236}">
                    <a16:creationId xmlns:a16="http://schemas.microsoft.com/office/drawing/2014/main" id="{81226B61-4436-4D70-A85E-107C8A632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H</a:t>
                </a:r>
              </a:p>
            </p:txBody>
          </p:sp>
          <p:sp>
            <p:nvSpPr>
              <p:cNvPr id="45114" name="Text Box 33">
                <a:extLst>
                  <a:ext uri="{FF2B5EF4-FFF2-40B4-BE49-F238E27FC236}">
                    <a16:creationId xmlns:a16="http://schemas.microsoft.com/office/drawing/2014/main" id="{80CC94D8-237B-48BC-88A9-DF6D44470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</p:grpSp>
        <p:grpSp>
          <p:nvGrpSpPr>
            <p:cNvPr id="45095" name="Group 34">
              <a:extLst>
                <a:ext uri="{FF2B5EF4-FFF2-40B4-BE49-F238E27FC236}">
                  <a16:creationId xmlns:a16="http://schemas.microsoft.com/office/drawing/2014/main" id="{FDB1448F-5EB3-440F-B579-E4CEC2E5A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818"/>
              <a:ext cx="432" cy="150"/>
              <a:chOff x="2976" y="1776"/>
              <a:chExt cx="432" cy="150"/>
            </a:xfrm>
          </p:grpSpPr>
          <p:sp>
            <p:nvSpPr>
              <p:cNvPr id="45109" name="Text Box 35">
                <a:extLst>
                  <a:ext uri="{FF2B5EF4-FFF2-40B4-BE49-F238E27FC236}">
                    <a16:creationId xmlns:a16="http://schemas.microsoft.com/office/drawing/2014/main" id="{06BE5D61-13DF-4312-9C72-F8D11911F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  <p:sp>
            <p:nvSpPr>
              <p:cNvPr id="45110" name="Text Box 36">
                <a:extLst>
                  <a:ext uri="{FF2B5EF4-FFF2-40B4-BE49-F238E27FC236}">
                    <a16:creationId xmlns:a16="http://schemas.microsoft.com/office/drawing/2014/main" id="{05BF4E41-B38B-4419-A88C-62B814691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I </a:t>
                </a:r>
              </a:p>
            </p:txBody>
          </p:sp>
          <p:sp>
            <p:nvSpPr>
              <p:cNvPr id="45111" name="Text Box 37">
                <a:extLst>
                  <a:ext uri="{FF2B5EF4-FFF2-40B4-BE49-F238E27FC236}">
                    <a16:creationId xmlns:a16="http://schemas.microsoft.com/office/drawing/2014/main" id="{E85816F1-09AF-4264-8C26-E7F600DE1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</p:grpSp>
        <p:grpSp>
          <p:nvGrpSpPr>
            <p:cNvPr id="45096" name="Group 38">
              <a:extLst>
                <a:ext uri="{FF2B5EF4-FFF2-40B4-BE49-F238E27FC236}">
                  <a16:creationId xmlns:a16="http://schemas.microsoft.com/office/drawing/2014/main" id="{B446AFE4-8786-4B34-9B23-E9FFDFB76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812"/>
              <a:ext cx="432" cy="150"/>
              <a:chOff x="2976" y="1776"/>
              <a:chExt cx="432" cy="150"/>
            </a:xfrm>
          </p:grpSpPr>
          <p:sp>
            <p:nvSpPr>
              <p:cNvPr id="45106" name="Text Box 39">
                <a:extLst>
                  <a:ext uri="{FF2B5EF4-FFF2-40B4-BE49-F238E27FC236}">
                    <a16:creationId xmlns:a16="http://schemas.microsoft.com/office/drawing/2014/main" id="{46DA04C5-776A-44B9-AB12-3CBEF4BB8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 ^</a:t>
                </a:r>
              </a:p>
            </p:txBody>
          </p:sp>
          <p:sp>
            <p:nvSpPr>
              <p:cNvPr id="45107" name="Text Box 40">
                <a:extLst>
                  <a:ext uri="{FF2B5EF4-FFF2-40B4-BE49-F238E27FC236}">
                    <a16:creationId xmlns:a16="http://schemas.microsoft.com/office/drawing/2014/main" id="{D83A8464-A9E9-4400-B2F9-C4042EC96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J </a:t>
                </a:r>
              </a:p>
            </p:txBody>
          </p:sp>
          <p:sp>
            <p:nvSpPr>
              <p:cNvPr id="45108" name="Text Box 41">
                <a:extLst>
                  <a:ext uri="{FF2B5EF4-FFF2-40B4-BE49-F238E27FC236}">
                    <a16:creationId xmlns:a16="http://schemas.microsoft.com/office/drawing/2014/main" id="{277FB2F5-DC3C-4C1B-A1C1-95BD20E4A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44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900" b="1"/>
                  <a:t>^ </a:t>
                </a:r>
              </a:p>
            </p:txBody>
          </p:sp>
        </p:grpSp>
        <p:sp>
          <p:nvSpPr>
            <p:cNvPr id="45097" name="Line 42">
              <a:extLst>
                <a:ext uri="{FF2B5EF4-FFF2-40B4-BE49-F238E27FC236}">
                  <a16:creationId xmlns:a16="http://schemas.microsoft.com/office/drawing/2014/main" id="{BAD7D1A3-2983-44A9-B2DE-F3C9C6B38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5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98" name="Line 43">
              <a:extLst>
                <a:ext uri="{FF2B5EF4-FFF2-40B4-BE49-F238E27FC236}">
                  <a16:creationId xmlns:a16="http://schemas.microsoft.com/office/drawing/2014/main" id="{13A91714-CB99-498B-AA10-1AC7769E4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99" name="Line 44">
              <a:extLst>
                <a:ext uri="{FF2B5EF4-FFF2-40B4-BE49-F238E27FC236}">
                  <a16:creationId xmlns:a16="http://schemas.microsoft.com/office/drawing/2014/main" id="{47777100-625C-4DEE-AB37-499FB68FD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9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0" name="Line 45">
              <a:extLst>
                <a:ext uri="{FF2B5EF4-FFF2-40B4-BE49-F238E27FC236}">
                  <a16:creationId xmlns:a16="http://schemas.microsoft.com/office/drawing/2014/main" id="{BF270A83-070B-45EB-9BB9-ED2B25286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9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1" name="Line 47">
              <a:extLst>
                <a:ext uri="{FF2B5EF4-FFF2-40B4-BE49-F238E27FC236}">
                  <a16:creationId xmlns:a16="http://schemas.microsoft.com/office/drawing/2014/main" id="{82880A44-1D0D-470B-B461-87D9346D9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9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2" name="Line 48">
              <a:extLst>
                <a:ext uri="{FF2B5EF4-FFF2-40B4-BE49-F238E27FC236}">
                  <a16:creationId xmlns:a16="http://schemas.microsoft.com/office/drawing/2014/main" id="{40923A33-A199-489E-8EAC-DD580CDBA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9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3" name="Line 49">
              <a:extLst>
                <a:ext uri="{FF2B5EF4-FFF2-40B4-BE49-F238E27FC236}">
                  <a16:creationId xmlns:a16="http://schemas.microsoft.com/office/drawing/2014/main" id="{190EEC5D-201D-491E-8B7B-1CEA22E48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44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4" name="Line 50">
              <a:extLst>
                <a:ext uri="{FF2B5EF4-FFF2-40B4-BE49-F238E27FC236}">
                  <a16:creationId xmlns:a16="http://schemas.microsoft.com/office/drawing/2014/main" id="{7C96B50F-A3F7-4F24-8317-CF174616B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105" name="Line 51">
              <a:extLst>
                <a:ext uri="{FF2B5EF4-FFF2-40B4-BE49-F238E27FC236}">
                  <a16:creationId xmlns:a16="http://schemas.microsoft.com/office/drawing/2014/main" id="{D156E93F-EC2D-466E-86D2-BC5D1D80A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5060" name="Text Box 57">
            <a:extLst>
              <a:ext uri="{FF2B5EF4-FFF2-40B4-BE49-F238E27FC236}">
                <a16:creationId xmlns:a16="http://schemas.microsoft.com/office/drawing/2014/main" id="{42371844-9AAB-4978-8C09-5923BD6B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59" y="3972812"/>
            <a:ext cx="4836494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Struct</a:t>
            </a:r>
            <a:r>
              <a:rPr lang="en-US" altLang="zh-CN" b="1" dirty="0"/>
              <a:t>  Node  {</a:t>
            </a:r>
          </a:p>
          <a:p>
            <a:pPr eaLnBrk="1" hangingPunct="1"/>
            <a:r>
              <a:rPr lang="en-US" altLang="zh-CN" b="1" dirty="0"/>
              <a:t>     </a:t>
            </a:r>
            <a:r>
              <a:rPr lang="en-US" altLang="zh-CN" b="1" dirty="0" err="1"/>
              <a:t>Struct</a:t>
            </a:r>
            <a:r>
              <a:rPr lang="en-US" altLang="zh-CN" b="1" dirty="0"/>
              <a:t>  Node  *</a:t>
            </a:r>
            <a:r>
              <a:rPr lang="en-US" altLang="zh-CN" b="1" dirty="0" err="1"/>
              <a:t>lchild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     </a:t>
            </a:r>
            <a:r>
              <a:rPr lang="en-US" altLang="zh-CN" b="1" dirty="0" err="1"/>
              <a:t>Struct</a:t>
            </a:r>
            <a:r>
              <a:rPr lang="en-US" altLang="zh-CN" b="1" dirty="0"/>
              <a:t>  Node  *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              datatype  data ;  } ;</a:t>
            </a:r>
          </a:p>
          <a:p>
            <a:pPr eaLnBrk="1" hangingPunct="1"/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struct</a:t>
            </a:r>
            <a:r>
              <a:rPr lang="en-US" altLang="zh-CN" b="1" dirty="0"/>
              <a:t>   Node    * BTREE ;</a:t>
            </a:r>
          </a:p>
        </p:txBody>
      </p:sp>
      <p:sp>
        <p:nvSpPr>
          <p:cNvPr id="45061" name="Text Box 59">
            <a:extLst>
              <a:ext uri="{FF2B5EF4-FFF2-40B4-BE49-F238E27FC236}">
                <a16:creationId xmlns:a16="http://schemas.microsoft.com/office/drawing/2014/main" id="{CF820B6E-63D7-45F2-98D3-F3251F271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75622"/>
            <a:ext cx="34294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、二叉树的左右链表示</a:t>
            </a:r>
          </a:p>
        </p:txBody>
      </p:sp>
      <p:grpSp>
        <p:nvGrpSpPr>
          <p:cNvPr id="45062" name="Group 86">
            <a:extLst>
              <a:ext uri="{FF2B5EF4-FFF2-40B4-BE49-F238E27FC236}">
                <a16:creationId xmlns:a16="http://schemas.microsoft.com/office/drawing/2014/main" id="{29BE1EF7-7690-4895-9BF9-FA146EC6B961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3899822"/>
            <a:ext cx="2345382" cy="2193474"/>
            <a:chOff x="3888" y="1968"/>
            <a:chExt cx="1096" cy="1056"/>
          </a:xfrm>
        </p:grpSpPr>
        <p:sp>
          <p:nvSpPr>
            <p:cNvPr id="45065" name="Oval 61">
              <a:extLst>
                <a:ext uri="{FF2B5EF4-FFF2-40B4-BE49-F238E27FC236}">
                  <a16:creationId xmlns:a16="http://schemas.microsoft.com/office/drawing/2014/main" id="{4C019266-D480-4144-A30C-DCE3BB46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</a:p>
          </p:txBody>
        </p:sp>
        <p:sp>
          <p:nvSpPr>
            <p:cNvPr id="45066" name="Oval 62">
              <a:extLst>
                <a:ext uri="{FF2B5EF4-FFF2-40B4-BE49-F238E27FC236}">
                  <a16:creationId xmlns:a16="http://schemas.microsoft.com/office/drawing/2014/main" id="{C64387E0-E6E2-4CEA-8796-33DBA2689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</a:p>
          </p:txBody>
        </p:sp>
        <p:sp>
          <p:nvSpPr>
            <p:cNvPr id="45067" name="Oval 63">
              <a:extLst>
                <a:ext uri="{FF2B5EF4-FFF2-40B4-BE49-F238E27FC236}">
                  <a16:creationId xmlns:a16="http://schemas.microsoft.com/office/drawing/2014/main" id="{5879D03E-27C2-41E7-94D0-22C1B804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</a:p>
          </p:txBody>
        </p:sp>
        <p:sp>
          <p:nvSpPr>
            <p:cNvPr id="45068" name="Oval 64">
              <a:extLst>
                <a:ext uri="{FF2B5EF4-FFF2-40B4-BE49-F238E27FC236}">
                  <a16:creationId xmlns:a16="http://schemas.microsoft.com/office/drawing/2014/main" id="{5092C7D4-3DAD-4603-A43C-D29AEF336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</a:p>
          </p:txBody>
        </p:sp>
        <p:sp>
          <p:nvSpPr>
            <p:cNvPr id="45069" name="Oval 65">
              <a:extLst>
                <a:ext uri="{FF2B5EF4-FFF2-40B4-BE49-F238E27FC236}">
                  <a16:creationId xmlns:a16="http://schemas.microsoft.com/office/drawing/2014/main" id="{5EC1F0C7-EB72-4CD7-9361-F468A0765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</a:p>
          </p:txBody>
        </p:sp>
        <p:sp>
          <p:nvSpPr>
            <p:cNvPr id="45070" name="Oval 66">
              <a:extLst>
                <a:ext uri="{FF2B5EF4-FFF2-40B4-BE49-F238E27FC236}">
                  <a16:creationId xmlns:a16="http://schemas.microsoft.com/office/drawing/2014/main" id="{F9B15A1B-81B7-42D5-8560-578A8924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</a:p>
          </p:txBody>
        </p:sp>
        <p:sp>
          <p:nvSpPr>
            <p:cNvPr id="45071" name="Oval 67">
              <a:extLst>
                <a:ext uri="{FF2B5EF4-FFF2-40B4-BE49-F238E27FC236}">
                  <a16:creationId xmlns:a16="http://schemas.microsoft.com/office/drawing/2014/main" id="{538549C4-B972-49B7-9281-482C72D5A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54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/>
                <a:t>G</a:t>
              </a:r>
            </a:p>
          </p:txBody>
        </p:sp>
        <p:sp>
          <p:nvSpPr>
            <p:cNvPr id="45072" name="Oval 68">
              <a:extLst>
                <a:ext uri="{FF2B5EF4-FFF2-40B4-BE49-F238E27FC236}">
                  <a16:creationId xmlns:a16="http://schemas.microsoft.com/office/drawing/2014/main" id="{7F9394E3-29A5-40E1-93CC-A0CC1D4C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</a:p>
          </p:txBody>
        </p:sp>
        <p:sp>
          <p:nvSpPr>
            <p:cNvPr id="45073" name="Oval 69">
              <a:extLst>
                <a:ext uri="{FF2B5EF4-FFF2-40B4-BE49-F238E27FC236}">
                  <a16:creationId xmlns:a16="http://schemas.microsoft.com/office/drawing/2014/main" id="{A5050C4B-7B47-4AF6-9F86-8778F003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</a:p>
          </p:txBody>
        </p:sp>
        <p:sp>
          <p:nvSpPr>
            <p:cNvPr id="45074" name="Oval 70">
              <a:extLst>
                <a:ext uri="{FF2B5EF4-FFF2-40B4-BE49-F238E27FC236}">
                  <a16:creationId xmlns:a16="http://schemas.microsoft.com/office/drawing/2014/main" id="{9241F002-BB7E-4E0D-B8CB-0D9ECB038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H</a:t>
              </a:r>
            </a:p>
          </p:txBody>
        </p:sp>
        <p:sp>
          <p:nvSpPr>
            <p:cNvPr id="45075" name="Line 74">
              <a:extLst>
                <a:ext uri="{FF2B5EF4-FFF2-40B4-BE49-F238E27FC236}">
                  <a16:creationId xmlns:a16="http://schemas.microsoft.com/office/drawing/2014/main" id="{37E3F09D-AAE5-456D-AE3E-BF5B9A95E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6" name="Line 75">
              <a:extLst>
                <a:ext uri="{FF2B5EF4-FFF2-40B4-BE49-F238E27FC236}">
                  <a16:creationId xmlns:a16="http://schemas.microsoft.com/office/drawing/2014/main" id="{BE0E58D8-81A3-4ED3-827A-CD28539FA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7" name="Line 76">
              <a:extLst>
                <a:ext uri="{FF2B5EF4-FFF2-40B4-BE49-F238E27FC236}">
                  <a16:creationId xmlns:a16="http://schemas.microsoft.com/office/drawing/2014/main" id="{4EB5B721-CA85-4F3D-9269-E99960B6D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8" name="Line 77">
              <a:extLst>
                <a:ext uri="{FF2B5EF4-FFF2-40B4-BE49-F238E27FC236}">
                  <a16:creationId xmlns:a16="http://schemas.microsoft.com/office/drawing/2014/main" id="{DD3FDDA5-3CFB-4D1C-8047-E27B2D030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79" name="Line 78">
              <a:extLst>
                <a:ext uri="{FF2B5EF4-FFF2-40B4-BE49-F238E27FC236}">
                  <a16:creationId xmlns:a16="http://schemas.microsoft.com/office/drawing/2014/main" id="{2288F845-5155-49E8-8A63-B5A4EA875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0" y="235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0" name="Line 79">
              <a:extLst>
                <a:ext uri="{FF2B5EF4-FFF2-40B4-BE49-F238E27FC236}">
                  <a16:creationId xmlns:a16="http://schemas.microsoft.com/office/drawing/2014/main" id="{B0385852-9890-44E8-886A-B4BF9BEC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1" name="Line 80">
              <a:extLst>
                <a:ext uri="{FF2B5EF4-FFF2-40B4-BE49-F238E27FC236}">
                  <a16:creationId xmlns:a16="http://schemas.microsoft.com/office/drawing/2014/main" id="{D2C3CAA0-8198-49E7-8509-01AA0F7E5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2" name="Line 81">
              <a:extLst>
                <a:ext uri="{FF2B5EF4-FFF2-40B4-BE49-F238E27FC236}">
                  <a16:creationId xmlns:a16="http://schemas.microsoft.com/office/drawing/2014/main" id="{BCFF0B67-8084-490A-81A0-0BBBB677B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5083" name="Line 85">
              <a:extLst>
                <a:ext uri="{FF2B5EF4-FFF2-40B4-BE49-F238E27FC236}">
                  <a16:creationId xmlns:a16="http://schemas.microsoft.com/office/drawing/2014/main" id="{5949D2BC-AF44-438E-AC8D-F41F2A635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5064" name="AutoShape 88">
            <a:extLst>
              <a:ext uri="{FF2B5EF4-FFF2-40B4-BE49-F238E27FC236}">
                <a16:creationId xmlns:a16="http://schemas.microsoft.com/office/drawing/2014/main" id="{6ED1E3E7-D5F7-40D2-AC2F-4B84A8EC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959" y="3058858"/>
            <a:ext cx="361183" cy="584966"/>
          </a:xfrm>
          <a:prstGeom prst="downArrow">
            <a:avLst>
              <a:gd name="adj1" fmla="val 50000"/>
              <a:gd name="adj2" fmla="val 68125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87786"/>
              </p:ext>
            </p:extLst>
          </p:nvPr>
        </p:nvGraphicFramePr>
        <p:xfrm>
          <a:off x="769221" y="2037684"/>
          <a:ext cx="30304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62">
                  <a:extLst>
                    <a:ext uri="{9D8B030D-6E8A-4147-A177-3AD203B41FA5}">
                      <a16:colId xmlns:a16="http://schemas.microsoft.com/office/drawing/2014/main" val="2384924823"/>
                    </a:ext>
                  </a:extLst>
                </a:gridCol>
                <a:gridCol w="1010162">
                  <a:extLst>
                    <a:ext uri="{9D8B030D-6E8A-4147-A177-3AD203B41FA5}">
                      <a16:colId xmlns:a16="http://schemas.microsoft.com/office/drawing/2014/main" val="2031680887"/>
                    </a:ext>
                  </a:extLst>
                </a:gridCol>
                <a:gridCol w="1010162">
                  <a:extLst>
                    <a:ext uri="{9D8B030D-6E8A-4147-A177-3AD203B41FA5}">
                      <a16:colId xmlns:a16="http://schemas.microsoft.com/office/drawing/2014/main" val="209630053"/>
                    </a:ext>
                  </a:extLst>
                </a:gridCol>
              </a:tblGrid>
              <a:tr h="299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lchild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rchild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07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7">
            <a:extLst>
              <a:ext uri="{FF2B5EF4-FFF2-40B4-BE49-F238E27FC236}">
                <a16:creationId xmlns:a16="http://schemas.microsoft.com/office/drawing/2014/main" id="{7A1CB3BA-3A0B-490A-9947-C47A4257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196752"/>
            <a:ext cx="4809691" cy="501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BTREE </a:t>
            </a:r>
            <a:r>
              <a:rPr lang="en-US" altLang="zh-CN" b="1" dirty="0" err="1"/>
              <a:t>CreateBT</a:t>
            </a:r>
            <a:r>
              <a:rPr lang="en-US" altLang="zh-CN" b="1" dirty="0"/>
              <a:t>(v , </a:t>
            </a:r>
            <a:r>
              <a:rPr lang="en-US" altLang="zh-CN" b="1" dirty="0" err="1"/>
              <a:t>ltree</a:t>
            </a:r>
            <a:r>
              <a:rPr lang="en-US" altLang="zh-CN" b="1" dirty="0"/>
              <a:t> ,  </a:t>
            </a:r>
            <a:r>
              <a:rPr lang="en-US" altLang="zh-CN" b="1" dirty="0" err="1"/>
              <a:t>rtree</a:t>
            </a:r>
            <a:r>
              <a:rPr lang="en-US" altLang="zh-CN" b="1" dirty="0"/>
              <a:t>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datatype   v ; BTREE  </a:t>
            </a:r>
            <a:r>
              <a:rPr lang="en-US" altLang="zh-CN" b="1" dirty="0" err="1"/>
              <a:t>ltree</a:t>
            </a:r>
            <a:r>
              <a:rPr lang="en-US" altLang="zh-CN" b="1" dirty="0"/>
              <a:t> , </a:t>
            </a:r>
            <a:r>
              <a:rPr lang="en-US" altLang="zh-CN" b="1" dirty="0" err="1"/>
              <a:t>rtree</a:t>
            </a:r>
            <a:r>
              <a:rPr lang="en-US" altLang="zh-CN" b="1" dirty="0"/>
              <a:t>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{  BTREE  root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 = New Node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root-&gt;data = v ;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= </a:t>
            </a:r>
            <a:r>
              <a:rPr lang="en-US" altLang="zh-CN" b="1" dirty="0" err="1"/>
              <a:t>ltree</a:t>
            </a:r>
            <a:r>
              <a:rPr lang="en-US" altLang="zh-CN" b="1" dirty="0"/>
              <a:t> ;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root-&gt;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= </a:t>
            </a:r>
            <a:r>
              <a:rPr lang="en-US" altLang="zh-CN" b="1" dirty="0" err="1"/>
              <a:t>rtree</a:t>
            </a:r>
            <a:r>
              <a:rPr lang="en-US" altLang="zh-CN" b="1" dirty="0"/>
              <a:t>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return  root ;  </a:t>
            </a:r>
            <a:br>
              <a:rPr lang="en-US" altLang="zh-CN" b="1" dirty="0"/>
            </a:br>
            <a:r>
              <a:rPr lang="en-US" altLang="zh-CN" b="1" dirty="0"/>
              <a:t>}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51703-F907-4EF0-95AD-963312FBD139}"/>
              </a:ext>
            </a:extLst>
          </p:cNvPr>
          <p:cNvSpPr txBox="1"/>
          <p:nvPr/>
        </p:nvSpPr>
        <p:spPr>
          <a:xfrm>
            <a:off x="539552" y="73508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ADT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275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A893C0BF-23E4-4920-80C6-1C0A93D9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06" y="998904"/>
            <a:ext cx="7623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证明：</a:t>
            </a:r>
            <a:r>
              <a:rPr lang="en-US" altLang="zh-CN" b="1" dirty="0">
                <a:solidFill>
                  <a:srgbClr val="0000CC"/>
                </a:solidFill>
              </a:rPr>
              <a:t>n </a:t>
            </a:r>
            <a:r>
              <a:rPr lang="zh-CN" altLang="en-US" b="1" dirty="0">
                <a:solidFill>
                  <a:srgbClr val="0000CC"/>
                </a:solidFill>
              </a:rPr>
              <a:t>个结点的二叉树中，共有 </a:t>
            </a:r>
            <a:r>
              <a:rPr lang="en-US" altLang="zh-CN" b="1" dirty="0">
                <a:solidFill>
                  <a:srgbClr val="0000CC"/>
                </a:solidFill>
              </a:rPr>
              <a:t>n+1 </a:t>
            </a:r>
            <a:r>
              <a:rPr lang="zh-CN" altLang="en-US" b="1" dirty="0">
                <a:solidFill>
                  <a:srgbClr val="0000CC"/>
                </a:solidFill>
              </a:rPr>
              <a:t>个空链接域。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9BD2AC06-25CB-4E92-8BCB-B7B3B2E6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081" y="1940272"/>
            <a:ext cx="336391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b="1" dirty="0"/>
              <a:t>证：设其空链域数为 </a:t>
            </a:r>
            <a:r>
              <a:rPr lang="en-US" altLang="zh-CN" b="1" dirty="0"/>
              <a:t>x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</a:t>
            </a:r>
            <a:r>
              <a:rPr lang="zh-CN" altLang="en-US" b="1" dirty="0"/>
              <a:t>分支数 </a:t>
            </a:r>
            <a:r>
              <a:rPr lang="en-US" altLang="zh-CN" b="1" dirty="0"/>
              <a:t>B</a:t>
            </a:r>
            <a:r>
              <a:rPr lang="zh-CN" altLang="en-US" b="1" baseline="-25000" dirty="0"/>
              <a:t>入</a:t>
            </a:r>
            <a:r>
              <a:rPr lang="zh-CN" altLang="en-US" b="1" dirty="0"/>
              <a:t> </a:t>
            </a:r>
            <a:r>
              <a:rPr lang="en-US" altLang="zh-CN" b="1" dirty="0"/>
              <a:t>= n –1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B</a:t>
            </a:r>
            <a:r>
              <a:rPr lang="zh-CN" altLang="en-US" b="1" baseline="-25000" dirty="0"/>
              <a:t>出</a:t>
            </a:r>
            <a:r>
              <a:rPr lang="en-US" altLang="zh-CN" b="1" dirty="0"/>
              <a:t>=2× n – x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∵  B</a:t>
            </a:r>
            <a:r>
              <a:rPr lang="zh-CN" altLang="en-US" b="1" baseline="-25000" dirty="0"/>
              <a:t>入</a:t>
            </a:r>
            <a:r>
              <a:rPr lang="zh-CN" altLang="en-US" b="1" dirty="0"/>
              <a:t> </a:t>
            </a:r>
            <a:r>
              <a:rPr lang="en-US" altLang="zh-CN" b="1" dirty="0"/>
              <a:t>= B</a:t>
            </a:r>
            <a:r>
              <a:rPr lang="zh-CN" altLang="en-US" b="1" baseline="-25000" dirty="0"/>
              <a:t>出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 dirty="0"/>
              <a:t>         ∴ </a:t>
            </a:r>
            <a:r>
              <a:rPr lang="en-US" altLang="zh-CN" b="1" dirty="0"/>
              <a:t>n – 1 = 2×n – x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b="1" dirty="0"/>
              <a:t>         </a:t>
            </a:r>
            <a:r>
              <a:rPr lang="zh-CN" altLang="en-US" b="1" dirty="0"/>
              <a:t>得出 </a:t>
            </a:r>
            <a:r>
              <a:rPr lang="en-US" altLang="zh-CN" b="1" dirty="0"/>
              <a:t>x = n + 1 </a:t>
            </a:r>
          </a:p>
        </p:txBody>
      </p:sp>
      <p:grpSp>
        <p:nvGrpSpPr>
          <p:cNvPr id="47109" name="Group 5">
            <a:extLst>
              <a:ext uri="{FF2B5EF4-FFF2-40B4-BE49-F238E27FC236}">
                <a16:creationId xmlns:a16="http://schemas.microsoft.com/office/drawing/2014/main" id="{9E131491-34D6-40B9-9229-378E06A1FEF0}"/>
              </a:ext>
            </a:extLst>
          </p:cNvPr>
          <p:cNvGrpSpPr>
            <a:grpSpLocks/>
          </p:cNvGrpSpPr>
          <p:nvPr/>
        </p:nvGrpSpPr>
        <p:grpSpPr bwMode="auto">
          <a:xfrm>
            <a:off x="1170781" y="2183160"/>
            <a:ext cx="2413000" cy="2133600"/>
            <a:chOff x="296" y="2784"/>
            <a:chExt cx="1520" cy="1344"/>
          </a:xfrm>
        </p:grpSpPr>
        <p:sp>
          <p:nvSpPr>
            <p:cNvPr id="47111" name="Oval 6">
              <a:extLst>
                <a:ext uri="{FF2B5EF4-FFF2-40B4-BE49-F238E27FC236}">
                  <a16:creationId xmlns:a16="http://schemas.microsoft.com/office/drawing/2014/main" id="{145437E9-4FDC-4323-B826-1D553FB5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</a:p>
          </p:txBody>
        </p:sp>
        <p:sp>
          <p:nvSpPr>
            <p:cNvPr id="47112" name="Oval 7">
              <a:extLst>
                <a:ext uri="{FF2B5EF4-FFF2-40B4-BE49-F238E27FC236}">
                  <a16:creationId xmlns:a16="http://schemas.microsoft.com/office/drawing/2014/main" id="{9CA291CE-F0AD-4E35-B8EC-0001372A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</a:p>
          </p:txBody>
        </p:sp>
        <p:sp>
          <p:nvSpPr>
            <p:cNvPr id="47113" name="Oval 8">
              <a:extLst>
                <a:ext uri="{FF2B5EF4-FFF2-40B4-BE49-F238E27FC236}">
                  <a16:creationId xmlns:a16="http://schemas.microsoft.com/office/drawing/2014/main" id="{C78671CC-86A2-4412-B08A-FFF624A9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/>
                <a:t>C</a:t>
              </a:r>
            </a:p>
          </p:txBody>
        </p:sp>
        <p:sp>
          <p:nvSpPr>
            <p:cNvPr id="47114" name="Oval 9">
              <a:extLst>
                <a:ext uri="{FF2B5EF4-FFF2-40B4-BE49-F238E27FC236}">
                  <a16:creationId xmlns:a16="http://schemas.microsoft.com/office/drawing/2014/main" id="{6376081A-B742-49DB-A131-2BC8F4B8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</a:p>
          </p:txBody>
        </p:sp>
        <p:sp>
          <p:nvSpPr>
            <p:cNvPr id="47115" name="Oval 10">
              <a:extLst>
                <a:ext uri="{FF2B5EF4-FFF2-40B4-BE49-F238E27FC236}">
                  <a16:creationId xmlns:a16="http://schemas.microsoft.com/office/drawing/2014/main" id="{DB6EA6C9-49BD-4D64-A098-6085F73F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</a:p>
          </p:txBody>
        </p:sp>
        <p:sp>
          <p:nvSpPr>
            <p:cNvPr id="47116" name="Oval 11">
              <a:extLst>
                <a:ext uri="{FF2B5EF4-FFF2-40B4-BE49-F238E27FC236}">
                  <a16:creationId xmlns:a16="http://schemas.microsoft.com/office/drawing/2014/main" id="{266D0D44-7D4D-4CF2-9D45-C77F0F0E8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</a:p>
          </p:txBody>
        </p:sp>
        <p:sp>
          <p:nvSpPr>
            <p:cNvPr id="47117" name="Oval 12">
              <a:extLst>
                <a:ext uri="{FF2B5EF4-FFF2-40B4-BE49-F238E27FC236}">
                  <a16:creationId xmlns:a16="http://schemas.microsoft.com/office/drawing/2014/main" id="{93EE4235-61DE-4561-9B9D-93763DC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</a:p>
          </p:txBody>
        </p:sp>
        <p:sp>
          <p:nvSpPr>
            <p:cNvPr id="47118" name="Oval 13">
              <a:extLst>
                <a:ext uri="{FF2B5EF4-FFF2-40B4-BE49-F238E27FC236}">
                  <a16:creationId xmlns:a16="http://schemas.microsoft.com/office/drawing/2014/main" id="{1734E408-D7F3-4A1E-9524-1827F78C5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H</a:t>
              </a:r>
            </a:p>
          </p:txBody>
        </p:sp>
        <p:sp>
          <p:nvSpPr>
            <p:cNvPr id="47119" name="Oval 14">
              <a:extLst>
                <a:ext uri="{FF2B5EF4-FFF2-40B4-BE49-F238E27FC236}">
                  <a16:creationId xmlns:a16="http://schemas.microsoft.com/office/drawing/2014/main" id="{98B8DD0C-E0D7-4A6B-8FD5-E23FBC02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</a:p>
          </p:txBody>
        </p:sp>
        <p:sp>
          <p:nvSpPr>
            <p:cNvPr id="47120" name="Oval 15">
              <a:extLst>
                <a:ext uri="{FF2B5EF4-FFF2-40B4-BE49-F238E27FC236}">
                  <a16:creationId xmlns:a16="http://schemas.microsoft.com/office/drawing/2014/main" id="{F0AA6681-AD64-4CC8-A5B0-4E29CD3F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</a:p>
          </p:txBody>
        </p:sp>
        <p:sp>
          <p:nvSpPr>
            <p:cNvPr id="47121" name="Oval 16">
              <a:extLst>
                <a:ext uri="{FF2B5EF4-FFF2-40B4-BE49-F238E27FC236}">
                  <a16:creationId xmlns:a16="http://schemas.microsoft.com/office/drawing/2014/main" id="{D1CE1A15-D015-42E6-A3D7-AEE2023EB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K</a:t>
              </a:r>
            </a:p>
          </p:txBody>
        </p:sp>
        <p:sp>
          <p:nvSpPr>
            <p:cNvPr id="47122" name="Oval 17">
              <a:extLst>
                <a:ext uri="{FF2B5EF4-FFF2-40B4-BE49-F238E27FC236}">
                  <a16:creationId xmlns:a16="http://schemas.microsoft.com/office/drawing/2014/main" id="{A2D1C8D1-A21D-4495-A39F-B4BBFC0A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L</a:t>
              </a:r>
            </a:p>
          </p:txBody>
        </p:sp>
        <p:sp>
          <p:nvSpPr>
            <p:cNvPr id="47123" name="Oval 18">
              <a:extLst>
                <a:ext uri="{FF2B5EF4-FFF2-40B4-BE49-F238E27FC236}">
                  <a16:creationId xmlns:a16="http://schemas.microsoft.com/office/drawing/2014/main" id="{F4E2695B-9CAE-407A-92B4-21DEB156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M</a:t>
              </a:r>
            </a:p>
          </p:txBody>
        </p:sp>
        <p:sp>
          <p:nvSpPr>
            <p:cNvPr id="47124" name="Line 19">
              <a:extLst>
                <a:ext uri="{FF2B5EF4-FFF2-40B4-BE49-F238E27FC236}">
                  <a16:creationId xmlns:a16="http://schemas.microsoft.com/office/drawing/2014/main" id="{24B35B36-AD3C-411D-B833-467003209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5" name="Line 20">
              <a:extLst>
                <a:ext uri="{FF2B5EF4-FFF2-40B4-BE49-F238E27FC236}">
                  <a16:creationId xmlns:a16="http://schemas.microsoft.com/office/drawing/2014/main" id="{9198E293-795D-4AB3-9BF6-4131C0705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6" name="Line 21">
              <a:extLst>
                <a:ext uri="{FF2B5EF4-FFF2-40B4-BE49-F238E27FC236}">
                  <a16:creationId xmlns:a16="http://schemas.microsoft.com/office/drawing/2014/main" id="{378542B5-9872-4203-A5EF-3A6C8E43B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7" name="Line 22">
              <a:extLst>
                <a:ext uri="{FF2B5EF4-FFF2-40B4-BE49-F238E27FC236}">
                  <a16:creationId xmlns:a16="http://schemas.microsoft.com/office/drawing/2014/main" id="{914779CA-64D6-499F-9B8A-FA32BB553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8" name="Line 23">
              <a:extLst>
                <a:ext uri="{FF2B5EF4-FFF2-40B4-BE49-F238E27FC236}">
                  <a16:creationId xmlns:a16="http://schemas.microsoft.com/office/drawing/2014/main" id="{DB37605D-B201-4494-8BF8-47C0E4D2F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29" name="Line 24">
              <a:extLst>
                <a:ext uri="{FF2B5EF4-FFF2-40B4-BE49-F238E27FC236}">
                  <a16:creationId xmlns:a16="http://schemas.microsoft.com/office/drawing/2014/main" id="{E2BCB9C2-DEC8-4074-B600-97F90AE4E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0" name="Line 25">
              <a:extLst>
                <a:ext uri="{FF2B5EF4-FFF2-40B4-BE49-F238E27FC236}">
                  <a16:creationId xmlns:a16="http://schemas.microsoft.com/office/drawing/2014/main" id="{FF5B88FC-0CC3-4A71-97F1-9835E4DF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1" name="Line 26">
              <a:extLst>
                <a:ext uri="{FF2B5EF4-FFF2-40B4-BE49-F238E27FC236}">
                  <a16:creationId xmlns:a16="http://schemas.microsoft.com/office/drawing/2014/main" id="{FD1CBD82-CE77-4F7A-ADD5-26ED3F5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2" name="Line 27">
              <a:extLst>
                <a:ext uri="{FF2B5EF4-FFF2-40B4-BE49-F238E27FC236}">
                  <a16:creationId xmlns:a16="http://schemas.microsoft.com/office/drawing/2014/main" id="{E2E8BC46-536D-4140-BC6F-38C1ACE26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3" name="Line 28">
              <a:extLst>
                <a:ext uri="{FF2B5EF4-FFF2-40B4-BE49-F238E27FC236}">
                  <a16:creationId xmlns:a16="http://schemas.microsoft.com/office/drawing/2014/main" id="{51ECD450-501D-4BD9-B372-ACE505D2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4" name="Line 29">
              <a:extLst>
                <a:ext uri="{FF2B5EF4-FFF2-40B4-BE49-F238E27FC236}">
                  <a16:creationId xmlns:a16="http://schemas.microsoft.com/office/drawing/2014/main" id="{346A70D9-53A7-43BB-9161-E00266358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7135" name="Line 30">
              <a:extLst>
                <a:ext uri="{FF2B5EF4-FFF2-40B4-BE49-F238E27FC236}">
                  <a16:creationId xmlns:a16="http://schemas.microsoft.com/office/drawing/2014/main" id="{C0FA4137-3F15-43FD-8D3A-58CAD1741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7110" name="Text Box 31">
            <a:extLst>
              <a:ext uri="{FF2B5EF4-FFF2-40B4-BE49-F238E27FC236}">
                <a16:creationId xmlns:a16="http://schemas.microsoft.com/office/drawing/2014/main" id="{B0FB243F-791F-4B4E-A86C-7A360BBF5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4" y="4650135"/>
            <a:ext cx="2643970" cy="106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/>
              <a:t>结点总数：</a:t>
            </a:r>
            <a:r>
              <a:rPr lang="en-US" altLang="zh-CN" b="1"/>
              <a:t>13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/>
              <a:t>空链域的个数：</a:t>
            </a:r>
            <a:r>
              <a:rPr lang="en-US" altLang="zh-CN" b="1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>
            <a:extLst>
              <a:ext uri="{FF2B5EF4-FFF2-40B4-BE49-F238E27FC236}">
                <a16:creationId xmlns:a16="http://schemas.microsoft.com/office/drawing/2014/main" id="{783DCFA9-EAF2-454F-9132-39072012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3" y="506841"/>
            <a:ext cx="7020743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3-4】</a:t>
            </a:r>
            <a:r>
              <a:rPr lang="zh-CN" altLang="en-US" b="1" dirty="0"/>
              <a:t>二叉树建立方法之一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按先序序列建立二叉树的左右链结构。</a:t>
            </a:r>
            <a:endParaRPr lang="en-US" altLang="zh-CN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如下图所示二叉树</a:t>
            </a:r>
            <a:r>
              <a:rPr lang="en-US" altLang="zh-CN" b="1" dirty="0"/>
              <a:t>,   </a:t>
            </a:r>
            <a:r>
              <a:rPr lang="zh-CN" altLang="en-US" b="1" dirty="0"/>
              <a:t>输入</a:t>
            </a:r>
            <a:r>
              <a:rPr lang="en-US" altLang="zh-CN" b="1" dirty="0"/>
              <a:t>: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 ABDH##I##E##CF#J</a:t>
            </a:r>
            <a:r>
              <a:rPr lang="en-US" altLang="zh-CN" b="1" i="1" dirty="0"/>
              <a:t>##</a:t>
            </a:r>
            <a:r>
              <a:rPr lang="en-US" altLang="zh-CN" b="1" dirty="0"/>
              <a:t>G</a:t>
            </a:r>
            <a:r>
              <a:rPr lang="en-US" altLang="zh-CN" b="1" i="1" dirty="0"/>
              <a:t>##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其中</a:t>
            </a:r>
            <a:r>
              <a:rPr lang="en-US" altLang="zh-CN" b="1" dirty="0"/>
              <a:t>:#</a:t>
            </a:r>
            <a:r>
              <a:rPr lang="zh-CN" altLang="en-US" b="1" dirty="0"/>
              <a:t>表示空</a:t>
            </a: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DB934E8B-C5D7-42AD-8F25-F8CE4FF8512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654127"/>
            <a:ext cx="2879725" cy="2324100"/>
            <a:chOff x="3888" y="1968"/>
            <a:chExt cx="1096" cy="1056"/>
          </a:xfrm>
        </p:grpSpPr>
        <p:sp>
          <p:nvSpPr>
            <p:cNvPr id="49157" name="Oval 5">
              <a:extLst>
                <a:ext uri="{FF2B5EF4-FFF2-40B4-BE49-F238E27FC236}">
                  <a16:creationId xmlns:a16="http://schemas.microsoft.com/office/drawing/2014/main" id="{A07B34D2-1AB3-4F42-BD65-98DE9712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</a:p>
          </p:txBody>
        </p:sp>
        <p:sp>
          <p:nvSpPr>
            <p:cNvPr id="49158" name="Oval 6">
              <a:extLst>
                <a:ext uri="{FF2B5EF4-FFF2-40B4-BE49-F238E27FC236}">
                  <a16:creationId xmlns:a16="http://schemas.microsoft.com/office/drawing/2014/main" id="{9D7CE7A6-BA13-496F-AA89-EE9DCC5B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</a:p>
          </p:txBody>
        </p:sp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D97C756F-E46C-4443-AD86-F94FEC05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</a:p>
          </p:txBody>
        </p:sp>
        <p:sp>
          <p:nvSpPr>
            <p:cNvPr id="49160" name="Oval 8">
              <a:extLst>
                <a:ext uri="{FF2B5EF4-FFF2-40B4-BE49-F238E27FC236}">
                  <a16:creationId xmlns:a16="http://schemas.microsoft.com/office/drawing/2014/main" id="{979F2697-213B-4449-AF05-3EACCFC6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</a:p>
          </p:txBody>
        </p:sp>
        <p:sp>
          <p:nvSpPr>
            <p:cNvPr id="49161" name="Oval 9">
              <a:extLst>
                <a:ext uri="{FF2B5EF4-FFF2-40B4-BE49-F238E27FC236}">
                  <a16:creationId xmlns:a16="http://schemas.microsoft.com/office/drawing/2014/main" id="{826FA922-9408-4CAA-9FB1-20E40B64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</a:p>
          </p:txBody>
        </p:sp>
        <p:sp>
          <p:nvSpPr>
            <p:cNvPr id="49162" name="Oval 10">
              <a:extLst>
                <a:ext uri="{FF2B5EF4-FFF2-40B4-BE49-F238E27FC236}">
                  <a16:creationId xmlns:a16="http://schemas.microsoft.com/office/drawing/2014/main" id="{A6B24849-5397-4E20-AAE4-A7F66AA3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</a:p>
          </p:txBody>
        </p:sp>
        <p:sp>
          <p:nvSpPr>
            <p:cNvPr id="49163" name="Oval 11">
              <a:extLst>
                <a:ext uri="{FF2B5EF4-FFF2-40B4-BE49-F238E27FC236}">
                  <a16:creationId xmlns:a16="http://schemas.microsoft.com/office/drawing/2014/main" id="{C610676E-C817-4443-A22E-42CE88066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54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</a:p>
          </p:txBody>
        </p:sp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549C4487-00AA-401F-9DF9-461435C2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86846814-5BF2-4F23-8240-7BEE7B2D4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</a:p>
          </p:txBody>
        </p:sp>
        <p:sp>
          <p:nvSpPr>
            <p:cNvPr id="49166" name="Oval 14">
              <a:extLst>
                <a:ext uri="{FF2B5EF4-FFF2-40B4-BE49-F238E27FC236}">
                  <a16:creationId xmlns:a16="http://schemas.microsoft.com/office/drawing/2014/main" id="{96F4F772-BA66-42AD-9874-B0C745C5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H</a:t>
              </a:r>
            </a:p>
          </p:txBody>
        </p:sp>
        <p:sp>
          <p:nvSpPr>
            <p:cNvPr id="49167" name="Line 15">
              <a:extLst>
                <a:ext uri="{FF2B5EF4-FFF2-40B4-BE49-F238E27FC236}">
                  <a16:creationId xmlns:a16="http://schemas.microsoft.com/office/drawing/2014/main" id="{974A49E9-9338-4FEB-922E-917897A30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A6978E85-7DE0-49C5-A694-9D36E25C3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09C0E277-9404-4D53-8568-B631AF28C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478DE206-8D52-4292-B116-7CC11F7A3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433951A8-A124-4432-BC6D-7A1762A29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0" y="235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166666E3-BD9A-45DC-9EB3-A4D964E9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D50E7DDB-1478-441B-B99F-9D9D58C21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B6114E9E-BE06-4710-9905-B9782E4F0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C91BBD57-5181-478B-ABFF-B056AF75F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9156" name="Rectangle 25">
            <a:extLst>
              <a:ext uri="{FF2B5EF4-FFF2-40B4-BE49-F238E27FC236}">
                <a16:creationId xmlns:a16="http://schemas.microsoft.com/office/drawing/2014/main" id="{F4D03B7E-CD6A-4106-BFA6-806A5C5B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290" y="1553582"/>
            <a:ext cx="3688990" cy="501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BTREE *CreateTree1() </a:t>
            </a:r>
          </a:p>
          <a:p>
            <a:r>
              <a:rPr lang="en-US" altLang="zh-CN" sz="2000" b="1" dirty="0"/>
              <a:t>{   BTREE *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;       </a:t>
            </a:r>
          </a:p>
          <a:p>
            <a:r>
              <a:rPr lang="en-US" altLang="zh-CN" sz="2000" b="1" dirty="0"/>
              <a:t>     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fflush</a:t>
            </a:r>
            <a:r>
              <a:rPr lang="en-US" altLang="zh-CN" sz="2000" b="1" dirty="0">
                <a:solidFill>
                  <a:srgbClr val="FF0000"/>
                </a:solidFill>
              </a:rPr>
              <a:t>(stdin); 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("%c",&amp;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if(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=='#')</a:t>
            </a:r>
          </a:p>
          <a:p>
            <a:r>
              <a:rPr lang="en-US" altLang="zh-CN" sz="2000" b="1" dirty="0"/>
              <a:t>	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=Null;</a:t>
            </a:r>
          </a:p>
          <a:p>
            <a:r>
              <a:rPr lang="en-US" altLang="zh-CN" sz="2000" b="1" dirty="0"/>
              <a:t>     else</a:t>
            </a:r>
          </a:p>
          <a:p>
            <a:r>
              <a:rPr lang="en-US" altLang="zh-CN" sz="2000" b="1" dirty="0"/>
              <a:t>     {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=New BNODE;</a:t>
            </a:r>
          </a:p>
          <a:p>
            <a:r>
              <a:rPr lang="en-US" altLang="zh-CN" sz="2000" b="1" dirty="0"/>
              <a:t>        if(!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) exit(0);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-&gt;data=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= CreateTree1();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= CreateTree1();      </a:t>
            </a:r>
          </a:p>
          <a:p>
            <a:r>
              <a:rPr lang="en-US" altLang="zh-CN" sz="2000" b="1" dirty="0"/>
              <a:t>      }</a:t>
            </a:r>
          </a:p>
          <a:p>
            <a:r>
              <a:rPr lang="en-US" altLang="zh-CN" sz="2000" b="1" dirty="0"/>
              <a:t>      return(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0C6F25-198B-4960-903E-FF4811E5775C}"/>
              </a:ext>
            </a:extLst>
          </p:cNvPr>
          <p:cNvSpPr txBox="1"/>
          <p:nvPr/>
        </p:nvSpPr>
        <p:spPr>
          <a:xfrm>
            <a:off x="539552" y="683775"/>
            <a:ext cx="606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3-5】</a:t>
            </a:r>
            <a:r>
              <a:rPr lang="zh-CN" altLang="en-US" b="1" dirty="0">
                <a:latin typeface="+mn-ea"/>
                <a:ea typeface="+mn-ea"/>
              </a:rPr>
              <a:t>二叉树的遍历（二叉链表结构）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F2DD2B-603D-46C9-BE39-12877A550296}"/>
              </a:ext>
            </a:extLst>
          </p:cNvPr>
          <p:cNvSpPr txBox="1"/>
          <p:nvPr/>
        </p:nvSpPr>
        <p:spPr>
          <a:xfrm>
            <a:off x="807102" y="1449000"/>
            <a:ext cx="3620881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BTREE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visit(T-&gt;data);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      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EBBBBD-1A88-40D4-86C0-F97B5CDD30C0}"/>
              </a:ext>
            </a:extLst>
          </p:cNvPr>
          <p:cNvSpPr txBox="1"/>
          <p:nvPr/>
        </p:nvSpPr>
        <p:spPr>
          <a:xfrm>
            <a:off x="4709123" y="1449000"/>
            <a:ext cx="3494898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BTREE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visit(T-&gt;data);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      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F9EB0B-2866-4559-B15F-51F7ABABDBE0}"/>
              </a:ext>
            </a:extLst>
          </p:cNvPr>
          <p:cNvSpPr txBox="1"/>
          <p:nvPr/>
        </p:nvSpPr>
        <p:spPr>
          <a:xfrm>
            <a:off x="807103" y="4149000"/>
            <a:ext cx="7396918" cy="2246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BTREE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visit(T-&gt;data);              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      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2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919" y="772107"/>
            <a:ext cx="6533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3-6】</a:t>
            </a:r>
            <a:r>
              <a:rPr lang="zh-CN" altLang="en-US" b="1" dirty="0">
                <a:latin typeface="+mn-lt"/>
                <a:ea typeface="+mn-ea"/>
              </a:rPr>
              <a:t>按层序遍历二叉树（二叉链表结构）</a:t>
            </a:r>
            <a:endParaRPr lang="en-US" altLang="zh-CN" b="1" dirty="0">
              <a:latin typeface="+mn-lt"/>
              <a:ea typeface="+mn-ea"/>
            </a:endParaRPr>
          </a:p>
          <a:p>
            <a:r>
              <a:rPr lang="en-US" altLang="zh-CN" sz="2000" b="1" dirty="0">
                <a:latin typeface="+mn-lt"/>
                <a:ea typeface="+mn-ea"/>
              </a:rPr>
              <a:t>          </a:t>
            </a:r>
            <a:r>
              <a:rPr lang="zh-CN" altLang="en-US" b="1" dirty="0">
                <a:latin typeface="+mn-lt"/>
                <a:ea typeface="+mn-ea"/>
              </a:rPr>
              <a:t>从二叉树的第一层开始，直到最后一层，每层从左到右访问每一个结点，是的每个结点只能被访问一次。</a:t>
            </a:r>
            <a:endParaRPr lang="zh-CN" altLang="en-US" sz="2000" b="1" dirty="0">
              <a:latin typeface="+mn-lt"/>
              <a:ea typeface="+mn-ea"/>
            </a:endParaRPr>
          </a:p>
        </p:txBody>
      </p:sp>
      <p:grpSp>
        <p:nvGrpSpPr>
          <p:cNvPr id="3" name="Group 86">
            <a:extLst>
              <a:ext uri="{FF2B5EF4-FFF2-40B4-BE49-F238E27FC236}">
                <a16:creationId xmlns:a16="http://schemas.microsoft.com/office/drawing/2014/main" id="{29BE1EF7-7690-4895-9BF9-FA146EC6B961}"/>
              </a:ext>
            </a:extLst>
          </p:cNvPr>
          <p:cNvGrpSpPr>
            <a:grpSpLocks/>
          </p:cNvGrpSpPr>
          <p:nvPr/>
        </p:nvGrpSpPr>
        <p:grpSpPr bwMode="auto">
          <a:xfrm>
            <a:off x="6856738" y="1043523"/>
            <a:ext cx="1739900" cy="1676400"/>
            <a:chOff x="3888" y="1968"/>
            <a:chExt cx="1096" cy="1056"/>
          </a:xfrm>
        </p:grpSpPr>
        <p:sp>
          <p:nvSpPr>
            <p:cNvPr id="4" name="Oval 61">
              <a:extLst>
                <a:ext uri="{FF2B5EF4-FFF2-40B4-BE49-F238E27FC236}">
                  <a16:creationId xmlns:a16="http://schemas.microsoft.com/office/drawing/2014/main" id="{4C019266-D480-4144-A30C-DCE3BB46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" name="Oval 62">
              <a:extLst>
                <a:ext uri="{FF2B5EF4-FFF2-40B4-BE49-F238E27FC236}">
                  <a16:creationId xmlns:a16="http://schemas.microsoft.com/office/drawing/2014/main" id="{C64387E0-E6E2-4CEA-8796-33DBA2689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" name="Oval 63">
              <a:extLst>
                <a:ext uri="{FF2B5EF4-FFF2-40B4-BE49-F238E27FC236}">
                  <a16:creationId xmlns:a16="http://schemas.microsoft.com/office/drawing/2014/main" id="{5879D03E-27C2-41E7-94D0-22C1B804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+mn-lt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Oval 64">
              <a:extLst>
                <a:ext uri="{FF2B5EF4-FFF2-40B4-BE49-F238E27FC236}">
                  <a16:creationId xmlns:a16="http://schemas.microsoft.com/office/drawing/2014/main" id="{5092C7D4-3DAD-4603-A43C-D29AEF336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" name="Oval 65">
              <a:extLst>
                <a:ext uri="{FF2B5EF4-FFF2-40B4-BE49-F238E27FC236}">
                  <a16:creationId xmlns:a16="http://schemas.microsoft.com/office/drawing/2014/main" id="{5EC1F0C7-EB72-4CD7-9361-F468A0765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" name="Oval 66">
              <a:extLst>
                <a:ext uri="{FF2B5EF4-FFF2-40B4-BE49-F238E27FC236}">
                  <a16:creationId xmlns:a16="http://schemas.microsoft.com/office/drawing/2014/main" id="{F9B15A1B-81B7-42D5-8560-578A8924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25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" name="Oval 67">
              <a:extLst>
                <a:ext uri="{FF2B5EF4-FFF2-40B4-BE49-F238E27FC236}">
                  <a16:creationId xmlns:a16="http://schemas.microsoft.com/office/drawing/2014/main" id="{538549C4-B972-49B7-9281-482C72D5A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54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1" name="Oval 68">
              <a:extLst>
                <a:ext uri="{FF2B5EF4-FFF2-40B4-BE49-F238E27FC236}">
                  <a16:creationId xmlns:a16="http://schemas.microsoft.com/office/drawing/2014/main" id="{7F9394E3-29A5-40E1-93CC-A0CC1D4C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" name="Oval 69">
              <a:extLst>
                <a:ext uri="{FF2B5EF4-FFF2-40B4-BE49-F238E27FC236}">
                  <a16:creationId xmlns:a16="http://schemas.microsoft.com/office/drawing/2014/main" id="{A5050C4B-7B47-4AF6-9F86-8778F003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Oval 70">
              <a:extLst>
                <a:ext uri="{FF2B5EF4-FFF2-40B4-BE49-F238E27FC236}">
                  <a16:creationId xmlns:a16="http://schemas.microsoft.com/office/drawing/2014/main" id="{9241F002-BB7E-4E0D-B8CB-0D9ECB038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+mn-lt"/>
                  <a:ea typeface="+mn-ea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" name="Line 74">
              <a:extLst>
                <a:ext uri="{FF2B5EF4-FFF2-40B4-BE49-F238E27FC236}">
                  <a16:creationId xmlns:a16="http://schemas.microsoft.com/office/drawing/2014/main" id="{37E3F09D-AAE5-456D-AE3E-BF5B9A95E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Line 75">
              <a:extLst>
                <a:ext uri="{FF2B5EF4-FFF2-40B4-BE49-F238E27FC236}">
                  <a16:creationId xmlns:a16="http://schemas.microsoft.com/office/drawing/2014/main" id="{BE0E58D8-81A3-4ED3-827A-CD28539FA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1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Line 76">
              <a:extLst>
                <a:ext uri="{FF2B5EF4-FFF2-40B4-BE49-F238E27FC236}">
                  <a16:creationId xmlns:a16="http://schemas.microsoft.com/office/drawing/2014/main" id="{4EB5B721-CA85-4F3D-9269-E99960B6D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Line 77">
              <a:extLst>
                <a:ext uri="{FF2B5EF4-FFF2-40B4-BE49-F238E27FC236}">
                  <a16:creationId xmlns:a16="http://schemas.microsoft.com/office/drawing/2014/main" id="{DD3FDDA5-3CFB-4D1C-8047-E27B2D030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Line 78">
              <a:extLst>
                <a:ext uri="{FF2B5EF4-FFF2-40B4-BE49-F238E27FC236}">
                  <a16:creationId xmlns:a16="http://schemas.microsoft.com/office/drawing/2014/main" id="{2288F845-5155-49E8-8A63-B5A4EA875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0" y="235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Line 79">
              <a:extLst>
                <a:ext uri="{FF2B5EF4-FFF2-40B4-BE49-F238E27FC236}">
                  <a16:creationId xmlns:a16="http://schemas.microsoft.com/office/drawing/2014/main" id="{B0385852-9890-44E8-886A-B4BF9BEC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Line 80">
              <a:extLst>
                <a:ext uri="{FF2B5EF4-FFF2-40B4-BE49-F238E27FC236}">
                  <a16:creationId xmlns:a16="http://schemas.microsoft.com/office/drawing/2014/main" id="{D2C3CAA0-8198-49E7-8509-01AA0F7E5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Line 81">
              <a:extLst>
                <a:ext uri="{FF2B5EF4-FFF2-40B4-BE49-F238E27FC236}">
                  <a16:creationId xmlns:a16="http://schemas.microsoft.com/office/drawing/2014/main" id="{BCFF0B67-8084-490A-81A0-0BBBB677B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Line 85">
              <a:extLst>
                <a:ext uri="{FF2B5EF4-FFF2-40B4-BE49-F238E27FC236}">
                  <a16:creationId xmlns:a16="http://schemas.microsoft.com/office/drawing/2014/main" id="{5949D2BC-AF44-438E-AC8D-F41F2A635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1600" b="1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33338" y="2801412"/>
            <a:ext cx="736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lt"/>
                <a:ea typeface="+mn-ea"/>
                <a:cs typeface="Times New Roman" panose="02020603050405020304" pitchFamily="18" charset="0"/>
              </a:rPr>
              <a:t>右图所示二叉树按层序遍历结果为：</a:t>
            </a:r>
            <a:r>
              <a:rPr lang="en-US" altLang="zh-CN" b="1" dirty="0">
                <a:latin typeface="+mn-lt"/>
                <a:ea typeface="+mn-ea"/>
                <a:cs typeface="Times New Roman" panose="02020603050405020304" pitchFamily="18" charset="0"/>
              </a:rPr>
              <a:t> ABCDEFGHIJ</a:t>
            </a:r>
            <a:endParaRPr lang="zh-CN" altLang="en-US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3338" y="3336317"/>
            <a:ext cx="822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算法思想：</a:t>
            </a:r>
            <a:endParaRPr lang="en-US" altLang="zh-CN" b="1" dirty="0">
              <a:solidFill>
                <a:srgbClr val="FF0000"/>
              </a:solidFill>
              <a:latin typeface="+mn-lt"/>
              <a:ea typeface="+mn-ea"/>
            </a:endParaRPr>
          </a:p>
          <a:p>
            <a:r>
              <a:rPr lang="en-US" altLang="zh-CN" b="1" dirty="0">
                <a:latin typeface="+mn-lt"/>
                <a:ea typeface="+mn-ea"/>
              </a:rPr>
              <a:t>        </a:t>
            </a:r>
            <a:r>
              <a:rPr lang="zh-CN" altLang="en-US" b="1" dirty="0">
                <a:latin typeface="+mn-lt"/>
                <a:ea typeface="+mn-ea"/>
              </a:rPr>
              <a:t>设立一个队列，队列元素为结点的指针；</a:t>
            </a:r>
            <a:endParaRPr lang="en-US" altLang="zh-CN" b="1" dirty="0">
              <a:latin typeface="+mn-lt"/>
              <a:ea typeface="+mn-ea"/>
            </a:endParaRPr>
          </a:p>
          <a:p>
            <a:r>
              <a:rPr lang="zh-CN" altLang="en-US" b="1" dirty="0">
                <a:latin typeface="+mn-lt"/>
                <a:ea typeface="+mn-ea"/>
              </a:rPr>
              <a:t>        首先将根结点指针排队；当队列非空时，从队首删除一个结点并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访问</a:t>
            </a:r>
            <a:r>
              <a:rPr lang="zh-CN" altLang="en-US" b="1" dirty="0">
                <a:latin typeface="+mn-lt"/>
                <a:ea typeface="+mn-ea"/>
              </a:rPr>
              <a:t>这个结点，如果该结点的左子树非空，则其左孩子结点指针排队；如果该结点的右子树非空，则其右孩子结点指针排队；重复上述过程，直到队列为空。</a:t>
            </a:r>
            <a:endParaRPr lang="zh-CN" altLang="en-US" sz="2000" b="1" dirty="0">
              <a:latin typeface="+mn-lt"/>
              <a:ea typeface="+mn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30348"/>
              </p:ext>
            </p:extLst>
          </p:nvPr>
        </p:nvGraphicFramePr>
        <p:xfrm>
          <a:off x="1287795" y="5817498"/>
          <a:ext cx="609600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663846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003147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6856054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36029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687288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615108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0804047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898039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7213883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180927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659902256"/>
                    </a:ext>
                  </a:extLst>
                </a:gridCol>
              </a:tblGrid>
              <a:tr h="238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J^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7369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74889" y="572379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</a:rPr>
              <a:t>Q</a:t>
            </a:r>
            <a:endParaRPr lang="zh-CN" altLang="en-US" sz="2000" b="1" dirty="0">
              <a:latin typeface="+mn-lt"/>
              <a:ea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307245" y="6152778"/>
            <a:ext cx="0" cy="23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539003" y="6172889"/>
            <a:ext cx="0" cy="23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295403" y="6197242"/>
            <a:ext cx="734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front</a:t>
            </a:r>
            <a:endParaRPr lang="zh-CN" altLang="en-US" sz="20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06773" y="6187862"/>
            <a:ext cx="64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rear</a:t>
            </a:r>
            <a:endParaRPr lang="zh-CN" altLang="en-US" sz="20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6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extLst>
              <a:ext uri="{FF2B5EF4-FFF2-40B4-BE49-F238E27FC236}">
                <a16:creationId xmlns:a16="http://schemas.microsoft.com/office/drawing/2014/main" id="{42371844-9AAB-4978-8C09-5923BD6B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53" y="1017502"/>
            <a:ext cx="4155497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仿宋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node  {</a:t>
            </a: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   Struct  node  *</a:t>
            </a:r>
            <a:r>
              <a:rPr lang="en-US" altLang="zh-CN" sz="2000" b="1" dirty="0" err="1"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   Struct  node  *</a:t>
            </a:r>
            <a:r>
              <a:rPr lang="en-US" altLang="zh-CN" sz="2000" b="1" dirty="0" err="1"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;</a:t>
            </a: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              datatype  data ;  </a:t>
            </a: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} ;</a:t>
            </a:r>
          </a:p>
          <a:p>
            <a:pPr eaLnBrk="1" hangingPunct="1"/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Typedef  struct   node    * BTREE 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16880" y="639418"/>
            <a:ext cx="4155497" cy="470898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LeverList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(BTREE T)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QUEUE Q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BTREE p=T;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MakeNull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(Q)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if(T) {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(p, Q);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while(!Empty(Q))  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{  p=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(Q);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visit(P-data);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if(p-&gt;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if(p-&gt;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3172" y="3429000"/>
            <a:ext cx="4155497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QUEUE {</a:t>
            </a:r>
          </a:p>
          <a:p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node  * data[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maxlength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] ;</a:t>
            </a:r>
          </a:p>
          <a:p>
            <a:pPr eaLnBrk="1" hangingPunct="1"/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front </a:t>
            </a:r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仿宋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   rear </a:t>
            </a:r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en-US" altLang="zh-CN" sz="2000" dirty="0"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7E1FB43-B1DA-4F2B-989A-2CEF82E3F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03950"/>
              </p:ext>
            </p:extLst>
          </p:nvPr>
        </p:nvGraphicFramePr>
        <p:xfrm>
          <a:off x="1259632" y="5840498"/>
          <a:ext cx="609600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663846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003147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6856054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36029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687288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615108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0804047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898039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7213883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180927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659902256"/>
                    </a:ext>
                  </a:extLst>
                </a:gridCol>
              </a:tblGrid>
              <a:tr h="238735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7369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2B84DDF-7EFB-4706-AB83-CE3940AB4C96}"/>
              </a:ext>
            </a:extLst>
          </p:cNvPr>
          <p:cNvSpPr txBox="1"/>
          <p:nvPr/>
        </p:nvSpPr>
        <p:spPr>
          <a:xfrm>
            <a:off x="946726" y="574679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lt"/>
                <a:ea typeface="+mn-ea"/>
              </a:rPr>
              <a:t>Q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61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31FDF8-C473-4C89-9E6F-2263D470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70123"/>
              </p:ext>
            </p:extLst>
          </p:nvPr>
        </p:nvGraphicFramePr>
        <p:xfrm>
          <a:off x="1100044" y="3691509"/>
          <a:ext cx="71872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85">
                  <a:extLst>
                    <a:ext uri="{9D8B030D-6E8A-4147-A177-3AD203B41FA5}">
                      <a16:colId xmlns:a16="http://schemas.microsoft.com/office/drawing/2014/main" val="2088274555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3003246881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1502274251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476219592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497241445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3970524643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3637725948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3401290301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2795529591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3961597784"/>
                    </a:ext>
                  </a:extLst>
                </a:gridCol>
                <a:gridCol w="653385">
                  <a:extLst>
                    <a:ext uri="{9D8B030D-6E8A-4147-A177-3AD203B41FA5}">
                      <a16:colId xmlns:a16="http://schemas.microsoft.com/office/drawing/2014/main" val="408275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C^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E^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F^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G^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H^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I^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J^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9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1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7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5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009673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983B3352-8697-4215-9006-60548455DBD1}"/>
              </a:ext>
            </a:extLst>
          </p:cNvPr>
          <p:cNvSpPr/>
          <p:nvPr/>
        </p:nvSpPr>
        <p:spPr bwMode="auto">
          <a:xfrm>
            <a:off x="4363091" y="508659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D763385-0101-490D-8DF7-148168448E52}"/>
              </a:ext>
            </a:extLst>
          </p:cNvPr>
          <p:cNvSpPr/>
          <p:nvPr/>
        </p:nvSpPr>
        <p:spPr bwMode="auto">
          <a:xfrm>
            <a:off x="3508955" y="1323344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F1E0B40-9755-4481-8458-64A179613279}"/>
              </a:ext>
            </a:extLst>
          </p:cNvPr>
          <p:cNvSpPr/>
          <p:nvPr/>
        </p:nvSpPr>
        <p:spPr bwMode="auto">
          <a:xfrm>
            <a:off x="5340811" y="1276221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EBD5D5D-C22F-4141-A5B8-3F9A0A28E5D9}"/>
              </a:ext>
            </a:extLst>
          </p:cNvPr>
          <p:cNvSpPr/>
          <p:nvPr/>
        </p:nvSpPr>
        <p:spPr bwMode="auto">
          <a:xfrm>
            <a:off x="3001998" y="218699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FAE7AC0-7944-43CD-9272-743DEEE35840}"/>
              </a:ext>
            </a:extLst>
          </p:cNvPr>
          <p:cNvSpPr/>
          <p:nvPr/>
        </p:nvSpPr>
        <p:spPr bwMode="auto">
          <a:xfrm>
            <a:off x="4046333" y="218699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A359AF3-2AF9-492A-BCDC-E6775A9C6295}"/>
              </a:ext>
            </a:extLst>
          </p:cNvPr>
          <p:cNvSpPr/>
          <p:nvPr/>
        </p:nvSpPr>
        <p:spPr bwMode="auto">
          <a:xfrm>
            <a:off x="4840139" y="2109883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B1443B3-AF90-46D7-99ED-B7D8F1DF737F}"/>
              </a:ext>
            </a:extLst>
          </p:cNvPr>
          <p:cNvSpPr/>
          <p:nvPr/>
        </p:nvSpPr>
        <p:spPr bwMode="auto">
          <a:xfrm>
            <a:off x="5972006" y="2107439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G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FAA4E81-B03D-4A2D-BF3C-6CC4BB26A645}"/>
              </a:ext>
            </a:extLst>
          </p:cNvPr>
          <p:cNvSpPr/>
          <p:nvPr/>
        </p:nvSpPr>
        <p:spPr bwMode="auto">
          <a:xfrm>
            <a:off x="2568454" y="299620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H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A250B54-9DD4-46B1-932A-2DEAFE9E2E31}"/>
              </a:ext>
            </a:extLst>
          </p:cNvPr>
          <p:cNvSpPr/>
          <p:nvPr/>
        </p:nvSpPr>
        <p:spPr bwMode="auto">
          <a:xfrm>
            <a:off x="3562859" y="2996208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EDE875A-D8C8-4FF8-B3DE-75F9C69E3BBF}"/>
              </a:ext>
            </a:extLst>
          </p:cNvPr>
          <p:cNvSpPr/>
          <p:nvPr/>
        </p:nvSpPr>
        <p:spPr bwMode="auto">
          <a:xfrm>
            <a:off x="5340811" y="2994600"/>
            <a:ext cx="417818" cy="43279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J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CE463DF-BD86-4651-AEBC-3FE6FD805E86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 bwMode="auto">
          <a:xfrm flipH="1">
            <a:off x="3717864" y="941451"/>
            <a:ext cx="854136" cy="3818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1260332-1156-49F5-8051-4229387A3FA3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 bwMode="auto">
          <a:xfrm>
            <a:off x="4572000" y="941451"/>
            <a:ext cx="977720" cy="334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37A881-67E6-4EB1-8663-5E26D5FC1E0B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 bwMode="auto">
          <a:xfrm flipH="1">
            <a:off x="3210907" y="1756136"/>
            <a:ext cx="506957" cy="4308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322E4D-5489-418F-8B40-7DB2A6AC08D5}"/>
              </a:ext>
            </a:extLst>
          </p:cNvPr>
          <p:cNvCxnSpPr>
            <a:cxnSpLocks/>
            <a:stCxn id="27" idx="0"/>
            <a:endCxn id="24" idx="4"/>
          </p:cNvCxnSpPr>
          <p:nvPr/>
        </p:nvCxnSpPr>
        <p:spPr bwMode="auto">
          <a:xfrm flipH="1" flipV="1">
            <a:off x="3717864" y="1756136"/>
            <a:ext cx="537378" cy="4308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DBA6573-F5AC-4E52-B8EF-C1F8F0A523E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auto">
          <a:xfrm flipH="1">
            <a:off x="5049048" y="1709013"/>
            <a:ext cx="500672" cy="400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2F002F9-C0D9-447A-A576-21F67D14F2A2}"/>
              </a:ext>
            </a:extLst>
          </p:cNvPr>
          <p:cNvCxnSpPr>
            <a:cxnSpLocks/>
            <a:stCxn id="29" idx="0"/>
            <a:endCxn id="25" idx="4"/>
          </p:cNvCxnSpPr>
          <p:nvPr/>
        </p:nvCxnSpPr>
        <p:spPr bwMode="auto">
          <a:xfrm flipH="1" flipV="1">
            <a:off x="5549720" y="1709013"/>
            <a:ext cx="631195" cy="3984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246BA9A-4026-4311-B3BA-27EB87D108A3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 bwMode="auto">
          <a:xfrm flipH="1">
            <a:off x="2777363" y="2619790"/>
            <a:ext cx="433544" cy="3764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622EBE8-E881-47FB-A424-A11E074824EB}"/>
              </a:ext>
            </a:extLst>
          </p:cNvPr>
          <p:cNvCxnSpPr>
            <a:cxnSpLocks/>
            <a:stCxn id="31" idx="0"/>
            <a:endCxn id="26" idx="4"/>
          </p:cNvCxnSpPr>
          <p:nvPr/>
        </p:nvCxnSpPr>
        <p:spPr bwMode="auto">
          <a:xfrm flipH="1" flipV="1">
            <a:off x="3210907" y="2619790"/>
            <a:ext cx="560861" cy="3764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CD58AE-15E2-4199-85CE-2A3F8A7BE119}"/>
              </a:ext>
            </a:extLst>
          </p:cNvPr>
          <p:cNvCxnSpPr>
            <a:cxnSpLocks/>
            <a:stCxn id="32" idx="0"/>
            <a:endCxn id="28" idx="4"/>
          </p:cNvCxnSpPr>
          <p:nvPr/>
        </p:nvCxnSpPr>
        <p:spPr bwMode="auto">
          <a:xfrm flipH="1" flipV="1">
            <a:off x="5049048" y="2542675"/>
            <a:ext cx="500672" cy="4519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49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8A00D6A0-EE4C-4459-83AB-7D71BC39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20" y="783853"/>
            <a:ext cx="8820472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   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3-7】</a:t>
            </a:r>
            <a:r>
              <a:rPr lang="zh-CN" altLang="en-US" b="1" dirty="0"/>
              <a:t>一棵二叉树的先序、中序和后序序列分别如下，其中一部分未显示出来，试求出空格处的内容，并画出该二叉树。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      先序：</a:t>
            </a:r>
            <a:r>
              <a:rPr lang="en-US" altLang="zh-CN" b="1" dirty="0"/>
              <a:t>_B_F_ICEH_G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      </a:t>
            </a:r>
            <a:r>
              <a:rPr lang="zh-CN" altLang="en-US" b="1" dirty="0"/>
              <a:t>中序：</a:t>
            </a:r>
            <a:r>
              <a:rPr lang="en-US" altLang="zh-CN" b="1" dirty="0"/>
              <a:t>D_KFIA_EJC_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      </a:t>
            </a:r>
            <a:r>
              <a:rPr lang="zh-CN" altLang="en-US" b="1" dirty="0"/>
              <a:t>后序：</a:t>
            </a:r>
            <a:r>
              <a:rPr lang="en-US" altLang="zh-CN" b="1" dirty="0"/>
              <a:t>_K_FBHJ_G_A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  <p:grpSp>
        <p:nvGrpSpPr>
          <p:cNvPr id="130053" name="Group 5">
            <a:extLst>
              <a:ext uri="{FF2B5EF4-FFF2-40B4-BE49-F238E27FC236}">
                <a16:creationId xmlns:a16="http://schemas.microsoft.com/office/drawing/2014/main" id="{55468C23-FD2A-4FEA-B7EB-BA13070E2D94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780928"/>
            <a:ext cx="8001000" cy="3030538"/>
            <a:chOff x="336" y="2016"/>
            <a:chExt cx="5040" cy="1909"/>
          </a:xfrm>
        </p:grpSpPr>
        <p:sp>
          <p:nvSpPr>
            <p:cNvPr id="51204" name="Rectangle 6">
              <a:extLst>
                <a:ext uri="{FF2B5EF4-FFF2-40B4-BE49-F238E27FC236}">
                  <a16:creationId xmlns:a16="http://schemas.microsoft.com/office/drawing/2014/main" id="{F23CEEEA-1EAC-44E2-8BD4-F7E936756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2880" cy="1141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rgbClr val="DEDE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  </a:t>
              </a:r>
              <a:r>
                <a:rPr lang="zh-CN" altLang="en-US" sz="2800" dirty="0"/>
                <a:t>先序：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A</a:t>
              </a:r>
              <a:r>
                <a:rPr lang="en-US" altLang="zh-CN" sz="2800" dirty="0"/>
                <a:t>B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dirty="0"/>
                <a:t>F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K</a:t>
              </a:r>
              <a:r>
                <a:rPr lang="en-US" altLang="zh-CN" sz="2800" dirty="0"/>
                <a:t>ICEH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J</a:t>
              </a:r>
              <a:r>
                <a:rPr lang="en-US" altLang="zh-CN" sz="2800" dirty="0"/>
                <a:t>G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  </a:t>
              </a:r>
              <a:r>
                <a:rPr lang="zh-CN" altLang="en-US" sz="2800" dirty="0"/>
                <a:t>中序：</a:t>
              </a:r>
              <a:r>
                <a:rPr lang="en-US" altLang="zh-CN" sz="2800" dirty="0"/>
                <a:t>D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B</a:t>
              </a:r>
              <a:r>
                <a:rPr lang="en-US" altLang="zh-CN" sz="2800" dirty="0"/>
                <a:t>KFIA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H</a:t>
              </a:r>
              <a:r>
                <a:rPr lang="en-US" altLang="zh-CN" sz="2800" dirty="0"/>
                <a:t>EJC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G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  </a:t>
              </a:r>
              <a:r>
                <a:rPr lang="zh-CN" altLang="en-US" sz="2800" dirty="0"/>
                <a:t>后序：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D</a:t>
              </a:r>
              <a:r>
                <a:rPr lang="en-US" altLang="zh-CN" sz="2800" dirty="0"/>
                <a:t>K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dirty="0"/>
                <a:t>FBHJ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E</a:t>
              </a:r>
              <a:r>
                <a:rPr lang="en-US" altLang="zh-CN" sz="2800" dirty="0"/>
                <a:t>G</a:t>
              </a:r>
              <a:r>
                <a:rPr lang="en-US" altLang="zh-CN" sz="2800" u="sng" dirty="0">
                  <a:solidFill>
                    <a:srgbClr val="FF0000"/>
                  </a:solidFill>
                </a:rPr>
                <a:t>C</a:t>
              </a:r>
              <a:r>
                <a:rPr lang="en-US" altLang="zh-CN" sz="2800" dirty="0"/>
                <a:t>A     </a:t>
              </a:r>
              <a:endParaRPr lang="en-US" altLang="zh-CN" sz="2800" dirty="0">
                <a:solidFill>
                  <a:schemeClr val="accent1"/>
                </a:solidFill>
              </a:endParaRPr>
            </a:p>
          </p:txBody>
        </p:sp>
        <p:grpSp>
          <p:nvGrpSpPr>
            <p:cNvPr id="51205" name="Group 7">
              <a:extLst>
                <a:ext uri="{FF2B5EF4-FFF2-40B4-BE49-F238E27FC236}">
                  <a16:creationId xmlns:a16="http://schemas.microsoft.com/office/drawing/2014/main" id="{0EE5A758-E6F1-448C-AEF9-5E25F2C15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1680" cy="1488"/>
              <a:chOff x="1344" y="1824"/>
              <a:chExt cx="1680" cy="1488"/>
            </a:xfrm>
          </p:grpSpPr>
          <p:sp>
            <p:nvSpPr>
              <p:cNvPr id="51206" name="Oval 8">
                <a:extLst>
                  <a:ext uri="{FF2B5EF4-FFF2-40B4-BE49-F238E27FC236}">
                    <a16:creationId xmlns:a16="http://schemas.microsoft.com/office/drawing/2014/main" id="{AFC59573-27EA-4F82-910F-39F060FEC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51207" name="Oval 9">
                <a:extLst>
                  <a:ext uri="{FF2B5EF4-FFF2-40B4-BE49-F238E27FC236}">
                    <a16:creationId xmlns:a16="http://schemas.microsoft.com/office/drawing/2014/main" id="{8CA6ED42-3609-4015-9AE1-2FB50470B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51208" name="Oval 10">
                <a:extLst>
                  <a:ext uri="{FF2B5EF4-FFF2-40B4-BE49-F238E27FC236}">
                    <a16:creationId xmlns:a16="http://schemas.microsoft.com/office/drawing/2014/main" id="{F9395625-EFC6-4DC8-B661-C9B5AA1A5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51209" name="Oval 11">
                <a:extLst>
                  <a:ext uri="{FF2B5EF4-FFF2-40B4-BE49-F238E27FC236}">
                    <a16:creationId xmlns:a16="http://schemas.microsoft.com/office/drawing/2014/main" id="{EE60BE22-4F17-435F-9F8A-E632323F7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51210" name="Oval 12">
                <a:extLst>
                  <a:ext uri="{FF2B5EF4-FFF2-40B4-BE49-F238E27FC236}">
                    <a16:creationId xmlns:a16="http://schemas.microsoft.com/office/drawing/2014/main" id="{56F5A627-D9E2-4D3A-9425-B2D2F287C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51211" name="Oval 13">
                <a:extLst>
                  <a:ext uri="{FF2B5EF4-FFF2-40B4-BE49-F238E27FC236}">
                    <a16:creationId xmlns:a16="http://schemas.microsoft.com/office/drawing/2014/main" id="{C3DF9AD9-7750-40B1-A0D0-9C8C09CC6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51212" name="Oval 14">
                <a:extLst>
                  <a:ext uri="{FF2B5EF4-FFF2-40B4-BE49-F238E27FC236}">
                    <a16:creationId xmlns:a16="http://schemas.microsoft.com/office/drawing/2014/main" id="{2F6A53E0-2B1D-4677-B944-7C5F2AB8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51213" name="Oval 15">
                <a:extLst>
                  <a:ext uri="{FF2B5EF4-FFF2-40B4-BE49-F238E27FC236}">
                    <a16:creationId xmlns:a16="http://schemas.microsoft.com/office/drawing/2014/main" id="{783D89FA-E067-44ED-9952-E02C677A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H</a:t>
                </a:r>
              </a:p>
            </p:txBody>
          </p:sp>
          <p:sp>
            <p:nvSpPr>
              <p:cNvPr id="51214" name="Oval 16">
                <a:extLst>
                  <a:ext uri="{FF2B5EF4-FFF2-40B4-BE49-F238E27FC236}">
                    <a16:creationId xmlns:a16="http://schemas.microsoft.com/office/drawing/2014/main" id="{893CF9DB-BB04-4BA9-BA4F-CC7437C2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51215" name="Oval 17">
                <a:extLst>
                  <a:ext uri="{FF2B5EF4-FFF2-40B4-BE49-F238E27FC236}">
                    <a16:creationId xmlns:a16="http://schemas.microsoft.com/office/drawing/2014/main" id="{AB362B0E-E9AF-4A12-A1B3-289B8F557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J</a:t>
                </a:r>
              </a:p>
            </p:txBody>
          </p:sp>
          <p:sp>
            <p:nvSpPr>
              <p:cNvPr id="51216" name="Oval 18">
                <a:extLst>
                  <a:ext uri="{FF2B5EF4-FFF2-40B4-BE49-F238E27FC236}">
                    <a16:creationId xmlns:a16="http://schemas.microsoft.com/office/drawing/2014/main" id="{AF8C0273-9553-4124-A190-47CAD507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240" cy="240"/>
              </a:xfrm>
              <a:prstGeom prst="ellipse">
                <a:avLst/>
              </a:prstGeom>
              <a:solidFill>
                <a:srgbClr val="E4E4E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217" name="Line 19">
                <a:extLst>
                  <a:ext uri="{FF2B5EF4-FFF2-40B4-BE49-F238E27FC236}">
                    <a16:creationId xmlns:a16="http://schemas.microsoft.com/office/drawing/2014/main" id="{5505DE69-F95B-4CB6-B11D-90A954299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8" name="Line 20">
                <a:extLst>
                  <a:ext uri="{FF2B5EF4-FFF2-40B4-BE49-F238E27FC236}">
                    <a16:creationId xmlns:a16="http://schemas.microsoft.com/office/drawing/2014/main" id="{08ABE2B6-B4CD-4526-98D8-D600ED1F2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9" name="Line 21">
                <a:extLst>
                  <a:ext uri="{FF2B5EF4-FFF2-40B4-BE49-F238E27FC236}">
                    <a16:creationId xmlns:a16="http://schemas.microsoft.com/office/drawing/2014/main" id="{478DA071-CACC-45FA-8642-58E4ACB8C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24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0" name="Line 22">
                <a:extLst>
                  <a:ext uri="{FF2B5EF4-FFF2-40B4-BE49-F238E27FC236}">
                    <a16:creationId xmlns:a16="http://schemas.microsoft.com/office/drawing/2014/main" id="{32248B73-CAF6-4BDE-830F-CDA153887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Line 23">
                <a:extLst>
                  <a:ext uri="{FF2B5EF4-FFF2-40B4-BE49-F238E27FC236}">
                    <a16:creationId xmlns:a16="http://schemas.microsoft.com/office/drawing/2014/main" id="{A87E46C7-E5D8-4278-8B52-1309D0DD5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24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2" name="Line 24">
                <a:extLst>
                  <a:ext uri="{FF2B5EF4-FFF2-40B4-BE49-F238E27FC236}">
                    <a16:creationId xmlns:a16="http://schemas.microsoft.com/office/drawing/2014/main" id="{1A93F0CD-8949-4E00-858A-42D9C7371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3" name="Line 25">
                <a:extLst>
                  <a:ext uri="{FF2B5EF4-FFF2-40B4-BE49-F238E27FC236}">
                    <a16:creationId xmlns:a16="http://schemas.microsoft.com/office/drawing/2014/main" id="{96C72D1D-3BF7-4C6D-9FB9-FC9693A60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88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4" name="Line 26">
                <a:extLst>
                  <a:ext uri="{FF2B5EF4-FFF2-40B4-BE49-F238E27FC236}">
                    <a16:creationId xmlns:a16="http://schemas.microsoft.com/office/drawing/2014/main" id="{471C4E2B-65AC-4225-A2FC-8FBD45E21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5" name="Line 27">
                <a:extLst>
                  <a:ext uri="{FF2B5EF4-FFF2-40B4-BE49-F238E27FC236}">
                    <a16:creationId xmlns:a16="http://schemas.microsoft.com/office/drawing/2014/main" id="{B126F27C-5489-4D7D-8819-453DF53ED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288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6" name="Line 28">
                <a:extLst>
                  <a:ext uri="{FF2B5EF4-FFF2-40B4-BE49-F238E27FC236}">
                    <a16:creationId xmlns:a16="http://schemas.microsoft.com/office/drawing/2014/main" id="{462EB8CA-524E-4FA6-8F83-F6723AACF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>
            <a:extLst>
              <a:ext uri="{FF2B5EF4-FFF2-40B4-BE49-F238E27FC236}">
                <a16:creationId xmlns:a16="http://schemas.microsoft.com/office/drawing/2014/main" id="{23B857E2-E7C8-43F8-AF0D-5CEEA40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38237"/>
            <a:ext cx="6192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3-8】</a:t>
            </a:r>
            <a:r>
              <a:rPr lang="zh-CN" altLang="en-US" b="1" dirty="0"/>
              <a:t>二叉树中序序列为：</a:t>
            </a:r>
            <a:r>
              <a:rPr lang="en-US" altLang="zh-CN" b="1" dirty="0"/>
              <a:t>ABCEFGHD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   </a:t>
            </a:r>
            <a:r>
              <a:rPr lang="zh-CN" altLang="en-US" b="1" dirty="0"/>
              <a:t>      后序序列为：</a:t>
            </a:r>
            <a:r>
              <a:rPr lang="en-US" altLang="zh-CN" b="1" dirty="0"/>
              <a:t>ABFHGEDC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               请画出此二叉树。</a:t>
            </a:r>
          </a:p>
        </p:txBody>
      </p:sp>
      <p:grpSp>
        <p:nvGrpSpPr>
          <p:cNvPr id="131077" name="Group 5">
            <a:extLst>
              <a:ext uri="{FF2B5EF4-FFF2-40B4-BE49-F238E27FC236}">
                <a16:creationId xmlns:a16="http://schemas.microsoft.com/office/drawing/2014/main" id="{5778017A-573A-4C1F-A785-1633D1B78822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2276872"/>
            <a:ext cx="3405187" cy="3549650"/>
            <a:chOff x="113" y="1888"/>
            <a:chExt cx="2145" cy="2236"/>
          </a:xfrm>
        </p:grpSpPr>
        <p:sp>
          <p:nvSpPr>
            <p:cNvPr id="52228" name="Oval 6">
              <a:extLst>
                <a:ext uri="{FF2B5EF4-FFF2-40B4-BE49-F238E27FC236}">
                  <a16:creationId xmlns:a16="http://schemas.microsoft.com/office/drawing/2014/main" id="{3BC98F2A-952C-4C14-B112-B30B9FAF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886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2229" name="Oval 7">
              <a:extLst>
                <a:ext uri="{FF2B5EF4-FFF2-40B4-BE49-F238E27FC236}">
                  <a16:creationId xmlns:a16="http://schemas.microsoft.com/office/drawing/2014/main" id="{D3E65D76-D435-496E-93FA-15A7A988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432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52230" name="Oval 8">
              <a:extLst>
                <a:ext uri="{FF2B5EF4-FFF2-40B4-BE49-F238E27FC236}">
                  <a16:creationId xmlns:a16="http://schemas.microsoft.com/office/drawing/2014/main" id="{800AB11D-851E-42F5-B950-B5F4D95F5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888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52231" name="Oval 9">
              <a:extLst>
                <a:ext uri="{FF2B5EF4-FFF2-40B4-BE49-F238E27FC236}">
                  <a16:creationId xmlns:a16="http://schemas.microsoft.com/office/drawing/2014/main" id="{B4D4CC66-45CD-47D7-BEBC-FBC236B8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32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52232" name="Oval 10">
              <a:extLst>
                <a:ext uri="{FF2B5EF4-FFF2-40B4-BE49-F238E27FC236}">
                  <a16:creationId xmlns:a16="http://schemas.microsoft.com/office/drawing/2014/main" id="{42BAB508-BAD0-4B84-8183-3FCE9F538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931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2233" name="Oval 11">
              <a:extLst>
                <a:ext uri="{FF2B5EF4-FFF2-40B4-BE49-F238E27FC236}">
                  <a16:creationId xmlns:a16="http://schemas.microsoft.com/office/drawing/2014/main" id="{4570615F-4087-4A44-8C6F-CB9E44B61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884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52234" name="Oval 12">
              <a:extLst>
                <a:ext uri="{FF2B5EF4-FFF2-40B4-BE49-F238E27FC236}">
                  <a16:creationId xmlns:a16="http://schemas.microsoft.com/office/drawing/2014/main" id="{37174046-2B56-44DD-9ADA-CC8734A9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85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52235" name="Oval 13">
              <a:extLst>
                <a:ext uri="{FF2B5EF4-FFF2-40B4-BE49-F238E27FC236}">
                  <a16:creationId xmlns:a16="http://schemas.microsoft.com/office/drawing/2014/main" id="{2F5A8211-BFC9-495C-8878-069E2690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884"/>
              <a:ext cx="240" cy="240"/>
            </a:xfrm>
            <a:prstGeom prst="ellipse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52236" name="Line 14">
              <a:extLst>
                <a:ext uri="{FF2B5EF4-FFF2-40B4-BE49-F238E27FC236}">
                  <a16:creationId xmlns:a16="http://schemas.microsoft.com/office/drawing/2014/main" id="{223BB319-FD3A-482C-B04D-66ED774A8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2069"/>
              <a:ext cx="363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7" name="Line 15">
              <a:extLst>
                <a:ext uri="{FF2B5EF4-FFF2-40B4-BE49-F238E27FC236}">
                  <a16:creationId xmlns:a16="http://schemas.microsoft.com/office/drawing/2014/main" id="{22FACFBE-0D47-4BE2-9680-A2A5AF26F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069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8" name="Line 16">
              <a:extLst>
                <a:ext uri="{FF2B5EF4-FFF2-40B4-BE49-F238E27FC236}">
                  <a16:creationId xmlns:a16="http://schemas.microsoft.com/office/drawing/2014/main" id="{49B646B7-1C1A-4182-8035-5B12B2B49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614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39" name="Line 17">
              <a:extLst>
                <a:ext uri="{FF2B5EF4-FFF2-40B4-BE49-F238E27FC236}">
                  <a16:creationId xmlns:a16="http://schemas.microsoft.com/office/drawing/2014/main" id="{690039AB-D1A7-452F-AF0B-4B3753562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2659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0" name="Line 18">
              <a:extLst>
                <a:ext uri="{FF2B5EF4-FFF2-40B4-BE49-F238E27FC236}">
                  <a16:creationId xmlns:a16="http://schemas.microsoft.com/office/drawing/2014/main" id="{174B7A35-8186-4255-BF38-BE7A2C822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13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1" name="Line 19">
              <a:extLst>
                <a:ext uri="{FF2B5EF4-FFF2-40B4-BE49-F238E27FC236}">
                  <a16:creationId xmlns:a16="http://schemas.microsoft.com/office/drawing/2014/main" id="{5DE23BA8-E739-4008-8990-D38E2997F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3612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2" name="Line 20">
              <a:extLst>
                <a:ext uri="{FF2B5EF4-FFF2-40B4-BE49-F238E27FC236}">
                  <a16:creationId xmlns:a16="http://schemas.microsoft.com/office/drawing/2014/main" id="{633CBBCB-F7D2-4502-A4FD-8B68B317D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612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5B80D6C-0F2A-409C-9F31-6BE1EA7460F1}"/>
              </a:ext>
            </a:extLst>
          </p:cNvPr>
          <p:cNvSpPr txBox="1"/>
          <p:nvPr/>
        </p:nvSpPr>
        <p:spPr>
          <a:xfrm>
            <a:off x="5292080" y="2482751"/>
            <a:ext cx="3278462" cy="3669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已知：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</a:t>
            </a:r>
            <a:r>
              <a:rPr lang="zh-CN" altLang="en-US" b="1" dirty="0"/>
              <a:t>已知先序和中序？ 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②</a:t>
            </a:r>
            <a:r>
              <a:rPr lang="zh-CN" altLang="en-US" b="1" dirty="0"/>
              <a:t>已知中序和后序？ 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③</a:t>
            </a:r>
            <a:r>
              <a:rPr lang="zh-CN" altLang="en-US" b="1" dirty="0"/>
              <a:t>已知先序和后序？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能否唯一还原二叉树？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4324502-E18D-44F4-823F-A873F2568762}"/>
              </a:ext>
            </a:extLst>
          </p:cNvPr>
          <p:cNvSpPr/>
          <p:nvPr/>
        </p:nvSpPr>
        <p:spPr bwMode="auto">
          <a:xfrm>
            <a:off x="7740352" y="3429000"/>
            <a:ext cx="672535" cy="463846"/>
          </a:xfrm>
          <a:custGeom>
            <a:avLst/>
            <a:gdLst>
              <a:gd name="connsiteX0" fmla="*/ 0 w 844061"/>
              <a:gd name="connsiteY0" fmla="*/ 140677 h 681308"/>
              <a:gd name="connsiteX1" fmla="*/ 222738 w 844061"/>
              <a:gd name="connsiteY1" fmla="*/ 679938 h 681308"/>
              <a:gd name="connsiteX2" fmla="*/ 844061 w 844061"/>
              <a:gd name="connsiteY2" fmla="*/ 0 h 681308"/>
              <a:gd name="connsiteX3" fmla="*/ 844061 w 844061"/>
              <a:gd name="connsiteY3" fmla="*/ 0 h 68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681308">
                <a:moveTo>
                  <a:pt x="0" y="140677"/>
                </a:moveTo>
                <a:cubicBezTo>
                  <a:pt x="41030" y="422030"/>
                  <a:pt x="82061" y="703384"/>
                  <a:pt x="222738" y="679938"/>
                </a:cubicBezTo>
                <a:cubicBezTo>
                  <a:pt x="363415" y="656492"/>
                  <a:pt x="844061" y="0"/>
                  <a:pt x="844061" y="0"/>
                </a:cubicBezTo>
                <a:lnTo>
                  <a:pt x="844061" y="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9B146B4-11D4-49EE-9A36-9608F40F3670}"/>
              </a:ext>
            </a:extLst>
          </p:cNvPr>
          <p:cNvSpPr/>
          <p:nvPr/>
        </p:nvSpPr>
        <p:spPr bwMode="auto">
          <a:xfrm>
            <a:off x="7740352" y="4110955"/>
            <a:ext cx="672536" cy="463846"/>
          </a:xfrm>
          <a:custGeom>
            <a:avLst/>
            <a:gdLst>
              <a:gd name="connsiteX0" fmla="*/ 0 w 844061"/>
              <a:gd name="connsiteY0" fmla="*/ 140677 h 681308"/>
              <a:gd name="connsiteX1" fmla="*/ 222738 w 844061"/>
              <a:gd name="connsiteY1" fmla="*/ 679938 h 681308"/>
              <a:gd name="connsiteX2" fmla="*/ 844061 w 844061"/>
              <a:gd name="connsiteY2" fmla="*/ 0 h 681308"/>
              <a:gd name="connsiteX3" fmla="*/ 844061 w 844061"/>
              <a:gd name="connsiteY3" fmla="*/ 0 h 68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681308">
                <a:moveTo>
                  <a:pt x="0" y="140677"/>
                </a:moveTo>
                <a:cubicBezTo>
                  <a:pt x="41030" y="422030"/>
                  <a:pt x="82061" y="703384"/>
                  <a:pt x="222738" y="679938"/>
                </a:cubicBezTo>
                <a:cubicBezTo>
                  <a:pt x="363415" y="656492"/>
                  <a:pt x="844061" y="0"/>
                  <a:pt x="844061" y="0"/>
                </a:cubicBezTo>
                <a:lnTo>
                  <a:pt x="844061" y="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F8FD233-2833-475E-986F-39471638E987}"/>
              </a:ext>
            </a:extLst>
          </p:cNvPr>
          <p:cNvSpPr/>
          <p:nvPr/>
        </p:nvSpPr>
        <p:spPr bwMode="auto">
          <a:xfrm>
            <a:off x="7835400" y="4708505"/>
            <a:ext cx="765622" cy="463846"/>
          </a:xfrm>
          <a:custGeom>
            <a:avLst/>
            <a:gdLst>
              <a:gd name="connsiteX0" fmla="*/ 1127604 w 1197942"/>
              <a:gd name="connsiteY0" fmla="*/ 0 h 1034261"/>
              <a:gd name="connsiteX1" fmla="*/ 84250 w 1197942"/>
              <a:gd name="connsiteY1" fmla="*/ 1031631 h 1034261"/>
              <a:gd name="connsiteX2" fmla="*/ 189758 w 1197942"/>
              <a:gd name="connsiteY2" fmla="*/ 316523 h 1034261"/>
              <a:gd name="connsiteX3" fmla="*/ 1197942 w 1197942"/>
              <a:gd name="connsiteY3" fmla="*/ 973016 h 1034261"/>
              <a:gd name="connsiteX4" fmla="*/ 1197942 w 1197942"/>
              <a:gd name="connsiteY4" fmla="*/ 973016 h 103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42" h="1034261">
                <a:moveTo>
                  <a:pt x="1127604" y="0"/>
                </a:moveTo>
                <a:cubicBezTo>
                  <a:pt x="684081" y="489438"/>
                  <a:pt x="240558" y="978877"/>
                  <a:pt x="84250" y="1031631"/>
                </a:cubicBezTo>
                <a:cubicBezTo>
                  <a:pt x="-72058" y="1084385"/>
                  <a:pt x="4143" y="326292"/>
                  <a:pt x="189758" y="316523"/>
                </a:cubicBezTo>
                <a:cubicBezTo>
                  <a:pt x="375373" y="306754"/>
                  <a:pt x="1197942" y="973016"/>
                  <a:pt x="1197942" y="973016"/>
                </a:cubicBezTo>
                <a:lnTo>
                  <a:pt x="1197942" y="973016"/>
                </a:ln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>
            <a:extLst>
              <a:ext uri="{FF2B5EF4-FFF2-40B4-BE49-F238E27FC236}">
                <a16:creationId xmlns:a16="http://schemas.microsoft.com/office/drawing/2014/main" id="{80BF1E60-8B71-44A6-8C04-71F8F3DAAE5B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975058"/>
            <a:ext cx="2413000" cy="2133600"/>
            <a:chOff x="296" y="2784"/>
            <a:chExt cx="1520" cy="1344"/>
          </a:xfrm>
        </p:grpSpPr>
        <p:sp>
          <p:nvSpPr>
            <p:cNvPr id="32927" name="Oval 5">
              <a:extLst>
                <a:ext uri="{FF2B5EF4-FFF2-40B4-BE49-F238E27FC236}">
                  <a16:creationId xmlns:a16="http://schemas.microsoft.com/office/drawing/2014/main" id="{584FB552-76F3-4E6C-B79B-E958814E2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</a:p>
          </p:txBody>
        </p:sp>
        <p:sp>
          <p:nvSpPr>
            <p:cNvPr id="32928" name="Oval 6">
              <a:extLst>
                <a:ext uri="{FF2B5EF4-FFF2-40B4-BE49-F238E27FC236}">
                  <a16:creationId xmlns:a16="http://schemas.microsoft.com/office/drawing/2014/main" id="{0FBB08C9-8916-4A33-8DF4-438A5D2E0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</a:p>
          </p:txBody>
        </p:sp>
        <p:sp>
          <p:nvSpPr>
            <p:cNvPr id="32929" name="Oval 7">
              <a:extLst>
                <a:ext uri="{FF2B5EF4-FFF2-40B4-BE49-F238E27FC236}">
                  <a16:creationId xmlns:a16="http://schemas.microsoft.com/office/drawing/2014/main" id="{50ECDBA6-27C8-4800-B842-7CFEDB277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</a:p>
          </p:txBody>
        </p:sp>
        <p:sp>
          <p:nvSpPr>
            <p:cNvPr id="32930" name="Oval 8">
              <a:extLst>
                <a:ext uri="{FF2B5EF4-FFF2-40B4-BE49-F238E27FC236}">
                  <a16:creationId xmlns:a16="http://schemas.microsoft.com/office/drawing/2014/main" id="{85595672-D609-4097-A79D-50ADA9E9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</a:p>
          </p:txBody>
        </p:sp>
        <p:sp>
          <p:nvSpPr>
            <p:cNvPr id="32931" name="Oval 9">
              <a:extLst>
                <a:ext uri="{FF2B5EF4-FFF2-40B4-BE49-F238E27FC236}">
                  <a16:creationId xmlns:a16="http://schemas.microsoft.com/office/drawing/2014/main" id="{B7D9E254-F5A2-489D-85EA-90DDC148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</a:p>
          </p:txBody>
        </p:sp>
        <p:sp>
          <p:nvSpPr>
            <p:cNvPr id="32932" name="Oval 10">
              <a:extLst>
                <a:ext uri="{FF2B5EF4-FFF2-40B4-BE49-F238E27FC236}">
                  <a16:creationId xmlns:a16="http://schemas.microsoft.com/office/drawing/2014/main" id="{6C4CA7E2-2CC9-479C-8DFF-30DB68FC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</a:p>
          </p:txBody>
        </p:sp>
        <p:sp>
          <p:nvSpPr>
            <p:cNvPr id="32933" name="Oval 11">
              <a:extLst>
                <a:ext uri="{FF2B5EF4-FFF2-40B4-BE49-F238E27FC236}">
                  <a16:creationId xmlns:a16="http://schemas.microsoft.com/office/drawing/2014/main" id="{232FF3DE-14DF-4066-890D-4A6EEF5B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</a:p>
          </p:txBody>
        </p:sp>
        <p:sp>
          <p:nvSpPr>
            <p:cNvPr id="32934" name="Oval 12">
              <a:extLst>
                <a:ext uri="{FF2B5EF4-FFF2-40B4-BE49-F238E27FC236}">
                  <a16:creationId xmlns:a16="http://schemas.microsoft.com/office/drawing/2014/main" id="{5A2D3E2F-C93F-473F-8FA9-628110FF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H</a:t>
              </a:r>
            </a:p>
          </p:txBody>
        </p:sp>
        <p:sp>
          <p:nvSpPr>
            <p:cNvPr id="32935" name="Oval 13">
              <a:extLst>
                <a:ext uri="{FF2B5EF4-FFF2-40B4-BE49-F238E27FC236}">
                  <a16:creationId xmlns:a16="http://schemas.microsoft.com/office/drawing/2014/main" id="{B3E8E4D9-4E8A-4503-A63B-BF6F9BEE0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</a:p>
          </p:txBody>
        </p:sp>
        <p:sp>
          <p:nvSpPr>
            <p:cNvPr id="32936" name="Oval 14">
              <a:extLst>
                <a:ext uri="{FF2B5EF4-FFF2-40B4-BE49-F238E27FC236}">
                  <a16:creationId xmlns:a16="http://schemas.microsoft.com/office/drawing/2014/main" id="{61F52293-6381-4953-8293-2597CE0C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</a:p>
          </p:txBody>
        </p:sp>
        <p:sp>
          <p:nvSpPr>
            <p:cNvPr id="32937" name="Oval 15">
              <a:extLst>
                <a:ext uri="{FF2B5EF4-FFF2-40B4-BE49-F238E27FC236}">
                  <a16:creationId xmlns:a16="http://schemas.microsoft.com/office/drawing/2014/main" id="{252A01D8-9EA8-4994-9409-4D0220DAA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K</a:t>
              </a:r>
            </a:p>
          </p:txBody>
        </p:sp>
        <p:sp>
          <p:nvSpPr>
            <p:cNvPr id="32938" name="Oval 16">
              <a:extLst>
                <a:ext uri="{FF2B5EF4-FFF2-40B4-BE49-F238E27FC236}">
                  <a16:creationId xmlns:a16="http://schemas.microsoft.com/office/drawing/2014/main" id="{4EFADB0B-9018-457F-B5FF-3547D77D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L</a:t>
              </a:r>
            </a:p>
          </p:txBody>
        </p:sp>
        <p:sp>
          <p:nvSpPr>
            <p:cNvPr id="32939" name="Oval 17">
              <a:extLst>
                <a:ext uri="{FF2B5EF4-FFF2-40B4-BE49-F238E27FC236}">
                  <a16:creationId xmlns:a16="http://schemas.microsoft.com/office/drawing/2014/main" id="{D8B3F3D2-EEA4-4761-BE65-D8560D12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M</a:t>
              </a:r>
            </a:p>
          </p:txBody>
        </p:sp>
        <p:sp>
          <p:nvSpPr>
            <p:cNvPr id="32940" name="Line 18">
              <a:extLst>
                <a:ext uri="{FF2B5EF4-FFF2-40B4-BE49-F238E27FC236}">
                  <a16:creationId xmlns:a16="http://schemas.microsoft.com/office/drawing/2014/main" id="{33CB7298-7E55-4C41-9DA0-9FB3B380E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1" name="Line 19">
              <a:extLst>
                <a:ext uri="{FF2B5EF4-FFF2-40B4-BE49-F238E27FC236}">
                  <a16:creationId xmlns:a16="http://schemas.microsoft.com/office/drawing/2014/main" id="{BE94A2A6-6212-403A-8E9D-C650BBA7D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2" name="Line 20">
              <a:extLst>
                <a:ext uri="{FF2B5EF4-FFF2-40B4-BE49-F238E27FC236}">
                  <a16:creationId xmlns:a16="http://schemas.microsoft.com/office/drawing/2014/main" id="{B2FE1947-F9B4-4923-810C-34566F9FA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3" name="Line 21">
              <a:extLst>
                <a:ext uri="{FF2B5EF4-FFF2-40B4-BE49-F238E27FC236}">
                  <a16:creationId xmlns:a16="http://schemas.microsoft.com/office/drawing/2014/main" id="{8C2F0B3C-624A-4926-95A4-81155406D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4" name="Line 22">
              <a:extLst>
                <a:ext uri="{FF2B5EF4-FFF2-40B4-BE49-F238E27FC236}">
                  <a16:creationId xmlns:a16="http://schemas.microsoft.com/office/drawing/2014/main" id="{2B432BB3-4B96-4E47-A97A-2E10C5705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5" name="Line 23">
              <a:extLst>
                <a:ext uri="{FF2B5EF4-FFF2-40B4-BE49-F238E27FC236}">
                  <a16:creationId xmlns:a16="http://schemas.microsoft.com/office/drawing/2014/main" id="{4B5B24D6-067B-44A3-8833-0245CA251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6" name="Line 24">
              <a:extLst>
                <a:ext uri="{FF2B5EF4-FFF2-40B4-BE49-F238E27FC236}">
                  <a16:creationId xmlns:a16="http://schemas.microsoft.com/office/drawing/2014/main" id="{D2F6FD75-54D2-4C8E-95DF-63B8B71ED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7" name="Line 25">
              <a:extLst>
                <a:ext uri="{FF2B5EF4-FFF2-40B4-BE49-F238E27FC236}">
                  <a16:creationId xmlns:a16="http://schemas.microsoft.com/office/drawing/2014/main" id="{DCE2B244-BF67-48B5-93E3-C17F253E5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8" name="Line 26">
              <a:extLst>
                <a:ext uri="{FF2B5EF4-FFF2-40B4-BE49-F238E27FC236}">
                  <a16:creationId xmlns:a16="http://schemas.microsoft.com/office/drawing/2014/main" id="{A8C9D23A-3051-4F0C-BAE8-10C46F24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9" name="Line 27">
              <a:extLst>
                <a:ext uri="{FF2B5EF4-FFF2-40B4-BE49-F238E27FC236}">
                  <a16:creationId xmlns:a16="http://schemas.microsoft.com/office/drawing/2014/main" id="{92B707E1-3C31-4E96-8D82-6C4652803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0" name="Line 28">
              <a:extLst>
                <a:ext uri="{FF2B5EF4-FFF2-40B4-BE49-F238E27FC236}">
                  <a16:creationId xmlns:a16="http://schemas.microsoft.com/office/drawing/2014/main" id="{18275FF2-E188-47B7-9FC0-F939FBF99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1" name="Line 29">
              <a:extLst>
                <a:ext uri="{FF2B5EF4-FFF2-40B4-BE49-F238E27FC236}">
                  <a16:creationId xmlns:a16="http://schemas.microsoft.com/office/drawing/2014/main" id="{92B8BEE9-6443-4D67-A90E-532A1F311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2771" name="Text Box 36">
            <a:extLst>
              <a:ext uri="{FF2B5EF4-FFF2-40B4-BE49-F238E27FC236}">
                <a16:creationId xmlns:a16="http://schemas.microsoft.com/office/drawing/2014/main" id="{D8B224F6-4D87-409A-B65B-D2FCB4E1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7058"/>
            <a:ext cx="491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</a:p>
        </p:txBody>
      </p:sp>
      <p:sp>
        <p:nvSpPr>
          <p:cNvPr id="32772" name="Text Box 37">
            <a:extLst>
              <a:ext uri="{FF2B5EF4-FFF2-40B4-BE49-F238E27FC236}">
                <a16:creationId xmlns:a16="http://schemas.microsoft.com/office/drawing/2014/main" id="{25F32E94-8A3A-4007-B66D-07A006CF7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17858"/>
            <a:ext cx="33702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*二叉树的遍历的非递归过程</a:t>
            </a:r>
          </a:p>
        </p:txBody>
      </p:sp>
      <p:sp>
        <p:nvSpPr>
          <p:cNvPr id="32773" name="Text Box 38">
            <a:extLst>
              <a:ext uri="{FF2B5EF4-FFF2-40B4-BE49-F238E27FC236}">
                <a16:creationId xmlns:a16="http://schemas.microsoft.com/office/drawing/2014/main" id="{3B9F357E-3B1B-4541-B189-67CFD4FD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7058"/>
            <a:ext cx="404724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先序： </a:t>
            </a:r>
            <a:r>
              <a:rPr lang="en-US" altLang="zh-CN" sz="2000" b="1"/>
              <a:t>A B D J H E C F I G K L M</a:t>
            </a:r>
          </a:p>
          <a:p>
            <a:pPr eaLnBrk="1" hangingPunct="1"/>
            <a:r>
              <a:rPr lang="zh-CN" altLang="en-US" sz="2000" b="1"/>
              <a:t>中序： </a:t>
            </a:r>
            <a:r>
              <a:rPr lang="en-US" altLang="zh-CN" sz="2000" b="1" u="sng"/>
              <a:t>J DH B E A F I C G L K M</a:t>
            </a:r>
          </a:p>
          <a:p>
            <a:pPr eaLnBrk="1" hangingPunct="1"/>
            <a:r>
              <a:rPr lang="zh-CN" altLang="en-US" sz="2000" b="1"/>
              <a:t>后序： </a:t>
            </a:r>
            <a:r>
              <a:rPr lang="en-US" altLang="zh-CN" sz="2000" b="1"/>
              <a:t>J H D E B I F L M K G C A</a:t>
            </a:r>
          </a:p>
        </p:txBody>
      </p:sp>
      <p:sp>
        <p:nvSpPr>
          <p:cNvPr id="32774" name="Text Box 39">
            <a:extLst>
              <a:ext uri="{FF2B5EF4-FFF2-40B4-BE49-F238E27FC236}">
                <a16:creationId xmlns:a16="http://schemas.microsoft.com/office/drawing/2014/main" id="{300EF461-6EB3-4C8C-90BB-755A8B60E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92783"/>
            <a:ext cx="3617378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Void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BT )</a:t>
            </a:r>
          </a:p>
          <a:p>
            <a:pPr eaLnBrk="1" hangingPunct="1"/>
            <a:r>
              <a:rPr lang="en-US" altLang="zh-CN" sz="2000" b="1" dirty="0"/>
              <a:t>BTREE  BT ;</a:t>
            </a:r>
          </a:p>
          <a:p>
            <a:pPr eaLnBrk="1" hangingPunct="1"/>
            <a:r>
              <a:rPr lang="en-US" altLang="zh-CN" sz="2000" b="1" dirty="0"/>
              <a:t>{   if ( ! </a:t>
            </a:r>
            <a:r>
              <a:rPr lang="en-US" altLang="zh-CN" sz="2000" b="1" dirty="0" err="1"/>
              <a:t>IsEmpty</a:t>
            </a:r>
            <a:r>
              <a:rPr lang="en-US" altLang="zh-CN" sz="2000" b="1" dirty="0"/>
              <a:t> ( BT ) )</a:t>
            </a:r>
          </a:p>
          <a:p>
            <a:pPr eaLnBrk="1" hangingPunct="1"/>
            <a:r>
              <a:rPr lang="en-US" altLang="zh-CN" sz="2000" b="1" dirty="0"/>
              <a:t>     {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 ( BT ) ) ;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FF3300"/>
                </a:solidFill>
              </a:rPr>
              <a:t>visit ( Data ( BT ) ) ;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 ( BT ) ) ;</a:t>
            </a:r>
          </a:p>
          <a:p>
            <a:pPr eaLnBrk="1" hangingPunct="1"/>
            <a:r>
              <a:rPr lang="en-US" altLang="zh-CN" sz="2000" b="1" dirty="0"/>
              <a:t>      }</a:t>
            </a:r>
          </a:p>
          <a:p>
            <a:pPr eaLnBrk="1" hangingPunct="1"/>
            <a:r>
              <a:rPr lang="en-US" altLang="zh-CN" sz="2000" b="1" dirty="0"/>
              <a:t>}</a:t>
            </a:r>
          </a:p>
        </p:txBody>
      </p:sp>
      <p:graphicFrame>
        <p:nvGraphicFramePr>
          <p:cNvPr id="45521" name="Group 465">
            <a:extLst>
              <a:ext uri="{FF2B5EF4-FFF2-40B4-BE49-F238E27FC236}">
                <a16:creationId xmlns:a16="http://schemas.microsoft.com/office/drawing/2014/main" id="{F137841E-6C9F-4310-AE4C-A47C75635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0771"/>
              </p:ext>
            </p:extLst>
          </p:nvPr>
        </p:nvGraphicFramePr>
        <p:xfrm>
          <a:off x="4114800" y="517858"/>
          <a:ext cx="2670175" cy="60261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No.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指针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BT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栈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#ABD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#ABDJ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#ABD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#ABH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#AB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#AE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 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 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#C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#CF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#C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#CI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#C 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#G 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#K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#KL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#K 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#M          →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结束</a:t>
                      </a: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2924" name="Text Box 461">
            <a:extLst>
              <a:ext uri="{FF2B5EF4-FFF2-40B4-BE49-F238E27FC236}">
                <a16:creationId xmlns:a16="http://schemas.microsoft.com/office/drawing/2014/main" id="{600B22D8-A2D9-4E61-BDC7-4C49BFD2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6" y="2977324"/>
            <a:ext cx="1847278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算法</a:t>
            </a:r>
            <a:r>
              <a:rPr lang="en-US" altLang="zh-CN" sz="2000" b="1" dirty="0"/>
              <a:t>:</a:t>
            </a:r>
          </a:p>
          <a:p>
            <a:pPr eaLnBrk="1" hangingPunct="1"/>
            <a:r>
              <a:rPr lang="en-US" altLang="zh-CN" sz="2000" b="1" dirty="0"/>
              <a:t>Loop:</a:t>
            </a:r>
          </a:p>
          <a:p>
            <a:pPr eaLnBrk="1" hangingPunct="1"/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    else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退栈；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};</a:t>
            </a:r>
          </a:p>
        </p:txBody>
      </p:sp>
      <p:sp>
        <p:nvSpPr>
          <p:cNvPr id="32925" name="Text Box 463">
            <a:extLst>
              <a:ext uri="{FF2B5EF4-FFF2-40B4-BE49-F238E27FC236}">
                <a16:creationId xmlns:a16="http://schemas.microsoft.com/office/drawing/2014/main" id="{F1A79B81-0131-443D-A450-40EF43DAB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760746"/>
            <a:ext cx="1876132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数据结构</a:t>
            </a:r>
            <a:r>
              <a:rPr lang="en-US" altLang="zh-CN" sz="2000" b="1"/>
              <a:t>:</a:t>
            </a:r>
          </a:p>
          <a:p>
            <a:pPr eaLnBrk="1" hangingPunct="1"/>
            <a:endParaRPr lang="en-US" altLang="zh-CN" sz="2000" b="1"/>
          </a:p>
          <a:p>
            <a:pPr eaLnBrk="1" hangingPunct="1"/>
            <a:r>
              <a:rPr lang="en-US" altLang="zh-CN" sz="2000" b="1"/>
              <a:t>  </a:t>
            </a:r>
            <a:r>
              <a:rPr lang="zh-CN" altLang="en-US" sz="2000" b="1"/>
              <a:t>设栈</a:t>
            </a:r>
            <a:r>
              <a:rPr lang="en-US" altLang="zh-CN" sz="2000" b="1"/>
              <a:t>S:</a:t>
            </a:r>
          </a:p>
          <a:p>
            <a:pPr eaLnBrk="1" hangingPunct="1"/>
            <a:r>
              <a:rPr lang="en-US" altLang="zh-CN" sz="2000" b="1"/>
              <a:t>         </a:t>
            </a:r>
            <a:r>
              <a:rPr lang="zh-CN" altLang="en-US" sz="2000" b="1"/>
              <a:t>用以保留</a:t>
            </a:r>
          </a:p>
          <a:p>
            <a:pPr eaLnBrk="1" hangingPunct="1"/>
            <a:r>
              <a:rPr lang="zh-CN" altLang="en-US" sz="2000" b="1"/>
              <a:t>         当前结点</a:t>
            </a:r>
            <a:r>
              <a:rPr lang="en-US" altLang="zh-CN" sz="2000" b="1"/>
              <a:t>;</a:t>
            </a:r>
          </a:p>
        </p:txBody>
      </p:sp>
      <p:sp>
        <p:nvSpPr>
          <p:cNvPr id="32926" name="Line 466">
            <a:extLst>
              <a:ext uri="{FF2B5EF4-FFF2-40B4-BE49-F238E27FC236}">
                <a16:creationId xmlns:a16="http://schemas.microsoft.com/office/drawing/2014/main" id="{AE465C48-B36B-4F59-A7ED-342971AF5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660858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>
            <a:extLst>
              <a:ext uri="{FF2B5EF4-FFF2-40B4-BE49-F238E27FC236}">
                <a16:creationId xmlns:a16="http://schemas.microsoft.com/office/drawing/2014/main" id="{42838107-9ED9-4BB0-8B4E-2DEA7FFB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49931"/>
            <a:ext cx="77399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3-10】</a:t>
            </a:r>
            <a:r>
              <a:rPr lang="zh-CN" altLang="en-US" b="1" dirty="0"/>
              <a:t>完全二叉树的某结点若无左孩子结点，则它必是叶结点，为什么？</a:t>
            </a:r>
          </a:p>
        </p:txBody>
      </p:sp>
      <p:sp>
        <p:nvSpPr>
          <p:cNvPr id="53257" name="Text Box 6">
            <a:extLst>
              <a:ext uri="{FF2B5EF4-FFF2-40B4-BE49-F238E27FC236}">
                <a16:creationId xmlns:a16="http://schemas.microsoft.com/office/drawing/2014/main" id="{D935E0AC-5BAE-44F9-A0D6-05A5DA40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644495"/>
            <a:ext cx="51090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先序遍历和中序遍历相同的二叉树？</a:t>
            </a:r>
          </a:p>
          <a:p>
            <a:pPr eaLnBrk="1" hangingPunct="1"/>
            <a:r>
              <a:rPr lang="zh-CN" altLang="en-US" b="1" dirty="0"/>
              <a:t>先序遍历和后序遍历相同的二叉树？</a:t>
            </a:r>
          </a:p>
          <a:p>
            <a:pPr eaLnBrk="1" hangingPunct="1"/>
            <a:r>
              <a:rPr lang="zh-CN" altLang="en-US" b="1" dirty="0"/>
              <a:t>中序遍历和后序遍历相同的二叉树？</a:t>
            </a:r>
          </a:p>
        </p:txBody>
      </p:sp>
      <p:sp>
        <p:nvSpPr>
          <p:cNvPr id="53252" name="Text Box 8">
            <a:extLst>
              <a:ext uri="{FF2B5EF4-FFF2-40B4-BE49-F238E27FC236}">
                <a16:creationId xmlns:a16="http://schemas.microsoft.com/office/drawing/2014/main" id="{C259DA3B-730C-410B-B321-890B267A9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765823"/>
            <a:ext cx="275778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3-9】</a:t>
            </a:r>
            <a:r>
              <a:rPr lang="zh-CN" altLang="en-US" b="1" dirty="0"/>
              <a:t>试举出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D3A0F359-14D1-4CC1-AFAF-B2BE1AB4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71" y="2764437"/>
            <a:ext cx="7963447" cy="103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3-11】</a:t>
            </a:r>
            <a:r>
              <a:rPr lang="zh-CN" altLang="en-US" b="1" dirty="0"/>
              <a:t>设高为</a:t>
            </a:r>
            <a:r>
              <a:rPr lang="en-US" altLang="zh-CN" b="1" i="1" dirty="0"/>
              <a:t>h</a:t>
            </a:r>
            <a:r>
              <a:rPr lang="zh-CN" altLang="en-US" b="1" dirty="0"/>
              <a:t>的二叉树只有度为</a:t>
            </a:r>
            <a:r>
              <a:rPr lang="en-US" altLang="zh-CN" b="1" i="1" dirty="0"/>
              <a:t>0</a:t>
            </a:r>
            <a:r>
              <a:rPr lang="zh-CN" altLang="en-US" b="1" dirty="0"/>
              <a:t>和度为</a:t>
            </a:r>
            <a:r>
              <a:rPr lang="en-US" altLang="zh-CN" b="1" i="1" dirty="0"/>
              <a:t>2</a:t>
            </a:r>
            <a:r>
              <a:rPr lang="zh-CN" altLang="en-US" b="1" dirty="0"/>
              <a:t>的结点，则此类二叉树的结点数至少为</a:t>
            </a:r>
            <a:r>
              <a:rPr lang="zh-CN" altLang="en-US" b="1" u="sng" dirty="0"/>
              <a:t>        </a:t>
            </a:r>
            <a:r>
              <a:rPr lang="zh-CN" altLang="en-US" b="1" dirty="0"/>
              <a:t>，至多为</a:t>
            </a:r>
            <a:r>
              <a:rPr lang="zh-CN" altLang="en-US" b="1" u="sng" dirty="0"/>
              <a:t>          </a:t>
            </a:r>
            <a:r>
              <a:rPr lang="zh-CN" altLang="en-US" b="1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EBF993-CCC6-412F-90A4-A4B31097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49022"/>
            <a:ext cx="2416251" cy="23152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1E6BA6-2E05-49F7-AABB-FCF1F309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2699405" cy="173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532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>
            <a:extLst>
              <a:ext uri="{FF2B5EF4-FFF2-40B4-BE49-F238E27FC236}">
                <a16:creationId xmlns:a16="http://schemas.microsoft.com/office/drawing/2014/main" id="{A3165FA4-5B0A-4436-8031-C39378CE2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62" y="895162"/>
            <a:ext cx="76626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3-12】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一棵有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124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个叶子结点（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）的完全二叉树，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最多有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个结点（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A80EB684-F5EB-4D57-B5BF-5866D854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4265615"/>
            <a:ext cx="4896544" cy="170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在完全二叉树中，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b="1" i="1" dirty="0"/>
              <a:t> n</a:t>
            </a:r>
            <a:r>
              <a:rPr lang="en-US" altLang="zh-CN" b="1" i="1" baseline="-25000" dirty="0"/>
              <a:t>1  </a:t>
            </a:r>
            <a:r>
              <a:rPr lang="zh-CN" altLang="en-US" b="1" dirty="0"/>
              <a:t>不是  </a:t>
            </a:r>
            <a:r>
              <a:rPr lang="en-US" altLang="zh-CN" b="1" dirty="0"/>
              <a:t>0  </a:t>
            </a:r>
            <a:r>
              <a:rPr lang="zh-CN" altLang="en-US" b="1" dirty="0"/>
              <a:t>就是  </a:t>
            </a:r>
            <a:r>
              <a:rPr lang="en-US" altLang="zh-CN" b="1" dirty="0"/>
              <a:t>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只有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1 </a:t>
            </a:r>
            <a:r>
              <a:rPr lang="en-US" altLang="zh-CN" b="1" i="1" dirty="0"/>
              <a:t>= </a:t>
            </a:r>
            <a:r>
              <a:rPr lang="en-US" altLang="zh-CN" b="1" dirty="0"/>
              <a:t>1 </a:t>
            </a:r>
            <a:r>
              <a:rPr lang="zh-CN" altLang="en-US" b="1" dirty="0"/>
              <a:t>时，</a:t>
            </a:r>
            <a:r>
              <a:rPr lang="en-US" altLang="zh-CN" b="1" i="1" dirty="0"/>
              <a:t>n </a:t>
            </a:r>
            <a:r>
              <a:rPr lang="zh-CN" altLang="en-US" b="1" dirty="0"/>
              <a:t>取最大值为 </a:t>
            </a:r>
            <a:r>
              <a:rPr lang="en-US" altLang="zh-CN" sz="3600" b="1" i="1" dirty="0">
                <a:solidFill>
                  <a:srgbClr val="FF0000"/>
                </a:solidFill>
              </a:rPr>
              <a:t>2n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0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44A41FC-8DDD-4253-B1C1-E3C19D409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161419"/>
            <a:ext cx="5544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因为：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+1              </a:t>
            </a:r>
            <a:r>
              <a:rPr lang="zh-CN" altLang="en-US" dirty="0">
                <a:latin typeface="+mn-ea"/>
                <a:ea typeface="+mn-ea"/>
              </a:rPr>
              <a:t>（性质</a:t>
            </a:r>
            <a:r>
              <a:rPr lang="en-US" altLang="zh-CN" dirty="0">
                <a:latin typeface="+mn-ea"/>
                <a:ea typeface="+mn-ea"/>
              </a:rPr>
              <a:t>3)</a:t>
            </a:r>
          </a:p>
          <a:p>
            <a:pPr eaLnBrk="1" hangingPunct="1"/>
            <a:r>
              <a:rPr lang="en-US" altLang="zh-CN" b="1" i="1" dirty="0"/>
              <a:t>            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  </a:t>
            </a:r>
            <a:r>
              <a:rPr lang="en-US" altLang="zh-CN" b="1" i="1" dirty="0"/>
              <a:t>       </a:t>
            </a:r>
            <a:r>
              <a:rPr lang="zh-CN" altLang="en-US" dirty="0"/>
              <a:t>（结点总数）</a:t>
            </a:r>
            <a:endParaRPr lang="en-US" altLang="zh-CN" dirty="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4314969-A22B-493C-8D0A-A0185B44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374" y="3393619"/>
            <a:ext cx="3029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所以有：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+</a:t>
            </a:r>
            <a:r>
              <a:rPr lang="en-US" altLang="zh-CN" b="1" dirty="0"/>
              <a:t>2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 </a:t>
            </a:r>
            <a:r>
              <a:rPr lang="en-US" altLang="zh-CN" b="1" i="1" dirty="0"/>
              <a:t>- </a:t>
            </a:r>
            <a:r>
              <a:rPr lang="en-US" altLang="zh-CN" b="1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>
            <a:extLst>
              <a:ext uri="{FF2B5EF4-FFF2-40B4-BE49-F238E27FC236}">
                <a16:creationId xmlns:a16="http://schemas.microsoft.com/office/drawing/2014/main" id="{F91B4228-A642-4A8A-B9F6-B797894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80728"/>
            <a:ext cx="7921253" cy="10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3-13】</a:t>
            </a:r>
            <a:r>
              <a:rPr kumimoji="0" lang="zh-CN" altLang="en-US" b="1" dirty="0">
                <a:latin typeface="宋体" panose="02010600030101010101" pitchFamily="2" charset="-122"/>
              </a:rPr>
              <a:t>证明任</a:t>
            </a:r>
            <a:r>
              <a:rPr lang="zh-CN" altLang="en-US" b="1" dirty="0">
                <a:latin typeface="宋体" panose="02010600030101010101" pitchFamily="2" charset="-122"/>
              </a:rPr>
              <a:t>一棵满二叉树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中的分支数 </a:t>
            </a:r>
            <a:r>
              <a:rPr lang="en-US" altLang="zh-CN" b="1" i="1" dirty="0">
                <a:latin typeface="宋体" panose="02010600030101010101" pitchFamily="2" charset="-122"/>
              </a:rPr>
              <a:t>B </a:t>
            </a:r>
            <a:r>
              <a:rPr lang="zh-CN" altLang="en-US" b="1" dirty="0">
                <a:latin typeface="宋体" panose="02010600030101010101" pitchFamily="2" charset="-122"/>
              </a:rPr>
              <a:t>满足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i="1" dirty="0">
                <a:latin typeface="宋体" panose="02010600030101010101" pitchFamily="2" charset="-122"/>
              </a:rPr>
              <a:t>B </a:t>
            </a:r>
            <a:r>
              <a:rPr lang="en-US" altLang="zh-CN" b="1" dirty="0">
                <a:latin typeface="宋体" panose="02010600030101010101" pitchFamily="2" charset="-122"/>
              </a:rPr>
              <a:t>=2(</a:t>
            </a:r>
            <a:r>
              <a:rPr lang="en-US" altLang="zh-CN" b="1" i="1" dirty="0">
                <a:latin typeface="宋体" panose="02010600030101010101" pitchFamily="2" charset="-122"/>
              </a:rPr>
              <a:t>n</a:t>
            </a:r>
            <a:r>
              <a:rPr lang="en-US" altLang="zh-CN" b="1" i="1" baseline="-25000" dirty="0">
                <a:latin typeface="宋体" panose="02010600030101010101" pitchFamily="2" charset="-122"/>
              </a:rPr>
              <a:t>0</a:t>
            </a:r>
            <a:r>
              <a:rPr lang="en-US" altLang="zh-CN" b="1" i="1" dirty="0">
                <a:latin typeface="宋体" panose="02010600030101010101" pitchFamily="2" charset="-122"/>
              </a:rPr>
              <a:t>- </a:t>
            </a:r>
            <a:r>
              <a:rPr lang="en-US" altLang="zh-CN" b="1" dirty="0">
                <a:latin typeface="宋体" panose="02010600030101010101" pitchFamily="2" charset="-122"/>
              </a:rPr>
              <a:t>1)  </a:t>
            </a:r>
            <a:r>
              <a:rPr lang="zh-CN" altLang="en-US" b="1" dirty="0">
                <a:latin typeface="宋体" panose="02010600030101010101" pitchFamily="2" charset="-122"/>
              </a:rPr>
              <a:t>，其中 </a:t>
            </a:r>
            <a:r>
              <a:rPr lang="en-US" altLang="zh-CN" b="1" i="1" dirty="0">
                <a:latin typeface="宋体" panose="02010600030101010101" pitchFamily="2" charset="-122"/>
              </a:rPr>
              <a:t>n</a:t>
            </a:r>
            <a:r>
              <a:rPr lang="en-US" altLang="zh-CN" b="1" i="1" baseline="-25000" dirty="0">
                <a:latin typeface="宋体" panose="02010600030101010101" pitchFamily="2" charset="-122"/>
              </a:rPr>
              <a:t>0 </a:t>
            </a:r>
            <a:r>
              <a:rPr lang="zh-CN" altLang="en-US" b="1" dirty="0">
                <a:latin typeface="宋体" panose="02010600030101010101" pitchFamily="2" charset="-122"/>
              </a:rPr>
              <a:t>为叶子结点数。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2A94DA5F-8B01-447E-A692-DC8E7AC8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276946"/>
            <a:ext cx="77247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证明：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满二叉树中不存在度为</a:t>
            </a:r>
            <a:r>
              <a:rPr lang="en-US" altLang="zh-CN" b="1" i="1" dirty="0"/>
              <a:t>1</a:t>
            </a:r>
            <a:r>
              <a:rPr lang="zh-CN" altLang="en-US" b="1" dirty="0"/>
              <a:t>的节点，设度为</a:t>
            </a:r>
            <a:r>
              <a:rPr lang="en-US" altLang="zh-CN" b="1" i="1" dirty="0"/>
              <a:t>2</a:t>
            </a:r>
            <a:r>
              <a:rPr lang="zh-CN" altLang="en-US" b="1" dirty="0"/>
              <a:t>的结点数为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2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则：  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又：  </a:t>
            </a:r>
            <a:r>
              <a:rPr lang="en-US" altLang="zh-CN" b="1" i="1" dirty="0"/>
              <a:t>n=B+</a:t>
            </a:r>
            <a:r>
              <a:rPr lang="en-US" altLang="zh-CN" b="1" dirty="0"/>
              <a:t>1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dirty="0"/>
              <a:t>所以有：     </a:t>
            </a:r>
            <a:r>
              <a:rPr lang="en-US" altLang="zh-CN" b="1" i="1" dirty="0"/>
              <a:t>B=n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-</a:t>
            </a:r>
            <a:r>
              <a:rPr lang="en-US" altLang="zh-CN" b="1" dirty="0"/>
              <a:t>1    ,    </a:t>
            </a:r>
            <a:r>
              <a:rPr lang="zh-CN" altLang="en-US" b="1" dirty="0"/>
              <a:t>而   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+</a:t>
            </a:r>
            <a:r>
              <a:rPr lang="en-US" altLang="zh-CN" b="1" dirty="0"/>
              <a:t>1</a:t>
            </a:r>
            <a:r>
              <a:rPr lang="en-US" altLang="zh-CN" b="1" i="1" dirty="0"/>
              <a:t>, 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b="1" dirty="0"/>
              <a:t>                     </a:t>
            </a:r>
            <a:r>
              <a:rPr lang="en-US" altLang="zh-CN" b="1" i="1" dirty="0"/>
              <a:t>B=n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en-US" altLang="zh-CN" b="1" i="1" dirty="0"/>
              <a:t>=2(n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en-US" altLang="zh-CN" b="1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>
            <a:extLst>
              <a:ext uri="{FF2B5EF4-FFF2-40B4-BE49-F238E27FC236}">
                <a16:creationId xmlns:a16="http://schemas.microsoft.com/office/drawing/2014/main" id="{1FCD712F-35D9-4D49-ABCE-A2C753FD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2" y="633003"/>
            <a:ext cx="7867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3-14】</a:t>
            </a:r>
            <a:r>
              <a:rPr lang="zh-CN" altLang="en-US" b="1" dirty="0"/>
              <a:t>具有 </a:t>
            </a:r>
            <a:r>
              <a:rPr lang="en-US" altLang="zh-CN" b="1" i="1" dirty="0"/>
              <a:t>n</a:t>
            </a:r>
            <a:r>
              <a:rPr lang="en-US" altLang="zh-CN" b="1" dirty="0"/>
              <a:t> </a:t>
            </a:r>
            <a:r>
              <a:rPr lang="zh-CN" altLang="en-US" b="1" dirty="0"/>
              <a:t>个结点的满二叉树，其叶子结点的个数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</a:t>
            </a:r>
            <a:r>
              <a:rPr lang="zh-CN" altLang="en-US" b="1" dirty="0"/>
              <a:t>为多少？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64C44A79-C64E-44DE-BE37-58F4123DB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805264"/>
            <a:ext cx="8388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3-15】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个结点的完全二叉树，其叶子结点的个数为多少？</a:t>
            </a:r>
          </a:p>
        </p:txBody>
      </p:sp>
      <p:sp>
        <p:nvSpPr>
          <p:cNvPr id="135182" name="Text Box 14">
            <a:extLst>
              <a:ext uri="{FF2B5EF4-FFF2-40B4-BE49-F238E27FC236}">
                <a16:creationId xmlns:a16="http://schemas.microsoft.com/office/drawing/2014/main" id="{A590D2F5-3F5E-4BA8-B9B8-1AA03A2D8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548081"/>
            <a:ext cx="7416179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方法一：设满二叉树的高度为</a:t>
            </a:r>
            <a:r>
              <a:rPr lang="zh-CN" altLang="en-US" b="1" i="1" dirty="0"/>
              <a:t>ｈ</a:t>
            </a:r>
            <a:r>
              <a:rPr lang="zh-CN" altLang="en-US" b="1" dirty="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                 则根据二叉树的性质，叶子结点数为</a:t>
            </a:r>
            <a:r>
              <a:rPr lang="en-US" altLang="zh-CN" b="1" dirty="0"/>
              <a:t>2</a:t>
            </a:r>
            <a:r>
              <a:rPr lang="en-US" altLang="zh-CN" b="1" i="1" baseline="30000" dirty="0"/>
              <a:t>h-</a:t>
            </a:r>
            <a:r>
              <a:rPr lang="en-US" altLang="zh-CN" b="1" baseline="30000" dirty="0"/>
              <a:t>1</a:t>
            </a:r>
            <a:r>
              <a:rPr lang="zh-CN" altLang="en-US" b="1" i="1" baseline="-25000" dirty="0"/>
              <a:t>；</a:t>
            </a:r>
            <a:endParaRPr lang="en-US" altLang="zh-CN" b="1" i="1" baseline="-25000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            </a:t>
            </a:r>
            <a:r>
              <a:rPr lang="zh-CN" altLang="en-US" b="1" dirty="0"/>
              <a:t>二叉树总结点数</a:t>
            </a:r>
            <a:r>
              <a:rPr lang="en-US" altLang="zh-CN" b="1" i="1" dirty="0"/>
              <a:t>n=</a:t>
            </a:r>
            <a:r>
              <a:rPr lang="en-US" altLang="zh-CN" b="1" dirty="0"/>
              <a:t>2</a:t>
            </a:r>
            <a:r>
              <a:rPr lang="en-US" altLang="zh-CN" b="1" i="1" baseline="30000" dirty="0"/>
              <a:t>h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zh-CN" altLang="en-US" b="1" i="1" dirty="0"/>
              <a:t>；</a:t>
            </a:r>
            <a:endParaRPr lang="en-US" altLang="zh-CN" b="1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            </a:t>
            </a:r>
            <a:r>
              <a:rPr lang="zh-CN" altLang="en-US" b="1" dirty="0"/>
              <a:t>可导出</a:t>
            </a:r>
            <a:r>
              <a:rPr lang="en-US" altLang="zh-CN" b="1" dirty="0"/>
              <a:t>:</a:t>
            </a:r>
            <a:r>
              <a:rPr lang="zh-CN" altLang="en-US" b="1" dirty="0"/>
              <a:t>２</a:t>
            </a:r>
            <a:r>
              <a:rPr lang="en-US" altLang="zh-CN" b="1" i="1" baseline="30000" dirty="0"/>
              <a:t>h-</a:t>
            </a:r>
            <a:r>
              <a:rPr lang="en-US" altLang="zh-CN" b="1" baseline="30000" dirty="0"/>
              <a:t>1</a:t>
            </a:r>
            <a:r>
              <a:rPr lang="en-US" altLang="zh-CN" b="1" i="1" dirty="0"/>
              <a:t>=</a:t>
            </a:r>
            <a:r>
              <a:rPr lang="en-US" altLang="zh-CN" b="1" dirty="0"/>
              <a:t>(</a:t>
            </a:r>
            <a:r>
              <a:rPr lang="en-US" altLang="zh-CN" b="1" i="1" dirty="0"/>
              <a:t>n+</a:t>
            </a:r>
            <a:r>
              <a:rPr lang="en-US" altLang="zh-CN" b="1" dirty="0"/>
              <a:t>1)/2</a:t>
            </a:r>
            <a:r>
              <a:rPr lang="zh-CN" altLang="en-US" b="1" i="1" dirty="0"/>
              <a:t>；</a:t>
            </a:r>
            <a:endParaRPr lang="en-US" altLang="zh-CN" b="1" i="1" dirty="0"/>
          </a:p>
        </p:txBody>
      </p:sp>
      <p:sp>
        <p:nvSpPr>
          <p:cNvPr id="135183" name="Text Box 15">
            <a:extLst>
              <a:ext uri="{FF2B5EF4-FFF2-40B4-BE49-F238E27FC236}">
                <a16:creationId xmlns:a16="http://schemas.microsoft.com/office/drawing/2014/main" id="{A06BC910-E762-4B39-9266-FFC3F56B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67443"/>
            <a:ext cx="75612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方法二：结点总数：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2</a:t>
            </a:r>
            <a:r>
              <a:rPr lang="zh-CN" altLang="en-US" b="1" i="1" baseline="-25000" dirty="0"/>
              <a:t>；</a:t>
            </a:r>
            <a:endParaRPr lang="en-US" altLang="zh-CN" b="1" i="1" baseline="-25000" dirty="0"/>
          </a:p>
          <a:p>
            <a:pPr eaLnBrk="1" hangingPunct="1"/>
            <a:r>
              <a:rPr lang="en-US" altLang="zh-CN" b="1" dirty="0"/>
              <a:t>                </a:t>
            </a:r>
            <a:r>
              <a:rPr lang="zh-CN" altLang="en-US" b="1" dirty="0"/>
              <a:t>但对满二叉树，除有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=n</a:t>
            </a:r>
            <a:r>
              <a:rPr lang="en-US" altLang="zh-CN" b="1" i="1" baseline="-25000" dirty="0"/>
              <a:t>2</a:t>
            </a:r>
            <a:r>
              <a:rPr lang="en-US" altLang="zh-CN" b="1" i="1" dirty="0"/>
              <a:t>+</a:t>
            </a:r>
            <a:r>
              <a:rPr lang="en-US" altLang="zh-CN" b="1" dirty="0"/>
              <a:t>1</a:t>
            </a:r>
            <a:r>
              <a:rPr lang="zh-CN" altLang="en-US" b="1" dirty="0"/>
              <a:t>外，还有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= </a:t>
            </a:r>
            <a:r>
              <a:rPr lang="en-US" altLang="zh-CN" b="1" dirty="0"/>
              <a:t>0</a:t>
            </a:r>
            <a:r>
              <a:rPr lang="zh-CN" altLang="en-US" b="1" i="1" dirty="0"/>
              <a:t>；</a:t>
            </a:r>
            <a:endParaRPr lang="en-US" altLang="zh-CN" b="1" i="1" dirty="0"/>
          </a:p>
          <a:p>
            <a:pPr eaLnBrk="1" hangingPunct="1"/>
            <a:r>
              <a:rPr lang="en-US" altLang="zh-CN" b="1" dirty="0"/>
              <a:t>                </a:t>
            </a:r>
            <a:r>
              <a:rPr lang="zh-CN" altLang="en-US" b="1" dirty="0"/>
              <a:t>故有： </a:t>
            </a:r>
            <a:r>
              <a:rPr lang="en-US" altLang="zh-CN" b="1" i="1" dirty="0"/>
              <a:t>n=n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+n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</a:p>
          <a:p>
            <a:pPr eaLnBrk="1" hangingPunct="1"/>
            <a:r>
              <a:rPr lang="en-US" altLang="zh-CN" b="1" dirty="0"/>
              <a:t>                             </a:t>
            </a:r>
            <a:r>
              <a:rPr lang="en-US" altLang="zh-CN" b="1" i="1" dirty="0"/>
              <a:t>n</a:t>
            </a:r>
            <a:r>
              <a:rPr lang="en-US" altLang="zh-CN" b="1" i="1" baseline="-25000" dirty="0"/>
              <a:t>0</a:t>
            </a:r>
            <a:r>
              <a:rPr lang="en-US" altLang="zh-CN" b="1" i="1" dirty="0"/>
              <a:t>=</a:t>
            </a:r>
            <a:r>
              <a:rPr lang="en-US" altLang="zh-CN" b="1" dirty="0"/>
              <a:t>(</a:t>
            </a:r>
            <a:r>
              <a:rPr lang="en-US" altLang="zh-CN" b="1" i="1" dirty="0"/>
              <a:t>n+</a:t>
            </a:r>
            <a:r>
              <a:rPr lang="en-US" altLang="zh-CN" b="1" dirty="0"/>
              <a:t>1)/2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2" grpId="0"/>
      <p:bldP spid="1351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689C72A4-4821-485F-97B1-548639BB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33299"/>
            <a:ext cx="8425308" cy="53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BTREE *CreateTree2(BTREE *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, int n)        //</a:t>
            </a:r>
            <a:r>
              <a:rPr lang="zh-CN" altLang="en-US" sz="2000" b="1" dirty="0"/>
              <a:t>交互问答方式创建二叉树</a:t>
            </a:r>
          </a:p>
          <a:p>
            <a:r>
              <a:rPr lang="en-US" altLang="zh-CN" sz="2000" b="1" dirty="0"/>
              <a:t>{    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  if(n==0)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根结点</a:t>
            </a:r>
            <a:r>
              <a:rPr lang="en-US" altLang="zh-CN" sz="2000" b="1" dirty="0"/>
              <a:t>:");</a:t>
            </a:r>
          </a:p>
          <a:p>
            <a:r>
              <a:rPr lang="en-US" altLang="zh-CN" sz="2000" b="1" dirty="0"/>
              <a:t>      </a:t>
            </a:r>
            <a:r>
              <a:rPr lang="en-US" altLang="zh-CN" sz="2000" b="1" dirty="0" err="1"/>
              <a:t>fflush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stdin</a:t>
            </a:r>
            <a:r>
              <a:rPr lang="en-US" altLang="zh-CN" sz="2000" b="1" dirty="0"/>
              <a:t>);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",&amp;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</a:t>
            </a:r>
            <a:r>
              <a:rPr lang="en-US" altLang="zh-CN" sz="2000" b="1" dirty="0" err="1"/>
              <a:t>fflush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stdin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if(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!='#')</a:t>
            </a:r>
          </a:p>
          <a:p>
            <a:r>
              <a:rPr lang="en-US" altLang="zh-CN" sz="2000" b="1" dirty="0"/>
              <a:t>     {     n=1;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=New BNODE;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-&gt;data=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=Null;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=Null;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("%c </a:t>
            </a:r>
            <a:r>
              <a:rPr lang="zh-CN" altLang="en-US" sz="2000" b="1" dirty="0"/>
              <a:t>的左孩子是</a:t>
            </a:r>
            <a:r>
              <a:rPr lang="en-US" altLang="zh-CN" sz="2000" b="1" dirty="0"/>
              <a:t>:",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-&gt;data);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= CreateTree2(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lchild,n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("%c </a:t>
            </a:r>
            <a:r>
              <a:rPr lang="zh-CN" altLang="en-US" sz="2000" b="1" dirty="0"/>
              <a:t>的右孩子是</a:t>
            </a:r>
            <a:r>
              <a:rPr lang="en-US" altLang="zh-CN" sz="2000" b="1" dirty="0"/>
              <a:t>:",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-&gt;data);</a:t>
            </a:r>
          </a:p>
          <a:p>
            <a:r>
              <a:rPr lang="en-US" altLang="zh-CN" sz="2000" b="1" dirty="0"/>
              <a:t>           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= CreateTree2(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rchild,n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}</a:t>
            </a:r>
          </a:p>
          <a:p>
            <a:r>
              <a:rPr lang="en-US" altLang="zh-CN" sz="2000" b="1" dirty="0"/>
              <a:t>      return(</a:t>
            </a:r>
            <a:r>
              <a:rPr lang="en-US" altLang="zh-CN" sz="2000" b="1" dirty="0" err="1"/>
              <a:t>bt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57347" name="Text Box 5">
            <a:extLst>
              <a:ext uri="{FF2B5EF4-FFF2-40B4-BE49-F238E27FC236}">
                <a16:creationId xmlns:a16="http://schemas.microsoft.com/office/drawing/2014/main" id="{149C1547-026A-456E-8AD0-7B7F4590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4" y="743975"/>
            <a:ext cx="44585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3-16】</a:t>
            </a:r>
            <a:r>
              <a:rPr lang="zh-CN" altLang="en-US" b="1" dirty="0"/>
              <a:t>二叉树建立方法之二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3EC395-3F2B-4527-8866-B49637F6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52936"/>
            <a:ext cx="3359323" cy="1511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>
            <a:extLst>
              <a:ext uri="{FF2B5EF4-FFF2-40B4-BE49-F238E27FC236}">
                <a16:creationId xmlns:a16="http://schemas.microsoft.com/office/drawing/2014/main" id="{C6A95A3A-0CCC-47B6-9868-7E7CDB90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30014"/>
            <a:ext cx="187188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3-17】</a:t>
            </a:r>
          </a:p>
          <a:p>
            <a:r>
              <a:rPr lang="zh-CN" altLang="en-US" b="1" dirty="0"/>
              <a:t>求任意二叉树的宽度。</a:t>
            </a:r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309C2C11-8D0B-4C63-94A6-C105E1BE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476672"/>
            <a:ext cx="6235700" cy="618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Width(BTREE *T)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{     //</a:t>
            </a:r>
            <a:r>
              <a:rPr lang="zh-CN" altLang="en-US" sz="1800" b="1" dirty="0"/>
              <a:t>求二叉树的宽度 </a:t>
            </a:r>
            <a:endParaRPr lang="en-US" altLang="zh-CN" sz="1800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i,n</a:t>
            </a:r>
            <a:r>
              <a:rPr lang="en-US" altLang="zh-CN" sz="1800" b="1" dirty="0"/>
              <a:t>=0,front=0,rear=0,max=0,lev=1,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[10]={0};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struct</a:t>
            </a:r>
            <a:r>
              <a:rPr lang="en-US" altLang="zh-CN" sz="1800" b="1" dirty="0"/>
              <a:t> W{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               BTREE *Node;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</a:rPr>
              <a:t>Nodelev</a:t>
            </a:r>
            <a:r>
              <a:rPr lang="en-US" altLang="zh-CN" sz="1800" b="1" dirty="0">
                <a:solidFill>
                  <a:srgbClr val="FF0000"/>
                </a:solidFill>
              </a:rPr>
              <a:t>;     } Q[50];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Q[front].Node=T;       Q[front].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=1;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while(front&lt;=rear)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{    if(Q[front].Node-&gt;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) 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{    Q[++rear].Node=Q[front].Node-&gt;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Q[rear].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=Q[front].Nodelev+1;         }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if(Q[front].Node-&gt;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{    Q[++rear].Node=Q[front].Node-&gt;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Q[rear].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=Q[front].Nodelev+1;         }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front++;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}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for(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=0;i&lt;=</a:t>
            </a:r>
            <a:r>
              <a:rPr lang="en-US" altLang="zh-CN" sz="1800" b="1" dirty="0" err="1"/>
              <a:t>rear;i</a:t>
            </a:r>
            <a:r>
              <a:rPr lang="en-US" altLang="zh-CN" sz="1800" b="1" dirty="0"/>
              <a:t>++)     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[Q[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].</a:t>
            </a:r>
            <a:r>
              <a:rPr lang="en-US" altLang="zh-CN" sz="1800" b="1" dirty="0" err="1"/>
              <a:t>Nodelev</a:t>
            </a:r>
            <a:r>
              <a:rPr lang="en-US" altLang="zh-CN" sz="1800" b="1" dirty="0"/>
              <a:t>]++;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for(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=0;i&lt;10;i++)  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if(max&lt;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           max=</a:t>
            </a:r>
            <a:r>
              <a:rPr lang="en-US" altLang="zh-CN" sz="1800" b="1" dirty="0" err="1"/>
              <a:t>maxlev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return(max);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}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339F1569-8C6D-46D7-AE70-8E8D7A70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992127"/>
            <a:ext cx="7128792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err="1"/>
              <a:t>int</a:t>
            </a:r>
            <a:r>
              <a:rPr lang="en-US" altLang="zh-CN" b="1" dirty="0"/>
              <a:t> Depth(BTREE *</a:t>
            </a:r>
            <a:r>
              <a:rPr lang="en-US" altLang="zh-CN" b="1" dirty="0" err="1"/>
              <a:t>bt</a:t>
            </a:r>
            <a:r>
              <a:rPr lang="en-US" altLang="zh-CN" b="1" dirty="0"/>
              <a:t>)    //</a:t>
            </a:r>
            <a:r>
              <a:rPr lang="zh-CN" altLang="en-US" b="1" dirty="0"/>
              <a:t>求二叉树的深度 </a:t>
            </a:r>
            <a:endParaRPr lang="en-US" altLang="zh-CN" b="1" dirty="0"/>
          </a:p>
          <a:p>
            <a:r>
              <a:rPr lang="en-US" altLang="zh-CN" b="1" dirty="0"/>
              <a:t> {    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ldepth,rdepth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if(</a:t>
            </a:r>
            <a:r>
              <a:rPr lang="en-US" altLang="zh-CN" b="1" dirty="0" err="1"/>
              <a:t>bt</a:t>
            </a:r>
            <a:r>
              <a:rPr lang="en-US" altLang="zh-CN" b="1" dirty="0"/>
              <a:t>==Null)</a:t>
            </a:r>
          </a:p>
          <a:p>
            <a:r>
              <a:rPr lang="en-US" altLang="zh-CN" b="1" dirty="0"/>
              <a:t>	   return(0);</a:t>
            </a:r>
          </a:p>
          <a:p>
            <a:r>
              <a:rPr lang="en-US" altLang="zh-CN" b="1" dirty="0"/>
              <a:t>         else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	 </a:t>
            </a:r>
            <a:r>
              <a:rPr lang="en-US" altLang="zh-CN" b="1" dirty="0" err="1"/>
              <a:t>ldepth</a:t>
            </a:r>
            <a:r>
              <a:rPr lang="en-US" altLang="zh-CN" b="1" dirty="0"/>
              <a:t>=Depth(</a:t>
            </a:r>
            <a:r>
              <a:rPr lang="en-US" altLang="zh-CN" b="1" dirty="0" err="1"/>
              <a:t>bt</a:t>
            </a:r>
            <a:r>
              <a:rPr lang="en-US" altLang="zh-CN" b="1" dirty="0"/>
              <a:t>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 </a:t>
            </a:r>
            <a:r>
              <a:rPr lang="en-US" altLang="zh-CN" b="1" dirty="0" err="1"/>
              <a:t>rdepth</a:t>
            </a:r>
            <a:r>
              <a:rPr lang="en-US" altLang="zh-CN" b="1" dirty="0"/>
              <a:t>=Depth(</a:t>
            </a:r>
            <a:r>
              <a:rPr lang="en-US" altLang="zh-CN" b="1" dirty="0" err="1"/>
              <a:t>bt</a:t>
            </a:r>
            <a:r>
              <a:rPr lang="en-US" altLang="zh-CN" b="1" dirty="0"/>
              <a:t>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 if(</a:t>
            </a:r>
            <a:r>
              <a:rPr lang="en-US" altLang="zh-CN" b="1" dirty="0" err="1"/>
              <a:t>ldepth</a:t>
            </a:r>
            <a:r>
              <a:rPr lang="en-US" altLang="zh-CN" b="1" dirty="0"/>
              <a:t>&gt;</a:t>
            </a:r>
            <a:r>
              <a:rPr lang="en-US" altLang="zh-CN" b="1" dirty="0" err="1"/>
              <a:t>rdepth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	       return(ldepth+1);</a:t>
            </a:r>
          </a:p>
          <a:p>
            <a:r>
              <a:rPr lang="en-US" altLang="zh-CN" b="1" dirty="0"/>
              <a:t>	  else</a:t>
            </a:r>
          </a:p>
          <a:p>
            <a:r>
              <a:rPr lang="en-US" altLang="zh-CN" b="1" dirty="0"/>
              <a:t>	       return(rdepth+1);</a:t>
            </a:r>
          </a:p>
          <a:p>
            <a:r>
              <a:rPr lang="en-US" altLang="zh-CN" b="1" dirty="0"/>
              <a:t>         }</a:t>
            </a:r>
          </a:p>
          <a:p>
            <a:r>
              <a:rPr lang="en-US" altLang="zh-CN" b="1" dirty="0"/>
              <a:t>  }</a:t>
            </a:r>
          </a:p>
        </p:txBody>
      </p:sp>
      <p:sp>
        <p:nvSpPr>
          <p:cNvPr id="59395" name="Text Box 5">
            <a:extLst>
              <a:ext uri="{FF2B5EF4-FFF2-40B4-BE49-F238E27FC236}">
                <a16:creationId xmlns:a16="http://schemas.microsoft.com/office/drawing/2014/main" id="{6373F495-7A1A-4B68-A915-3624A16DF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28281"/>
            <a:ext cx="59039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</a:rPr>
              <a:t>3-18】</a:t>
            </a:r>
            <a:r>
              <a:rPr lang="zh-CN" altLang="en-US" b="1" dirty="0"/>
              <a:t>求任意二叉树的深度。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35E1B-EDF3-4E9D-84AF-17D7C649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64904"/>
            <a:ext cx="2829632" cy="20382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D5B782-9D8F-420C-A223-40D0BA0DA09D}"/>
              </a:ext>
            </a:extLst>
          </p:cNvPr>
          <p:cNvSpPr txBox="1"/>
          <p:nvPr/>
        </p:nvSpPr>
        <p:spPr>
          <a:xfrm>
            <a:off x="6218807" y="5344887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求：最大路长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        </a:t>
            </a:r>
            <a:r>
              <a:rPr lang="zh-CN" altLang="en-US" dirty="0">
                <a:highlight>
                  <a:srgbClr val="FFFF00"/>
                </a:highlight>
              </a:rPr>
              <a:t>最小路长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D3E4C9-89C5-482C-B65E-C064581803A1}"/>
              </a:ext>
            </a:extLst>
          </p:cNvPr>
          <p:cNvSpPr txBox="1"/>
          <p:nvPr/>
        </p:nvSpPr>
        <p:spPr>
          <a:xfrm>
            <a:off x="611560" y="76470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讨论：如果让你设计一棵三叉树，你会怎么做？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70555E7-A4D2-4541-B081-6B44243E5B75}"/>
              </a:ext>
            </a:extLst>
          </p:cNvPr>
          <p:cNvGrpSpPr/>
          <p:nvPr/>
        </p:nvGrpSpPr>
        <p:grpSpPr>
          <a:xfrm>
            <a:off x="3274078" y="1850642"/>
            <a:ext cx="2497020" cy="3584890"/>
            <a:chOff x="5683020" y="1861406"/>
            <a:chExt cx="2497020" cy="358489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76A9DD1-CCCE-45CF-9E8A-836261BA077F}"/>
                </a:ext>
              </a:extLst>
            </p:cNvPr>
            <p:cNvSpPr/>
            <p:nvPr/>
          </p:nvSpPr>
          <p:spPr>
            <a:xfrm>
              <a:off x="6732240" y="220486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B0ED83E-CAB0-45A0-B080-7AA95E5A6627}"/>
                </a:ext>
              </a:extLst>
            </p:cNvPr>
            <p:cNvSpPr/>
            <p:nvPr/>
          </p:nvSpPr>
          <p:spPr>
            <a:xfrm>
              <a:off x="6222283" y="308409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160A810-39A2-48A2-BF1A-927EDBF3902E}"/>
                </a:ext>
              </a:extLst>
            </p:cNvPr>
            <p:cNvSpPr/>
            <p:nvPr/>
          </p:nvSpPr>
          <p:spPr>
            <a:xfrm>
              <a:off x="7259778" y="308409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BFD4644-F5EA-4440-8C45-433A2C009163}"/>
                </a:ext>
              </a:extLst>
            </p:cNvPr>
            <p:cNvSpPr/>
            <p:nvPr/>
          </p:nvSpPr>
          <p:spPr>
            <a:xfrm>
              <a:off x="5683020" y="396332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1D9EB8A-9BF0-46BA-A8B3-7802DA354D83}"/>
                </a:ext>
              </a:extLst>
            </p:cNvPr>
            <p:cNvSpPr/>
            <p:nvPr/>
          </p:nvSpPr>
          <p:spPr>
            <a:xfrm>
              <a:off x="6779130" y="396332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7F4A444-F2C8-4753-BBFD-D6B59F262FD4}"/>
                </a:ext>
              </a:extLst>
            </p:cNvPr>
            <p:cNvSpPr/>
            <p:nvPr/>
          </p:nvSpPr>
          <p:spPr>
            <a:xfrm>
              <a:off x="7769732" y="396332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2FE66D3-E6DD-4799-A104-0EC40F844BFC}"/>
                </a:ext>
              </a:extLst>
            </p:cNvPr>
            <p:cNvSpPr/>
            <p:nvPr/>
          </p:nvSpPr>
          <p:spPr>
            <a:xfrm>
              <a:off x="6368822" y="505943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A2A76-B9F9-4C21-99A1-28F7B1E1725E}"/>
                </a:ext>
              </a:extLst>
            </p:cNvPr>
            <p:cNvSpPr/>
            <p:nvPr/>
          </p:nvSpPr>
          <p:spPr>
            <a:xfrm>
              <a:off x="7277361" y="505943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658D67-AC19-4494-A827-5CE2F41122DD}"/>
                </a:ext>
              </a:extLst>
            </p:cNvPr>
            <p:cNvCxnSpPr>
              <a:cxnSpLocks/>
              <a:stCxn id="45" idx="3"/>
              <a:endCxn id="46" idx="0"/>
            </p:cNvCxnSpPr>
            <p:nvPr/>
          </p:nvCxnSpPr>
          <p:spPr>
            <a:xfrm flipH="1">
              <a:off x="6427437" y="2535071"/>
              <a:ext cx="364891" cy="549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7B964CE-C034-4CAA-9426-4C606E773BB7}"/>
                </a:ext>
              </a:extLst>
            </p:cNvPr>
            <p:cNvCxnSpPr>
              <a:stCxn id="45" idx="5"/>
              <a:endCxn id="47" idx="0"/>
            </p:cNvCxnSpPr>
            <p:nvPr/>
          </p:nvCxnSpPr>
          <p:spPr>
            <a:xfrm>
              <a:off x="7082460" y="2535071"/>
              <a:ext cx="382472" cy="5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07B91AB-D8F4-40B6-8136-7FFA41654BF1}"/>
                </a:ext>
              </a:extLst>
            </p:cNvPr>
            <p:cNvCxnSpPr>
              <a:stCxn id="46" idx="3"/>
              <a:endCxn id="48" idx="0"/>
            </p:cNvCxnSpPr>
            <p:nvPr/>
          </p:nvCxnSpPr>
          <p:spPr>
            <a:xfrm flipH="1">
              <a:off x="5888174" y="3414301"/>
              <a:ext cx="394197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087C6F1-3C25-47AE-873F-069F8333C1A4}"/>
                </a:ext>
              </a:extLst>
            </p:cNvPr>
            <p:cNvCxnSpPr>
              <a:stCxn id="46" idx="5"/>
              <a:endCxn id="49" idx="0"/>
            </p:cNvCxnSpPr>
            <p:nvPr/>
          </p:nvCxnSpPr>
          <p:spPr>
            <a:xfrm>
              <a:off x="6572503" y="3414301"/>
              <a:ext cx="411781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9C17D2F-D948-4044-9E70-9054A209A32F}"/>
                </a:ext>
              </a:extLst>
            </p:cNvPr>
            <p:cNvCxnSpPr>
              <a:stCxn id="47" idx="5"/>
              <a:endCxn id="50" idx="0"/>
            </p:cNvCxnSpPr>
            <p:nvPr/>
          </p:nvCxnSpPr>
          <p:spPr>
            <a:xfrm>
              <a:off x="7609998" y="3414300"/>
              <a:ext cx="364888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3F57BEE-7699-4F39-A477-29DCF2F2BDF5}"/>
                </a:ext>
              </a:extLst>
            </p:cNvPr>
            <p:cNvCxnSpPr>
              <a:stCxn id="49" idx="3"/>
              <a:endCxn id="51" idx="0"/>
            </p:cNvCxnSpPr>
            <p:nvPr/>
          </p:nvCxnSpPr>
          <p:spPr>
            <a:xfrm flipH="1">
              <a:off x="6573976" y="4293533"/>
              <a:ext cx="265242" cy="765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D780EAB-38F9-42D9-BE22-383E6753A5A5}"/>
                </a:ext>
              </a:extLst>
            </p:cNvPr>
            <p:cNvCxnSpPr>
              <a:cxnSpLocks/>
              <a:stCxn id="49" idx="5"/>
              <a:endCxn id="52" idx="0"/>
            </p:cNvCxnSpPr>
            <p:nvPr/>
          </p:nvCxnSpPr>
          <p:spPr>
            <a:xfrm>
              <a:off x="7129350" y="4293533"/>
              <a:ext cx="353165" cy="765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014E742-CF8D-4718-8EF9-E45325A5B672}"/>
                </a:ext>
              </a:extLst>
            </p:cNvPr>
            <p:cNvCxnSpPr/>
            <p:nvPr/>
          </p:nvCxnSpPr>
          <p:spPr>
            <a:xfrm>
              <a:off x="6427436" y="1952828"/>
              <a:ext cx="364891" cy="28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BBB509A-5406-4D77-B438-3378F27FF006}"/>
                </a:ext>
              </a:extLst>
            </p:cNvPr>
            <p:cNvSpPr txBox="1"/>
            <p:nvPr/>
          </p:nvSpPr>
          <p:spPr>
            <a:xfrm>
              <a:off x="6121737" y="186140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AD5D917-837A-4C3B-8262-1CE1439B1CED}"/>
              </a:ext>
            </a:extLst>
          </p:cNvPr>
          <p:cNvGrpSpPr/>
          <p:nvPr/>
        </p:nvGrpSpPr>
        <p:grpSpPr>
          <a:xfrm>
            <a:off x="467544" y="1850644"/>
            <a:ext cx="2499284" cy="3584890"/>
            <a:chOff x="613338" y="1850644"/>
            <a:chExt cx="2499284" cy="3584890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DA75B0C-D271-43B1-8D82-0ED161885AFF}"/>
                </a:ext>
              </a:extLst>
            </p:cNvPr>
            <p:cNvSpPr/>
            <p:nvPr/>
          </p:nvSpPr>
          <p:spPr>
            <a:xfrm>
              <a:off x="1664822" y="2194102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9C54A48-EAB7-4E4B-B5BE-932BB2D76E18}"/>
                </a:ext>
              </a:extLst>
            </p:cNvPr>
            <p:cNvSpPr/>
            <p:nvPr/>
          </p:nvSpPr>
          <p:spPr>
            <a:xfrm>
              <a:off x="1154865" y="3073332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0AF6FA5-4A03-4E57-837F-58094AA0FBE9}"/>
                </a:ext>
              </a:extLst>
            </p:cNvPr>
            <p:cNvSpPr/>
            <p:nvPr/>
          </p:nvSpPr>
          <p:spPr>
            <a:xfrm>
              <a:off x="2192360" y="3073331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62C50E5-27A9-4E08-9433-9F86F8DE29E9}"/>
                </a:ext>
              </a:extLst>
            </p:cNvPr>
            <p:cNvSpPr/>
            <p:nvPr/>
          </p:nvSpPr>
          <p:spPr>
            <a:xfrm>
              <a:off x="615602" y="395256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92C27A3-C8A1-4308-B98B-778B36652E6F}"/>
                </a:ext>
              </a:extLst>
            </p:cNvPr>
            <p:cNvSpPr/>
            <p:nvPr/>
          </p:nvSpPr>
          <p:spPr>
            <a:xfrm>
              <a:off x="1711712" y="395256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F2AF7A3-DC94-487F-9D7A-D09F6A3EF98B}"/>
                </a:ext>
              </a:extLst>
            </p:cNvPr>
            <p:cNvSpPr/>
            <p:nvPr/>
          </p:nvSpPr>
          <p:spPr>
            <a:xfrm>
              <a:off x="2702314" y="395256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011550-9D7B-49FD-9B7F-D901E0E78BBF}"/>
                </a:ext>
              </a:extLst>
            </p:cNvPr>
            <p:cNvSpPr/>
            <p:nvPr/>
          </p:nvSpPr>
          <p:spPr>
            <a:xfrm>
              <a:off x="1301404" y="504867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3B8A41-A2BE-4A45-A4EB-E5BDD36B39C2}"/>
                </a:ext>
              </a:extLst>
            </p:cNvPr>
            <p:cNvSpPr/>
            <p:nvPr/>
          </p:nvSpPr>
          <p:spPr>
            <a:xfrm>
              <a:off x="2209943" y="5048672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F7315244-5D2A-4673-B5E7-B9B91D0D9DCF}"/>
                </a:ext>
              </a:extLst>
            </p:cNvPr>
            <p:cNvCxnSpPr>
              <a:cxnSpLocks/>
              <a:stCxn id="62" idx="3"/>
              <a:endCxn id="63" idx="0"/>
            </p:cNvCxnSpPr>
            <p:nvPr/>
          </p:nvCxnSpPr>
          <p:spPr>
            <a:xfrm flipH="1">
              <a:off x="1360019" y="2524309"/>
              <a:ext cx="364891" cy="549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E724EEE-ECF7-4C1A-B3D4-D818237894C0}"/>
                </a:ext>
              </a:extLst>
            </p:cNvPr>
            <p:cNvCxnSpPr>
              <a:stCxn id="62" idx="5"/>
              <a:endCxn id="64" idx="0"/>
            </p:cNvCxnSpPr>
            <p:nvPr/>
          </p:nvCxnSpPr>
          <p:spPr>
            <a:xfrm>
              <a:off x="2015042" y="2524309"/>
              <a:ext cx="382472" cy="5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0027F3D-80FF-4BF2-8096-C5560D2FDEF5}"/>
                </a:ext>
              </a:extLst>
            </p:cNvPr>
            <p:cNvCxnSpPr>
              <a:stCxn id="63" idx="3"/>
              <a:endCxn id="65" idx="0"/>
            </p:cNvCxnSpPr>
            <p:nvPr/>
          </p:nvCxnSpPr>
          <p:spPr>
            <a:xfrm flipH="1">
              <a:off x="820756" y="3403539"/>
              <a:ext cx="394197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3D413FC-5F2B-41EF-932D-6709077BEC45}"/>
                </a:ext>
              </a:extLst>
            </p:cNvPr>
            <p:cNvCxnSpPr>
              <a:stCxn id="63" idx="5"/>
              <a:endCxn id="66" idx="0"/>
            </p:cNvCxnSpPr>
            <p:nvPr/>
          </p:nvCxnSpPr>
          <p:spPr>
            <a:xfrm>
              <a:off x="1505085" y="3403539"/>
              <a:ext cx="411781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2B53381-AE9E-4C0E-848A-8B4756B58DA0}"/>
                </a:ext>
              </a:extLst>
            </p:cNvPr>
            <p:cNvCxnSpPr>
              <a:stCxn id="64" idx="5"/>
              <a:endCxn id="67" idx="0"/>
            </p:cNvCxnSpPr>
            <p:nvPr/>
          </p:nvCxnSpPr>
          <p:spPr>
            <a:xfrm>
              <a:off x="2542580" y="3403538"/>
              <a:ext cx="364888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BAF7B21-1366-49D8-ADF4-94ED2D699F82}"/>
                </a:ext>
              </a:extLst>
            </p:cNvPr>
            <p:cNvCxnSpPr>
              <a:stCxn id="66" idx="3"/>
              <a:endCxn id="68" idx="0"/>
            </p:cNvCxnSpPr>
            <p:nvPr/>
          </p:nvCxnSpPr>
          <p:spPr>
            <a:xfrm flipH="1">
              <a:off x="1506558" y="4282771"/>
              <a:ext cx="265242" cy="765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B9E50DD-4BAA-41CC-AE8D-2EE81A051060}"/>
                </a:ext>
              </a:extLst>
            </p:cNvPr>
            <p:cNvCxnSpPr>
              <a:cxnSpLocks/>
              <a:stCxn id="66" idx="5"/>
              <a:endCxn id="69" idx="0"/>
            </p:cNvCxnSpPr>
            <p:nvPr/>
          </p:nvCxnSpPr>
          <p:spPr>
            <a:xfrm>
              <a:off x="2061932" y="4282771"/>
              <a:ext cx="353165" cy="765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62329B0-B07A-4FEE-8F04-7A1FB242140C}"/>
                </a:ext>
              </a:extLst>
            </p:cNvPr>
            <p:cNvCxnSpPr/>
            <p:nvPr/>
          </p:nvCxnSpPr>
          <p:spPr>
            <a:xfrm>
              <a:off x="1360018" y="1942066"/>
              <a:ext cx="364891" cy="28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81A23D-2B0E-46AB-BF67-6BB9FECB6EC3}"/>
                </a:ext>
              </a:extLst>
            </p:cNvPr>
            <p:cNvSpPr txBox="1"/>
            <p:nvPr/>
          </p:nvSpPr>
          <p:spPr>
            <a:xfrm>
              <a:off x="1054319" y="1850644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A80A544-ABAC-4A68-B2C3-51039576F39D}"/>
                </a:ext>
              </a:extLst>
            </p:cNvPr>
            <p:cNvSpPr/>
            <p:nvPr/>
          </p:nvSpPr>
          <p:spPr>
            <a:xfrm>
              <a:off x="1664822" y="304109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59CEE8F-53C2-41CF-9990-B8BD453F6CEE}"/>
                </a:ext>
              </a:extLst>
            </p:cNvPr>
            <p:cNvCxnSpPr>
              <a:stCxn id="62" idx="4"/>
              <a:endCxn id="79" idx="0"/>
            </p:cNvCxnSpPr>
            <p:nvPr/>
          </p:nvCxnSpPr>
          <p:spPr bwMode="auto">
            <a:xfrm>
              <a:off x="1869976" y="2580963"/>
              <a:ext cx="0" cy="460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CB15BFD-D5B3-488A-87EF-19A51016BA0C}"/>
                </a:ext>
              </a:extLst>
            </p:cNvPr>
            <p:cNvSpPr/>
            <p:nvPr/>
          </p:nvSpPr>
          <p:spPr>
            <a:xfrm>
              <a:off x="613338" y="5048671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196F7C8-3F33-4EA8-927A-7E239FA11C8C}"/>
                </a:ext>
              </a:extLst>
            </p:cNvPr>
            <p:cNvCxnSpPr>
              <a:stCxn id="65" idx="4"/>
              <a:endCxn id="82" idx="0"/>
            </p:cNvCxnSpPr>
            <p:nvPr/>
          </p:nvCxnSpPr>
          <p:spPr bwMode="auto">
            <a:xfrm flipH="1">
              <a:off x="818492" y="4339425"/>
              <a:ext cx="2264" cy="7092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8026671-9B57-4A99-9C1D-AEC493CBD072}"/>
                </a:ext>
              </a:extLst>
            </p:cNvPr>
            <p:cNvSpPr/>
            <p:nvPr/>
          </p:nvSpPr>
          <p:spPr>
            <a:xfrm>
              <a:off x="1160802" y="396332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1D8E021-E5F1-4EA2-86DB-20FDA8E86C5D}"/>
                </a:ext>
              </a:extLst>
            </p:cNvPr>
            <p:cNvCxnSpPr>
              <a:stCxn id="63" idx="4"/>
              <a:endCxn id="86" idx="0"/>
            </p:cNvCxnSpPr>
            <p:nvPr/>
          </p:nvCxnSpPr>
          <p:spPr bwMode="auto">
            <a:xfrm>
              <a:off x="1360019" y="3460193"/>
              <a:ext cx="5937" cy="5031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86B6A39-09F3-44C1-9EF0-EF5198AC887C}"/>
              </a:ext>
            </a:extLst>
          </p:cNvPr>
          <p:cNvGrpSpPr/>
          <p:nvPr/>
        </p:nvGrpSpPr>
        <p:grpSpPr>
          <a:xfrm>
            <a:off x="6154398" y="1884634"/>
            <a:ext cx="2497020" cy="3550897"/>
            <a:chOff x="5146428" y="1822319"/>
            <a:chExt cx="2497020" cy="355089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CC714E8-0435-45FF-BA19-97F7005B754E}"/>
                </a:ext>
              </a:extLst>
            </p:cNvPr>
            <p:cNvSpPr/>
            <p:nvPr/>
          </p:nvSpPr>
          <p:spPr>
            <a:xfrm>
              <a:off x="6195648" y="213178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7E3E7AC-1A5B-4337-9B8A-4162F2072F6C}"/>
                </a:ext>
              </a:extLst>
            </p:cNvPr>
            <p:cNvSpPr/>
            <p:nvPr/>
          </p:nvSpPr>
          <p:spPr>
            <a:xfrm>
              <a:off x="5146428" y="389024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7FB8DD1-A94C-4C86-8392-B22830004C5C}"/>
                </a:ext>
              </a:extLst>
            </p:cNvPr>
            <p:cNvSpPr/>
            <p:nvPr/>
          </p:nvSpPr>
          <p:spPr>
            <a:xfrm>
              <a:off x="7233140" y="389024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0D9CBF8-D01A-47E5-832F-6A6C388AFBC7}"/>
                </a:ext>
              </a:extLst>
            </p:cNvPr>
            <p:cNvSpPr/>
            <p:nvPr/>
          </p:nvSpPr>
          <p:spPr>
            <a:xfrm>
              <a:off x="5832230" y="4986355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DE0250B-C1C7-4932-BCE3-A9D84AA04854}"/>
                </a:ext>
              </a:extLst>
            </p:cNvPr>
            <p:cNvSpPr/>
            <p:nvPr/>
          </p:nvSpPr>
          <p:spPr>
            <a:xfrm>
              <a:off x="6740769" y="498635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DED1BD4A-CCF5-4AE4-AAEC-92785E9FA201}"/>
                </a:ext>
              </a:extLst>
            </p:cNvPr>
            <p:cNvCxnSpPr>
              <a:cxnSpLocks/>
              <a:stCxn id="91" idx="3"/>
              <a:endCxn id="103" idx="0"/>
            </p:cNvCxnSpPr>
            <p:nvPr/>
          </p:nvCxnSpPr>
          <p:spPr>
            <a:xfrm flipH="1">
              <a:off x="5890845" y="2461991"/>
              <a:ext cx="364891" cy="549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8F7B8C9-2A2E-4DBB-B837-8DEAEE3F6295}"/>
                </a:ext>
              </a:extLst>
            </p:cNvPr>
            <p:cNvCxnSpPr>
              <a:stCxn id="91" idx="5"/>
              <a:endCxn id="105" idx="0"/>
            </p:cNvCxnSpPr>
            <p:nvPr/>
          </p:nvCxnSpPr>
          <p:spPr>
            <a:xfrm>
              <a:off x="6545868" y="2461991"/>
              <a:ext cx="382472" cy="5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D3B3D7CB-EA2C-465D-A09D-FC5CE1A06C7C}"/>
                </a:ext>
              </a:extLst>
            </p:cNvPr>
            <p:cNvCxnSpPr>
              <a:stCxn id="103" idx="3"/>
              <a:endCxn id="92" idx="0"/>
            </p:cNvCxnSpPr>
            <p:nvPr/>
          </p:nvCxnSpPr>
          <p:spPr>
            <a:xfrm flipH="1">
              <a:off x="5351582" y="3341221"/>
              <a:ext cx="394197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6047F381-C253-4EFB-9090-332E500E1DCA}"/>
                </a:ext>
              </a:extLst>
            </p:cNvPr>
            <p:cNvCxnSpPr>
              <a:cxnSpLocks/>
              <a:stCxn id="103" idx="5"/>
              <a:endCxn id="104" idx="0"/>
            </p:cNvCxnSpPr>
            <p:nvPr/>
          </p:nvCxnSpPr>
          <p:spPr>
            <a:xfrm>
              <a:off x="6035911" y="3341221"/>
              <a:ext cx="411781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5333FD0-8C27-419D-AD72-E47C3C89BFEE}"/>
                </a:ext>
              </a:extLst>
            </p:cNvPr>
            <p:cNvCxnSpPr>
              <a:stCxn id="105" idx="5"/>
              <a:endCxn id="93" idx="0"/>
            </p:cNvCxnSpPr>
            <p:nvPr/>
          </p:nvCxnSpPr>
          <p:spPr>
            <a:xfrm>
              <a:off x="7073406" y="3341220"/>
              <a:ext cx="364888" cy="549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E982CA3-1582-492F-9BAA-C48BB73677AF}"/>
                </a:ext>
              </a:extLst>
            </p:cNvPr>
            <p:cNvCxnSpPr>
              <a:cxnSpLocks/>
              <a:stCxn id="104" idx="3"/>
              <a:endCxn id="94" idx="0"/>
            </p:cNvCxnSpPr>
            <p:nvPr/>
          </p:nvCxnSpPr>
          <p:spPr>
            <a:xfrm flipH="1">
              <a:off x="6037384" y="4220453"/>
              <a:ext cx="265242" cy="765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3036DDA2-2082-49CA-A142-20F807B358C0}"/>
                </a:ext>
              </a:extLst>
            </p:cNvPr>
            <p:cNvCxnSpPr>
              <a:cxnSpLocks/>
              <a:stCxn id="104" idx="5"/>
              <a:endCxn id="95" idx="0"/>
            </p:cNvCxnSpPr>
            <p:nvPr/>
          </p:nvCxnSpPr>
          <p:spPr>
            <a:xfrm>
              <a:off x="6592758" y="4220453"/>
              <a:ext cx="353165" cy="765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93F1F11F-1639-4331-942C-C7E082054266}"/>
                </a:ext>
              </a:extLst>
            </p:cNvPr>
            <p:cNvSpPr/>
            <p:nvPr/>
          </p:nvSpPr>
          <p:spPr>
            <a:xfrm>
              <a:off x="5685691" y="3011014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4D41FB0-9287-402B-B9BD-195BA981EC8A}"/>
                </a:ext>
              </a:extLst>
            </p:cNvPr>
            <p:cNvSpPr/>
            <p:nvPr/>
          </p:nvSpPr>
          <p:spPr>
            <a:xfrm>
              <a:off x="6242538" y="3890246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378D94A-A372-4702-9AD9-4DEF1BF5C70E}"/>
                </a:ext>
              </a:extLst>
            </p:cNvPr>
            <p:cNvSpPr/>
            <p:nvPr/>
          </p:nvSpPr>
          <p:spPr>
            <a:xfrm>
              <a:off x="6723186" y="3011013"/>
              <a:ext cx="410308" cy="3868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CB63061-C92F-48B6-B8C6-4B9A506DF89A}"/>
                </a:ext>
              </a:extLst>
            </p:cNvPr>
            <p:cNvCxnSpPr>
              <a:stCxn id="103" idx="7"/>
              <a:endCxn id="91" idx="4"/>
            </p:cNvCxnSpPr>
            <p:nvPr/>
          </p:nvCxnSpPr>
          <p:spPr>
            <a:xfrm flipV="1">
              <a:off x="6035911" y="2518645"/>
              <a:ext cx="364891" cy="5490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20236AA3-2CB6-46BB-8A47-752A7A100A5F}"/>
                </a:ext>
              </a:extLst>
            </p:cNvPr>
            <p:cNvCxnSpPr>
              <a:stCxn id="105" idx="1"/>
              <a:endCxn id="91" idx="4"/>
            </p:cNvCxnSpPr>
            <p:nvPr/>
          </p:nvCxnSpPr>
          <p:spPr>
            <a:xfrm flipH="1" flipV="1">
              <a:off x="6400802" y="2518645"/>
              <a:ext cx="382472" cy="549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0400FE8-ED2E-4346-B28C-3F7DCA31F717}"/>
                </a:ext>
              </a:extLst>
            </p:cNvPr>
            <p:cNvCxnSpPr>
              <a:stCxn id="92" idx="7"/>
              <a:endCxn id="103" idx="4"/>
            </p:cNvCxnSpPr>
            <p:nvPr/>
          </p:nvCxnSpPr>
          <p:spPr>
            <a:xfrm flipV="1">
              <a:off x="5496648" y="3397875"/>
              <a:ext cx="394197" cy="549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CE27B5E8-40D2-4A50-AAAC-39D3EE449CBD}"/>
                </a:ext>
              </a:extLst>
            </p:cNvPr>
            <p:cNvCxnSpPr>
              <a:stCxn id="104" idx="1"/>
              <a:endCxn id="103" idx="4"/>
            </p:cNvCxnSpPr>
            <p:nvPr/>
          </p:nvCxnSpPr>
          <p:spPr>
            <a:xfrm flipH="1" flipV="1">
              <a:off x="5890845" y="3397875"/>
              <a:ext cx="411781" cy="549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C46F42B-3F25-4371-A5E3-2D7E22B252F9}"/>
                </a:ext>
              </a:extLst>
            </p:cNvPr>
            <p:cNvCxnSpPr>
              <a:stCxn id="94" idx="7"/>
              <a:endCxn id="104" idx="4"/>
            </p:cNvCxnSpPr>
            <p:nvPr/>
          </p:nvCxnSpPr>
          <p:spPr>
            <a:xfrm flipV="1">
              <a:off x="6182450" y="4277107"/>
              <a:ext cx="265242" cy="765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1878AE1-628A-4D6D-A31A-91ED5A722E78}"/>
                </a:ext>
              </a:extLst>
            </p:cNvPr>
            <p:cNvCxnSpPr>
              <a:stCxn id="95" idx="1"/>
              <a:endCxn id="104" idx="4"/>
            </p:cNvCxnSpPr>
            <p:nvPr/>
          </p:nvCxnSpPr>
          <p:spPr>
            <a:xfrm flipH="1" flipV="1">
              <a:off x="6447692" y="4277107"/>
              <a:ext cx="353165" cy="7659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30DE02B7-6D74-4A79-AF68-9E7A91554C30}"/>
                </a:ext>
              </a:extLst>
            </p:cNvPr>
            <p:cNvCxnSpPr>
              <a:stCxn id="93" idx="1"/>
              <a:endCxn id="105" idx="4"/>
            </p:cNvCxnSpPr>
            <p:nvPr/>
          </p:nvCxnSpPr>
          <p:spPr>
            <a:xfrm flipH="1" flipV="1">
              <a:off x="6928340" y="3397874"/>
              <a:ext cx="364888" cy="549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E79481A1-EFF1-41CC-85B8-B5F4BD3D9956}"/>
                </a:ext>
              </a:extLst>
            </p:cNvPr>
            <p:cNvCxnSpPr>
              <a:endCxn id="91" idx="1"/>
            </p:cNvCxnSpPr>
            <p:nvPr/>
          </p:nvCxnSpPr>
          <p:spPr>
            <a:xfrm>
              <a:off x="5890845" y="1903185"/>
              <a:ext cx="364891" cy="28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85256D4E-AFDF-4E36-939F-0F7398C12A53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6545868" y="1903185"/>
              <a:ext cx="254989" cy="2852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877677E-02AE-49D9-8251-6A043D06CDC8}"/>
                </a:ext>
              </a:extLst>
            </p:cNvPr>
            <p:cNvSpPr txBox="1"/>
            <p:nvPr/>
          </p:nvSpPr>
          <p:spPr>
            <a:xfrm>
              <a:off x="5574899" y="182231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2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4E8F96D1-C163-439D-8B78-76B2E9E49360}"/>
              </a:ext>
            </a:extLst>
          </p:cNvPr>
          <p:cNvSpPr/>
          <p:nvPr/>
        </p:nvSpPr>
        <p:spPr>
          <a:xfrm>
            <a:off x="420689" y="1434940"/>
            <a:ext cx="624644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typedef struct 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BiTPNode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{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ElementType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data;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    struct 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BiTPNode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*parent,*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lchild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,*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rchild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 } *</a:t>
            </a:r>
            <a:r>
              <a:rPr lang="en-US" altLang="zh-CN" b="1" kern="100" dirty="0" err="1">
                <a:latin typeface="+mn-lt"/>
                <a:ea typeface="+mn-ea"/>
                <a:cs typeface="Times New Roman" panose="02020603050405020304" pitchFamily="18" charset="0"/>
              </a:rPr>
              <a:t>BiPTree</a:t>
            </a:r>
            <a:r>
              <a:rPr lang="en-US" altLang="zh-CN" b="1" kern="100" dirty="0"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endParaRPr lang="zh-CN" altLang="zh-CN" b="1" kern="1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8265A3-B2DC-4BB7-AF2F-754ADE9106F8}"/>
              </a:ext>
            </a:extLst>
          </p:cNvPr>
          <p:cNvSpPr/>
          <p:nvPr/>
        </p:nvSpPr>
        <p:spPr>
          <a:xfrm>
            <a:off x="427407" y="8298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chemeClr val="accent2"/>
                </a:solidFill>
                <a:latin typeface="+mn-lt"/>
                <a:ea typeface="+mn-ea"/>
                <a:cs typeface="Times New Roman" panose="02020603050405020304" pitchFamily="18" charset="0"/>
              </a:rPr>
              <a:t>二叉树的三叉链表存储表示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27BDCB94-D24F-46C2-8F49-EFF0B032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50692"/>
              </p:ext>
            </p:extLst>
          </p:nvPr>
        </p:nvGraphicFramePr>
        <p:xfrm>
          <a:off x="5076056" y="1609819"/>
          <a:ext cx="3600400" cy="61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53322048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44154235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63662945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685038704"/>
                    </a:ext>
                  </a:extLst>
                </a:gridCol>
              </a:tblGrid>
              <a:tr h="618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parent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lchild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rchild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445695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F9B5CCD3-CF2E-444F-9613-FC6A84623603}"/>
              </a:ext>
            </a:extLst>
          </p:cNvPr>
          <p:cNvSpPr txBox="1"/>
          <p:nvPr/>
        </p:nvSpPr>
        <p:spPr>
          <a:xfrm>
            <a:off x="6194488" y="114815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lt"/>
                <a:ea typeface="+mn-ea"/>
              </a:rPr>
              <a:t>BiTPNode</a:t>
            </a:r>
            <a:endParaRPr lang="zh-CN" altLang="en-US" b="1" dirty="0">
              <a:latin typeface="+mn-lt"/>
              <a:ea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A30456C-76CC-456E-BABE-D0F93545FB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8104" y="1292170"/>
            <a:ext cx="360040" cy="461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D24A16-C17B-4D42-86FB-A36F17468604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4488" y="2113876"/>
            <a:ext cx="249720" cy="523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2C14C3-FAF0-422F-99EC-F56CA2F85938}"/>
              </a:ext>
            </a:extLst>
          </p:cNvPr>
          <p:cNvCxnSpPr>
            <a:cxnSpLocks/>
          </p:cNvCxnSpPr>
          <p:nvPr/>
        </p:nvCxnSpPr>
        <p:spPr bwMode="auto">
          <a:xfrm>
            <a:off x="8172400" y="2113876"/>
            <a:ext cx="360040" cy="523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61137A6-7C06-402E-9B33-08DE5AEE9AF6}"/>
              </a:ext>
            </a:extLst>
          </p:cNvPr>
          <p:cNvSpPr/>
          <p:nvPr/>
        </p:nvSpPr>
        <p:spPr>
          <a:xfrm>
            <a:off x="3758671" y="3797371"/>
            <a:ext cx="5371073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lt"/>
                <a:ea typeface="+mn-ea"/>
              </a:rPr>
              <a:t>个结点的二叉树有</a:t>
            </a: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en-US" altLang="zh-CN" b="1" dirty="0">
                <a:latin typeface="+mn-lt"/>
                <a:ea typeface="+mn-ea"/>
              </a:rPr>
              <a:t>+2</a:t>
            </a:r>
            <a:r>
              <a:rPr lang="zh-CN" altLang="en-US" b="1" dirty="0">
                <a:latin typeface="+mn-lt"/>
                <a:ea typeface="+mn-ea"/>
              </a:rPr>
              <a:t>个空指针！</a:t>
            </a:r>
            <a:endParaRPr lang="en-US" altLang="zh-CN" b="1" dirty="0">
              <a:latin typeface="+mn-lt"/>
              <a:ea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13A7E5-DC1A-4FBE-88C1-F8C4AA96AA57}"/>
              </a:ext>
            </a:extLst>
          </p:cNvPr>
          <p:cNvSpPr/>
          <p:nvPr/>
        </p:nvSpPr>
        <p:spPr>
          <a:xfrm>
            <a:off x="745908" y="4550167"/>
            <a:ext cx="744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很显然：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lt"/>
                <a:ea typeface="+mn-ea"/>
              </a:rPr>
              <a:t>相对二叉链表表示的二叉树，除了找父结点的操作变得很容易外，其它基本操作没有什么变化。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0015BC-43D0-439B-B992-E691CE5D572F}"/>
              </a:ext>
            </a:extLst>
          </p:cNvPr>
          <p:cNvSpPr/>
          <p:nvPr/>
        </p:nvSpPr>
        <p:spPr>
          <a:xfrm>
            <a:off x="745908" y="5645738"/>
            <a:ext cx="7421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+mn-lt"/>
                <a:ea typeface="+mn-ea"/>
                <a:cs typeface="Times New Roman" panose="02020603050405020304" pitchFamily="18" charset="0"/>
              </a:rPr>
              <a:t>对二叉树的先序</a:t>
            </a:r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+mn-lt"/>
                <a:ea typeface="+mn-ea"/>
                <a:cs typeface="Times New Roman" panose="02020603050405020304" pitchFamily="18" charset="0"/>
              </a:rPr>
              <a:t>中序</a:t>
            </a:r>
            <a:r>
              <a:rPr lang="en-US" altLang="zh-CN" sz="2000" b="1" dirty="0"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+mn-lt"/>
                <a:ea typeface="+mn-ea"/>
                <a:cs typeface="Times New Roman" panose="02020603050405020304" pitchFamily="18" charset="0"/>
              </a:rPr>
              <a:t>后序的非递归遍历，不需要再使用栈。</a:t>
            </a:r>
          </a:p>
        </p:txBody>
      </p:sp>
    </p:spTree>
    <p:extLst>
      <p:ext uri="{BB962C8B-B14F-4D97-AF65-F5344CB8AC3E}">
        <p14:creationId xmlns:p14="http://schemas.microsoft.com/office/powerpoint/2010/main" val="8421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D2FBF9-BC8E-46E1-B06E-F2CFA4C22AA4}"/>
              </a:ext>
            </a:extLst>
          </p:cNvPr>
          <p:cNvSpPr/>
          <p:nvPr/>
        </p:nvSpPr>
        <p:spPr>
          <a:xfrm>
            <a:off x="359532" y="476672"/>
            <a:ext cx="8424936" cy="62478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void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InOrder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TriTree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PT, void (*visit)(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TElemType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))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{  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TriTree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p=PT,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while(p)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3350"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{    if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   p = 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找最左结点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else {   visit(p-&gt;data);            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访问最左节点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if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   p =p-&gt;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若有右子树，找右子树最左结点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</a:t>
            </a: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else {    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= p;            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否则返回其父结点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p = p-&gt;parent;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while (p &amp;&amp;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!=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||!p-&gt;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))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{    if (p-&gt;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lchild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==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)    visit(p-&gt;data);                           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pr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= p; </a:t>
            </a:r>
            <a:r>
              <a:rPr lang="en-US" altLang="zh-CN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父结点已被访问，故返回上一级</a:t>
            </a:r>
            <a:endParaRPr lang="zh-CN" altLang="zh-CN" sz="2000" b="1" kern="100" dirty="0">
              <a:solidFill>
                <a:srgbClr val="FF0000"/>
              </a:solidFill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     p = p-&gt;parent;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}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if (p){    visit(p-&gt;data);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             p = p-&gt;</a:t>
            </a:r>
            <a:r>
              <a:rPr lang="en-US" altLang="zh-CN" sz="2000" b="1" kern="0" dirty="0" err="1">
                <a:latin typeface="+mn-lt"/>
                <a:cs typeface="Times New Roman" panose="02020603050405020304" pitchFamily="18" charset="0"/>
              </a:rPr>
              <a:t>rchild</a:t>
            </a: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;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              }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            }  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            }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b="1" kern="100" dirty="0"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0758B0-BAF0-4843-9C2D-1DF2F9815BFC}"/>
              </a:ext>
            </a:extLst>
          </p:cNvPr>
          <p:cNvCxnSpPr/>
          <p:nvPr/>
        </p:nvCxnSpPr>
        <p:spPr bwMode="auto">
          <a:xfrm>
            <a:off x="2372410" y="2708920"/>
            <a:ext cx="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D35C70D-318B-48AF-8086-97F32916C169}"/>
              </a:ext>
            </a:extLst>
          </p:cNvPr>
          <p:cNvCxnSpPr/>
          <p:nvPr/>
        </p:nvCxnSpPr>
        <p:spPr bwMode="auto">
          <a:xfrm>
            <a:off x="1619672" y="2060848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6B38D3-DBCF-4C71-A802-FE3123EA1FC1}"/>
              </a:ext>
            </a:extLst>
          </p:cNvPr>
          <p:cNvCxnSpPr>
            <a:cxnSpLocks/>
          </p:cNvCxnSpPr>
          <p:nvPr/>
        </p:nvCxnSpPr>
        <p:spPr bwMode="auto">
          <a:xfrm>
            <a:off x="827584" y="1736812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707ADA-FF50-4BE1-852B-64F1D38B876A}"/>
              </a:ext>
            </a:extLst>
          </p:cNvPr>
          <p:cNvCxnSpPr>
            <a:cxnSpLocks/>
          </p:cNvCxnSpPr>
          <p:nvPr/>
        </p:nvCxnSpPr>
        <p:spPr bwMode="auto">
          <a:xfrm>
            <a:off x="2732450" y="3586810"/>
            <a:ext cx="0" cy="548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6A42901-09A2-4421-8B0D-EAD6F03C4FBF}"/>
              </a:ext>
            </a:extLst>
          </p:cNvPr>
          <p:cNvCxnSpPr>
            <a:cxnSpLocks/>
          </p:cNvCxnSpPr>
          <p:nvPr/>
        </p:nvCxnSpPr>
        <p:spPr bwMode="auto">
          <a:xfrm>
            <a:off x="3275856" y="4797152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Dot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2BC8C439-2D08-4108-ABE7-4C0C42B8F46D}"/>
              </a:ext>
            </a:extLst>
          </p:cNvPr>
          <p:cNvSpPr/>
          <p:nvPr/>
        </p:nvSpPr>
        <p:spPr bwMode="auto">
          <a:xfrm>
            <a:off x="7405119" y="3329918"/>
            <a:ext cx="1224133" cy="1571842"/>
          </a:xfrm>
          <a:prstGeom prst="wedgeRectCallout">
            <a:avLst>
              <a:gd name="adj1" fmla="val -69832"/>
              <a:gd name="adj2" fmla="val -564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若其不是从左子树回溯来的，或左结点的父结点并没有右孩子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99EF00C-C31E-4FBB-85E0-F8DCB1C0E563}"/>
              </a:ext>
            </a:extLst>
          </p:cNvPr>
          <p:cNvSpPr/>
          <p:nvPr/>
        </p:nvSpPr>
        <p:spPr bwMode="auto">
          <a:xfrm>
            <a:off x="539555" y="2837476"/>
            <a:ext cx="1478720" cy="2556727"/>
          </a:xfrm>
          <a:prstGeom prst="wedgeRectCallout">
            <a:avLst>
              <a:gd name="adj1" fmla="val 81898"/>
              <a:gd name="adj2" fmla="val -3163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循环沿双亲链一直查找，若无右孩子则访问，直至找到第一个有右孩子的结点为止（但不访问该结点，留给下步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语句访问）</a:t>
            </a: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6F11F0CF-EC22-4B74-A03C-3F93BB5DE853}"/>
              </a:ext>
            </a:extLst>
          </p:cNvPr>
          <p:cNvSpPr/>
          <p:nvPr/>
        </p:nvSpPr>
        <p:spPr bwMode="auto">
          <a:xfrm>
            <a:off x="5887822" y="5121548"/>
            <a:ext cx="2232246" cy="1079399"/>
          </a:xfrm>
          <a:prstGeom prst="wedgeRectCallout">
            <a:avLst>
              <a:gd name="adj1" fmla="val -83707"/>
              <a:gd name="adj2" fmla="val -8999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访问父</a:t>
            </a:r>
            <a:r>
              <a:rPr lang="zh-CN" altLang="en-US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，并转到右孩子（经上步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处理，可以确定此时</a:t>
            </a:r>
            <a:r>
              <a:rPr lang="en-US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1600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有右孩子）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7590" y="4766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不用栈非递归遍历</a:t>
            </a:r>
          </a:p>
        </p:txBody>
      </p:sp>
    </p:spTree>
    <p:extLst>
      <p:ext uri="{BB962C8B-B14F-4D97-AF65-F5344CB8AC3E}">
        <p14:creationId xmlns:p14="http://schemas.microsoft.com/office/powerpoint/2010/main" val="185701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4C029B5-2101-4FCF-BAB3-5B6DF95C6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24744" y="796338"/>
            <a:ext cx="62215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>
                <a:solidFill>
                  <a:srgbClr val="0000CC"/>
                </a:solidFill>
              </a:rPr>
              <a:t>二叉树的遍历的非递归过程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83AC2301-2DF6-45F1-A065-05C9DBAD6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260184"/>
            <a:ext cx="5351506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 </a:t>
            </a:r>
            <a:r>
              <a:rPr lang="en-US" altLang="zh-CN" b="1" dirty="0" err="1"/>
              <a:t>NInOrder</a:t>
            </a:r>
            <a:r>
              <a:rPr lang="en-US" altLang="zh-CN" b="1" dirty="0"/>
              <a:t>( BT )</a:t>
            </a:r>
          </a:p>
          <a:p>
            <a:pPr eaLnBrk="1" hangingPunct="1"/>
            <a:r>
              <a:rPr lang="en-US" altLang="zh-CN" b="1" dirty="0"/>
              <a:t>BTREE  BT;</a:t>
            </a:r>
          </a:p>
          <a:p>
            <a:pPr eaLnBrk="1" hangingPunct="1"/>
            <a:r>
              <a:rPr lang="en-US" altLang="zh-CN" b="1" dirty="0"/>
              <a:t>{    STACK  S ;  BTREE  T ;</a:t>
            </a:r>
          </a:p>
          <a:p>
            <a:pPr eaLnBrk="1" hangingPunct="1"/>
            <a:r>
              <a:rPr lang="en-US" altLang="zh-CN" b="1" dirty="0"/>
              <a:t>      </a:t>
            </a:r>
            <a:r>
              <a:rPr lang="en-US" altLang="zh-CN" b="1" dirty="0" err="1"/>
              <a:t>MakeNull</a:t>
            </a:r>
            <a:r>
              <a:rPr lang="en-US" altLang="zh-CN" b="1" dirty="0"/>
              <a:t>( S ) ;</a:t>
            </a:r>
          </a:p>
          <a:p>
            <a:pPr eaLnBrk="1" hangingPunct="1"/>
            <a:r>
              <a:rPr lang="en-US" altLang="zh-CN" b="1" dirty="0"/>
              <a:t>      T = BT ;</a:t>
            </a:r>
          </a:p>
          <a:p>
            <a:pPr eaLnBrk="1" hangingPunct="1"/>
            <a:r>
              <a:rPr lang="en-US" altLang="zh-CN" b="1" dirty="0"/>
              <a:t>      while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( T ) || Empty ( S ) )</a:t>
            </a:r>
          </a:p>
          <a:p>
            <a:pPr eaLnBrk="1" hangingPunct="1"/>
            <a:r>
              <a:rPr lang="en-US" altLang="zh-CN" b="1" dirty="0"/>
              <a:t>           if 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T ) )</a:t>
            </a:r>
          </a:p>
          <a:p>
            <a:pPr eaLnBrk="1" hangingPunct="1"/>
            <a:r>
              <a:rPr lang="en-US" altLang="zh-CN" b="1" dirty="0"/>
              <a:t>                {   Push( T ,S );</a:t>
            </a:r>
          </a:p>
          <a:p>
            <a:pPr eaLnBrk="1" hangingPunct="1"/>
            <a:r>
              <a:rPr lang="en-US" altLang="zh-CN" b="1" dirty="0"/>
              <a:t>                     T =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T ) ;  }</a:t>
            </a:r>
          </a:p>
          <a:p>
            <a:pPr eaLnBrk="1" hangingPunct="1"/>
            <a:r>
              <a:rPr lang="en-US" altLang="zh-CN" b="1" dirty="0"/>
              <a:t>           else</a:t>
            </a:r>
          </a:p>
          <a:p>
            <a:pPr eaLnBrk="1" hangingPunct="1"/>
            <a:r>
              <a:rPr lang="en-US" altLang="zh-CN" b="1" dirty="0"/>
              <a:t>                {  T = TOP ( S ) ;  POP ( S ) ;</a:t>
            </a:r>
          </a:p>
          <a:p>
            <a:pPr eaLnBrk="1" hangingPunct="1"/>
            <a:r>
              <a:rPr lang="en-US" altLang="zh-CN" b="1" dirty="0"/>
              <a:t>                    visit( Data( T ) ) ; </a:t>
            </a:r>
          </a:p>
          <a:p>
            <a:pPr eaLnBrk="1" hangingPunct="1"/>
            <a:r>
              <a:rPr lang="en-US" altLang="zh-CN" b="1" dirty="0"/>
              <a:t>                    T =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T ) ;   }</a:t>
            </a:r>
          </a:p>
          <a:p>
            <a:pPr eaLnBrk="1" hangingPunct="1"/>
            <a:r>
              <a:rPr lang="en-US" altLang="zh-CN" b="1" dirty="0"/>
              <a:t>}</a:t>
            </a:r>
          </a:p>
        </p:txBody>
      </p:sp>
      <p:sp>
        <p:nvSpPr>
          <p:cNvPr id="34820" name="AutoShape 6">
            <a:extLst>
              <a:ext uri="{FF2B5EF4-FFF2-40B4-BE49-F238E27FC236}">
                <a16:creationId xmlns:a16="http://schemas.microsoft.com/office/drawing/2014/main" id="{BB5A0971-3AF7-493A-8147-B61C822C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68409"/>
            <a:ext cx="1981200" cy="381000"/>
          </a:xfrm>
          <a:prstGeom prst="wedgeRoundRectCallout">
            <a:avLst>
              <a:gd name="adj1" fmla="val 86218"/>
              <a:gd name="adj2" fmla="val 125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进栈</a:t>
            </a:r>
            <a:r>
              <a:rPr lang="en-US" altLang="zh-CN" sz="2000" b="1"/>
              <a:t>; </a:t>
            </a:r>
            <a:r>
              <a:rPr lang="zh-CN" altLang="en-US" sz="2000" b="1"/>
              <a:t>左走一步</a:t>
            </a:r>
          </a:p>
        </p:txBody>
      </p:sp>
      <p:sp>
        <p:nvSpPr>
          <p:cNvPr id="34821" name="AutoShape 7">
            <a:extLst>
              <a:ext uri="{FF2B5EF4-FFF2-40B4-BE49-F238E27FC236}">
                <a16:creationId xmlns:a16="http://schemas.microsoft.com/office/drawing/2014/main" id="{93361A4B-3158-4EDC-87E6-70126B8C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40009"/>
            <a:ext cx="1981200" cy="457200"/>
          </a:xfrm>
          <a:prstGeom prst="wedgeRoundRectCallout">
            <a:avLst>
              <a:gd name="adj1" fmla="val 93509"/>
              <a:gd name="adj2" fmla="val 110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退栈</a:t>
            </a:r>
            <a:r>
              <a:rPr lang="en-US" altLang="zh-CN" sz="2000" b="1"/>
              <a:t>; </a:t>
            </a:r>
            <a:r>
              <a:rPr lang="zh-CN" altLang="en-US" sz="2000" b="1"/>
              <a:t>右走一步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>
            <a:extLst>
              <a:ext uri="{FF2B5EF4-FFF2-40B4-BE49-F238E27FC236}">
                <a16:creationId xmlns:a16="http://schemas.microsoft.com/office/drawing/2014/main" id="{2307E1F0-BC77-4751-81EB-3140B2CF7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613812"/>
            <a:ext cx="7958137" cy="340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思考题：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）如何判断一颗任意二叉树是否为满二叉树？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）如何判断一颗任意二叉树是否为完全二叉树？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）求二叉树任意结点所在的层？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）求任意结点的所有祖先结点（根到该结点的路径）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）统计任意二叉树中的结点个数？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          总结点、度为</a:t>
            </a:r>
            <a:r>
              <a:rPr lang="en-US" altLang="zh-CN" b="1" dirty="0"/>
              <a:t>2</a:t>
            </a:r>
            <a:r>
              <a:rPr lang="zh-CN" altLang="en-US" b="1" dirty="0"/>
              <a:t>、度为</a:t>
            </a:r>
            <a:r>
              <a:rPr lang="en-US" altLang="zh-CN" b="1" dirty="0"/>
              <a:t>1</a:t>
            </a:r>
            <a:r>
              <a:rPr lang="zh-CN" altLang="en-US" b="1" dirty="0"/>
              <a:t>、度为</a:t>
            </a:r>
            <a:r>
              <a:rPr lang="en-US" altLang="zh-CN" b="1" dirty="0"/>
              <a:t>0</a:t>
            </a:r>
            <a:r>
              <a:rPr lang="zh-CN" altLang="en-US" b="1" dirty="0"/>
              <a:t>的结点个数。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5B4348-D238-450E-BDBC-62773BA4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7" y="5013175"/>
            <a:ext cx="2337205" cy="1492215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A22B485B-6E62-4607-A7E9-D46CD4AF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71" y="4001167"/>
            <a:ext cx="51125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）二叉链表存储的二叉树转换到按照完全二叉树存储的数组中。</a:t>
            </a:r>
            <a:r>
              <a:rPr kumimoji="0"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‘*’</a:t>
            </a:r>
            <a:r>
              <a:rPr kumimoji="0"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表示空结点。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2C2756-3205-4B27-879A-8DDF6CAA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28" y="4088217"/>
            <a:ext cx="2422226" cy="22265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76BCFE-FA7A-463E-B712-B2C156E66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51" y="5786227"/>
            <a:ext cx="4898982" cy="42939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2A313A0B-DD6E-424C-850B-B8D54BD0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99" y="623741"/>
            <a:ext cx="39036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3.2.4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线索二叉树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DEDE77AD-DBCD-43F6-8495-43423600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54274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问题的提出：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0CB08D8-5131-4D3E-9F08-DE5700CFA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84499"/>
            <a:ext cx="8123034" cy="226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</a:t>
            </a:r>
            <a:r>
              <a:rPr lang="en-US" altLang="zh-CN" b="1" dirty="0"/>
              <a:t>n</a:t>
            </a:r>
            <a:r>
              <a:rPr lang="zh-CN" altLang="en-US" b="1" dirty="0"/>
              <a:t>个结点的二叉树左右链表示中，有</a:t>
            </a:r>
            <a:r>
              <a:rPr lang="en-US" altLang="zh-CN" b="1" dirty="0"/>
              <a:t>n+1</a:t>
            </a:r>
            <a:r>
              <a:rPr lang="zh-CN" altLang="en-US" b="1" dirty="0"/>
              <a:t>个空链域。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如何利用</a:t>
            </a:r>
            <a:r>
              <a:rPr lang="en-US" altLang="zh-CN" b="1" dirty="0"/>
              <a:t>n+1</a:t>
            </a:r>
            <a:r>
              <a:rPr lang="zh-CN" altLang="en-US" b="1" dirty="0"/>
              <a:t>个空链域，使二叉树的操作更加方便；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）在二叉树左右链表示中，为求某个结点的（中序）前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驱 </a:t>
            </a:r>
            <a:r>
              <a:rPr lang="en-US" altLang="zh-CN" b="1" dirty="0"/>
              <a:t>$P </a:t>
            </a:r>
            <a:r>
              <a:rPr lang="zh-CN" altLang="en-US" b="1" dirty="0"/>
              <a:t>或（中序）后继 </a:t>
            </a:r>
            <a:r>
              <a:rPr lang="en-US" altLang="zh-CN" b="1" dirty="0"/>
              <a:t>p$</a:t>
            </a:r>
            <a:r>
              <a:rPr lang="zh-CN" altLang="en-US" b="1" dirty="0"/>
              <a:t>，每次都要从树根开始进行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查找，很不方便。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38BA0904-A6B4-4E29-867A-CE6349AA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29236"/>
            <a:ext cx="14192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BB8BA712-7AFC-4CE6-B5E9-57CED19C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4462611"/>
            <a:ext cx="7150845" cy="196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若结点</a:t>
            </a:r>
            <a:r>
              <a:rPr lang="en-US" altLang="zh-CN" b="1" dirty="0"/>
              <a:t>p</a:t>
            </a:r>
            <a:r>
              <a:rPr lang="zh-CN" altLang="en-US" b="1" dirty="0"/>
              <a:t>有左孩子，则</a:t>
            </a:r>
            <a:r>
              <a:rPr lang="en-US" altLang="zh-CN" b="1" dirty="0"/>
              <a:t>p-&gt;</a:t>
            </a:r>
            <a:r>
              <a:rPr lang="en-US" altLang="zh-CN" b="1" dirty="0" err="1"/>
              <a:t>lchild</a:t>
            </a:r>
            <a:r>
              <a:rPr lang="zh-CN" altLang="en-US" b="1" dirty="0"/>
              <a:t>指向其左孩子结点，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否则令其指向其（中序）前驱；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若结点</a:t>
            </a:r>
            <a:r>
              <a:rPr lang="en-US" altLang="zh-CN" b="1" dirty="0"/>
              <a:t>p</a:t>
            </a:r>
            <a:r>
              <a:rPr lang="zh-CN" altLang="en-US" b="1" dirty="0"/>
              <a:t>有右孩子，则</a:t>
            </a:r>
            <a:r>
              <a:rPr lang="en-US" altLang="zh-CN" b="1" dirty="0"/>
              <a:t>p-&gt;</a:t>
            </a:r>
            <a:r>
              <a:rPr lang="en-US" altLang="zh-CN" b="1" dirty="0" err="1"/>
              <a:t>rchild</a:t>
            </a:r>
            <a:r>
              <a:rPr lang="zh-CN" altLang="en-US" b="1" dirty="0"/>
              <a:t>指向其右孩子结点，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否则令其指向其（中序）后继。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9">
            <a:extLst>
              <a:ext uri="{FF2B5EF4-FFF2-40B4-BE49-F238E27FC236}">
                <a16:creationId xmlns:a16="http://schemas.microsoft.com/office/drawing/2014/main" id="{19A520C7-9FFE-4846-B6E5-7FDEE3C3B68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457598"/>
            <a:ext cx="4464050" cy="473075"/>
            <a:chOff x="576" y="526"/>
            <a:chExt cx="2592" cy="298"/>
          </a:xfrm>
        </p:grpSpPr>
        <p:sp>
          <p:nvSpPr>
            <p:cNvPr id="63505" name="Text Box 4">
              <a:extLst>
                <a:ext uri="{FF2B5EF4-FFF2-40B4-BE49-F238E27FC236}">
                  <a16:creationId xmlns:a16="http://schemas.microsoft.com/office/drawing/2014/main" id="{52569266-8C0D-4D44-BF95-D82FFFD4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30"/>
              <a:ext cx="57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lchild</a:t>
              </a:r>
            </a:p>
          </p:txBody>
        </p:sp>
        <p:sp>
          <p:nvSpPr>
            <p:cNvPr id="63506" name="Text Box 5">
              <a:extLst>
                <a:ext uri="{FF2B5EF4-FFF2-40B4-BE49-F238E27FC236}">
                  <a16:creationId xmlns:a16="http://schemas.microsoft.com/office/drawing/2014/main" id="{4BE67CA9-0B81-490B-BFDA-EF542DDFA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28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ltag</a:t>
              </a:r>
            </a:p>
          </p:txBody>
        </p:sp>
        <p:sp>
          <p:nvSpPr>
            <p:cNvPr id="63507" name="Text Box 6">
              <a:extLst>
                <a:ext uri="{FF2B5EF4-FFF2-40B4-BE49-F238E27FC236}">
                  <a16:creationId xmlns:a16="http://schemas.microsoft.com/office/drawing/2014/main" id="{288BB8DC-6FA4-4E10-B654-754EFFEC1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528"/>
              <a:ext cx="57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rchild</a:t>
              </a:r>
            </a:p>
          </p:txBody>
        </p:sp>
        <p:sp>
          <p:nvSpPr>
            <p:cNvPr id="63508" name="Text Box 7">
              <a:extLst>
                <a:ext uri="{FF2B5EF4-FFF2-40B4-BE49-F238E27FC236}">
                  <a16:creationId xmlns:a16="http://schemas.microsoft.com/office/drawing/2014/main" id="{AA809BF6-966A-4140-84A9-89AD6D0D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526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rtag</a:t>
              </a:r>
            </a:p>
          </p:txBody>
        </p:sp>
        <p:sp>
          <p:nvSpPr>
            <p:cNvPr id="63509" name="Text Box 8">
              <a:extLst>
                <a:ext uri="{FF2B5EF4-FFF2-40B4-BE49-F238E27FC236}">
                  <a16:creationId xmlns:a16="http://schemas.microsoft.com/office/drawing/2014/main" id="{BECFE81A-D90A-41E5-86E2-5185979DB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528"/>
              <a:ext cx="48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data</a:t>
              </a:r>
            </a:p>
          </p:txBody>
        </p:sp>
      </p:grpSp>
      <p:sp>
        <p:nvSpPr>
          <p:cNvPr id="63491" name="Text Box 10">
            <a:extLst>
              <a:ext uri="{FF2B5EF4-FFF2-40B4-BE49-F238E27FC236}">
                <a16:creationId xmlns:a16="http://schemas.microsoft.com/office/drawing/2014/main" id="{55826C72-14A8-4A95-82C8-B8CBB96F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801960"/>
            <a:ext cx="2692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结点类型 </a:t>
            </a:r>
            <a:r>
              <a:rPr lang="en-US" altLang="zh-CN" b="1" dirty="0" err="1">
                <a:solidFill>
                  <a:srgbClr val="0000CC"/>
                </a:solidFill>
              </a:rPr>
              <a:t>LNode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63492" name="Text Box 11">
            <a:extLst>
              <a:ext uri="{FF2B5EF4-FFF2-40B4-BE49-F238E27FC236}">
                <a16:creationId xmlns:a16="http://schemas.microsoft.com/office/drawing/2014/main" id="{53EF41EA-2698-4355-BC00-16DC782B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775" y="570595"/>
            <a:ext cx="4260631" cy="1941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Struct</a:t>
            </a:r>
            <a:r>
              <a:rPr lang="en-US" altLang="zh-CN" b="1" dirty="0"/>
              <a:t>  </a:t>
            </a:r>
            <a:r>
              <a:rPr lang="en-US" altLang="zh-CN" b="1" dirty="0" err="1"/>
              <a:t>LNode</a:t>
            </a:r>
            <a:r>
              <a:rPr lang="en-US" altLang="zh-CN" b="1" dirty="0"/>
              <a:t> {</a:t>
            </a:r>
          </a:p>
          <a:p>
            <a:pPr eaLnBrk="1" hangingPunct="1"/>
            <a:r>
              <a:rPr lang="en-US" altLang="zh-CN" b="1" dirty="0"/>
              <a:t>               </a:t>
            </a:r>
            <a:r>
              <a:rPr lang="en-US" altLang="zh-CN" b="1" dirty="0" err="1"/>
              <a:t>ElementType</a:t>
            </a:r>
            <a:r>
              <a:rPr lang="en-US" altLang="zh-CN" b="1" dirty="0"/>
              <a:t>   data ;</a:t>
            </a:r>
          </a:p>
          <a:p>
            <a:pPr eaLnBrk="1" hangingPunct="1"/>
            <a:r>
              <a:rPr lang="en-US" altLang="zh-CN" b="1" dirty="0"/>
              <a:t>               Struct  </a:t>
            </a:r>
            <a:r>
              <a:rPr lang="en-US" altLang="zh-CN" b="1" dirty="0" err="1"/>
              <a:t>LNode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   *</a:t>
            </a:r>
            <a:r>
              <a:rPr lang="en-US" altLang="zh-CN" b="1" dirty="0" err="1"/>
              <a:t>lchild</a:t>
            </a:r>
            <a:r>
              <a:rPr lang="en-US" altLang="zh-CN" b="1" dirty="0"/>
              <a:t> , *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                int  </a:t>
            </a:r>
            <a:r>
              <a:rPr lang="en-US" altLang="zh-CN" b="1" dirty="0" err="1"/>
              <a:t>ltag</a:t>
            </a:r>
            <a:r>
              <a:rPr lang="en-US" altLang="zh-CN" b="1" dirty="0"/>
              <a:t> , </a:t>
            </a:r>
            <a:r>
              <a:rPr lang="en-US" altLang="zh-CN" b="1" dirty="0" err="1"/>
              <a:t>rtag</a:t>
            </a:r>
            <a:r>
              <a:rPr lang="en-US" altLang="zh-CN" b="1" dirty="0"/>
              <a:t> ; }</a:t>
            </a:r>
          </a:p>
        </p:txBody>
      </p:sp>
      <p:grpSp>
        <p:nvGrpSpPr>
          <p:cNvPr id="63493" name="Group 15">
            <a:extLst>
              <a:ext uri="{FF2B5EF4-FFF2-40B4-BE49-F238E27FC236}">
                <a16:creationId xmlns:a16="http://schemas.microsoft.com/office/drawing/2014/main" id="{870A65CD-889D-4CD2-91E0-DD6353AD6680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3345135"/>
            <a:ext cx="5859462" cy="1114425"/>
            <a:chOff x="375" y="1074"/>
            <a:chExt cx="3691" cy="702"/>
          </a:xfrm>
        </p:grpSpPr>
        <p:sp>
          <p:nvSpPr>
            <p:cNvPr id="63502" name="Text Box 12">
              <a:extLst>
                <a:ext uri="{FF2B5EF4-FFF2-40B4-BE49-F238E27FC236}">
                  <a16:creationId xmlns:a16="http://schemas.microsoft.com/office/drawing/2014/main" id="{459C8CC8-F875-4D88-9EEB-2A37A2081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322"/>
              <a:ext cx="8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P-&gt;ltag =</a:t>
              </a:r>
            </a:p>
          </p:txBody>
        </p:sp>
        <p:sp>
          <p:nvSpPr>
            <p:cNvPr id="63503" name="Text Box 13">
              <a:extLst>
                <a:ext uri="{FF2B5EF4-FFF2-40B4-BE49-F238E27FC236}">
                  <a16:creationId xmlns:a16="http://schemas.microsoft.com/office/drawing/2014/main" id="{FB0A17F6-F5A3-40CE-A2BC-3A25B6C6A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1074"/>
              <a:ext cx="2724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Tx/>
                <a:buAutoNum type="arabicPlain"/>
              </a:pPr>
              <a:r>
                <a:rPr lang="en-US" altLang="zh-CN" b="1"/>
                <a:t>p-&gt;lchild </a:t>
              </a:r>
              <a:r>
                <a:rPr lang="zh-CN" altLang="en-US" b="1"/>
                <a:t>指向左孩子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/>
                <a:t>0    p-&gt;lchild </a:t>
              </a:r>
              <a:r>
                <a:rPr lang="zh-CN" altLang="en-US" b="1"/>
                <a:t>指向（中序）前驱</a:t>
              </a:r>
            </a:p>
          </p:txBody>
        </p:sp>
        <p:sp>
          <p:nvSpPr>
            <p:cNvPr id="63504" name="AutoShape 14">
              <a:extLst>
                <a:ext uri="{FF2B5EF4-FFF2-40B4-BE49-F238E27FC236}">
                  <a16:creationId xmlns:a16="http://schemas.microsoft.com/office/drawing/2014/main" id="{8BC4DA07-9164-4961-81CC-7EE023D85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9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63494" name="Group 16">
            <a:extLst>
              <a:ext uri="{FF2B5EF4-FFF2-40B4-BE49-F238E27FC236}">
                <a16:creationId xmlns:a16="http://schemas.microsoft.com/office/drawing/2014/main" id="{479FFD74-975E-4902-A5BD-CB7EBE74E906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4376836"/>
            <a:ext cx="5959475" cy="1068388"/>
            <a:chOff x="375" y="1074"/>
            <a:chExt cx="3754" cy="673"/>
          </a:xfrm>
        </p:grpSpPr>
        <p:sp>
          <p:nvSpPr>
            <p:cNvPr id="63499" name="Text Box 17">
              <a:extLst>
                <a:ext uri="{FF2B5EF4-FFF2-40B4-BE49-F238E27FC236}">
                  <a16:creationId xmlns:a16="http://schemas.microsoft.com/office/drawing/2014/main" id="{D5B4D970-989F-4FB3-BAEB-5A62D36E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322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P-&gt;rtag =</a:t>
              </a:r>
            </a:p>
          </p:txBody>
        </p:sp>
        <p:sp>
          <p:nvSpPr>
            <p:cNvPr id="63500" name="Text Box 18">
              <a:extLst>
                <a:ext uri="{FF2B5EF4-FFF2-40B4-BE49-F238E27FC236}">
                  <a16:creationId xmlns:a16="http://schemas.microsoft.com/office/drawing/2014/main" id="{FA13A39D-F02B-4D2D-B40E-05B4BA37D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1074"/>
              <a:ext cx="2787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Tx/>
                <a:buAutoNum type="arabicPlain"/>
              </a:pPr>
              <a:r>
                <a:rPr lang="en-US" altLang="zh-CN" b="1"/>
                <a:t>p-&gt;rchild </a:t>
              </a:r>
              <a:r>
                <a:rPr lang="zh-CN" altLang="en-US" b="1"/>
                <a:t>指向右孩子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/>
                <a:t>0    p-&gt;rchild </a:t>
              </a:r>
              <a:r>
                <a:rPr lang="zh-CN" altLang="en-US" b="1"/>
                <a:t>指向（中序）后继</a:t>
              </a:r>
            </a:p>
          </p:txBody>
        </p:sp>
        <p:sp>
          <p:nvSpPr>
            <p:cNvPr id="63501" name="AutoShape 19">
              <a:extLst>
                <a:ext uri="{FF2B5EF4-FFF2-40B4-BE49-F238E27FC236}">
                  <a16:creationId xmlns:a16="http://schemas.microsoft.com/office/drawing/2014/main" id="{055142C2-ECE0-4763-93B6-A816DEC9F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9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63495" name="Text Box 20">
            <a:extLst>
              <a:ext uri="{FF2B5EF4-FFF2-40B4-BE49-F238E27FC236}">
                <a16:creationId xmlns:a16="http://schemas.microsoft.com/office/drawing/2014/main" id="{09938047-D0E4-4ECB-8B5F-D59ADEDD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5517232"/>
            <a:ext cx="8077968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讨论：</a:t>
            </a:r>
            <a:r>
              <a:rPr lang="zh-CN" altLang="en-US" b="1" dirty="0">
                <a:solidFill>
                  <a:srgbClr val="0000CC"/>
                </a:solidFill>
              </a:rPr>
              <a:t>为方便操作利用了 </a:t>
            </a:r>
            <a:r>
              <a:rPr lang="en-US" altLang="zh-CN" b="1" dirty="0">
                <a:solidFill>
                  <a:srgbClr val="0000CC"/>
                </a:solidFill>
              </a:rPr>
              <a:t>n+1 </a:t>
            </a:r>
            <a:r>
              <a:rPr lang="zh-CN" altLang="en-US" b="1" dirty="0">
                <a:solidFill>
                  <a:srgbClr val="0000CC"/>
                </a:solidFill>
              </a:rPr>
              <a:t>个指针，但为实现操作却多</a:t>
            </a:r>
            <a:endParaRPr lang="en-US" altLang="zh-CN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            </a:t>
            </a:r>
            <a:r>
              <a:rPr lang="zh-CN" altLang="en-US" b="1" dirty="0">
                <a:solidFill>
                  <a:srgbClr val="0000CC"/>
                </a:solidFill>
              </a:rPr>
              <a:t>用了 </a:t>
            </a:r>
            <a:r>
              <a:rPr lang="en-US" altLang="zh-CN" b="1" dirty="0">
                <a:solidFill>
                  <a:srgbClr val="0000CC"/>
                </a:solidFill>
              </a:rPr>
              <a:t>2n </a:t>
            </a:r>
            <a:r>
              <a:rPr lang="zh-CN" altLang="en-US" b="1" dirty="0">
                <a:solidFill>
                  <a:srgbClr val="0000CC"/>
                </a:solidFill>
              </a:rPr>
              <a:t>个标志位，如何理解？</a:t>
            </a:r>
          </a:p>
        </p:txBody>
      </p:sp>
      <p:sp>
        <p:nvSpPr>
          <p:cNvPr id="63496" name="Text Box 21">
            <a:extLst>
              <a:ext uri="{FF2B5EF4-FFF2-40B4-BE49-F238E27FC236}">
                <a16:creationId xmlns:a16="http://schemas.microsoft.com/office/drawing/2014/main" id="{25DF65C3-13A3-4DF6-8FB9-548745A6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316" y="2580030"/>
            <a:ext cx="48052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Typdef</a:t>
            </a:r>
            <a:r>
              <a:rPr lang="en-US" altLang="zh-CN" b="1" dirty="0"/>
              <a:t>  Struct </a:t>
            </a:r>
            <a:r>
              <a:rPr lang="en-US" altLang="zh-CN" b="1" dirty="0" err="1"/>
              <a:t>LNode</a:t>
            </a:r>
            <a:r>
              <a:rPr lang="en-US" altLang="zh-CN" b="1" dirty="0"/>
              <a:t>  * THTREE;</a:t>
            </a:r>
          </a:p>
        </p:txBody>
      </p:sp>
      <p:sp>
        <p:nvSpPr>
          <p:cNvPr id="63497" name="Line 22">
            <a:extLst>
              <a:ext uri="{FF2B5EF4-FFF2-40B4-BE49-F238E27FC236}">
                <a16:creationId xmlns:a16="http://schemas.microsoft.com/office/drawing/2014/main" id="{0E609AC3-AD5D-4DA7-A261-4CE18E0CB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775" y="1877489"/>
            <a:ext cx="149246" cy="54339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498" name="Line 23">
            <a:extLst>
              <a:ext uri="{FF2B5EF4-FFF2-40B4-BE49-F238E27FC236}">
                <a16:creationId xmlns:a16="http://schemas.microsoft.com/office/drawing/2014/main" id="{531AAA53-096C-4D89-A99A-D7D18B92F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74" y="1870347"/>
            <a:ext cx="109170" cy="55054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4">
            <a:extLst>
              <a:ext uri="{FF2B5EF4-FFF2-40B4-BE49-F238E27FC236}">
                <a16:creationId xmlns:a16="http://schemas.microsoft.com/office/drawing/2014/main" id="{92D41635-FE35-4AC6-9D37-D3D9D714BA9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8680"/>
            <a:ext cx="7496175" cy="2282825"/>
            <a:chOff x="663" y="405"/>
            <a:chExt cx="4722" cy="1438"/>
          </a:xfrm>
        </p:grpSpPr>
        <p:sp>
          <p:nvSpPr>
            <p:cNvPr id="65545" name="Text Box 2">
              <a:extLst>
                <a:ext uri="{FF2B5EF4-FFF2-40B4-BE49-F238E27FC236}">
                  <a16:creationId xmlns:a16="http://schemas.microsoft.com/office/drawing/2014/main" id="{093B9C55-84DC-42FE-9F90-8646DC595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405"/>
              <a:ext cx="4722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类似线性链表，为每个线索树增加一个头结点。并设：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        </a:t>
              </a:r>
              <a:r>
                <a:rPr lang="en-US" altLang="zh-CN" dirty="0"/>
                <a:t>head-&gt;</a:t>
              </a:r>
              <a:r>
                <a:rPr lang="en-US" altLang="zh-CN" dirty="0" err="1"/>
                <a:t>lchild</a:t>
              </a:r>
              <a:r>
                <a:rPr lang="en-US" altLang="zh-CN" dirty="0"/>
                <a:t> = T (</a:t>
              </a:r>
              <a:r>
                <a:rPr lang="zh-CN" altLang="en-US" dirty="0"/>
                <a:t>二叉树的根</a:t>
              </a:r>
              <a:r>
                <a:rPr lang="en-US" altLang="zh-CN" dirty="0"/>
                <a:t>) 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rchild</a:t>
              </a:r>
              <a:r>
                <a:rPr lang="en-US" altLang="zh-CN" dirty="0"/>
                <a:t> = head 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ltag</a:t>
              </a:r>
              <a:r>
                <a:rPr lang="en-US" altLang="zh-CN" dirty="0"/>
                <a:t> = 1 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>
                  <a:solidFill>
                    <a:srgbClr val="FF0000"/>
                  </a:solidFill>
                </a:rPr>
                <a:t>        head-&gt;</a:t>
              </a:r>
              <a:r>
                <a:rPr lang="en-US" altLang="zh-CN" dirty="0" err="1">
                  <a:solidFill>
                    <a:srgbClr val="FF0000"/>
                  </a:solidFill>
                </a:rPr>
                <a:t>rtag</a:t>
              </a:r>
              <a:r>
                <a:rPr lang="en-US" altLang="zh-CN" dirty="0">
                  <a:solidFill>
                    <a:srgbClr val="FF0000"/>
                  </a:solidFill>
                </a:rPr>
                <a:t> = 1 ;</a:t>
              </a:r>
            </a:p>
          </p:txBody>
        </p:sp>
        <p:sp>
          <p:nvSpPr>
            <p:cNvPr id="65546" name="AutoShape 3">
              <a:extLst>
                <a:ext uri="{FF2B5EF4-FFF2-40B4-BE49-F238E27FC236}">
                  <a16:creationId xmlns:a16="http://schemas.microsoft.com/office/drawing/2014/main" id="{0B6E70AE-4445-446E-B33C-F6693F29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86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65539" name="Group 5">
            <a:extLst>
              <a:ext uri="{FF2B5EF4-FFF2-40B4-BE49-F238E27FC236}">
                <a16:creationId xmlns:a16="http://schemas.microsoft.com/office/drawing/2014/main" id="{1F672930-3BB6-4FBB-9541-426A90C2866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158280"/>
            <a:ext cx="3406775" cy="2282825"/>
            <a:chOff x="663" y="405"/>
            <a:chExt cx="2146" cy="1438"/>
          </a:xfrm>
        </p:grpSpPr>
        <p:sp>
          <p:nvSpPr>
            <p:cNvPr id="65543" name="Text Box 6">
              <a:extLst>
                <a:ext uri="{FF2B5EF4-FFF2-40B4-BE49-F238E27FC236}">
                  <a16:creationId xmlns:a16="http://schemas.microsoft.com/office/drawing/2014/main" id="{10F19B0C-137E-43D9-8195-B810940C8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405"/>
              <a:ext cx="2146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当线索树为空时：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        </a:t>
              </a:r>
              <a:r>
                <a:rPr lang="en-US" altLang="zh-CN" dirty="0"/>
                <a:t>head-&gt;</a:t>
              </a:r>
              <a:r>
                <a:rPr lang="en-US" altLang="zh-CN" dirty="0" err="1"/>
                <a:t>lchild</a:t>
              </a:r>
              <a:r>
                <a:rPr lang="en-US" altLang="zh-CN" dirty="0"/>
                <a:t> = head 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rchild</a:t>
              </a:r>
              <a:r>
                <a:rPr lang="en-US" altLang="zh-CN" dirty="0"/>
                <a:t> = head 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/>
                <a:t>        head-&gt;</a:t>
              </a:r>
              <a:r>
                <a:rPr lang="en-US" altLang="zh-CN" dirty="0" err="1"/>
                <a:t>ltag</a:t>
              </a:r>
              <a:r>
                <a:rPr lang="en-US" altLang="zh-CN" dirty="0"/>
                <a:t> = 0 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dirty="0">
                  <a:solidFill>
                    <a:srgbClr val="FF0000"/>
                  </a:solidFill>
                </a:rPr>
                <a:t>        head-&gt;</a:t>
              </a:r>
              <a:r>
                <a:rPr lang="en-US" altLang="zh-CN" dirty="0" err="1">
                  <a:solidFill>
                    <a:srgbClr val="FF0000"/>
                  </a:solidFill>
                </a:rPr>
                <a:t>rtag</a:t>
              </a:r>
              <a:r>
                <a:rPr lang="en-US" altLang="zh-CN" dirty="0">
                  <a:solidFill>
                    <a:srgbClr val="FF0000"/>
                  </a:solidFill>
                </a:rPr>
                <a:t> = 1 </a:t>
              </a:r>
              <a:r>
                <a:rPr lang="en-US" altLang="zh-CN" dirty="0"/>
                <a:t>;</a:t>
              </a:r>
            </a:p>
          </p:txBody>
        </p:sp>
        <p:sp>
          <p:nvSpPr>
            <p:cNvPr id="65544" name="AutoShape 7">
              <a:extLst>
                <a:ext uri="{FF2B5EF4-FFF2-40B4-BE49-F238E27FC236}">
                  <a16:creationId xmlns:a16="http://schemas.microsoft.com/office/drawing/2014/main" id="{3DD1F92E-D4BB-4A72-8464-2F866492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86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65540" name="Group 12">
            <a:extLst>
              <a:ext uri="{FF2B5EF4-FFF2-40B4-BE49-F238E27FC236}">
                <a16:creationId xmlns:a16="http://schemas.microsoft.com/office/drawing/2014/main" id="{6CCD7C10-CFDD-427C-9EEF-E7C08E634FB3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3444280"/>
            <a:ext cx="8137525" cy="3009056"/>
            <a:chOff x="317" y="2208"/>
            <a:chExt cx="5126" cy="1973"/>
          </a:xfrm>
        </p:grpSpPr>
        <p:pic>
          <p:nvPicPr>
            <p:cNvPr id="65541" name="Picture 10" descr="T4-8">
              <a:extLst>
                <a:ext uri="{FF2B5EF4-FFF2-40B4-BE49-F238E27FC236}">
                  <a16:creationId xmlns:a16="http://schemas.microsoft.com/office/drawing/2014/main" id="{239B6CE9-D9A6-477C-A4DE-66831C71D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2208"/>
              <a:ext cx="5126" cy="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2" name="AutoShape 11">
              <a:extLst>
                <a:ext uri="{FF2B5EF4-FFF2-40B4-BE49-F238E27FC236}">
                  <a16:creationId xmlns:a16="http://schemas.microsoft.com/office/drawing/2014/main" id="{62BA0B4C-4328-40B3-B6DA-AFEF05C0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7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808" y="1874690"/>
            <a:ext cx="1682642" cy="1396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F8DAEB48-1947-4980-BCA6-885D4E011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849" y="2669220"/>
            <a:ext cx="4486654" cy="360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THTREE   </a:t>
            </a:r>
            <a:r>
              <a:rPr lang="en-US" altLang="zh-CN" b="1" dirty="0" err="1">
                <a:solidFill>
                  <a:schemeClr val="accent2"/>
                </a:solidFill>
              </a:rPr>
              <a:t>InNext</a:t>
            </a:r>
            <a:r>
              <a:rPr lang="en-US" altLang="zh-CN" b="1" dirty="0"/>
              <a:t>( THTREE  p)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{   THTREE  Q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Q=p-&gt;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if (p-&gt;</a:t>
            </a:r>
            <a:r>
              <a:rPr lang="en-US" altLang="zh-CN" b="1" dirty="0" err="1"/>
              <a:t>rtag</a:t>
            </a:r>
            <a:r>
              <a:rPr lang="en-US" altLang="zh-CN" b="1" dirty="0"/>
              <a:t> = = 1 )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while(Q-&gt;</a:t>
            </a:r>
            <a:r>
              <a:rPr lang="en-US" altLang="zh-CN" b="1" dirty="0" err="1"/>
              <a:t>ltag</a:t>
            </a:r>
            <a:r>
              <a:rPr lang="en-US" altLang="zh-CN" b="1" dirty="0"/>
              <a:t> = = 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  Q = Q-&gt;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return ( Q )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AF7E40B8-BB85-43E3-941D-396284370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2" y="608645"/>
            <a:ext cx="4165221" cy="55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3-19】</a:t>
            </a:r>
            <a:r>
              <a:rPr lang="zh-CN" altLang="en-US" b="1" dirty="0"/>
              <a:t>求</a:t>
            </a:r>
            <a:r>
              <a:rPr lang="en-US" altLang="zh-CN" b="1" dirty="0"/>
              <a:t>p$</a:t>
            </a:r>
            <a:r>
              <a:rPr lang="zh-CN" altLang="en-US" b="1" dirty="0"/>
              <a:t>（中序后继）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5D0C076F-4871-4911-8AAD-6DB7A1B8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2" y="1200783"/>
            <a:ext cx="8042115" cy="93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分析：</a:t>
            </a:r>
            <a:r>
              <a:rPr lang="en-US" altLang="zh-CN" b="1" dirty="0">
                <a:sym typeface="Wingdings" panose="05000000000000000000" pitchFamily="2" charset="2"/>
              </a:rPr>
              <a:t>(1)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rtag</a:t>
            </a:r>
            <a:r>
              <a:rPr lang="en-US" altLang="zh-CN" b="1" dirty="0">
                <a:sym typeface="Wingdings" panose="05000000000000000000" pitchFamily="2" charset="2"/>
              </a:rPr>
              <a:t> = 0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rchild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ym typeface="Wingdings" panose="05000000000000000000" pitchFamily="2" charset="2"/>
              </a:rPr>
              <a:t>既为所求（线索）；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ym typeface="Wingdings" panose="05000000000000000000" pitchFamily="2" charset="2"/>
              </a:rPr>
              <a:t>            </a:t>
            </a:r>
            <a:r>
              <a:rPr lang="en-US" altLang="zh-CN" b="1" dirty="0"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rtag</a:t>
            </a:r>
            <a:r>
              <a:rPr lang="en-US" altLang="zh-CN" b="1" dirty="0">
                <a:sym typeface="Wingdings" panose="05000000000000000000" pitchFamily="2" charset="2"/>
              </a:rPr>
              <a:t> = 1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p$</a:t>
            </a:r>
            <a:r>
              <a:rPr lang="zh-CN" altLang="en-US" b="1" dirty="0">
                <a:sym typeface="Wingdings" panose="05000000000000000000" pitchFamily="2" charset="2"/>
              </a:rPr>
              <a:t>为</a:t>
            </a:r>
            <a:r>
              <a:rPr lang="en-US" altLang="zh-CN" b="1" dirty="0">
                <a:sym typeface="Wingdings" panose="05000000000000000000" pitchFamily="2" charset="2"/>
              </a:rPr>
              <a:t>p</a:t>
            </a:r>
            <a:r>
              <a:rPr lang="zh-CN" altLang="en-US" b="1" dirty="0">
                <a:sym typeface="Wingdings" panose="05000000000000000000" pitchFamily="2" charset="2"/>
              </a:rPr>
              <a:t>的右子树的最左结点。</a:t>
            </a:r>
          </a:p>
        </p:txBody>
      </p:sp>
      <p:pic>
        <p:nvPicPr>
          <p:cNvPr id="68613" name="Picture 7" descr="T4-9">
            <a:extLst>
              <a:ext uri="{FF2B5EF4-FFF2-40B4-BE49-F238E27FC236}">
                <a16:creationId xmlns:a16="http://schemas.microsoft.com/office/drawing/2014/main" id="{E090FE48-0D64-4331-A186-CA3341E4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2" y="2529520"/>
            <a:ext cx="4267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B1ACCB2A-519F-4BB2-84CF-88D4BB836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41228"/>
            <a:ext cx="4402529" cy="360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THTREE   </a:t>
            </a:r>
            <a:r>
              <a:rPr lang="en-US" altLang="zh-CN" b="1" dirty="0" err="1">
                <a:solidFill>
                  <a:schemeClr val="accent2"/>
                </a:solidFill>
              </a:rPr>
              <a:t>InPre</a:t>
            </a:r>
            <a:r>
              <a:rPr lang="en-US" altLang="zh-CN" b="1" dirty="0"/>
              <a:t>( THTREE   p)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{   THTREE   Q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Q=p-&gt;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if (p-&gt;</a:t>
            </a:r>
            <a:r>
              <a:rPr lang="en-US" altLang="zh-CN" b="1" dirty="0" err="1"/>
              <a:t>ltag</a:t>
            </a:r>
            <a:r>
              <a:rPr lang="en-US" altLang="zh-CN" b="1" dirty="0"/>
              <a:t> = = 1 )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while(Q-&gt;</a:t>
            </a:r>
            <a:r>
              <a:rPr lang="en-US" altLang="zh-CN" b="1" dirty="0" err="1"/>
              <a:t>rtag</a:t>
            </a:r>
            <a:r>
              <a:rPr lang="en-US" altLang="zh-CN" b="1" dirty="0"/>
              <a:t> = = 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  Q = Q-&gt;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return ( Q )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B3538B74-076B-4497-9613-F3FA4C63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680653"/>
            <a:ext cx="4165221" cy="55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3-20】</a:t>
            </a:r>
            <a:r>
              <a:rPr lang="zh-CN" altLang="en-US" b="1" dirty="0"/>
              <a:t>求</a:t>
            </a:r>
            <a:r>
              <a:rPr lang="en-US" altLang="zh-CN" b="1" dirty="0"/>
              <a:t>$p</a:t>
            </a:r>
            <a:r>
              <a:rPr lang="zh-CN" altLang="en-US" b="1" dirty="0"/>
              <a:t>（中序前驱）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B2DE2476-9B3E-4F6B-9D26-1EEAE0DB3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272791"/>
            <a:ext cx="7945102" cy="93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分析：</a:t>
            </a:r>
            <a:r>
              <a:rPr lang="en-US" altLang="zh-CN" b="1" dirty="0">
                <a:sym typeface="Wingdings" panose="05000000000000000000" pitchFamily="2" charset="2"/>
              </a:rPr>
              <a:t>(1)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ltag</a:t>
            </a:r>
            <a:r>
              <a:rPr lang="en-US" altLang="zh-CN" b="1" dirty="0">
                <a:sym typeface="Wingdings" panose="05000000000000000000" pitchFamily="2" charset="2"/>
              </a:rPr>
              <a:t> = 0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lchild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ym typeface="Wingdings" panose="05000000000000000000" pitchFamily="2" charset="2"/>
              </a:rPr>
              <a:t>既为所求（线索）；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ym typeface="Wingdings" panose="05000000000000000000" pitchFamily="2" charset="2"/>
              </a:rPr>
              <a:t>            </a:t>
            </a:r>
            <a:r>
              <a:rPr lang="en-US" altLang="zh-CN" b="1" dirty="0"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ym typeface="Wingdings" panose="05000000000000000000" pitchFamily="2" charset="2"/>
              </a:rPr>
              <a:t>当</a:t>
            </a:r>
            <a:r>
              <a:rPr lang="en-US" altLang="zh-CN" b="1" dirty="0">
                <a:sym typeface="Wingdings" panose="05000000000000000000" pitchFamily="2" charset="2"/>
              </a:rPr>
              <a:t>p-&gt;</a:t>
            </a:r>
            <a:r>
              <a:rPr lang="en-US" altLang="zh-CN" b="1" dirty="0" err="1">
                <a:sym typeface="Wingdings" panose="05000000000000000000" pitchFamily="2" charset="2"/>
              </a:rPr>
              <a:t>ltag</a:t>
            </a:r>
            <a:r>
              <a:rPr lang="en-US" altLang="zh-CN" b="1" dirty="0">
                <a:sym typeface="Wingdings" panose="05000000000000000000" pitchFamily="2" charset="2"/>
              </a:rPr>
              <a:t> = 1</a:t>
            </a:r>
            <a:r>
              <a:rPr lang="zh-CN" altLang="en-US" b="1" dirty="0">
                <a:sym typeface="Wingdings" panose="05000000000000000000" pitchFamily="2" charset="2"/>
              </a:rPr>
              <a:t>时，</a:t>
            </a:r>
            <a:r>
              <a:rPr lang="en-US" altLang="zh-CN" b="1" dirty="0">
                <a:sym typeface="Wingdings" panose="05000000000000000000" pitchFamily="2" charset="2"/>
              </a:rPr>
              <a:t>$p</a:t>
            </a:r>
            <a:r>
              <a:rPr lang="zh-CN" altLang="en-US" b="1" dirty="0">
                <a:sym typeface="Wingdings" panose="05000000000000000000" pitchFamily="2" charset="2"/>
              </a:rPr>
              <a:t>为</a:t>
            </a:r>
            <a:r>
              <a:rPr lang="en-US" altLang="zh-CN" b="1" dirty="0">
                <a:sym typeface="Wingdings" panose="05000000000000000000" pitchFamily="2" charset="2"/>
              </a:rPr>
              <a:t>p</a:t>
            </a:r>
            <a:r>
              <a:rPr lang="zh-CN" altLang="en-US" b="1" dirty="0">
                <a:sym typeface="Wingdings" panose="05000000000000000000" pitchFamily="2" charset="2"/>
              </a:rPr>
              <a:t>的左子树的最右结点。</a:t>
            </a:r>
          </a:p>
        </p:txBody>
      </p:sp>
      <p:grpSp>
        <p:nvGrpSpPr>
          <p:cNvPr id="70661" name="Group 37">
            <a:extLst>
              <a:ext uri="{FF2B5EF4-FFF2-40B4-BE49-F238E27FC236}">
                <a16:creationId xmlns:a16="http://schemas.microsoft.com/office/drawing/2014/main" id="{FEB3C7F2-888A-4F97-BB64-3CA0F45CE6C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966653"/>
            <a:ext cx="1663700" cy="2811463"/>
            <a:chOff x="1326" y="2160"/>
            <a:chExt cx="1048" cy="1771"/>
          </a:xfrm>
        </p:grpSpPr>
        <p:sp>
          <p:nvSpPr>
            <p:cNvPr id="70673" name="Oval 24">
              <a:extLst>
                <a:ext uri="{FF2B5EF4-FFF2-40B4-BE49-F238E27FC236}">
                  <a16:creationId xmlns:a16="http://schemas.microsoft.com/office/drawing/2014/main" id="{73CFF238-7257-4E7B-AA97-061F08DCF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74" name="Oval 25">
              <a:extLst>
                <a:ext uri="{FF2B5EF4-FFF2-40B4-BE49-F238E27FC236}">
                  <a16:creationId xmlns:a16="http://schemas.microsoft.com/office/drawing/2014/main" id="{D73CCD27-313B-4456-819A-9E5FD345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7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75" name="Line 26">
              <a:extLst>
                <a:ext uri="{FF2B5EF4-FFF2-40B4-BE49-F238E27FC236}">
                  <a16:creationId xmlns:a16="http://schemas.microsoft.com/office/drawing/2014/main" id="{32F8EE90-E427-4454-9544-6FF5D7FCA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8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6" name="Oval 27">
              <a:extLst>
                <a:ext uri="{FF2B5EF4-FFF2-40B4-BE49-F238E27FC236}">
                  <a16:creationId xmlns:a16="http://schemas.microsoft.com/office/drawing/2014/main" id="{78529096-2C87-4D8F-9071-3B12C794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0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77" name="Freeform 30">
              <a:extLst>
                <a:ext uri="{FF2B5EF4-FFF2-40B4-BE49-F238E27FC236}">
                  <a16:creationId xmlns:a16="http://schemas.microsoft.com/office/drawing/2014/main" id="{14042DB3-70DE-460C-A579-76A8201B3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2849"/>
              <a:ext cx="350" cy="1058"/>
            </a:xfrm>
            <a:custGeom>
              <a:avLst/>
              <a:gdLst>
                <a:gd name="T0" fmla="*/ 93 w 350"/>
                <a:gd name="T1" fmla="*/ 1004 h 1058"/>
                <a:gd name="T2" fmla="*/ 155 w 350"/>
                <a:gd name="T3" fmla="*/ 1058 h 1058"/>
                <a:gd name="T4" fmla="*/ 249 w 350"/>
                <a:gd name="T5" fmla="*/ 1043 h 1058"/>
                <a:gd name="T6" fmla="*/ 296 w 350"/>
                <a:gd name="T7" fmla="*/ 1020 h 1058"/>
                <a:gd name="T8" fmla="*/ 334 w 350"/>
                <a:gd name="T9" fmla="*/ 973 h 1058"/>
                <a:gd name="T10" fmla="*/ 350 w 350"/>
                <a:gd name="T11" fmla="*/ 926 h 1058"/>
                <a:gd name="T12" fmla="*/ 342 w 350"/>
                <a:gd name="T13" fmla="*/ 825 h 1058"/>
                <a:gd name="T14" fmla="*/ 311 w 350"/>
                <a:gd name="T15" fmla="*/ 732 h 1058"/>
                <a:gd name="T16" fmla="*/ 303 w 350"/>
                <a:gd name="T17" fmla="*/ 669 h 1058"/>
                <a:gd name="T18" fmla="*/ 288 w 350"/>
                <a:gd name="T19" fmla="*/ 646 h 1058"/>
                <a:gd name="T20" fmla="*/ 194 w 350"/>
                <a:gd name="T21" fmla="*/ 459 h 1058"/>
                <a:gd name="T22" fmla="*/ 163 w 350"/>
                <a:gd name="T23" fmla="*/ 335 h 1058"/>
                <a:gd name="T24" fmla="*/ 124 w 350"/>
                <a:gd name="T25" fmla="*/ 233 h 1058"/>
                <a:gd name="T26" fmla="*/ 70 w 350"/>
                <a:gd name="T27" fmla="*/ 140 h 1058"/>
                <a:gd name="T28" fmla="*/ 39 w 350"/>
                <a:gd name="T29" fmla="*/ 70 h 1058"/>
                <a:gd name="T30" fmla="*/ 23 w 350"/>
                <a:gd name="T31" fmla="*/ 15 h 1058"/>
                <a:gd name="T32" fmla="*/ 0 w 350"/>
                <a:gd name="T33" fmla="*/ 0 h 10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0" h="1058">
                  <a:moveTo>
                    <a:pt x="93" y="1004"/>
                  </a:moveTo>
                  <a:cubicBezTo>
                    <a:pt x="110" y="1038"/>
                    <a:pt x="119" y="1047"/>
                    <a:pt x="155" y="1058"/>
                  </a:cubicBezTo>
                  <a:cubicBezTo>
                    <a:pt x="179" y="1056"/>
                    <a:pt x="222" y="1057"/>
                    <a:pt x="249" y="1043"/>
                  </a:cubicBezTo>
                  <a:cubicBezTo>
                    <a:pt x="301" y="1016"/>
                    <a:pt x="243" y="1035"/>
                    <a:pt x="296" y="1020"/>
                  </a:cubicBezTo>
                  <a:cubicBezTo>
                    <a:pt x="310" y="1005"/>
                    <a:pt x="326" y="992"/>
                    <a:pt x="334" y="973"/>
                  </a:cubicBezTo>
                  <a:cubicBezTo>
                    <a:pt x="341" y="958"/>
                    <a:pt x="350" y="926"/>
                    <a:pt x="350" y="926"/>
                  </a:cubicBezTo>
                  <a:cubicBezTo>
                    <a:pt x="347" y="892"/>
                    <a:pt x="348" y="858"/>
                    <a:pt x="342" y="825"/>
                  </a:cubicBezTo>
                  <a:cubicBezTo>
                    <a:pt x="337" y="794"/>
                    <a:pt x="316" y="765"/>
                    <a:pt x="311" y="732"/>
                  </a:cubicBezTo>
                  <a:cubicBezTo>
                    <a:pt x="308" y="711"/>
                    <a:pt x="308" y="689"/>
                    <a:pt x="303" y="669"/>
                  </a:cubicBezTo>
                  <a:cubicBezTo>
                    <a:pt x="301" y="660"/>
                    <a:pt x="292" y="654"/>
                    <a:pt x="288" y="646"/>
                  </a:cubicBezTo>
                  <a:cubicBezTo>
                    <a:pt x="259" y="581"/>
                    <a:pt x="227" y="522"/>
                    <a:pt x="194" y="459"/>
                  </a:cubicBezTo>
                  <a:cubicBezTo>
                    <a:pt x="187" y="414"/>
                    <a:pt x="184" y="375"/>
                    <a:pt x="163" y="335"/>
                  </a:cubicBezTo>
                  <a:cubicBezTo>
                    <a:pt x="154" y="298"/>
                    <a:pt x="146" y="265"/>
                    <a:pt x="124" y="233"/>
                  </a:cubicBezTo>
                  <a:cubicBezTo>
                    <a:pt x="113" y="198"/>
                    <a:pt x="90" y="171"/>
                    <a:pt x="70" y="140"/>
                  </a:cubicBezTo>
                  <a:cubicBezTo>
                    <a:pt x="56" y="119"/>
                    <a:pt x="53" y="91"/>
                    <a:pt x="39" y="70"/>
                  </a:cubicBezTo>
                  <a:cubicBezTo>
                    <a:pt x="34" y="52"/>
                    <a:pt x="32" y="32"/>
                    <a:pt x="23" y="15"/>
                  </a:cubicBezTo>
                  <a:cubicBezTo>
                    <a:pt x="19" y="7"/>
                    <a:pt x="0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8" name="Freeform 31">
              <a:extLst>
                <a:ext uri="{FF2B5EF4-FFF2-40B4-BE49-F238E27FC236}">
                  <a16:creationId xmlns:a16="http://schemas.microsoft.com/office/drawing/2014/main" id="{124A9819-C4CB-4AE1-87EB-F1BAFD5D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3331"/>
              <a:ext cx="392" cy="312"/>
            </a:xfrm>
            <a:custGeom>
              <a:avLst/>
              <a:gdLst>
                <a:gd name="T0" fmla="*/ 0 w 392"/>
                <a:gd name="T1" fmla="*/ 0 h 312"/>
                <a:gd name="T2" fmla="*/ 24 w 392"/>
                <a:gd name="T3" fmla="*/ 16 h 312"/>
                <a:gd name="T4" fmla="*/ 55 w 392"/>
                <a:gd name="T5" fmla="*/ 71 h 312"/>
                <a:gd name="T6" fmla="*/ 102 w 392"/>
                <a:gd name="T7" fmla="*/ 86 h 312"/>
                <a:gd name="T8" fmla="*/ 312 w 392"/>
                <a:gd name="T9" fmla="*/ 250 h 312"/>
                <a:gd name="T10" fmla="*/ 374 w 392"/>
                <a:gd name="T11" fmla="*/ 296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2" h="312">
                  <a:moveTo>
                    <a:pt x="0" y="0"/>
                  </a:moveTo>
                  <a:cubicBezTo>
                    <a:pt x="8" y="5"/>
                    <a:pt x="18" y="8"/>
                    <a:pt x="24" y="16"/>
                  </a:cubicBezTo>
                  <a:cubicBezTo>
                    <a:pt x="37" y="33"/>
                    <a:pt x="39" y="57"/>
                    <a:pt x="55" y="71"/>
                  </a:cubicBezTo>
                  <a:cubicBezTo>
                    <a:pt x="67" y="82"/>
                    <a:pt x="86" y="81"/>
                    <a:pt x="102" y="86"/>
                  </a:cubicBezTo>
                  <a:cubicBezTo>
                    <a:pt x="164" y="150"/>
                    <a:pt x="242" y="196"/>
                    <a:pt x="312" y="250"/>
                  </a:cubicBezTo>
                  <a:cubicBezTo>
                    <a:pt x="392" y="312"/>
                    <a:pt x="336" y="258"/>
                    <a:pt x="374" y="2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9" name="Line 32">
              <a:extLst>
                <a:ext uri="{FF2B5EF4-FFF2-40B4-BE49-F238E27FC236}">
                  <a16:creationId xmlns:a16="http://schemas.microsoft.com/office/drawing/2014/main" id="{58CD72BF-8CE5-4BDB-BF2C-55C0102F1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0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0" name="Freeform 33">
              <a:extLst>
                <a:ext uri="{FF2B5EF4-FFF2-40B4-BE49-F238E27FC236}">
                  <a16:creationId xmlns:a16="http://schemas.microsoft.com/office/drawing/2014/main" id="{060A5842-D133-44BC-84AB-E8B68AA9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3837"/>
              <a:ext cx="226" cy="94"/>
            </a:xfrm>
            <a:custGeom>
              <a:avLst/>
              <a:gdLst>
                <a:gd name="T0" fmla="*/ 226 w 226"/>
                <a:gd name="T1" fmla="*/ 0 h 94"/>
                <a:gd name="T2" fmla="*/ 55 w 226"/>
                <a:gd name="T3" fmla="*/ 70 h 94"/>
                <a:gd name="T4" fmla="*/ 0 w 226"/>
                <a:gd name="T5" fmla="*/ 94 h 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" h="94">
                  <a:moveTo>
                    <a:pt x="226" y="0"/>
                  </a:moveTo>
                  <a:cubicBezTo>
                    <a:pt x="174" y="36"/>
                    <a:pt x="115" y="51"/>
                    <a:pt x="55" y="70"/>
                  </a:cubicBezTo>
                  <a:cubicBezTo>
                    <a:pt x="36" y="76"/>
                    <a:pt x="0" y="94"/>
                    <a:pt x="0" y="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1" name="Text Box 34">
              <a:extLst>
                <a:ext uri="{FF2B5EF4-FFF2-40B4-BE49-F238E27FC236}">
                  <a16:creationId xmlns:a16="http://schemas.microsoft.com/office/drawing/2014/main" id="{D0A6A791-EEE3-4E66-BE34-A0D8E40AC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2160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70682" name="Line 35">
              <a:extLst>
                <a:ext uri="{FF2B5EF4-FFF2-40B4-BE49-F238E27FC236}">
                  <a16:creationId xmlns:a16="http://schemas.microsoft.com/office/drawing/2014/main" id="{FBB990F7-0B6B-47CD-9758-C9B26997E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3" name="Text Box 36">
              <a:extLst>
                <a:ext uri="{FF2B5EF4-FFF2-40B4-BE49-F238E27FC236}">
                  <a16:creationId xmlns:a16="http://schemas.microsoft.com/office/drawing/2014/main" id="{870EC52C-91B2-4460-9DCC-4A5274CC7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" y="3600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$p</a:t>
              </a:r>
            </a:p>
          </p:txBody>
        </p:sp>
      </p:grpSp>
      <p:grpSp>
        <p:nvGrpSpPr>
          <p:cNvPr id="70662" name="Group 40">
            <a:extLst>
              <a:ext uri="{FF2B5EF4-FFF2-40B4-BE49-F238E27FC236}">
                <a16:creationId xmlns:a16="http://schemas.microsoft.com/office/drawing/2014/main" id="{7B1443EA-DFD3-4316-A21A-719E9B510F87}"/>
              </a:ext>
            </a:extLst>
          </p:cNvPr>
          <p:cNvGrpSpPr>
            <a:grpSpLocks/>
          </p:cNvGrpSpPr>
          <p:nvPr/>
        </p:nvGrpSpPr>
        <p:grpSpPr bwMode="auto">
          <a:xfrm>
            <a:off x="787401" y="2661853"/>
            <a:ext cx="1193801" cy="3276600"/>
            <a:chOff x="240" y="1152"/>
            <a:chExt cx="752" cy="2064"/>
          </a:xfrm>
        </p:grpSpPr>
        <p:sp>
          <p:nvSpPr>
            <p:cNvPr id="70663" name="Oval 12">
              <a:extLst>
                <a:ext uri="{FF2B5EF4-FFF2-40B4-BE49-F238E27FC236}">
                  <a16:creationId xmlns:a16="http://schemas.microsoft.com/office/drawing/2014/main" id="{F9435038-6F67-47EC-BE44-8A2672B61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64" name="Oval 13">
              <a:extLst>
                <a:ext uri="{FF2B5EF4-FFF2-40B4-BE49-F238E27FC236}">
                  <a16:creationId xmlns:a16="http://schemas.microsoft.com/office/drawing/2014/main" id="{50C94455-6D8B-45DB-8C35-333A56F4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15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65" name="Oval 14">
              <a:extLst>
                <a:ext uri="{FF2B5EF4-FFF2-40B4-BE49-F238E27FC236}">
                  <a16:creationId xmlns:a16="http://schemas.microsoft.com/office/drawing/2014/main" id="{845A3725-C32D-4EF8-A380-8BA51FFA5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87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0666" name="Line 16">
              <a:extLst>
                <a:ext uri="{FF2B5EF4-FFF2-40B4-BE49-F238E27FC236}">
                  <a16:creationId xmlns:a16="http://schemas.microsoft.com/office/drawing/2014/main" id="{7F9E7347-B077-4079-8862-F861608A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7" name="Freeform 18">
              <a:extLst>
                <a:ext uri="{FF2B5EF4-FFF2-40B4-BE49-F238E27FC236}">
                  <a16:creationId xmlns:a16="http://schemas.microsoft.com/office/drawing/2014/main" id="{8E729AF7-681E-4D02-B0B1-2D7A8CEB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248"/>
              <a:ext cx="62" cy="179"/>
            </a:xfrm>
            <a:custGeom>
              <a:avLst/>
              <a:gdLst>
                <a:gd name="T0" fmla="*/ 0 w 62"/>
                <a:gd name="T1" fmla="*/ 0 h 179"/>
                <a:gd name="T2" fmla="*/ 31 w 62"/>
                <a:gd name="T3" fmla="*/ 148 h 179"/>
                <a:gd name="T4" fmla="*/ 62 w 62"/>
                <a:gd name="T5" fmla="*/ 179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79">
                  <a:moveTo>
                    <a:pt x="0" y="0"/>
                  </a:moveTo>
                  <a:cubicBezTo>
                    <a:pt x="56" y="66"/>
                    <a:pt x="60" y="61"/>
                    <a:pt x="31" y="148"/>
                  </a:cubicBezTo>
                  <a:cubicBezTo>
                    <a:pt x="41" y="158"/>
                    <a:pt x="52" y="169"/>
                    <a:pt x="62" y="17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8" name="Line 19">
              <a:extLst>
                <a:ext uri="{FF2B5EF4-FFF2-40B4-BE49-F238E27FC236}">
                  <a16:creationId xmlns:a16="http://schemas.microsoft.com/office/drawing/2014/main" id="{B50B9F2B-5B47-43F0-9308-63C1EFDBF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27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9" name="Text Box 20">
              <a:extLst>
                <a:ext uri="{FF2B5EF4-FFF2-40B4-BE49-F238E27FC236}">
                  <a16:creationId xmlns:a16="http://schemas.microsoft.com/office/drawing/2014/main" id="{10ACADB0-8810-471C-883C-24F78BC9F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2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70670" name="Text Box 21">
              <a:extLst>
                <a:ext uri="{FF2B5EF4-FFF2-40B4-BE49-F238E27FC236}">
                  <a16:creationId xmlns:a16="http://schemas.microsoft.com/office/drawing/2014/main" id="{EB584690-7549-4A09-9D29-A73AFD8F1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5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$p</a:t>
              </a:r>
            </a:p>
          </p:txBody>
        </p:sp>
        <p:sp>
          <p:nvSpPr>
            <p:cNvPr id="70671" name="Freeform 38">
              <a:extLst>
                <a:ext uri="{FF2B5EF4-FFF2-40B4-BE49-F238E27FC236}">
                  <a16:creationId xmlns:a16="http://schemas.microsoft.com/office/drawing/2014/main" id="{266505AB-7CE3-4E9A-A1B7-8F042424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" y="1689"/>
              <a:ext cx="273" cy="1144"/>
            </a:xfrm>
            <a:custGeom>
              <a:avLst/>
              <a:gdLst>
                <a:gd name="T0" fmla="*/ 273 w 273"/>
                <a:gd name="T1" fmla="*/ 1121 h 1144"/>
                <a:gd name="T2" fmla="*/ 148 w 273"/>
                <a:gd name="T3" fmla="*/ 1144 h 1144"/>
                <a:gd name="T4" fmla="*/ 8 w 273"/>
                <a:gd name="T5" fmla="*/ 981 h 1144"/>
                <a:gd name="T6" fmla="*/ 0 w 273"/>
                <a:gd name="T7" fmla="*/ 0 h 1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" h="1144">
                  <a:moveTo>
                    <a:pt x="273" y="1121"/>
                  </a:moveTo>
                  <a:cubicBezTo>
                    <a:pt x="227" y="1132"/>
                    <a:pt x="198" y="1139"/>
                    <a:pt x="148" y="1144"/>
                  </a:cubicBezTo>
                  <a:cubicBezTo>
                    <a:pt x="45" y="1121"/>
                    <a:pt x="58" y="1048"/>
                    <a:pt x="8" y="981"/>
                  </a:cubicBezTo>
                  <a:cubicBezTo>
                    <a:pt x="4" y="651"/>
                    <a:pt x="0" y="3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2" name="Freeform 39">
              <a:extLst>
                <a:ext uri="{FF2B5EF4-FFF2-40B4-BE49-F238E27FC236}">
                  <a16:creationId xmlns:a16="http://schemas.microsoft.com/office/drawing/2014/main" id="{C0234DBC-643E-4F24-BB7F-D98BDB1EE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2141"/>
              <a:ext cx="218" cy="404"/>
            </a:xfrm>
            <a:custGeom>
              <a:avLst/>
              <a:gdLst>
                <a:gd name="T0" fmla="*/ 218 w 218"/>
                <a:gd name="T1" fmla="*/ 0 h 404"/>
                <a:gd name="T2" fmla="*/ 148 w 218"/>
                <a:gd name="T3" fmla="*/ 186 h 404"/>
                <a:gd name="T4" fmla="*/ 78 w 218"/>
                <a:gd name="T5" fmla="*/ 272 h 404"/>
                <a:gd name="T6" fmla="*/ 47 w 218"/>
                <a:gd name="T7" fmla="*/ 319 h 404"/>
                <a:gd name="T8" fmla="*/ 32 w 218"/>
                <a:gd name="T9" fmla="*/ 342 h 404"/>
                <a:gd name="T10" fmla="*/ 0 w 218"/>
                <a:gd name="T11" fmla="*/ 404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8" h="404">
                  <a:moveTo>
                    <a:pt x="218" y="0"/>
                  </a:moveTo>
                  <a:cubicBezTo>
                    <a:pt x="200" y="60"/>
                    <a:pt x="184" y="134"/>
                    <a:pt x="148" y="186"/>
                  </a:cubicBezTo>
                  <a:cubicBezTo>
                    <a:pt x="138" y="221"/>
                    <a:pt x="108" y="252"/>
                    <a:pt x="78" y="272"/>
                  </a:cubicBezTo>
                  <a:cubicBezTo>
                    <a:pt x="68" y="288"/>
                    <a:pt x="57" y="303"/>
                    <a:pt x="47" y="319"/>
                  </a:cubicBezTo>
                  <a:cubicBezTo>
                    <a:pt x="42" y="327"/>
                    <a:pt x="32" y="342"/>
                    <a:pt x="32" y="342"/>
                  </a:cubicBezTo>
                  <a:cubicBezTo>
                    <a:pt x="25" y="368"/>
                    <a:pt x="21" y="386"/>
                    <a:pt x="0" y="4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B023D17F-8234-4F52-9F2B-871AFB8B3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618827"/>
            <a:ext cx="72221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3-21】</a:t>
            </a:r>
            <a:r>
              <a:rPr lang="zh-CN" altLang="en-US" b="1" dirty="0"/>
              <a:t>利用</a:t>
            </a:r>
            <a:r>
              <a:rPr lang="en-US" altLang="zh-CN" b="1" dirty="0" err="1"/>
              <a:t>InNext</a:t>
            </a:r>
            <a:r>
              <a:rPr lang="zh-CN" altLang="en-US" b="1" dirty="0"/>
              <a:t>算法，中序遍历线索二叉树。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D292D2F8-52F0-4EDB-B69A-0ECBC1AF5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87152"/>
            <a:ext cx="5019236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Void   </a:t>
            </a:r>
            <a:r>
              <a:rPr lang="en-US" altLang="zh-CN" dirty="0" err="1"/>
              <a:t>THInOrder</a:t>
            </a:r>
            <a:r>
              <a:rPr lang="en-US" altLang="zh-CN" dirty="0"/>
              <a:t>( </a:t>
            </a:r>
            <a:r>
              <a:rPr lang="en-US" altLang="zh-CN" b="1" dirty="0"/>
              <a:t>THTREE</a:t>
            </a:r>
            <a:r>
              <a:rPr lang="en-US" altLang="zh-CN" dirty="0"/>
              <a:t>   HEAD)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{   </a:t>
            </a:r>
            <a:r>
              <a:rPr lang="en-US" altLang="zh-CN" b="1" dirty="0"/>
              <a:t>THTREE</a:t>
            </a:r>
            <a:r>
              <a:rPr lang="en-US" altLang="zh-CN" dirty="0"/>
              <a:t>    temp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temp = HEAD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do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  temp =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InNext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( temp )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  if ( temp != HEAD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      visit ( temp -&gt; data )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} while ( temp != HEAD ) 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}</a:t>
            </a:r>
          </a:p>
        </p:txBody>
      </p:sp>
      <p:grpSp>
        <p:nvGrpSpPr>
          <p:cNvPr id="72708" name="Group 8">
            <a:extLst>
              <a:ext uri="{FF2B5EF4-FFF2-40B4-BE49-F238E27FC236}">
                <a16:creationId xmlns:a16="http://schemas.microsoft.com/office/drawing/2014/main" id="{75FA1EC6-94EA-4276-BD40-6C3E6C9E147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6877"/>
            <a:ext cx="3406775" cy="1260475"/>
            <a:chOff x="288" y="3216"/>
            <a:chExt cx="2146" cy="794"/>
          </a:xfrm>
        </p:grpSpPr>
        <p:sp>
          <p:nvSpPr>
            <p:cNvPr id="72710" name="Text Box 6">
              <a:extLst>
                <a:ext uri="{FF2B5EF4-FFF2-40B4-BE49-F238E27FC236}">
                  <a16:creationId xmlns:a16="http://schemas.microsoft.com/office/drawing/2014/main" id="{2A44F14A-4A27-472C-BC25-23DB54F86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16"/>
              <a:ext cx="214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head-&gt;lchild = T</a:t>
              </a:r>
            </a:p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head-&gt;rchild = head ;</a:t>
              </a:r>
            </a:p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head-&gt;ltag = 1 ;</a:t>
              </a:r>
            </a:p>
            <a:p>
              <a:pPr algn="dist" eaLnBrk="1" hangingPunct="1">
                <a:lnSpc>
                  <a:spcPct val="80000"/>
                </a:lnSpc>
              </a:pPr>
              <a:r>
                <a:rPr lang="en-US" altLang="zh-CN"/>
                <a:t>        head-&gt;rtag = 1 ;</a:t>
              </a:r>
            </a:p>
          </p:txBody>
        </p:sp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698A30E4-6C05-4308-AE95-8ED0FFE8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294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72709" name="Object 11">
            <a:extLst>
              <a:ext uri="{FF2B5EF4-FFF2-40B4-BE49-F238E27FC236}">
                <a16:creationId xmlns:a16="http://schemas.microsoft.com/office/drawing/2014/main" id="{52B74381-87C2-4958-8BE0-1A415653B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01694"/>
              </p:ext>
            </p:extLst>
          </p:nvPr>
        </p:nvGraphicFramePr>
        <p:xfrm>
          <a:off x="4716463" y="2903240"/>
          <a:ext cx="426720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6" name="BMP 图象" r:id="rId4" imgW="3029373" imgH="2572109" progId="Paint.Picture">
                  <p:embed/>
                </p:oleObj>
              </mc:Choice>
              <mc:Fallback>
                <p:oleObj name="BMP 图象" r:id="rId4" imgW="3029373" imgH="257210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03240"/>
                        <a:ext cx="4267200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764704"/>
            <a:ext cx="52597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cs typeface="Times New Roman" panose="02020603050405020304" pitchFamily="18" charset="0"/>
              </a:rPr>
              <a:t>InOrderTraverse_Thr</a:t>
            </a:r>
            <a:r>
              <a:rPr lang="en-US" altLang="zh-CN" dirty="0">
                <a:cs typeface="Times New Roman" panose="02020603050405020304" pitchFamily="18" charset="0"/>
              </a:rPr>
              <a:t>(THTREE T)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p=T-&gt;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while(p!=T)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while(p-&gt;</a:t>
            </a:r>
            <a:r>
              <a:rPr lang="en-US" altLang="zh-CN" dirty="0" err="1">
                <a:cs typeface="Times New Roman" panose="02020603050405020304" pitchFamily="18" charset="0"/>
              </a:rPr>
              <a:t>ltag</a:t>
            </a:r>
            <a:r>
              <a:rPr lang="en-US" altLang="zh-CN" dirty="0">
                <a:cs typeface="Times New Roman" panose="02020603050405020304" pitchFamily="18" charset="0"/>
              </a:rPr>
              <a:t>==1) p=p-&gt;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visit(p-&gt;data);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while(p-&gt;</a:t>
            </a:r>
            <a:r>
              <a:rPr lang="en-US" altLang="zh-CN" dirty="0" err="1">
                <a:cs typeface="Times New Roman" panose="02020603050405020304" pitchFamily="18" charset="0"/>
              </a:rPr>
              <a:t>rtag</a:t>
            </a:r>
            <a:r>
              <a:rPr lang="en-US" altLang="zh-CN" dirty="0">
                <a:cs typeface="Times New Roman" panose="02020603050405020304" pitchFamily="18" charset="0"/>
              </a:rPr>
              <a:t>==0 &amp;&amp; p-&gt;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!=T)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{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     p=p-&gt;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     visit(p-&gt;data);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       p=p-&gt;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}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3968" y="5013176"/>
            <a:ext cx="4493538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非递归，不利用栈，</a:t>
            </a:r>
            <a:endParaRPr lang="en-US" altLang="zh-CN" b="1" dirty="0"/>
          </a:p>
          <a:p>
            <a:r>
              <a:rPr lang="zh-CN" altLang="en-US" b="1" dirty="0"/>
              <a:t>中序遍历（中序）线索二叉树。</a:t>
            </a:r>
          </a:p>
        </p:txBody>
      </p:sp>
    </p:spTree>
    <p:extLst>
      <p:ext uri="{BB962C8B-B14F-4D97-AF65-F5344CB8AC3E}">
        <p14:creationId xmlns:p14="http://schemas.microsoft.com/office/powerpoint/2010/main" val="505780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576103F-9956-4DD8-B9A7-32A28823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76" y="2563310"/>
            <a:ext cx="8392713" cy="106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而在线索树中结点的插入与删除操作则不同，因为要同时考虑修正线索的操作。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8B57461-1580-4AA2-BCDE-F390D144D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43" y="903476"/>
            <a:ext cx="8392713" cy="158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在二叉树中一般不讨论结点的插入与删除操作，原因是其插入与删除的操作与线性表相同，所不同的是需要详细说明操作的具体要求。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C13288F9-6897-4BCB-AC88-0F662956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3" y="4075137"/>
            <a:ext cx="81153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例：将结点 </a:t>
            </a:r>
            <a:r>
              <a:rPr lang="en-US" altLang="zh-CN" b="1" dirty="0"/>
              <a:t>R </a:t>
            </a:r>
            <a:r>
              <a:rPr lang="zh-CN" altLang="en-US" b="1" dirty="0"/>
              <a:t>插入作为结点 </a:t>
            </a:r>
            <a:r>
              <a:rPr lang="en-US" altLang="zh-CN" b="1" dirty="0"/>
              <a:t>S </a:t>
            </a:r>
            <a:r>
              <a:rPr lang="zh-CN" altLang="en-US" b="1" dirty="0"/>
              <a:t>的右孩子结点。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/>
              <a:t>S</a:t>
            </a:r>
            <a:r>
              <a:rPr lang="zh-CN" altLang="en-US" b="1" dirty="0"/>
              <a:t>的右子树为空，插入比较简单</a:t>
            </a:r>
            <a:r>
              <a:rPr lang="en-US" altLang="zh-CN" b="1" dirty="0"/>
              <a:t>;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     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/>
              <a:t>S</a:t>
            </a:r>
            <a:r>
              <a:rPr lang="zh-CN" altLang="en-US" b="1" dirty="0"/>
              <a:t>的右子树非空，则 </a:t>
            </a:r>
            <a:r>
              <a:rPr lang="en-US" altLang="zh-CN" b="1" dirty="0"/>
              <a:t>R </a:t>
            </a:r>
            <a:r>
              <a:rPr lang="zh-CN" altLang="en-US" b="1" dirty="0"/>
              <a:t>插入后 原来 </a:t>
            </a:r>
            <a:r>
              <a:rPr lang="en-US" altLang="zh-CN" b="1" dirty="0"/>
              <a:t>S </a:t>
            </a:r>
            <a:r>
              <a:rPr lang="zh-CN" altLang="en-US" b="1" dirty="0"/>
              <a:t>的右子树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dirty="0"/>
              <a:t>                   作为 </a:t>
            </a:r>
            <a:r>
              <a:rPr lang="en-US" altLang="zh-CN" b="1" dirty="0"/>
              <a:t>R </a:t>
            </a:r>
            <a:r>
              <a:rPr lang="zh-CN" altLang="en-US" b="1" dirty="0"/>
              <a:t>的右子树。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EF2AF622-EB57-4A25-B106-89026C16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0688"/>
            <a:ext cx="6525097" cy="585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操作：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/>
              <a:t>Void    RINSERT (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THTREE</a:t>
            </a:r>
            <a:r>
              <a:rPr lang="en-US" altLang="zh-CN" b="1" dirty="0">
                <a:solidFill>
                  <a:schemeClr val="bg1"/>
                </a:solidFill>
              </a:rPr>
              <a:t>   </a:t>
            </a:r>
            <a:r>
              <a:rPr lang="en-US" altLang="zh-CN" b="1" dirty="0"/>
              <a:t>S ,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THTREE</a:t>
            </a:r>
            <a:r>
              <a:rPr lang="en-US" altLang="zh-CN" b="1" dirty="0">
                <a:solidFill>
                  <a:schemeClr val="bg1"/>
                </a:solidFill>
              </a:rPr>
              <a:t>   </a:t>
            </a:r>
            <a:r>
              <a:rPr lang="en-US" altLang="zh-CN" b="1" dirty="0"/>
              <a:t>R 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{  </a:t>
            </a:r>
            <a:r>
              <a:rPr lang="en-US" altLang="zh-CN" b="1" dirty="0">
                <a:solidFill>
                  <a:srgbClr val="0000CC"/>
                </a:solidFill>
              </a:rPr>
              <a:t>THTREE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en-US" altLang="zh-CN" b="1" dirty="0"/>
              <a:t>W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>
                <a:solidFill>
                  <a:srgbClr val="FF3300"/>
                </a:solidFill>
              </a:rPr>
              <a:t>R-&gt;</a:t>
            </a:r>
            <a:r>
              <a:rPr lang="en-US" altLang="zh-CN" b="1" dirty="0" err="1">
                <a:solidFill>
                  <a:srgbClr val="FF3300"/>
                </a:solidFill>
              </a:rPr>
              <a:t>rchild</a:t>
            </a:r>
            <a:r>
              <a:rPr lang="en-US" altLang="zh-CN" b="1" dirty="0">
                <a:solidFill>
                  <a:srgbClr val="FF3300"/>
                </a:solidFill>
              </a:rPr>
              <a:t> = S-&gt;</a:t>
            </a:r>
            <a:r>
              <a:rPr lang="en-US" altLang="zh-CN" b="1" dirty="0" err="1">
                <a:solidFill>
                  <a:srgbClr val="FF3300"/>
                </a:solidFill>
              </a:rPr>
              <a:t>rchild</a:t>
            </a:r>
            <a:r>
              <a:rPr lang="en-US" altLang="zh-CN" b="1" dirty="0">
                <a:solidFill>
                  <a:srgbClr val="FF3300"/>
                </a:solidFill>
              </a:rPr>
              <a:t>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3300"/>
                </a:solidFill>
              </a:rPr>
              <a:t>    R-&gt;</a:t>
            </a:r>
            <a:r>
              <a:rPr lang="en-US" altLang="zh-CN" b="1" dirty="0" err="1">
                <a:solidFill>
                  <a:srgbClr val="FF3300"/>
                </a:solidFill>
              </a:rPr>
              <a:t>rtag</a:t>
            </a:r>
            <a:r>
              <a:rPr lang="en-US" altLang="zh-CN" b="1" dirty="0">
                <a:solidFill>
                  <a:srgbClr val="FF3300"/>
                </a:solidFill>
              </a:rPr>
              <a:t> = S-&gt;</a:t>
            </a:r>
            <a:r>
              <a:rPr lang="en-US" altLang="zh-CN" b="1" dirty="0" err="1">
                <a:solidFill>
                  <a:srgbClr val="FF3300"/>
                </a:solidFill>
              </a:rPr>
              <a:t>rtag</a:t>
            </a:r>
            <a:r>
              <a:rPr lang="en-US" altLang="zh-CN" b="1" dirty="0">
                <a:solidFill>
                  <a:srgbClr val="FF3300"/>
                </a:solidFill>
              </a:rPr>
              <a:t>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/>
              <a:t>R-&gt;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 = S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/>
              <a:t>    R-&gt;</a:t>
            </a:r>
            <a:r>
              <a:rPr lang="en-US" altLang="zh-CN" b="1" dirty="0" err="1"/>
              <a:t>ltag</a:t>
            </a:r>
            <a:r>
              <a:rPr lang="en-US" altLang="zh-CN" b="1" dirty="0"/>
              <a:t> = 0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>
                <a:solidFill>
                  <a:srgbClr val="FF00FF"/>
                </a:solidFill>
              </a:rPr>
              <a:t>S-&gt;</a:t>
            </a:r>
            <a:r>
              <a:rPr lang="en-US" altLang="zh-CN" b="1" dirty="0" err="1">
                <a:solidFill>
                  <a:srgbClr val="FF00FF"/>
                </a:solidFill>
              </a:rPr>
              <a:t>rchild</a:t>
            </a:r>
            <a:r>
              <a:rPr lang="en-US" altLang="zh-CN" b="1" dirty="0">
                <a:solidFill>
                  <a:srgbClr val="FF00FF"/>
                </a:solidFill>
              </a:rPr>
              <a:t> = R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00FF"/>
                </a:solidFill>
              </a:rPr>
              <a:t>    S-&gt;</a:t>
            </a:r>
            <a:r>
              <a:rPr lang="en-US" altLang="zh-CN" b="1" dirty="0" err="1">
                <a:solidFill>
                  <a:srgbClr val="FF00FF"/>
                </a:solidFill>
              </a:rPr>
              <a:t>rtag</a:t>
            </a:r>
            <a:r>
              <a:rPr lang="en-US" altLang="zh-CN" b="1" dirty="0">
                <a:solidFill>
                  <a:srgbClr val="FF00FF"/>
                </a:solidFill>
              </a:rPr>
              <a:t> = 1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>
                <a:solidFill>
                  <a:srgbClr val="00CCFF"/>
                </a:solidFill>
              </a:rPr>
              <a:t>if ( R-&gt;</a:t>
            </a:r>
            <a:r>
              <a:rPr lang="en-US" altLang="zh-CN" b="1" dirty="0" err="1">
                <a:solidFill>
                  <a:srgbClr val="00CCFF"/>
                </a:solidFill>
              </a:rPr>
              <a:t>rtag</a:t>
            </a:r>
            <a:r>
              <a:rPr lang="en-US" altLang="zh-CN" b="1" dirty="0">
                <a:solidFill>
                  <a:srgbClr val="00CCFF"/>
                </a:solidFill>
              </a:rPr>
              <a:t> == 1 )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CCFF"/>
                </a:solidFill>
              </a:rPr>
              <a:t>       {  w = </a:t>
            </a:r>
            <a:r>
              <a:rPr lang="en-US" altLang="zh-CN" b="1" dirty="0" err="1">
                <a:solidFill>
                  <a:srgbClr val="00CCFF"/>
                </a:solidFill>
              </a:rPr>
              <a:t>InNext</a:t>
            </a:r>
            <a:r>
              <a:rPr lang="en-US" altLang="zh-CN" b="1" dirty="0">
                <a:solidFill>
                  <a:srgbClr val="00CCFF"/>
                </a:solidFill>
              </a:rPr>
              <a:t>( R )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CCFF"/>
                </a:solidFill>
              </a:rPr>
              <a:t>           w-&gt;</a:t>
            </a:r>
            <a:r>
              <a:rPr lang="en-US" altLang="zh-CN" b="1" dirty="0" err="1">
                <a:solidFill>
                  <a:srgbClr val="00CCFF"/>
                </a:solidFill>
              </a:rPr>
              <a:t>lchild</a:t>
            </a:r>
            <a:r>
              <a:rPr lang="en-US" altLang="zh-CN" b="1" dirty="0">
                <a:solidFill>
                  <a:srgbClr val="00CCFF"/>
                </a:solidFill>
              </a:rPr>
              <a:t> = R ;  }</a:t>
            </a:r>
          </a:p>
        </p:txBody>
      </p:sp>
      <p:pic>
        <p:nvPicPr>
          <p:cNvPr id="76803" name="Picture 5" descr="T4-10">
            <a:extLst>
              <a:ext uri="{FF2B5EF4-FFF2-40B4-BE49-F238E27FC236}">
                <a16:creationId xmlns:a16="http://schemas.microsoft.com/office/drawing/2014/main" id="{16D0263C-57D2-4066-A73D-370B2824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693688"/>
            <a:ext cx="51244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4040B469-E7D8-45C5-9AF6-0BC90BDF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80455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先序遍历非递归算法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C945172E-B138-4539-888A-514DAF99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56717"/>
            <a:ext cx="2390775" cy="3172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</a:p>
          <a:p>
            <a:pPr eaLnBrk="1" hangingPunct="1"/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    else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退栈；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};</a:t>
            </a:r>
          </a:p>
        </p:txBody>
      </p:sp>
      <p:sp>
        <p:nvSpPr>
          <p:cNvPr id="36868" name="Text Box 6">
            <a:extLst>
              <a:ext uri="{FF2B5EF4-FFF2-40B4-BE49-F238E27FC236}">
                <a16:creationId xmlns:a16="http://schemas.microsoft.com/office/drawing/2014/main" id="{0127B1A4-9A9F-40A1-8C9B-A90FCB5AB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1375941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中序遍历非递归算法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9BF6AA30-004E-47E0-BDDC-275F2DC67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956717"/>
            <a:ext cx="2376487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</a:p>
          <a:p>
            <a:pPr eaLnBrk="1" hangingPunct="1"/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    else</a:t>
            </a:r>
          </a:p>
          <a:p>
            <a:pPr eaLnBrk="1" hangingPunct="1"/>
            <a:r>
              <a:rPr lang="en-US" altLang="zh-CN" sz="2000" b="1" dirty="0"/>
              <a:t>        {  </a:t>
            </a:r>
            <a:r>
              <a:rPr lang="zh-CN" altLang="en-US" sz="2000" b="1" dirty="0"/>
              <a:t>退栈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};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B87B6E4B-E252-400B-BCA4-37A25A33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1341016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CC"/>
                </a:solidFill>
              </a:rPr>
              <a:t>后序遍历非递归算法</a:t>
            </a:r>
          </a:p>
        </p:txBody>
      </p:sp>
      <p:sp>
        <p:nvSpPr>
          <p:cNvPr id="36871" name="Text Box 10">
            <a:extLst>
              <a:ext uri="{FF2B5EF4-FFF2-40B4-BE49-F238E27FC236}">
                <a16:creationId xmlns:a16="http://schemas.microsoft.com/office/drawing/2014/main" id="{E82C1B0C-BCDA-4315-B3FE-AFB64DC9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85280"/>
            <a:ext cx="2514600" cy="409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</a:p>
          <a:p>
            <a:pPr eaLnBrk="1" hangingPunct="1"/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    else</a:t>
            </a:r>
          </a:p>
          <a:p>
            <a:pPr eaLnBrk="1" hangingPunct="1"/>
            <a:r>
              <a:rPr lang="en-US" altLang="zh-CN" sz="2000" b="1" dirty="0"/>
              <a:t>        {   </a:t>
            </a:r>
            <a:r>
              <a:rPr lang="zh-CN" altLang="en-US" sz="2000" b="1" dirty="0">
                <a:solidFill>
                  <a:schemeClr val="accent2"/>
                </a:solidFill>
              </a:rPr>
              <a:t>当栈顶指针 </a:t>
            </a: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             所指结点的 </a:t>
            </a: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             右子树不存</a:t>
            </a: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</a:rPr>
              <a:t>             在或已访问</a:t>
            </a:r>
            <a:r>
              <a:rPr lang="en-US" altLang="zh-CN" sz="2000" b="1" dirty="0">
                <a:solidFill>
                  <a:schemeClr val="accent2"/>
                </a:solidFill>
              </a:rPr>
              <a:t>,  </a:t>
            </a: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</a:rPr>
              <a:t>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退栈并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</a:rPr>
              <a:t>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否则右一步</a:t>
            </a:r>
            <a:r>
              <a:rPr lang="en-US" altLang="zh-CN" sz="2000" b="1" dirty="0">
                <a:solidFill>
                  <a:schemeClr val="accent2"/>
                </a:solidFill>
              </a:rPr>
              <a:t>; </a:t>
            </a:r>
            <a:r>
              <a:rPr lang="en-US" altLang="zh-CN" sz="2000" b="1" dirty="0"/>
              <a:t>}</a:t>
            </a:r>
          </a:p>
          <a:p>
            <a:pPr eaLnBrk="1" hangingPunct="1"/>
            <a:r>
              <a:rPr lang="en-US" altLang="zh-CN" sz="2000" b="1" dirty="0"/>
              <a:t>};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6">
            <a:extLst>
              <a:ext uri="{FF2B5EF4-FFF2-40B4-BE49-F238E27FC236}">
                <a16:creationId xmlns:a16="http://schemas.microsoft.com/office/drawing/2014/main" id="{6FDC2CE4-C337-4725-AE72-9A343BA20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63997"/>
            <a:ext cx="7200900" cy="31956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中序线索化：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、将二叉树的空指针改为指向前驱或后继的线索；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、前驱或后继的信息只有在遍历时才能得到；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、线索化：在遍历的过程中修改线索；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pre </a:t>
            </a:r>
            <a:r>
              <a:rPr lang="zh-CN" altLang="en-US"/>
              <a:t>始终指向刚刚访问过的节点；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p </a:t>
            </a:r>
            <a:r>
              <a:rPr lang="zh-CN" altLang="en-US"/>
              <a:t>指向当前访问过的节点，</a:t>
            </a:r>
            <a:r>
              <a:rPr lang="en-US" altLang="zh-CN"/>
              <a:t>pre</a:t>
            </a:r>
            <a:r>
              <a:rPr lang="zh-CN" altLang="en-US"/>
              <a:t>指向他的前驱；</a:t>
            </a: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B0571634-9942-4C98-A163-3A115A7C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1000"/>
            <a:ext cx="8280400" cy="613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 dirty="0"/>
              <a:t>Status   </a:t>
            </a:r>
            <a:r>
              <a:rPr kumimoji="0" lang="en-US" altLang="zh-CN" sz="1800" b="1" dirty="0" err="1"/>
              <a:t>InOrderThreading</a:t>
            </a:r>
            <a:r>
              <a:rPr kumimoji="0" lang="en-US" altLang="zh-CN" sz="1800" b="1" dirty="0"/>
              <a:t>(THTREE  &amp;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,  THTREE  T)</a:t>
            </a:r>
          </a:p>
          <a:p>
            <a:pPr eaLnBrk="1" hangingPunct="1"/>
            <a:r>
              <a:rPr kumimoji="0" lang="en-US" altLang="zh-CN" sz="1800" b="1" dirty="0"/>
              <a:t>{   if ( !(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 = (THTREE)malloc(</a:t>
            </a:r>
            <a:r>
              <a:rPr kumimoji="0" lang="en-US" altLang="zh-CN" sz="1800" b="1" dirty="0" err="1"/>
              <a:t>Sizeof</a:t>
            </a:r>
            <a:r>
              <a:rPr kumimoji="0" lang="en-US" altLang="zh-CN" sz="1800" b="1" dirty="0"/>
              <a:t>(</a:t>
            </a:r>
            <a:r>
              <a:rPr kumimoji="0" lang="en-US" altLang="zh-CN" sz="1800" b="1" dirty="0" err="1"/>
              <a:t>LNode</a:t>
            </a:r>
            <a:r>
              <a:rPr kumimoji="0" lang="en-US" altLang="zh-CN" sz="1800" b="1" dirty="0"/>
              <a:t>))))  exit(OVERFLOW); //</a:t>
            </a:r>
            <a:r>
              <a:rPr kumimoji="0" lang="zh-CN" altLang="en-US" sz="1800" b="1" dirty="0"/>
              <a:t>头结点</a:t>
            </a:r>
          </a:p>
          <a:p>
            <a:pPr eaLnBrk="1" hangingPunct="1"/>
            <a:r>
              <a:rPr kumimoji="0" lang="zh-CN" altLang="en-US" sz="1800" b="1" dirty="0"/>
              <a:t>   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-&gt;</a:t>
            </a:r>
            <a:r>
              <a:rPr kumimoji="0" lang="en-US" altLang="zh-CN" sz="1800" b="1" dirty="0" err="1"/>
              <a:t>ltag</a:t>
            </a:r>
            <a:r>
              <a:rPr kumimoji="0" lang="en-US" altLang="zh-CN" sz="1800" b="1" dirty="0"/>
              <a:t> = 1 ;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-&gt;</a:t>
            </a:r>
            <a:r>
              <a:rPr kumimoji="0" lang="en-US" altLang="zh-CN" sz="1800" b="1" dirty="0" err="1"/>
              <a:t>rtag</a:t>
            </a:r>
            <a:r>
              <a:rPr kumimoji="0" lang="en-US" altLang="zh-CN" sz="1800" b="1" dirty="0"/>
              <a:t> = 1 ;</a:t>
            </a:r>
          </a:p>
          <a:p>
            <a:pPr eaLnBrk="1" hangingPunct="1"/>
            <a:r>
              <a:rPr kumimoji="0" lang="en-US" altLang="zh-CN" sz="1800" b="1" dirty="0"/>
              <a:t>   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-&gt;</a:t>
            </a:r>
            <a:r>
              <a:rPr kumimoji="0" lang="en-US" altLang="zh-CN" sz="1800" b="1" dirty="0" err="1"/>
              <a:t>rchild</a:t>
            </a:r>
            <a:r>
              <a:rPr kumimoji="0" lang="en-US" altLang="zh-CN" sz="1800" b="1" dirty="0"/>
              <a:t>  =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;                                               </a:t>
            </a:r>
            <a:r>
              <a:rPr kumimoji="0" lang="en-US" altLang="zh-CN" sz="1800" dirty="0"/>
              <a:t>//</a:t>
            </a:r>
            <a:r>
              <a:rPr kumimoji="0" lang="zh-CN" altLang="en-US" sz="1800" dirty="0"/>
              <a:t>右指针回指</a:t>
            </a:r>
          </a:p>
          <a:p>
            <a:pPr eaLnBrk="1" hangingPunct="1"/>
            <a:r>
              <a:rPr kumimoji="0" lang="zh-CN" altLang="en-US" sz="1800" b="1" dirty="0"/>
              <a:t>     </a:t>
            </a:r>
            <a:r>
              <a:rPr kumimoji="0" lang="en-US" altLang="zh-CN" sz="1800" b="1" dirty="0"/>
              <a:t>if ( !T )  {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-&gt;</a:t>
            </a:r>
            <a:r>
              <a:rPr kumimoji="0" lang="en-US" altLang="zh-CN" sz="1800" b="1" dirty="0" err="1"/>
              <a:t>lchild</a:t>
            </a:r>
            <a:r>
              <a:rPr kumimoji="0" lang="en-US" altLang="zh-CN" sz="1800" b="1" dirty="0"/>
              <a:t>  =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 ;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-&gt;</a:t>
            </a:r>
            <a:r>
              <a:rPr kumimoji="0" lang="en-US" altLang="zh-CN" sz="1800" b="1" dirty="0" err="1"/>
              <a:t>ltag</a:t>
            </a:r>
            <a:r>
              <a:rPr kumimoji="0" lang="en-US" altLang="zh-CN" sz="1800" b="1" dirty="0"/>
              <a:t>=0;}    </a:t>
            </a:r>
            <a:r>
              <a:rPr kumimoji="0" lang="en-US" altLang="zh-CN" sz="1800" dirty="0"/>
              <a:t>//</a:t>
            </a:r>
            <a:r>
              <a:rPr kumimoji="0" lang="zh-CN" altLang="en-US" sz="1800" dirty="0"/>
              <a:t>若二叉树空则左指针回指</a:t>
            </a:r>
          </a:p>
          <a:p>
            <a:pPr eaLnBrk="1" hangingPunct="1"/>
            <a:r>
              <a:rPr kumimoji="0" lang="zh-CN" altLang="en-US" sz="1800" b="1" dirty="0"/>
              <a:t>     </a:t>
            </a:r>
            <a:r>
              <a:rPr kumimoji="0" lang="en-US" altLang="zh-CN" sz="1800" b="1" dirty="0"/>
              <a:t>else {</a:t>
            </a:r>
          </a:p>
          <a:p>
            <a:pPr eaLnBrk="1" hangingPunct="1"/>
            <a:r>
              <a:rPr kumimoji="0" lang="en-US" altLang="zh-CN" sz="1800" b="1" dirty="0"/>
              <a:t>               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-&gt;</a:t>
            </a:r>
            <a:r>
              <a:rPr kumimoji="0" lang="en-US" altLang="zh-CN" sz="1800" b="1" dirty="0" err="1"/>
              <a:t>lchild</a:t>
            </a:r>
            <a:r>
              <a:rPr kumimoji="0" lang="en-US" altLang="zh-CN" sz="1800" b="1" dirty="0"/>
              <a:t>  = T ;      pre =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 ;</a:t>
            </a:r>
          </a:p>
          <a:p>
            <a:pPr eaLnBrk="1" hangingPunct="1"/>
            <a:r>
              <a:rPr kumimoji="0" lang="en-US" altLang="zh-CN" sz="1800" b="1" dirty="0"/>
              <a:t>                </a:t>
            </a:r>
            <a:r>
              <a:rPr kumimoji="0" lang="en-US" altLang="zh-CN" sz="1800" b="1" dirty="0">
                <a:solidFill>
                  <a:schemeClr val="accent2"/>
                </a:solidFill>
              </a:rPr>
              <a:t> </a:t>
            </a:r>
            <a:r>
              <a:rPr kumimoji="0" lang="en-US" altLang="zh-CN" sz="1800" b="1" dirty="0" err="1">
                <a:solidFill>
                  <a:schemeClr val="accent2"/>
                </a:solidFill>
              </a:rPr>
              <a:t>InThreading</a:t>
            </a:r>
            <a:r>
              <a:rPr kumimoji="0" lang="en-US" altLang="zh-CN" sz="1800" b="1" dirty="0"/>
              <a:t>( T ) ;                                       </a:t>
            </a:r>
            <a:r>
              <a:rPr kumimoji="0" lang="en-US" altLang="zh-CN" sz="1800" dirty="0"/>
              <a:t>//</a:t>
            </a:r>
            <a:r>
              <a:rPr kumimoji="0" lang="zh-CN" altLang="en-US" sz="1800" dirty="0"/>
              <a:t>中序线索化</a:t>
            </a:r>
          </a:p>
          <a:p>
            <a:pPr eaLnBrk="1" hangingPunct="1"/>
            <a:r>
              <a:rPr kumimoji="0" lang="zh-CN" altLang="en-US" sz="1800" b="1" dirty="0"/>
              <a:t>                 </a:t>
            </a:r>
            <a:r>
              <a:rPr kumimoji="0" lang="en-US" altLang="zh-CN" sz="1800" b="1" dirty="0"/>
              <a:t>Pre-&gt;</a:t>
            </a:r>
            <a:r>
              <a:rPr kumimoji="0" lang="en-US" altLang="zh-CN" sz="1800" b="1" dirty="0" err="1"/>
              <a:t>rchild</a:t>
            </a:r>
            <a:r>
              <a:rPr kumimoji="0" lang="en-US" altLang="zh-CN" sz="1800" b="1" dirty="0"/>
              <a:t>  = </a:t>
            </a:r>
            <a:r>
              <a:rPr kumimoji="0" lang="en-US" altLang="zh-CN" sz="1800" b="1" dirty="0" err="1"/>
              <a:t>Thrt</a:t>
            </a:r>
            <a:r>
              <a:rPr kumimoji="0" lang="en-US" altLang="zh-CN" sz="1800" b="1" dirty="0"/>
              <a:t>;   pre-&gt;</a:t>
            </a:r>
            <a:r>
              <a:rPr kumimoji="0" lang="en-US" altLang="zh-CN" sz="1800" b="1" dirty="0" err="1"/>
              <a:t>rtag</a:t>
            </a:r>
            <a:r>
              <a:rPr kumimoji="0" lang="en-US" altLang="zh-CN" sz="1800" b="1" dirty="0"/>
              <a:t>  =  0 ;      </a:t>
            </a:r>
            <a:r>
              <a:rPr kumimoji="0" lang="en-US" altLang="zh-CN" sz="1800" dirty="0"/>
              <a:t>//</a:t>
            </a:r>
            <a:r>
              <a:rPr kumimoji="0" lang="zh-CN" altLang="en-US" sz="1800" dirty="0"/>
              <a:t>最后结点线索化</a:t>
            </a:r>
          </a:p>
          <a:p>
            <a:pPr eaLnBrk="1" hangingPunct="1"/>
            <a:r>
              <a:rPr kumimoji="0" lang="zh-CN" altLang="en-US" sz="1800" b="1" dirty="0">
                <a:solidFill>
                  <a:srgbClr val="FF0000"/>
                </a:solidFill>
              </a:rPr>
              <a:t>                </a:t>
            </a:r>
            <a:r>
              <a:rPr kumimoji="0" lang="en-US" altLang="zh-CN" sz="1800" b="1" dirty="0" err="1">
                <a:solidFill>
                  <a:srgbClr val="FF0000"/>
                </a:solidFill>
              </a:rPr>
              <a:t>Thrt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-&gt;</a:t>
            </a:r>
            <a:r>
              <a:rPr kumimoji="0" lang="en-US" altLang="zh-CN" sz="1800" b="1" dirty="0" err="1">
                <a:solidFill>
                  <a:srgbClr val="FF0000"/>
                </a:solidFill>
              </a:rPr>
              <a:t>rchild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=</a:t>
            </a:r>
            <a:r>
              <a:rPr kumimoji="0" lang="en-US" altLang="zh-CN" sz="1800" b="1" dirty="0" err="1">
                <a:solidFill>
                  <a:srgbClr val="FF0000"/>
                </a:solidFill>
              </a:rPr>
              <a:t>Thrt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;  // 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 </a:t>
            </a:r>
            <a:r>
              <a:rPr kumimoji="0" lang="en-US" altLang="zh-CN" sz="1800" b="1" dirty="0" err="1">
                <a:solidFill>
                  <a:srgbClr val="FF0000"/>
                </a:solidFill>
              </a:rPr>
              <a:t>Thrt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-&gt;</a:t>
            </a:r>
            <a:r>
              <a:rPr kumimoji="0" lang="en-US" altLang="zh-CN" sz="1800" b="1" dirty="0" err="1">
                <a:solidFill>
                  <a:srgbClr val="FF0000"/>
                </a:solidFill>
              </a:rPr>
              <a:t>rchild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  = pre ;     //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另外一种定义方式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eaLnBrk="1" hangingPunct="1"/>
            <a:r>
              <a:rPr kumimoji="0" lang="en-US" altLang="zh-CN" sz="1800" b="1" dirty="0"/>
              <a:t>            }</a:t>
            </a:r>
          </a:p>
          <a:p>
            <a:pPr eaLnBrk="1" hangingPunct="1"/>
            <a:r>
              <a:rPr kumimoji="0" lang="en-US" altLang="zh-CN" sz="1800" b="1" dirty="0"/>
              <a:t>     return OK ;</a:t>
            </a:r>
          </a:p>
          <a:p>
            <a:pPr eaLnBrk="1" hangingPunct="1"/>
            <a:r>
              <a:rPr kumimoji="0" lang="en-US" altLang="zh-CN" sz="1800" b="1" dirty="0"/>
              <a:t>}</a:t>
            </a:r>
          </a:p>
          <a:p>
            <a:pPr eaLnBrk="1" hangingPunct="1"/>
            <a:r>
              <a:rPr kumimoji="0" lang="en-US" altLang="zh-CN" sz="1800" b="1" dirty="0"/>
              <a:t>Void  </a:t>
            </a:r>
            <a:r>
              <a:rPr kumimoji="0" lang="en-US" altLang="zh-CN" sz="1800" b="1" dirty="0" err="1">
                <a:solidFill>
                  <a:schemeClr val="accent2"/>
                </a:solidFill>
              </a:rPr>
              <a:t>InThreading</a:t>
            </a:r>
            <a:r>
              <a:rPr kumimoji="0" lang="en-US" altLang="zh-CN" sz="1800" b="1" dirty="0"/>
              <a:t>( THTREE p )</a:t>
            </a:r>
          </a:p>
          <a:p>
            <a:pPr eaLnBrk="1" hangingPunct="1"/>
            <a:r>
              <a:rPr kumimoji="0" lang="en-US" altLang="zh-CN" sz="1800" b="1" dirty="0"/>
              <a:t>{    if( p ) </a:t>
            </a:r>
          </a:p>
          <a:p>
            <a:pPr eaLnBrk="1" hangingPunct="1"/>
            <a:r>
              <a:rPr kumimoji="0" lang="en-US" altLang="zh-CN" sz="1800" b="1" dirty="0"/>
              <a:t>     {   </a:t>
            </a:r>
            <a:r>
              <a:rPr kumimoji="0" lang="en-US" altLang="zh-CN" sz="1800" b="1" dirty="0">
                <a:solidFill>
                  <a:schemeClr val="accent2"/>
                </a:solidFill>
              </a:rPr>
              <a:t> </a:t>
            </a:r>
            <a:r>
              <a:rPr kumimoji="0" lang="en-US" altLang="zh-CN" sz="1800" b="1" dirty="0" err="1">
                <a:solidFill>
                  <a:schemeClr val="accent2"/>
                </a:solidFill>
              </a:rPr>
              <a:t>InThreading</a:t>
            </a:r>
            <a:r>
              <a:rPr kumimoji="0" lang="en-US" altLang="zh-CN" sz="1800" b="1" dirty="0"/>
              <a:t>( p-&gt;</a:t>
            </a:r>
            <a:r>
              <a:rPr kumimoji="0" lang="en-US" altLang="zh-CN" sz="1800" b="1" dirty="0" err="1"/>
              <a:t>lchild</a:t>
            </a:r>
            <a:r>
              <a:rPr kumimoji="0" lang="en-US" altLang="zh-CN" sz="1800" b="1" dirty="0"/>
              <a:t> );                                                //</a:t>
            </a:r>
            <a:r>
              <a:rPr kumimoji="0" lang="zh-CN" altLang="en-US" sz="1800" dirty="0"/>
              <a:t>左子树线索化</a:t>
            </a:r>
          </a:p>
          <a:p>
            <a:pPr eaLnBrk="1" hangingPunct="1"/>
            <a:r>
              <a:rPr kumimoji="0" lang="zh-CN" altLang="en-US" sz="1800" b="1" dirty="0"/>
              <a:t>           </a:t>
            </a:r>
            <a:r>
              <a:rPr kumimoji="0" lang="en-US" altLang="zh-CN" sz="1800" b="1" dirty="0"/>
              <a:t>if( ! p-&gt;</a:t>
            </a:r>
            <a:r>
              <a:rPr kumimoji="0" lang="en-US" altLang="zh-CN" sz="1800" b="1" dirty="0" err="1"/>
              <a:t>lchild</a:t>
            </a:r>
            <a:r>
              <a:rPr kumimoji="0" lang="en-US" altLang="zh-CN" sz="1800" b="1" dirty="0"/>
              <a:t> ) {   p-&gt;</a:t>
            </a:r>
            <a:r>
              <a:rPr kumimoji="0" lang="en-US" altLang="zh-CN" sz="1800" b="1" dirty="0" err="1"/>
              <a:t>ltag</a:t>
            </a:r>
            <a:r>
              <a:rPr kumimoji="0" lang="en-US" altLang="zh-CN" sz="1800" b="1" dirty="0"/>
              <a:t>  = 0 ;  p-&gt;</a:t>
            </a:r>
            <a:r>
              <a:rPr kumimoji="0" lang="en-US" altLang="zh-CN" sz="1800" b="1" dirty="0" err="1"/>
              <a:t>lchild</a:t>
            </a:r>
            <a:r>
              <a:rPr kumimoji="0" lang="en-US" altLang="zh-CN" sz="1800" b="1" dirty="0"/>
              <a:t>  =  pre; }     //</a:t>
            </a:r>
            <a:r>
              <a:rPr kumimoji="0" lang="zh-CN" altLang="en-US" sz="1800" dirty="0"/>
              <a:t>左线索</a:t>
            </a:r>
          </a:p>
          <a:p>
            <a:pPr eaLnBrk="1" hangingPunct="1"/>
            <a:r>
              <a:rPr kumimoji="0" lang="zh-CN" altLang="en-US" sz="1800" b="1" dirty="0"/>
              <a:t>           </a:t>
            </a:r>
            <a:r>
              <a:rPr kumimoji="0" lang="en-US" altLang="zh-CN" sz="1800" b="1" dirty="0"/>
              <a:t>if( !pre-&gt;</a:t>
            </a:r>
            <a:r>
              <a:rPr kumimoji="0" lang="en-US" altLang="zh-CN" sz="1800" b="1" dirty="0" err="1"/>
              <a:t>rchild</a:t>
            </a:r>
            <a:r>
              <a:rPr kumimoji="0" lang="en-US" altLang="zh-CN" sz="1800" b="1" dirty="0"/>
              <a:t> ) {  pre-&gt;</a:t>
            </a:r>
            <a:r>
              <a:rPr kumimoji="0" lang="en-US" altLang="zh-CN" sz="1800" b="1" dirty="0" err="1"/>
              <a:t>rtag</a:t>
            </a:r>
            <a:r>
              <a:rPr kumimoji="0" lang="en-US" altLang="zh-CN" sz="1800" b="1" dirty="0"/>
              <a:t> = 0 ; pre-&gt;</a:t>
            </a:r>
            <a:r>
              <a:rPr kumimoji="0" lang="en-US" altLang="zh-CN" sz="1800" b="1" dirty="0" err="1"/>
              <a:t>rchild</a:t>
            </a:r>
            <a:r>
              <a:rPr kumimoji="0" lang="en-US" altLang="zh-CN" sz="1800" b="1" dirty="0"/>
              <a:t> = p; }  //</a:t>
            </a:r>
            <a:r>
              <a:rPr kumimoji="0" lang="zh-CN" altLang="en-US" sz="1800" dirty="0"/>
              <a:t>右线索</a:t>
            </a:r>
          </a:p>
          <a:p>
            <a:pPr eaLnBrk="1" hangingPunct="1"/>
            <a:r>
              <a:rPr kumimoji="0" lang="zh-CN" altLang="en-US" sz="1800" b="1" dirty="0"/>
              <a:t>           </a:t>
            </a:r>
            <a:r>
              <a:rPr kumimoji="0" lang="en-US" altLang="zh-CN" sz="1800" b="1" dirty="0"/>
              <a:t>pre = p;                                                                              //</a:t>
            </a:r>
            <a:r>
              <a:rPr kumimoji="0" lang="en-US" altLang="zh-CN" sz="1800" dirty="0"/>
              <a:t>pre </a:t>
            </a:r>
            <a:r>
              <a:rPr kumimoji="0" lang="zh-CN" altLang="en-US" sz="1800" dirty="0"/>
              <a:t>指向 </a:t>
            </a:r>
            <a:r>
              <a:rPr kumimoji="0" lang="en-US" altLang="zh-CN" sz="1800" dirty="0"/>
              <a:t>p </a:t>
            </a:r>
            <a:r>
              <a:rPr kumimoji="0" lang="zh-CN" altLang="en-US" sz="1800" dirty="0"/>
              <a:t>的前驱</a:t>
            </a:r>
          </a:p>
          <a:p>
            <a:pPr eaLnBrk="1" hangingPunct="1"/>
            <a:r>
              <a:rPr kumimoji="0" lang="zh-CN" altLang="en-US" sz="1800" b="1" dirty="0"/>
              <a:t>           </a:t>
            </a:r>
            <a:r>
              <a:rPr kumimoji="0" lang="en-US" altLang="zh-CN" sz="1800" b="1" dirty="0" err="1">
                <a:solidFill>
                  <a:schemeClr val="accent2"/>
                </a:solidFill>
              </a:rPr>
              <a:t>InThreading</a:t>
            </a:r>
            <a:r>
              <a:rPr kumimoji="0" lang="en-US" altLang="zh-CN" sz="1800" b="1" dirty="0"/>
              <a:t>( p-&gt;</a:t>
            </a:r>
            <a:r>
              <a:rPr kumimoji="0" lang="en-US" altLang="zh-CN" sz="1800" b="1" dirty="0" err="1"/>
              <a:t>rchild</a:t>
            </a:r>
            <a:r>
              <a:rPr kumimoji="0" lang="en-US" altLang="zh-CN" sz="1800" b="1" dirty="0"/>
              <a:t> );                                               //</a:t>
            </a:r>
            <a:r>
              <a:rPr kumimoji="0" lang="zh-CN" altLang="en-US" sz="1800" dirty="0"/>
              <a:t>右子树线索化</a:t>
            </a:r>
          </a:p>
          <a:p>
            <a:pPr eaLnBrk="1" hangingPunct="1"/>
            <a:r>
              <a:rPr kumimoji="0" lang="zh-CN" altLang="en-US" sz="1800" b="1" dirty="0"/>
              <a:t>    </a:t>
            </a:r>
            <a:r>
              <a:rPr kumimoji="0" lang="en-US" altLang="zh-CN" sz="1800" b="1" dirty="0"/>
              <a:t>}</a:t>
            </a:r>
          </a:p>
          <a:p>
            <a:pPr eaLnBrk="1" hangingPunct="1"/>
            <a:r>
              <a:rPr kumimoji="0" lang="en-US" altLang="zh-CN" sz="1800" b="1" dirty="0"/>
              <a:t>} </a:t>
            </a:r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91B38ED3-18BA-423F-8692-9F0644527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6109097"/>
            <a:ext cx="2314575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中序线索化算法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80AE7D9-77BC-4B71-955C-41B44FD6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497888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中序遍历非递归算法：</a:t>
            </a:r>
          </a:p>
          <a:p>
            <a:r>
              <a:rPr lang="en-US" altLang="zh-CN" sz="1800" b="1" dirty="0"/>
              <a:t>void  </a:t>
            </a:r>
            <a:r>
              <a:rPr lang="en-US" altLang="zh-CN" sz="1800" b="1" dirty="0" err="1"/>
              <a:t>InOrder</a:t>
            </a:r>
            <a:r>
              <a:rPr lang="en-US" altLang="zh-CN" sz="1800" b="1" dirty="0"/>
              <a:t>(BTREE *root</a:t>
            </a:r>
          </a:p>
          <a:p>
            <a:r>
              <a:rPr lang="en-US" altLang="zh-CN" sz="1800" b="1" dirty="0"/>
              <a:t> {   BTREE *stack[MAX];</a:t>
            </a:r>
          </a:p>
          <a:p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top=0;</a:t>
            </a:r>
          </a:p>
          <a:p>
            <a:r>
              <a:rPr lang="en-US" altLang="zh-CN" sz="1800" b="1" dirty="0"/>
              <a:t>    do{   	  while(root!=Null)</a:t>
            </a:r>
          </a:p>
          <a:p>
            <a:r>
              <a:rPr lang="en-US" altLang="zh-CN" sz="1800" b="1" dirty="0"/>
              <a:t>	  {   top++;</a:t>
            </a:r>
          </a:p>
          <a:p>
            <a:r>
              <a:rPr lang="en-US" altLang="zh-CN" sz="1800" b="1" dirty="0"/>
              <a:t>                         if(top&gt;MAX) </a:t>
            </a:r>
          </a:p>
          <a:p>
            <a:r>
              <a:rPr lang="en-US" altLang="zh-CN" sz="1800" b="1" dirty="0"/>
              <a:t>		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栈满</a:t>
            </a:r>
            <a:r>
              <a:rPr lang="en-US" altLang="zh-CN" sz="1800" b="1" dirty="0"/>
              <a:t>!\n");</a:t>
            </a:r>
          </a:p>
          <a:p>
            <a:r>
              <a:rPr lang="en-US" altLang="zh-CN" sz="1800" b="1" dirty="0"/>
              <a:t>                         else </a:t>
            </a:r>
          </a:p>
          <a:p>
            <a:r>
              <a:rPr lang="en-US" altLang="zh-CN" sz="1800" b="1" dirty="0"/>
              <a:t>	                    stack[top]=root;</a:t>
            </a:r>
          </a:p>
          <a:p>
            <a:r>
              <a:rPr lang="en-US" altLang="zh-CN" sz="1800" b="1" dirty="0"/>
              <a:t>                      root=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(root);</a:t>
            </a:r>
          </a:p>
          <a:p>
            <a:r>
              <a:rPr lang="en-US" altLang="zh-CN" sz="1800" b="1" dirty="0"/>
              <a:t>                    }</a:t>
            </a:r>
          </a:p>
          <a:p>
            <a:r>
              <a:rPr lang="en-US" altLang="zh-CN" sz="1800" b="1" dirty="0"/>
              <a:t>                   if(top!=0)</a:t>
            </a:r>
          </a:p>
          <a:p>
            <a:r>
              <a:rPr lang="en-US" altLang="zh-CN" sz="1800" b="1" dirty="0"/>
              <a:t>                   {  </a:t>
            </a:r>
          </a:p>
          <a:p>
            <a:r>
              <a:rPr lang="en-US" altLang="zh-CN" sz="1800" b="1" dirty="0"/>
              <a:t>                          root=stack[top];</a:t>
            </a:r>
          </a:p>
          <a:p>
            <a:r>
              <a:rPr lang="en-US" altLang="zh-CN" sz="1800" b="1" dirty="0"/>
              <a:t>                          top--;</a:t>
            </a:r>
          </a:p>
          <a:p>
            <a:r>
              <a:rPr lang="en-US" altLang="zh-CN" sz="1800" b="1" dirty="0"/>
              <a:t>          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("%c ",Data(root));</a:t>
            </a:r>
          </a:p>
          <a:p>
            <a:r>
              <a:rPr lang="en-US" altLang="zh-CN" sz="1800" b="1" dirty="0"/>
              <a:t>                          root=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(root);   </a:t>
            </a:r>
          </a:p>
          <a:p>
            <a:r>
              <a:rPr lang="en-US" altLang="zh-CN" sz="1800" b="1" dirty="0"/>
              <a:t>	 }</a:t>
            </a:r>
          </a:p>
          <a:p>
            <a:r>
              <a:rPr lang="en-US" altLang="zh-CN" sz="1800" b="1" dirty="0"/>
              <a:t>      }while((top!=0)||(root!=Null));</a:t>
            </a:r>
          </a:p>
          <a:p>
            <a:r>
              <a:rPr lang="en-US" altLang="zh-CN" sz="1800" b="1" dirty="0"/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FD0C85-DB25-4969-A2B8-C99822A0A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836712"/>
            <a:ext cx="3245017" cy="1663786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7386BCAC-C844-455A-A2F5-0F424F94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2716497"/>
            <a:ext cx="2376487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Loop:</a:t>
            </a:r>
          </a:p>
          <a:p>
            <a:pPr eaLnBrk="1" hangingPunct="1"/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    else</a:t>
            </a:r>
          </a:p>
          <a:p>
            <a:pPr eaLnBrk="1" hangingPunct="1"/>
            <a:r>
              <a:rPr lang="en-US" altLang="zh-CN" sz="2000" b="1" dirty="0"/>
              <a:t>        {  </a:t>
            </a:r>
            <a:r>
              <a:rPr lang="zh-CN" altLang="en-US" sz="2000" b="1" dirty="0"/>
              <a:t>退栈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</a:p>
          <a:p>
            <a:pPr eaLnBrk="1" hangingPunct="1"/>
            <a:r>
              <a:rPr lang="en-US" altLang="zh-CN" sz="2000" b="1" dirty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F32D7BE4-63A8-4998-9783-D62B9C46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9" y="566737"/>
            <a:ext cx="8496300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先序遍历非递归算法：</a:t>
            </a:r>
          </a:p>
          <a:p>
            <a:r>
              <a:rPr lang="en-US" altLang="zh-CN" sz="1800" b="1" dirty="0"/>
              <a:t>void  </a:t>
            </a:r>
            <a:r>
              <a:rPr lang="en-US" altLang="zh-CN" sz="1800" b="1" dirty="0" err="1"/>
              <a:t>PreOrder</a:t>
            </a:r>
            <a:r>
              <a:rPr lang="en-US" altLang="zh-CN" sz="1800" b="1" dirty="0"/>
              <a:t>(BTREE *root</a:t>
            </a:r>
          </a:p>
          <a:p>
            <a:r>
              <a:rPr lang="en-US" altLang="zh-CN" sz="1800" b="1" dirty="0"/>
              <a:t>{      BTREE *stack[MAX];</a:t>
            </a:r>
          </a:p>
          <a:p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top=0;</a:t>
            </a:r>
          </a:p>
          <a:p>
            <a:r>
              <a:rPr lang="en-US" altLang="zh-CN" sz="1800" b="1" dirty="0"/>
              <a:t>       do{   while(root!=Null)</a:t>
            </a:r>
          </a:p>
          <a:p>
            <a:r>
              <a:rPr lang="en-US" altLang="zh-CN" sz="1800" b="1" dirty="0"/>
              <a:t>	{   </a:t>
            </a:r>
          </a:p>
          <a:p>
            <a:r>
              <a:rPr lang="en-US" altLang="zh-CN" sz="1800" b="1" dirty="0"/>
              <a:t>	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("%c ",Data(root));</a:t>
            </a:r>
          </a:p>
          <a:p>
            <a:r>
              <a:rPr lang="en-US" altLang="zh-CN" sz="1800" b="1" dirty="0"/>
              <a:t>                           top++;</a:t>
            </a:r>
          </a:p>
          <a:p>
            <a:r>
              <a:rPr lang="en-US" altLang="zh-CN" sz="1800" b="1" dirty="0"/>
              <a:t>                           if(top&gt;MAX) </a:t>
            </a:r>
          </a:p>
          <a:p>
            <a:r>
              <a:rPr lang="en-US" altLang="zh-CN" sz="1800" b="1" dirty="0"/>
              <a:t>		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栈满</a:t>
            </a:r>
            <a:r>
              <a:rPr lang="en-US" altLang="zh-CN" sz="1800" b="1" dirty="0"/>
              <a:t>!\n");</a:t>
            </a:r>
          </a:p>
          <a:p>
            <a:r>
              <a:rPr lang="en-US" altLang="zh-CN" sz="1800" b="1" dirty="0"/>
              <a:t>                           else stack[top]=root;</a:t>
            </a:r>
          </a:p>
          <a:p>
            <a:r>
              <a:rPr lang="en-US" altLang="zh-CN" sz="1800" b="1" dirty="0"/>
              <a:t>                                    root=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(root);</a:t>
            </a:r>
          </a:p>
          <a:p>
            <a:r>
              <a:rPr lang="en-US" altLang="zh-CN" sz="1800" b="1" dirty="0"/>
              <a:t>	}</a:t>
            </a:r>
          </a:p>
          <a:p>
            <a:r>
              <a:rPr lang="en-US" altLang="zh-CN" sz="1800" b="1" dirty="0"/>
              <a:t>                  if(top!=0)</a:t>
            </a:r>
          </a:p>
          <a:p>
            <a:r>
              <a:rPr lang="en-US" altLang="zh-CN" sz="1800" b="1" dirty="0"/>
              <a:t>	{  </a:t>
            </a:r>
          </a:p>
          <a:p>
            <a:r>
              <a:rPr lang="en-US" altLang="zh-CN" sz="1800" b="1" dirty="0"/>
              <a:t>	         root=stack[top];</a:t>
            </a:r>
          </a:p>
          <a:p>
            <a:r>
              <a:rPr lang="en-US" altLang="zh-CN" sz="1800" b="1" dirty="0"/>
              <a:t>                           top--;</a:t>
            </a:r>
          </a:p>
          <a:p>
            <a:r>
              <a:rPr lang="en-US" altLang="zh-CN" sz="1800" b="1" dirty="0"/>
              <a:t>                           root=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(root);   </a:t>
            </a:r>
          </a:p>
          <a:p>
            <a:r>
              <a:rPr lang="en-US" altLang="zh-CN" sz="1800" b="1" dirty="0"/>
              <a:t>	}</a:t>
            </a:r>
          </a:p>
          <a:p>
            <a:r>
              <a:rPr lang="en-US" altLang="zh-CN" sz="1800" b="1" dirty="0"/>
              <a:t>        }while((top!=0)||(root!=Null));</a:t>
            </a:r>
          </a:p>
          <a:p>
            <a:r>
              <a:rPr lang="en-US" altLang="zh-CN" sz="1800" b="1" dirty="0"/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74338"/>
            <a:ext cx="2977321" cy="1899607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C62DC280-526F-44C7-9857-084A2ED5B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44" y="757123"/>
            <a:ext cx="2390775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Loop:</a:t>
            </a:r>
          </a:p>
          <a:p>
            <a:pPr eaLnBrk="1" hangingPunct="1"/>
            <a:r>
              <a:rPr lang="en-US" altLang="zh-CN" sz="2000" dirty="0"/>
              <a:t>{</a:t>
            </a:r>
          </a:p>
          <a:p>
            <a:pPr eaLnBrk="1" hangingPunct="1"/>
            <a:r>
              <a:rPr lang="en-US" altLang="zh-CN" sz="2000" dirty="0"/>
              <a:t>    if  (BT </a:t>
            </a:r>
            <a:r>
              <a:rPr lang="zh-CN" altLang="en-US" sz="2000" dirty="0"/>
              <a:t>非空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        { 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进栈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左一步</a:t>
            </a:r>
            <a:r>
              <a:rPr lang="en-US" altLang="zh-CN" sz="2000" dirty="0"/>
              <a:t>;}</a:t>
            </a:r>
          </a:p>
          <a:p>
            <a:pPr eaLnBrk="1" hangingPunct="1"/>
            <a:r>
              <a:rPr lang="en-US" altLang="zh-CN" sz="2000" dirty="0"/>
              <a:t>    else</a:t>
            </a:r>
          </a:p>
          <a:p>
            <a:pPr eaLnBrk="1" hangingPunct="1"/>
            <a:r>
              <a:rPr lang="en-US" altLang="zh-CN" sz="2000" dirty="0"/>
              <a:t>        { </a:t>
            </a:r>
            <a:r>
              <a:rPr lang="zh-CN" altLang="en-US" sz="2000" dirty="0"/>
              <a:t>退栈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右一步</a:t>
            </a:r>
            <a:r>
              <a:rPr lang="en-US" altLang="zh-CN" sz="2000" dirty="0"/>
              <a:t>;}</a:t>
            </a:r>
          </a:p>
          <a:p>
            <a:pPr eaLnBrk="1" hangingPunct="1"/>
            <a:r>
              <a:rPr lang="en-US" altLang="zh-CN" sz="2000"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2FE21273-18BB-4E5B-9989-A6512AB6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12477"/>
            <a:ext cx="8424863" cy="598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后序遍历非递归算法：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void  </a:t>
            </a:r>
            <a:r>
              <a:rPr lang="en-US" altLang="zh-CN" sz="1800" b="1" dirty="0" err="1"/>
              <a:t>PostOrder</a:t>
            </a:r>
            <a:r>
              <a:rPr lang="en-US" altLang="zh-CN" sz="1800" b="1" dirty="0"/>
              <a:t>(BTREE *root)    //</a:t>
            </a:r>
            <a:r>
              <a:rPr lang="zh-CN" altLang="en-US" sz="1800" b="1" dirty="0"/>
              <a:t>后序遍历，非递归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{       BTREE *stack[MAX],*p;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top=0,b;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do{    while(root!=Null)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{   top++;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if(top&gt;MAX)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栈满</a:t>
            </a:r>
            <a:r>
              <a:rPr lang="en-US" altLang="zh-CN" sz="1800" b="1" dirty="0"/>
              <a:t>!\n");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else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        stack[top]=root;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root=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(root);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}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p=Null; 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b=1;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while((top!=0)&amp;&amp;b)  //</a:t>
            </a:r>
            <a:r>
              <a:rPr lang="zh-CN" altLang="en-US" sz="1800" b="1" dirty="0"/>
              <a:t>右子树不存在或已访问</a:t>
            </a:r>
          </a:p>
          <a:p>
            <a:pPr>
              <a:lnSpc>
                <a:spcPct val="75000"/>
              </a:lnSpc>
            </a:pPr>
            <a:r>
              <a:rPr lang="zh-CN" altLang="en-US" sz="1800" b="1" dirty="0"/>
              <a:t>                  </a:t>
            </a:r>
            <a:r>
              <a:rPr lang="en-US" altLang="zh-CN" sz="1800" b="1" dirty="0"/>
              <a:t>{   root=stack[top];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if(root-&gt;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==p)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     {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("%c ",Data(root));    //</a:t>
            </a:r>
            <a:r>
              <a:rPr lang="zh-CN" altLang="en-US" sz="1800" b="1" dirty="0"/>
              <a:t>访问根结点</a:t>
            </a:r>
          </a:p>
          <a:p>
            <a:pPr>
              <a:lnSpc>
                <a:spcPct val="75000"/>
              </a:lnSpc>
            </a:pPr>
            <a:r>
              <a:rPr lang="zh-CN" altLang="en-US" sz="1800" b="1" dirty="0"/>
              <a:t>                             </a:t>
            </a:r>
            <a:r>
              <a:rPr lang="en-US" altLang="zh-CN" sz="1800" b="1" dirty="0"/>
              <a:t>top--;  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        p=root;        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}                               //p</a:t>
            </a:r>
            <a:r>
              <a:rPr lang="zh-CN" altLang="en-US" sz="1800" b="1" dirty="0"/>
              <a:t>指向刚访问</a:t>
            </a:r>
          </a:p>
          <a:p>
            <a:pPr>
              <a:lnSpc>
                <a:spcPct val="75000"/>
              </a:lnSpc>
            </a:pPr>
            <a:r>
              <a:rPr lang="zh-CN" altLang="en-US" sz="1800" b="1" dirty="0"/>
              <a:t>                       </a:t>
            </a:r>
            <a:r>
              <a:rPr lang="en-US" altLang="zh-CN" sz="1800" b="1" dirty="0"/>
              <a:t>else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{       root=</a:t>
            </a:r>
            <a:r>
              <a:rPr lang="en-US" altLang="zh-CN" sz="1800" b="1" dirty="0" err="1"/>
              <a:t>Rchild</a:t>
            </a:r>
            <a:r>
              <a:rPr lang="en-US" altLang="zh-CN" sz="1800" b="1" dirty="0"/>
              <a:t>(root);         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</a:t>
            </a:r>
            <a:r>
              <a:rPr lang="zh-CN" altLang="en-US" sz="1800" b="1" dirty="0"/>
              <a:t>                             </a:t>
            </a:r>
            <a:r>
              <a:rPr lang="en-US" altLang="zh-CN" sz="1800" b="1" dirty="0"/>
              <a:t>b=0;            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	     }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    }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             }while(top!=0);</a:t>
            </a:r>
          </a:p>
          <a:p>
            <a:pPr>
              <a:lnSpc>
                <a:spcPct val="75000"/>
              </a:lnSpc>
            </a:pPr>
            <a:r>
              <a:rPr lang="en-US" altLang="zh-CN" sz="1800" b="1" dirty="0"/>
              <a:t> }</a:t>
            </a:r>
          </a:p>
        </p:txBody>
      </p:sp>
      <p:sp>
        <p:nvSpPr>
          <p:cNvPr id="39939" name="Text Box 10">
            <a:extLst>
              <a:ext uri="{FF2B5EF4-FFF2-40B4-BE49-F238E27FC236}">
                <a16:creationId xmlns:a16="http://schemas.microsoft.com/office/drawing/2014/main" id="{626C114D-196A-4951-A25A-6361D3B9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808" y="2180608"/>
            <a:ext cx="2514600" cy="409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Loop:</a:t>
            </a:r>
          </a:p>
          <a:p>
            <a:pPr eaLnBrk="1" hangingPunct="1"/>
            <a:r>
              <a:rPr lang="en-US" altLang="zh-CN" sz="2000" dirty="0"/>
              <a:t>{</a:t>
            </a:r>
          </a:p>
          <a:p>
            <a:pPr eaLnBrk="1" hangingPunct="1"/>
            <a:r>
              <a:rPr lang="en-US" altLang="zh-CN" sz="2000" dirty="0"/>
              <a:t>    if  (BT </a:t>
            </a:r>
            <a:r>
              <a:rPr lang="zh-CN" altLang="en-US" sz="2000" dirty="0"/>
              <a:t>非空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        { </a:t>
            </a:r>
            <a:r>
              <a:rPr lang="zh-CN" altLang="en-US" sz="2000" dirty="0"/>
              <a:t>进栈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</a:t>
            </a:r>
            <a:r>
              <a:rPr lang="zh-CN" altLang="en-US" sz="2000" dirty="0"/>
              <a:t>左一步</a:t>
            </a:r>
            <a:r>
              <a:rPr lang="en-US" altLang="zh-CN" sz="2000" dirty="0"/>
              <a:t>;}</a:t>
            </a:r>
          </a:p>
          <a:p>
            <a:pPr eaLnBrk="1" hangingPunct="1"/>
            <a:r>
              <a:rPr lang="en-US" altLang="zh-CN" sz="2000" dirty="0"/>
              <a:t>    else</a:t>
            </a:r>
          </a:p>
          <a:p>
            <a:pPr eaLnBrk="1" hangingPunct="1"/>
            <a:r>
              <a:rPr lang="en-US" altLang="zh-CN" sz="2000" dirty="0"/>
              <a:t>        {   </a:t>
            </a:r>
            <a:r>
              <a:rPr lang="zh-CN" altLang="en-US" sz="2000" dirty="0"/>
              <a:t>当栈顶指针 </a:t>
            </a:r>
          </a:p>
          <a:p>
            <a:pPr eaLnBrk="1" hangingPunct="1"/>
            <a:r>
              <a:rPr lang="zh-CN" altLang="en-US" sz="2000" dirty="0"/>
              <a:t>             所指结点的 </a:t>
            </a:r>
          </a:p>
          <a:p>
            <a:pPr eaLnBrk="1" hangingPunct="1"/>
            <a:r>
              <a:rPr lang="zh-CN" altLang="en-US" sz="2000" dirty="0"/>
              <a:t>             右子树不存</a:t>
            </a:r>
          </a:p>
          <a:p>
            <a:pPr eaLnBrk="1" hangingPunct="1"/>
            <a:r>
              <a:rPr lang="zh-CN" altLang="en-US" sz="2000" dirty="0"/>
              <a:t>             在或已访问</a:t>
            </a:r>
            <a:r>
              <a:rPr lang="en-US" altLang="zh-CN" sz="2000" dirty="0"/>
              <a:t>,  </a:t>
            </a:r>
          </a:p>
          <a:p>
            <a:pPr eaLnBrk="1" hangingPunct="1"/>
            <a:r>
              <a:rPr lang="en-US" altLang="zh-CN" sz="2000" dirty="0"/>
              <a:t>             </a:t>
            </a:r>
            <a:r>
              <a:rPr lang="zh-CN" altLang="en-US" sz="2000" dirty="0"/>
              <a:t>退栈并</a:t>
            </a:r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en-US" altLang="zh-CN" sz="2000" dirty="0"/>
              <a:t>             </a:t>
            </a:r>
            <a:r>
              <a:rPr lang="zh-CN" altLang="en-US" sz="2000" dirty="0"/>
              <a:t>否则右一步</a:t>
            </a:r>
            <a:r>
              <a:rPr lang="en-US" altLang="zh-CN" sz="2000" dirty="0"/>
              <a:t>; }</a:t>
            </a:r>
          </a:p>
          <a:p>
            <a:pPr eaLnBrk="1" hangingPunct="1"/>
            <a:r>
              <a:rPr lang="en-US" altLang="zh-CN" sz="2000" dirty="0"/>
              <a:t>};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64" y="648683"/>
            <a:ext cx="1707008" cy="13855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>
            <a:extLst>
              <a:ext uri="{FF2B5EF4-FFF2-40B4-BE49-F238E27FC236}">
                <a16:creationId xmlns:a16="http://schemas.microsoft.com/office/drawing/2014/main" id="{65AAEF18-D1A0-4FE9-A30E-01E10F74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" y="841946"/>
            <a:ext cx="39036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3.2.3  </a:t>
            </a:r>
            <a:r>
              <a:rPr lang="zh-CN" altLang="en-US" b="1" dirty="0">
                <a:solidFill>
                  <a:srgbClr val="C00000"/>
                </a:solidFill>
              </a:rPr>
              <a:t>二叉树的表示</a:t>
            </a:r>
          </a:p>
        </p:txBody>
      </p:sp>
      <p:sp>
        <p:nvSpPr>
          <p:cNvPr id="40963" name="Text Box 1027">
            <a:extLst>
              <a:ext uri="{FF2B5EF4-FFF2-40B4-BE49-F238E27FC236}">
                <a16:creationId xmlns:a16="http://schemas.microsoft.com/office/drawing/2014/main" id="{0B6C3961-FF9B-49E3-AE8D-B9749DCF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64010"/>
            <a:ext cx="412354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、顺序存储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     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）完全（或满）二叉树</a:t>
            </a:r>
          </a:p>
        </p:txBody>
      </p:sp>
      <p:sp>
        <p:nvSpPr>
          <p:cNvPr id="40964" name="Text Box 1058">
            <a:extLst>
              <a:ext uri="{FF2B5EF4-FFF2-40B4-BE49-F238E27FC236}">
                <a16:creationId xmlns:a16="http://schemas.microsoft.com/office/drawing/2014/main" id="{40CB5036-B7B9-41B6-9C23-85593284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87947"/>
            <a:ext cx="7808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根据性质</a:t>
            </a:r>
            <a:r>
              <a:rPr lang="en-US" altLang="zh-CN" b="1"/>
              <a:t>5</a:t>
            </a:r>
            <a:r>
              <a:rPr lang="zh-CN" altLang="en-US" b="1"/>
              <a:t>，如已知某结点的层序编号</a:t>
            </a:r>
            <a:r>
              <a:rPr lang="en-US" altLang="zh-CN" b="1"/>
              <a:t>i,</a:t>
            </a:r>
            <a:r>
              <a:rPr lang="zh-CN" altLang="en-US" b="1"/>
              <a:t>则可求得该结点的</a:t>
            </a:r>
          </a:p>
          <a:p>
            <a:pPr eaLnBrk="1" hangingPunct="1"/>
            <a:r>
              <a:rPr lang="zh-CN" altLang="en-US" b="1"/>
              <a:t>双亲结点、左孩子结点和右孩子结点。</a:t>
            </a:r>
          </a:p>
        </p:txBody>
      </p:sp>
      <p:grpSp>
        <p:nvGrpSpPr>
          <p:cNvPr id="40965" name="Group 1111">
            <a:extLst>
              <a:ext uri="{FF2B5EF4-FFF2-40B4-BE49-F238E27FC236}">
                <a16:creationId xmlns:a16="http://schemas.microsoft.com/office/drawing/2014/main" id="{C3C131A5-7D67-47A6-A7D2-057B4A3049E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00872"/>
            <a:ext cx="1739900" cy="1676400"/>
            <a:chOff x="4184" y="1200"/>
            <a:chExt cx="1096" cy="1056"/>
          </a:xfrm>
        </p:grpSpPr>
        <p:sp>
          <p:nvSpPr>
            <p:cNvPr id="40979" name="Oval 1112">
              <a:extLst>
                <a:ext uri="{FF2B5EF4-FFF2-40B4-BE49-F238E27FC236}">
                  <a16:creationId xmlns:a16="http://schemas.microsoft.com/office/drawing/2014/main" id="{7C7405F4-D272-4677-91B0-5955F2DF3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20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A</a:t>
              </a:r>
            </a:p>
          </p:txBody>
        </p:sp>
        <p:sp>
          <p:nvSpPr>
            <p:cNvPr id="40980" name="Oval 1113">
              <a:extLst>
                <a:ext uri="{FF2B5EF4-FFF2-40B4-BE49-F238E27FC236}">
                  <a16:creationId xmlns:a16="http://schemas.microsoft.com/office/drawing/2014/main" id="{1185F4F6-96B8-4438-AF11-AD7EF7EC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44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/>
                <a:t>B</a:t>
              </a:r>
            </a:p>
          </p:txBody>
        </p:sp>
        <p:sp>
          <p:nvSpPr>
            <p:cNvPr id="40981" name="Oval 1114">
              <a:extLst>
                <a:ext uri="{FF2B5EF4-FFF2-40B4-BE49-F238E27FC236}">
                  <a16:creationId xmlns:a16="http://schemas.microsoft.com/office/drawing/2014/main" id="{3225C856-5D4B-41C9-AC28-8AFB59E6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44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C</a:t>
              </a:r>
            </a:p>
          </p:txBody>
        </p:sp>
        <p:sp>
          <p:nvSpPr>
            <p:cNvPr id="40982" name="Oval 1115">
              <a:extLst>
                <a:ext uri="{FF2B5EF4-FFF2-40B4-BE49-F238E27FC236}">
                  <a16:creationId xmlns:a16="http://schemas.microsoft.com/office/drawing/2014/main" id="{9587F38E-839E-4C2F-ADFC-6DC74DD0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/>
                <a:t>D</a:t>
              </a:r>
            </a:p>
          </p:txBody>
        </p:sp>
        <p:sp>
          <p:nvSpPr>
            <p:cNvPr id="40983" name="Oval 1116">
              <a:extLst>
                <a:ext uri="{FF2B5EF4-FFF2-40B4-BE49-F238E27FC236}">
                  <a16:creationId xmlns:a16="http://schemas.microsoft.com/office/drawing/2014/main" id="{228ECBFF-8329-4DF5-9B16-A0A9473B2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/>
                <a:t>E</a:t>
              </a:r>
            </a:p>
          </p:txBody>
        </p:sp>
        <p:sp>
          <p:nvSpPr>
            <p:cNvPr id="40984" name="Oval 1117">
              <a:extLst>
                <a:ext uri="{FF2B5EF4-FFF2-40B4-BE49-F238E27FC236}">
                  <a16:creationId xmlns:a16="http://schemas.microsoft.com/office/drawing/2014/main" id="{D9DCE27E-C7CC-4FA5-BBBA-2EDE194C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F</a:t>
              </a:r>
            </a:p>
          </p:txBody>
        </p:sp>
        <p:sp>
          <p:nvSpPr>
            <p:cNvPr id="40985" name="Oval 1118">
              <a:extLst>
                <a:ext uri="{FF2B5EF4-FFF2-40B4-BE49-F238E27FC236}">
                  <a16:creationId xmlns:a16="http://schemas.microsoft.com/office/drawing/2014/main" id="{4E4518A2-335A-4CE4-82A3-582B7CCDA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177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G</a:t>
              </a:r>
            </a:p>
          </p:txBody>
        </p:sp>
        <p:sp>
          <p:nvSpPr>
            <p:cNvPr id="40986" name="Oval 1119">
              <a:extLst>
                <a:ext uri="{FF2B5EF4-FFF2-40B4-BE49-F238E27FC236}">
                  <a16:creationId xmlns:a16="http://schemas.microsoft.com/office/drawing/2014/main" id="{003089A0-4890-4955-BD75-67A51C90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2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I</a:t>
              </a:r>
            </a:p>
          </p:txBody>
        </p:sp>
        <p:sp>
          <p:nvSpPr>
            <p:cNvPr id="40987" name="Oval 1120">
              <a:extLst>
                <a:ext uri="{FF2B5EF4-FFF2-40B4-BE49-F238E27FC236}">
                  <a16:creationId xmlns:a16="http://schemas.microsoft.com/office/drawing/2014/main" id="{1F11174B-99BF-4552-BAAA-E38EAE0C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2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H</a:t>
              </a:r>
            </a:p>
          </p:txBody>
        </p:sp>
        <p:sp>
          <p:nvSpPr>
            <p:cNvPr id="40988" name="Line 1121">
              <a:extLst>
                <a:ext uri="{FF2B5EF4-FFF2-40B4-BE49-F238E27FC236}">
                  <a16:creationId xmlns:a16="http://schemas.microsoft.com/office/drawing/2014/main" id="{BAAB730D-A5EC-45B9-9F46-499E09D0A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1122">
              <a:extLst>
                <a:ext uri="{FF2B5EF4-FFF2-40B4-BE49-F238E27FC236}">
                  <a16:creationId xmlns:a16="http://schemas.microsoft.com/office/drawing/2014/main" id="{D3446BFE-FA41-4D23-BCD9-7663C121E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3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0" name="Line 1123">
              <a:extLst>
                <a:ext uri="{FF2B5EF4-FFF2-40B4-BE49-F238E27FC236}">
                  <a16:creationId xmlns:a16="http://schemas.microsoft.com/office/drawing/2014/main" id="{C44F29FF-227E-409D-869D-87A01F684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1" name="Line 1124">
              <a:extLst>
                <a:ext uri="{FF2B5EF4-FFF2-40B4-BE49-F238E27FC236}">
                  <a16:creationId xmlns:a16="http://schemas.microsoft.com/office/drawing/2014/main" id="{3422A6A4-160F-4627-96B5-5E6FEDD9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8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2" name="Line 1125">
              <a:extLst>
                <a:ext uri="{FF2B5EF4-FFF2-40B4-BE49-F238E27FC236}">
                  <a16:creationId xmlns:a16="http://schemas.microsoft.com/office/drawing/2014/main" id="{30CA58F9-8DC6-4FD5-A051-2A4525C08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158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3" name="Line 1126">
              <a:extLst>
                <a:ext uri="{FF2B5EF4-FFF2-40B4-BE49-F238E27FC236}">
                  <a16:creationId xmlns:a16="http://schemas.microsoft.com/office/drawing/2014/main" id="{763917AE-5703-4743-A0C6-20947190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4" name="Line 1127">
              <a:extLst>
                <a:ext uri="{FF2B5EF4-FFF2-40B4-BE49-F238E27FC236}">
                  <a16:creationId xmlns:a16="http://schemas.microsoft.com/office/drawing/2014/main" id="{D30055F2-28F0-4A19-B90C-3535340A7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9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5" name="Line 1128">
              <a:extLst>
                <a:ext uri="{FF2B5EF4-FFF2-40B4-BE49-F238E27FC236}">
                  <a16:creationId xmlns:a16="http://schemas.microsoft.com/office/drawing/2014/main" id="{6893478F-2C94-40C1-8AC3-31647E762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6" name="Oval 1129">
              <a:extLst>
                <a:ext uri="{FF2B5EF4-FFF2-40B4-BE49-F238E27FC236}">
                  <a16:creationId xmlns:a16="http://schemas.microsoft.com/office/drawing/2014/main" id="{BCF6038C-6CE5-4CEB-9F3D-59600B14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12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/>
                <a:t>J</a:t>
              </a:r>
            </a:p>
          </p:txBody>
        </p:sp>
        <p:sp>
          <p:nvSpPr>
            <p:cNvPr id="40997" name="Line 1130">
              <a:extLst>
                <a:ext uri="{FF2B5EF4-FFF2-40B4-BE49-F238E27FC236}">
                  <a16:creationId xmlns:a16="http://schemas.microsoft.com/office/drawing/2014/main" id="{3449C89F-6A93-4DB3-8FAF-64CB1588E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920"/>
              <a:ext cx="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66" name="Group 1134">
            <a:extLst>
              <a:ext uri="{FF2B5EF4-FFF2-40B4-BE49-F238E27FC236}">
                <a16:creationId xmlns:a16="http://schemas.microsoft.com/office/drawing/2014/main" id="{CAFEC74E-5A40-4BCB-80D8-1B602531C77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672360"/>
            <a:ext cx="3857625" cy="823912"/>
            <a:chOff x="2448" y="624"/>
            <a:chExt cx="2430" cy="519"/>
          </a:xfrm>
        </p:grpSpPr>
        <p:sp>
          <p:nvSpPr>
            <p:cNvPr id="40968" name="Text Box 1049">
              <a:extLst>
                <a:ext uri="{FF2B5EF4-FFF2-40B4-BE49-F238E27FC236}">
                  <a16:creationId xmlns:a16="http://schemas.microsoft.com/office/drawing/2014/main" id="{E2291A73-2EF3-47C3-855E-60E22CF80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969" name="Text Box 1050">
              <a:extLst>
                <a:ext uri="{FF2B5EF4-FFF2-40B4-BE49-F238E27FC236}">
                  <a16:creationId xmlns:a16="http://schemas.microsoft.com/office/drawing/2014/main" id="{2AA2C42A-69FF-4563-AFB3-4F776F608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0970" name="Text Box 1051">
              <a:extLst>
                <a:ext uri="{FF2B5EF4-FFF2-40B4-BE49-F238E27FC236}">
                  <a16:creationId xmlns:a16="http://schemas.microsoft.com/office/drawing/2014/main" id="{9ABAB4AB-5BA6-40C3-9787-9DF37841E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0971" name="Text Box 1052">
              <a:extLst>
                <a:ext uri="{FF2B5EF4-FFF2-40B4-BE49-F238E27FC236}">
                  <a16:creationId xmlns:a16="http://schemas.microsoft.com/office/drawing/2014/main" id="{39DF964F-0057-494B-B70B-91CB41557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0972" name="Text Box 1053">
              <a:extLst>
                <a:ext uri="{FF2B5EF4-FFF2-40B4-BE49-F238E27FC236}">
                  <a16:creationId xmlns:a16="http://schemas.microsoft.com/office/drawing/2014/main" id="{E6CD09DA-36FA-4E7D-AE01-440EEA916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40973" name="Text Box 1054">
              <a:extLst>
                <a:ext uri="{FF2B5EF4-FFF2-40B4-BE49-F238E27FC236}">
                  <a16:creationId xmlns:a16="http://schemas.microsoft.com/office/drawing/2014/main" id="{8A8AF890-9DC1-456F-A7A2-EEA0B47A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40974" name="Text Box 1055">
              <a:extLst>
                <a:ext uri="{FF2B5EF4-FFF2-40B4-BE49-F238E27FC236}">
                  <a16:creationId xmlns:a16="http://schemas.microsoft.com/office/drawing/2014/main" id="{153A1012-131F-4DA3-BE6A-F9D9A0EC1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40975" name="Text Box 1056">
              <a:extLst>
                <a:ext uri="{FF2B5EF4-FFF2-40B4-BE49-F238E27FC236}">
                  <a16:creationId xmlns:a16="http://schemas.microsoft.com/office/drawing/2014/main" id="{C8D2358F-A9D1-4A09-8BB6-647BFEDBA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912"/>
              <a:ext cx="2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1    2     3     4    5     6    7     8     9    10</a:t>
              </a:r>
            </a:p>
          </p:txBody>
        </p:sp>
        <p:sp>
          <p:nvSpPr>
            <p:cNvPr id="40976" name="Text Box 1131">
              <a:extLst>
                <a:ext uri="{FF2B5EF4-FFF2-40B4-BE49-F238E27FC236}">
                  <a16:creationId xmlns:a16="http://schemas.microsoft.com/office/drawing/2014/main" id="{D15CC95E-1F16-4B18-9EBE-2F6914236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40977" name="Text Box 1132">
              <a:extLst>
                <a:ext uri="{FF2B5EF4-FFF2-40B4-BE49-F238E27FC236}">
                  <a16:creationId xmlns:a16="http://schemas.microsoft.com/office/drawing/2014/main" id="{004A9051-BED9-472F-8410-8F25E7AB8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I</a:t>
              </a:r>
            </a:p>
          </p:txBody>
        </p:sp>
        <p:sp>
          <p:nvSpPr>
            <p:cNvPr id="40978" name="Text Box 1133">
              <a:extLst>
                <a:ext uri="{FF2B5EF4-FFF2-40B4-BE49-F238E27FC236}">
                  <a16:creationId xmlns:a16="http://schemas.microsoft.com/office/drawing/2014/main" id="{2F3320E8-BC7F-42D4-875A-4A05B2339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624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sp>
        <p:nvSpPr>
          <p:cNvPr id="40967" name="Text Box 1135">
            <a:extLst>
              <a:ext uri="{FF2B5EF4-FFF2-40B4-BE49-F238E27FC236}">
                <a16:creationId xmlns:a16="http://schemas.microsoft.com/office/drawing/2014/main" id="{85335098-83EA-436B-8BCB-3F8D1EA4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07110"/>
            <a:ext cx="5972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采用一维数组，按层序顺序依次存储二叉树</a:t>
            </a:r>
          </a:p>
          <a:p>
            <a:pPr eaLnBrk="1" hangingPunct="1"/>
            <a:r>
              <a:rPr lang="zh-CN" altLang="en-US" b="1"/>
              <a:t>的每一个结点。如下图所示：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24F82460-A611-45E7-AB3D-8CC9780E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7950"/>
            <a:ext cx="25013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）一般二叉树</a:t>
            </a:r>
          </a:p>
        </p:txBody>
      </p:sp>
      <p:grpSp>
        <p:nvGrpSpPr>
          <p:cNvPr id="43011" name="Group 115">
            <a:extLst>
              <a:ext uri="{FF2B5EF4-FFF2-40B4-BE49-F238E27FC236}">
                <a16:creationId xmlns:a16="http://schemas.microsoft.com/office/drawing/2014/main" id="{08F57D55-6EA0-484E-9C40-84445893AAF7}"/>
              </a:ext>
            </a:extLst>
          </p:cNvPr>
          <p:cNvGrpSpPr>
            <a:grpSpLocks/>
          </p:cNvGrpSpPr>
          <p:nvPr/>
        </p:nvGrpSpPr>
        <p:grpSpPr bwMode="auto">
          <a:xfrm>
            <a:off x="4586289" y="2768502"/>
            <a:ext cx="3856038" cy="828676"/>
            <a:chOff x="2935" y="1608"/>
            <a:chExt cx="2429" cy="522"/>
          </a:xfrm>
        </p:grpSpPr>
        <p:sp>
          <p:nvSpPr>
            <p:cNvPr id="43046" name="Text Box 38">
              <a:extLst>
                <a:ext uri="{FF2B5EF4-FFF2-40B4-BE49-F238E27FC236}">
                  <a16:creationId xmlns:a16="http://schemas.microsoft.com/office/drawing/2014/main" id="{E50928A2-5790-4309-A698-16D29D820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43047" name="Text Box 39">
              <a:extLst>
                <a:ext uri="{FF2B5EF4-FFF2-40B4-BE49-F238E27FC236}">
                  <a16:creationId xmlns:a16="http://schemas.microsoft.com/office/drawing/2014/main" id="{749FB9C0-B1FA-48D2-A8C1-40F9CAA6A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43048" name="Text Box 40">
              <a:extLst>
                <a:ext uri="{FF2B5EF4-FFF2-40B4-BE49-F238E27FC236}">
                  <a16:creationId xmlns:a16="http://schemas.microsoft.com/office/drawing/2014/main" id="{92016009-B10B-416A-A230-BF01504BC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  <p:sp>
          <p:nvSpPr>
            <p:cNvPr id="43049" name="Text Box 41">
              <a:extLst>
                <a:ext uri="{FF2B5EF4-FFF2-40B4-BE49-F238E27FC236}">
                  <a16:creationId xmlns:a16="http://schemas.microsoft.com/office/drawing/2014/main" id="{AD7349E7-E21D-484E-8AD3-41F3FBD2E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50" name="Text Box 42">
              <a:extLst>
                <a:ext uri="{FF2B5EF4-FFF2-40B4-BE49-F238E27FC236}">
                  <a16:creationId xmlns:a16="http://schemas.microsoft.com/office/drawing/2014/main" id="{56EE63E8-D795-449E-A7F4-1555542E4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  <p:sp>
          <p:nvSpPr>
            <p:cNvPr id="43051" name="Text Box 43">
              <a:extLst>
                <a:ext uri="{FF2B5EF4-FFF2-40B4-BE49-F238E27FC236}">
                  <a16:creationId xmlns:a16="http://schemas.microsoft.com/office/drawing/2014/main" id="{1402ED73-67DD-476B-9A55-160B00BB5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52" name="Text Box 44">
              <a:extLst>
                <a:ext uri="{FF2B5EF4-FFF2-40B4-BE49-F238E27FC236}">
                  <a16:creationId xmlns:a16="http://schemas.microsoft.com/office/drawing/2014/main" id="{82F9836F-BC4B-411B-878B-6FD0EFCB0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1608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  <p:sp>
          <p:nvSpPr>
            <p:cNvPr id="43053" name="Text Box 45">
              <a:extLst>
                <a:ext uri="{FF2B5EF4-FFF2-40B4-BE49-F238E27FC236}">
                  <a16:creationId xmlns:a16="http://schemas.microsoft.com/office/drawing/2014/main" id="{4DEFA189-8EF6-4DBA-ACEB-6A15E868F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" y="1896"/>
              <a:ext cx="2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1    2     3     4    5     6    7     8     9    10</a:t>
              </a:r>
            </a:p>
          </p:txBody>
        </p:sp>
        <p:sp>
          <p:nvSpPr>
            <p:cNvPr id="43054" name="Text Box 46">
              <a:extLst>
                <a:ext uri="{FF2B5EF4-FFF2-40B4-BE49-F238E27FC236}">
                  <a16:creationId xmlns:a16="http://schemas.microsoft.com/office/drawing/2014/main" id="{2A8BFA32-3D6C-4F6B-A768-D52BDD41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609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55" name="Text Box 47">
              <a:extLst>
                <a:ext uri="{FF2B5EF4-FFF2-40B4-BE49-F238E27FC236}">
                  <a16:creationId xmlns:a16="http://schemas.microsoft.com/office/drawing/2014/main" id="{74651CB8-DE0D-4E28-9BC2-570F17CC3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609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56" name="Text Box 48">
              <a:extLst>
                <a:ext uri="{FF2B5EF4-FFF2-40B4-BE49-F238E27FC236}">
                  <a16:creationId xmlns:a16="http://schemas.microsoft.com/office/drawing/2014/main" id="{9ECDA6E0-323C-4BE3-B096-13E69B295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" y="1609"/>
              <a:ext cx="2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43012" name="Text Box 49">
            <a:extLst>
              <a:ext uri="{FF2B5EF4-FFF2-40B4-BE49-F238E27FC236}">
                <a16:creationId xmlns:a16="http://schemas.microsoft.com/office/drawing/2014/main" id="{EF7C94EC-9564-4D4D-AD90-908C7B38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614763"/>
            <a:ext cx="7922659" cy="138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根据性质</a:t>
            </a:r>
            <a:r>
              <a:rPr lang="en-US" altLang="zh-CN" b="1"/>
              <a:t>5</a:t>
            </a:r>
            <a:r>
              <a:rPr lang="zh-CN" altLang="en-US" b="1"/>
              <a:t>，如已知某结点的层序编号</a:t>
            </a:r>
            <a:r>
              <a:rPr lang="en-US" altLang="zh-CN" b="1"/>
              <a:t>i,</a:t>
            </a:r>
            <a:r>
              <a:rPr lang="zh-CN" altLang="en-US" b="1"/>
              <a:t>则可求得该结点的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双亲结点、左孩子结点和右孩子结点，然后检测其值是否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为虚设的特殊结点</a:t>
            </a:r>
            <a:r>
              <a:rPr lang="en-US" altLang="zh-CN" b="1">
                <a:solidFill>
                  <a:srgbClr val="FF3300"/>
                </a:solidFill>
              </a:rPr>
              <a:t>*</a:t>
            </a:r>
            <a:r>
              <a:rPr lang="zh-CN" altLang="en-US" b="1"/>
              <a:t>。</a:t>
            </a:r>
          </a:p>
        </p:txBody>
      </p:sp>
      <p:sp>
        <p:nvSpPr>
          <p:cNvPr id="43013" name="Text Box 50">
            <a:extLst>
              <a:ext uri="{FF2B5EF4-FFF2-40B4-BE49-F238E27FC236}">
                <a16:creationId xmlns:a16="http://schemas.microsoft.com/office/drawing/2014/main" id="{B6788E5F-E6A2-4567-9280-DB4AE95C7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525488"/>
            <a:ext cx="698810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通过虚设部分结点，使其变成相应的完全二叉树。</a:t>
            </a:r>
          </a:p>
        </p:txBody>
      </p:sp>
      <p:grpSp>
        <p:nvGrpSpPr>
          <p:cNvPr id="43014" name="Group 51">
            <a:extLst>
              <a:ext uri="{FF2B5EF4-FFF2-40B4-BE49-F238E27FC236}">
                <a16:creationId xmlns:a16="http://schemas.microsoft.com/office/drawing/2014/main" id="{00AE8E2F-94EE-4295-B205-9F097DB33C9E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2616100"/>
            <a:ext cx="3370263" cy="1676400"/>
            <a:chOff x="3157" y="2640"/>
            <a:chExt cx="2123" cy="1056"/>
          </a:xfrm>
        </p:grpSpPr>
        <p:sp>
          <p:nvSpPr>
            <p:cNvPr id="43015" name="Oval 52">
              <a:extLst>
                <a:ext uri="{FF2B5EF4-FFF2-40B4-BE49-F238E27FC236}">
                  <a16:creationId xmlns:a16="http://schemas.microsoft.com/office/drawing/2014/main" id="{708668FC-F78C-4A08-876D-46634E2A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64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</a:p>
          </p:txBody>
        </p:sp>
        <p:sp>
          <p:nvSpPr>
            <p:cNvPr id="43016" name="Oval 53">
              <a:extLst>
                <a:ext uri="{FF2B5EF4-FFF2-40B4-BE49-F238E27FC236}">
                  <a16:creationId xmlns:a16="http://schemas.microsoft.com/office/drawing/2014/main" id="{2BFACB41-91B2-473E-95DB-DB6A1C6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</a:p>
          </p:txBody>
        </p:sp>
        <p:sp>
          <p:nvSpPr>
            <p:cNvPr id="43017" name="Oval 54">
              <a:extLst>
                <a:ext uri="{FF2B5EF4-FFF2-40B4-BE49-F238E27FC236}">
                  <a16:creationId xmlns:a16="http://schemas.microsoft.com/office/drawing/2014/main" id="{164B5220-3A75-4E34-9711-BC39D158A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</a:p>
          </p:txBody>
        </p:sp>
        <p:sp>
          <p:nvSpPr>
            <p:cNvPr id="43018" name="Oval 55">
              <a:extLst>
                <a:ext uri="{FF2B5EF4-FFF2-40B4-BE49-F238E27FC236}">
                  <a16:creationId xmlns:a16="http://schemas.microsoft.com/office/drawing/2014/main" id="{F4CA1B54-A1FB-4073-9CE3-53DF1FA7F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19" name="Oval 56">
              <a:extLst>
                <a:ext uri="{FF2B5EF4-FFF2-40B4-BE49-F238E27FC236}">
                  <a16:creationId xmlns:a16="http://schemas.microsoft.com/office/drawing/2014/main" id="{68AD1E1C-1C24-472F-A335-33B4C7FD8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</a:p>
          </p:txBody>
        </p:sp>
        <p:sp>
          <p:nvSpPr>
            <p:cNvPr id="43020" name="Oval 57">
              <a:extLst>
                <a:ext uri="{FF2B5EF4-FFF2-40B4-BE49-F238E27FC236}">
                  <a16:creationId xmlns:a16="http://schemas.microsoft.com/office/drawing/2014/main" id="{BFA63B94-A9E2-4191-B847-9F24CA1D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21" name="Oval 58">
              <a:extLst>
                <a:ext uri="{FF2B5EF4-FFF2-40B4-BE49-F238E27FC236}">
                  <a16:creationId xmlns:a16="http://schemas.microsoft.com/office/drawing/2014/main" id="{F8E760B0-C142-4812-B9D7-5B1E01AA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3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</a:p>
          </p:txBody>
        </p:sp>
        <p:sp>
          <p:nvSpPr>
            <p:cNvPr id="43022" name="Oval 59">
              <a:extLst>
                <a:ext uri="{FF2B5EF4-FFF2-40B4-BE49-F238E27FC236}">
                  <a16:creationId xmlns:a16="http://schemas.microsoft.com/office/drawing/2014/main" id="{37EB8349-D383-46FD-97F3-032A60475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23" name="Oval 60">
              <a:extLst>
                <a:ext uri="{FF2B5EF4-FFF2-40B4-BE49-F238E27FC236}">
                  <a16:creationId xmlns:a16="http://schemas.microsoft.com/office/drawing/2014/main" id="{399B3A9D-0686-42E3-94CC-A41C8DC1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43024" name="Line 61">
              <a:extLst>
                <a:ext uri="{FF2B5EF4-FFF2-40B4-BE49-F238E27FC236}">
                  <a16:creationId xmlns:a16="http://schemas.microsoft.com/office/drawing/2014/main" id="{F45B5D10-284B-4D9B-A86A-4409F7459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5" name="Line 62">
              <a:extLst>
                <a:ext uri="{FF2B5EF4-FFF2-40B4-BE49-F238E27FC236}">
                  <a16:creationId xmlns:a16="http://schemas.microsoft.com/office/drawing/2014/main" id="{B4180718-939F-4132-BAA8-A2A1ABD6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6" name="Line 63">
              <a:extLst>
                <a:ext uri="{FF2B5EF4-FFF2-40B4-BE49-F238E27FC236}">
                  <a16:creationId xmlns:a16="http://schemas.microsoft.com/office/drawing/2014/main" id="{A8E50893-D7E6-40C9-8B3A-928A55821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7" name="Line 64">
              <a:extLst>
                <a:ext uri="{FF2B5EF4-FFF2-40B4-BE49-F238E27FC236}">
                  <a16:creationId xmlns:a16="http://schemas.microsoft.com/office/drawing/2014/main" id="{59BDC273-9FBB-404E-88AC-D486F7503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8" name="Line 65">
              <a:extLst>
                <a:ext uri="{FF2B5EF4-FFF2-40B4-BE49-F238E27FC236}">
                  <a16:creationId xmlns:a16="http://schemas.microsoft.com/office/drawing/2014/main" id="{938C8492-DBDF-4C56-BAF7-7DE1A54C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302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29" name="Line 66">
              <a:extLst>
                <a:ext uri="{FF2B5EF4-FFF2-40B4-BE49-F238E27FC236}">
                  <a16:creationId xmlns:a16="http://schemas.microsoft.com/office/drawing/2014/main" id="{DDC542BC-1F8B-4B26-9260-B67A70EB3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0" name="Line 67">
              <a:extLst>
                <a:ext uri="{FF2B5EF4-FFF2-40B4-BE49-F238E27FC236}">
                  <a16:creationId xmlns:a16="http://schemas.microsoft.com/office/drawing/2014/main" id="{FC7F7377-3E16-4ED5-BDB0-D18445455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1" name="Line 68">
              <a:extLst>
                <a:ext uri="{FF2B5EF4-FFF2-40B4-BE49-F238E27FC236}">
                  <a16:creationId xmlns:a16="http://schemas.microsoft.com/office/drawing/2014/main" id="{D3EB5F91-4B5A-4DB7-ACF1-4B1837D23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2" name="Oval 69">
              <a:extLst>
                <a:ext uri="{FF2B5EF4-FFF2-40B4-BE49-F238E27FC236}">
                  <a16:creationId xmlns:a16="http://schemas.microsoft.com/office/drawing/2014/main" id="{D57DD176-D4A0-4B5A-B9AD-0869139CA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</a:p>
          </p:txBody>
        </p:sp>
        <p:sp>
          <p:nvSpPr>
            <p:cNvPr id="43033" name="Line 70">
              <a:extLst>
                <a:ext uri="{FF2B5EF4-FFF2-40B4-BE49-F238E27FC236}">
                  <a16:creationId xmlns:a16="http://schemas.microsoft.com/office/drawing/2014/main" id="{CDFF2A61-35E4-4D69-8B7D-3BFF8C59F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3360"/>
              <a:ext cx="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34" name="Oval 71">
              <a:extLst>
                <a:ext uri="{FF2B5EF4-FFF2-40B4-BE49-F238E27FC236}">
                  <a16:creationId xmlns:a16="http://schemas.microsoft.com/office/drawing/2014/main" id="{8FF78B74-9D3B-4261-9B01-CEB159C22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</a:p>
          </p:txBody>
        </p:sp>
        <p:sp>
          <p:nvSpPr>
            <p:cNvPr id="43035" name="Oval 72">
              <a:extLst>
                <a:ext uri="{FF2B5EF4-FFF2-40B4-BE49-F238E27FC236}">
                  <a16:creationId xmlns:a16="http://schemas.microsoft.com/office/drawing/2014/main" id="{95691B71-0D76-4BBE-A2BD-FA9F38BE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</a:p>
          </p:txBody>
        </p:sp>
        <p:sp>
          <p:nvSpPr>
            <p:cNvPr id="43036" name="Oval 73">
              <a:extLst>
                <a:ext uri="{FF2B5EF4-FFF2-40B4-BE49-F238E27FC236}">
                  <a16:creationId xmlns:a16="http://schemas.microsoft.com/office/drawing/2014/main" id="{6CCD270B-1D0C-4A7B-BA79-453C219BD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88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</a:p>
          </p:txBody>
        </p:sp>
        <p:sp>
          <p:nvSpPr>
            <p:cNvPr id="43037" name="Oval 74">
              <a:extLst>
                <a:ext uri="{FF2B5EF4-FFF2-40B4-BE49-F238E27FC236}">
                  <a16:creationId xmlns:a16="http://schemas.microsoft.com/office/drawing/2014/main" id="{43D154AB-BE25-4121-980E-97EE3019E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22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</a:p>
          </p:txBody>
        </p:sp>
        <p:sp>
          <p:nvSpPr>
            <p:cNvPr id="43038" name="Oval 75">
              <a:extLst>
                <a:ext uri="{FF2B5EF4-FFF2-40B4-BE49-F238E27FC236}">
                  <a16:creationId xmlns:a16="http://schemas.microsoft.com/office/drawing/2014/main" id="{DFDA7908-7BF0-43B8-AF0C-B10BE85E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</a:p>
          </p:txBody>
        </p:sp>
        <p:sp>
          <p:nvSpPr>
            <p:cNvPr id="43039" name="Line 76">
              <a:extLst>
                <a:ext uri="{FF2B5EF4-FFF2-40B4-BE49-F238E27FC236}">
                  <a16:creationId xmlns:a16="http://schemas.microsoft.com/office/drawing/2014/main" id="{D29E8296-B7AB-4E62-90AC-983228B06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0" name="Line 77">
              <a:extLst>
                <a:ext uri="{FF2B5EF4-FFF2-40B4-BE49-F238E27FC236}">
                  <a16:creationId xmlns:a16="http://schemas.microsoft.com/office/drawing/2014/main" id="{91CFB0B7-EABF-4B40-9592-90C8161E1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7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1" name="Line 78">
              <a:extLst>
                <a:ext uri="{FF2B5EF4-FFF2-40B4-BE49-F238E27FC236}">
                  <a16:creationId xmlns:a16="http://schemas.microsoft.com/office/drawing/2014/main" id="{F205D29D-E76A-4FC2-B538-E3777C12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2" name="Line 79">
              <a:extLst>
                <a:ext uri="{FF2B5EF4-FFF2-40B4-BE49-F238E27FC236}">
                  <a16:creationId xmlns:a16="http://schemas.microsoft.com/office/drawing/2014/main" id="{12A8D491-A89B-4489-9CB2-7A8BFBDA5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3" name="Oval 80">
              <a:extLst>
                <a:ext uri="{FF2B5EF4-FFF2-40B4-BE49-F238E27FC236}">
                  <a16:creationId xmlns:a16="http://schemas.microsoft.com/office/drawing/2014/main" id="{207DF7AE-668F-452A-95FB-1B40F2DB7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</a:p>
          </p:txBody>
        </p:sp>
        <p:sp>
          <p:nvSpPr>
            <p:cNvPr id="43044" name="Line 81">
              <a:extLst>
                <a:ext uri="{FF2B5EF4-FFF2-40B4-BE49-F238E27FC236}">
                  <a16:creationId xmlns:a16="http://schemas.microsoft.com/office/drawing/2014/main" id="{BB1F32B9-75FE-496C-8C4E-33782C9E8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4" y="3360"/>
              <a:ext cx="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43045" name="AutoShape 82">
              <a:extLst>
                <a:ext uri="{FF2B5EF4-FFF2-40B4-BE49-F238E27FC236}">
                  <a16:creationId xmlns:a16="http://schemas.microsoft.com/office/drawing/2014/main" id="{16BEE35E-FABC-479D-BF51-25500B2FD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2899"/>
              <a:ext cx="241" cy="35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5281</Words>
  <Application>Microsoft Office PowerPoint</Application>
  <PresentationFormat>全屏显示(4:3)</PresentationFormat>
  <Paragraphs>963</Paragraphs>
  <Slides>40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黑体</vt:lpstr>
      <vt:lpstr>华文楷体</vt:lpstr>
      <vt:lpstr>宋体</vt:lpstr>
      <vt:lpstr>Times New Roman</vt:lpstr>
      <vt:lpstr>Wingdings</vt:lpstr>
      <vt:lpstr>默认设计模板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黄虎杰</dc:creator>
  <cp:lastModifiedBy>王铭</cp:lastModifiedBy>
  <cp:revision>705</cp:revision>
  <cp:lastPrinted>2018-01-07T01:01:01Z</cp:lastPrinted>
  <dcterms:created xsi:type="dcterms:W3CDTF">2001-07-24T13:58:44Z</dcterms:created>
  <dcterms:modified xsi:type="dcterms:W3CDTF">2020-06-21T02:00:02Z</dcterms:modified>
</cp:coreProperties>
</file>