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8393" r:id="rId2"/>
    <p:sldId id="8388" r:id="rId3"/>
    <p:sldId id="286" r:id="rId4"/>
    <p:sldId id="272" r:id="rId5"/>
    <p:sldId id="7198" r:id="rId6"/>
    <p:sldId id="7210" r:id="rId7"/>
    <p:sldId id="8389" r:id="rId8"/>
    <p:sldId id="1248" r:id="rId9"/>
    <p:sldId id="7199" r:id="rId10"/>
    <p:sldId id="269" r:id="rId11"/>
    <p:sldId id="7213" r:id="rId12"/>
    <p:sldId id="8394" r:id="rId13"/>
    <p:sldId id="8391" r:id="rId14"/>
    <p:sldId id="289" r:id="rId15"/>
    <p:sldId id="8390" r:id="rId16"/>
    <p:sldId id="7281" r:id="rId17"/>
    <p:sldId id="25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80" autoAdjust="0"/>
  </p:normalViewPr>
  <p:slideViewPr>
    <p:cSldViewPr snapToGrid="0" showGuides="1">
      <p:cViewPr varScale="1">
        <p:scale>
          <a:sx n="64" d="100"/>
          <a:sy n="64" d="100"/>
        </p:scale>
        <p:origin x="712" y="3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0E99-DAD2-4DB0-A11D-671AB3AEBB15}" type="datetimeFigureOut">
              <a:rPr lang="zh-CN" altLang="en-US" smtClean="0"/>
              <a:t>2020/11/1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052F-8997-4C6A-944B-319BB3A8ED5F}" type="slidenum">
              <a:rPr lang="zh-CN" altLang="en-US" smtClean="0"/>
              <a:t>‹#›</a:t>
            </a:fld>
            <a:endParaRPr lang="zh-CN" altLang="en-US"/>
          </a:p>
        </p:txBody>
      </p:sp>
    </p:spTree>
    <p:extLst>
      <p:ext uri="{BB962C8B-B14F-4D97-AF65-F5344CB8AC3E}">
        <p14:creationId xmlns:p14="http://schemas.microsoft.com/office/powerpoint/2010/main" val="37027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660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304970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12</a:t>
            </a:fld>
            <a:endParaRPr lang="zh-CN" altLang="en-US"/>
          </a:p>
        </p:txBody>
      </p:sp>
    </p:spTree>
    <p:extLst>
      <p:ext uri="{BB962C8B-B14F-4D97-AF65-F5344CB8AC3E}">
        <p14:creationId xmlns:p14="http://schemas.microsoft.com/office/powerpoint/2010/main" val="2511781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2637028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6B4572-018F-4CE0-AE77-578DC43495D8}" type="slidenum">
              <a:rPr lang="en-US" smtClean="0"/>
              <a:t>14</a:t>
            </a:fld>
            <a:endParaRPr lang="en-US"/>
          </a:p>
        </p:txBody>
      </p:sp>
    </p:spTree>
    <p:extLst>
      <p:ext uri="{BB962C8B-B14F-4D97-AF65-F5344CB8AC3E}">
        <p14:creationId xmlns:p14="http://schemas.microsoft.com/office/powerpoint/2010/main" val="2226967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4284957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97AD44-E698-4438-9D99-831EBFCCE189}" type="slidenum">
              <a:rPr lang="zh-CN" altLang="en-US" smtClean="0"/>
              <a:t>16</a:t>
            </a:fld>
            <a:endParaRPr lang="zh-CN" altLang="en-US"/>
          </a:p>
        </p:txBody>
      </p:sp>
    </p:spTree>
    <p:extLst>
      <p:ext uri="{BB962C8B-B14F-4D97-AF65-F5344CB8AC3E}">
        <p14:creationId xmlns:p14="http://schemas.microsoft.com/office/powerpoint/2010/main" val="123185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189499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4</a:t>
            </a:fld>
            <a:endParaRPr lang="zh-CN" altLang="en-US"/>
          </a:p>
        </p:txBody>
      </p:sp>
    </p:spTree>
    <p:extLst>
      <p:ext uri="{BB962C8B-B14F-4D97-AF65-F5344CB8AC3E}">
        <p14:creationId xmlns:p14="http://schemas.microsoft.com/office/powerpoint/2010/main" val="408262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5</a:t>
            </a:fld>
            <a:endParaRPr lang="zh-CN" altLang="en-US"/>
          </a:p>
        </p:txBody>
      </p:sp>
    </p:spTree>
    <p:extLst>
      <p:ext uri="{BB962C8B-B14F-4D97-AF65-F5344CB8AC3E}">
        <p14:creationId xmlns:p14="http://schemas.microsoft.com/office/powerpoint/2010/main" val="3482323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591CAE-0CE1-45F0-8A05-E4D634E011DB}" type="slidenum">
              <a:rPr lang="zh-CN" altLang="en-US" smtClean="0"/>
              <a:t>6</a:t>
            </a:fld>
            <a:endParaRPr lang="zh-CN" altLang="en-US"/>
          </a:p>
        </p:txBody>
      </p:sp>
    </p:spTree>
    <p:extLst>
      <p:ext uri="{BB962C8B-B14F-4D97-AF65-F5344CB8AC3E}">
        <p14:creationId xmlns:p14="http://schemas.microsoft.com/office/powerpoint/2010/main" val="4110055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2360566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BA12E-7FFF-4F46-9B4A-ECA91CF409F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6958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9</a:t>
            </a:fld>
            <a:endParaRPr lang="zh-CN" altLang="en-US"/>
          </a:p>
        </p:txBody>
      </p:sp>
    </p:spTree>
    <p:extLst>
      <p:ext uri="{BB962C8B-B14F-4D97-AF65-F5344CB8AC3E}">
        <p14:creationId xmlns:p14="http://schemas.microsoft.com/office/powerpoint/2010/main" val="1443647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10</a:t>
            </a:fld>
            <a:endParaRPr lang="zh-CN" altLang="en-US"/>
          </a:p>
        </p:txBody>
      </p:sp>
    </p:spTree>
    <p:extLst>
      <p:ext uri="{BB962C8B-B14F-4D97-AF65-F5344CB8AC3E}">
        <p14:creationId xmlns:p14="http://schemas.microsoft.com/office/powerpoint/2010/main" val="1836592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2BB2F-CB69-487B-8A9B-FB9E8649C6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3809D9E-C110-4BB3-BCE4-9C3728EEA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1C9D6C-689A-4769-9D8A-93ADE0A257E2}"/>
              </a:ext>
            </a:extLst>
          </p:cNvPr>
          <p:cNvSpPr>
            <a:spLocks noGrp="1"/>
          </p:cNvSpPr>
          <p:nvPr>
            <p:ph type="dt" sz="half" idx="10"/>
          </p:nvPr>
        </p:nvSpPr>
        <p:spPr/>
        <p:txBody>
          <a:bodyPr/>
          <a:lstStyle/>
          <a:p>
            <a:fld id="{E648AFBE-CB95-410C-9170-E8C374E6C10C}"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CD9D6F22-4C50-42FA-B352-88045C463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37A686-8FE4-495C-8B5A-190964EBCBB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53245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74213-33BD-4138-8D89-8323EF870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801C747-393C-48C1-A809-615F275D9B4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16C3D27-CA55-4E6F-A3AF-3FD585115F10}"/>
              </a:ext>
            </a:extLst>
          </p:cNvPr>
          <p:cNvSpPr>
            <a:spLocks noGrp="1"/>
          </p:cNvSpPr>
          <p:nvPr>
            <p:ph type="dt" sz="half" idx="10"/>
          </p:nvPr>
        </p:nvSpPr>
        <p:spPr/>
        <p:txBody>
          <a:bodyPr/>
          <a:lstStyle/>
          <a:p>
            <a:fld id="{E648AFBE-CB95-410C-9170-E8C374E6C10C}"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DECF94FE-E3CE-425A-9EB9-C6F503794D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B27AC2-2C14-4DEF-B090-ABED15AAC17F}"/>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97391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2BAA77-48C2-47DF-8623-05057A373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A57702-F3E0-4B9E-9741-C0D8916845D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3F9DAF-56CA-46F9-ACBB-CFDB6C62643F}"/>
              </a:ext>
            </a:extLst>
          </p:cNvPr>
          <p:cNvSpPr>
            <a:spLocks noGrp="1"/>
          </p:cNvSpPr>
          <p:nvPr>
            <p:ph type="dt" sz="half" idx="10"/>
          </p:nvPr>
        </p:nvSpPr>
        <p:spPr/>
        <p:txBody>
          <a:bodyPr/>
          <a:lstStyle/>
          <a:p>
            <a:fld id="{E648AFBE-CB95-410C-9170-E8C374E6C10C}"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BD75E511-C157-4C8A-8676-78B8C4B17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F13091-D6BD-496E-8D83-629C59A4B8B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36048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254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alpha val="6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25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52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4176D-1811-47BC-88D9-ACBAE4CFBB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E1FA04-EC74-4CD2-A8D2-A646E0E12FC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5D32E7-806A-4D50-A24B-2D28271F0F37}"/>
              </a:ext>
            </a:extLst>
          </p:cNvPr>
          <p:cNvSpPr>
            <a:spLocks noGrp="1"/>
          </p:cNvSpPr>
          <p:nvPr>
            <p:ph type="dt" sz="half" idx="10"/>
          </p:nvPr>
        </p:nvSpPr>
        <p:spPr/>
        <p:txBody>
          <a:bodyPr/>
          <a:lstStyle/>
          <a:p>
            <a:fld id="{E648AFBE-CB95-410C-9170-E8C374E6C10C}"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4B8C5806-8557-4A82-B62D-DECC3E7421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2C05E4-75E7-42C7-B0CB-9E83F4349269}"/>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85725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C2FDD-E4F4-4782-9E82-86C7239995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B78E60-580C-4C63-A5B1-B366485A5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EA985A3-4682-4F96-A3B9-20885582C41A}"/>
              </a:ext>
            </a:extLst>
          </p:cNvPr>
          <p:cNvSpPr>
            <a:spLocks noGrp="1"/>
          </p:cNvSpPr>
          <p:nvPr>
            <p:ph type="dt" sz="half" idx="10"/>
          </p:nvPr>
        </p:nvSpPr>
        <p:spPr/>
        <p:txBody>
          <a:bodyPr/>
          <a:lstStyle/>
          <a:p>
            <a:fld id="{E648AFBE-CB95-410C-9170-E8C374E6C10C}"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37932D13-62E2-4F00-969F-C641078B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91F9DC-15B0-4C57-B3FD-1646A681F29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560255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36DC7-67CE-4BFD-AEFA-19B7A3D9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26EE67-DAEC-4F7A-AE29-29889BBF47F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A296429-6414-4AC8-B91E-5BC54892C8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C57BDE5-3C1A-4E82-AEFA-4EC9A19681EA}"/>
              </a:ext>
            </a:extLst>
          </p:cNvPr>
          <p:cNvSpPr>
            <a:spLocks noGrp="1"/>
          </p:cNvSpPr>
          <p:nvPr>
            <p:ph type="dt" sz="half" idx="10"/>
          </p:nvPr>
        </p:nvSpPr>
        <p:spPr/>
        <p:txBody>
          <a:bodyPr/>
          <a:lstStyle/>
          <a:p>
            <a:fld id="{E648AFBE-CB95-410C-9170-E8C374E6C10C}" type="datetimeFigureOut">
              <a:rPr lang="zh-CN" altLang="en-US" smtClean="0"/>
              <a:t>2020/11/1</a:t>
            </a:fld>
            <a:endParaRPr lang="zh-CN" altLang="en-US"/>
          </a:p>
        </p:txBody>
      </p:sp>
      <p:sp>
        <p:nvSpPr>
          <p:cNvPr id="6" name="页脚占位符 5">
            <a:extLst>
              <a:ext uri="{FF2B5EF4-FFF2-40B4-BE49-F238E27FC236}">
                <a16:creationId xmlns:a16="http://schemas.microsoft.com/office/drawing/2014/main" id="{E36844F5-A503-4D98-B8DD-5C7A215B9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BFA10-4CB5-469B-892A-0A9088644CBC}"/>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16657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5C620-4F94-423A-9AA4-0E9A2AA48B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4FBFAF-5395-41C1-9423-8A3B1D9E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F1A593D-3338-4D02-B98A-81032CE2CAA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A68CD15-A2DE-4C5C-B03C-43F92F48F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D028B8C-613E-4F07-9AE0-733E5688DD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93FA18E-A290-4DBF-A6DA-49D3FE72176A}"/>
              </a:ext>
            </a:extLst>
          </p:cNvPr>
          <p:cNvSpPr>
            <a:spLocks noGrp="1"/>
          </p:cNvSpPr>
          <p:nvPr>
            <p:ph type="dt" sz="half" idx="10"/>
          </p:nvPr>
        </p:nvSpPr>
        <p:spPr/>
        <p:txBody>
          <a:bodyPr/>
          <a:lstStyle/>
          <a:p>
            <a:fld id="{E648AFBE-CB95-410C-9170-E8C374E6C10C}" type="datetimeFigureOut">
              <a:rPr lang="zh-CN" altLang="en-US" smtClean="0"/>
              <a:t>2020/11/1</a:t>
            </a:fld>
            <a:endParaRPr lang="zh-CN" altLang="en-US"/>
          </a:p>
        </p:txBody>
      </p:sp>
      <p:sp>
        <p:nvSpPr>
          <p:cNvPr id="8" name="页脚占位符 7">
            <a:extLst>
              <a:ext uri="{FF2B5EF4-FFF2-40B4-BE49-F238E27FC236}">
                <a16:creationId xmlns:a16="http://schemas.microsoft.com/office/drawing/2014/main" id="{A92A1FDB-BD83-493A-952F-EC5ACFD263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3D2613-8843-4920-A17B-1CD1A0D57A9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
        <p:nvSpPr>
          <p:cNvPr id="11" name="矩形 10"/>
          <p:cNvSpPr/>
          <p:nvPr userDrawn="1"/>
        </p:nvSpPr>
        <p:spPr>
          <a:xfrm>
            <a:off x="9100364" y="647026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6922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8DD40-3495-4CC9-964C-CD6341FA0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CE5AB2-35EC-41E0-BDED-2BA8FD327FD3}"/>
              </a:ext>
            </a:extLst>
          </p:cNvPr>
          <p:cNvSpPr>
            <a:spLocks noGrp="1"/>
          </p:cNvSpPr>
          <p:nvPr>
            <p:ph type="dt" sz="half" idx="10"/>
          </p:nvPr>
        </p:nvSpPr>
        <p:spPr/>
        <p:txBody>
          <a:bodyPr/>
          <a:lstStyle/>
          <a:p>
            <a:fld id="{E648AFBE-CB95-410C-9170-E8C374E6C10C}" type="datetimeFigureOut">
              <a:rPr lang="zh-CN" altLang="en-US" smtClean="0"/>
              <a:t>2020/11/1</a:t>
            </a:fld>
            <a:endParaRPr lang="zh-CN" altLang="en-US"/>
          </a:p>
        </p:txBody>
      </p:sp>
      <p:sp>
        <p:nvSpPr>
          <p:cNvPr id="4" name="页脚占位符 3">
            <a:extLst>
              <a:ext uri="{FF2B5EF4-FFF2-40B4-BE49-F238E27FC236}">
                <a16:creationId xmlns:a16="http://schemas.microsoft.com/office/drawing/2014/main" id="{FA5ECC5B-CDDD-4D9B-A453-1E423B4E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FAEACE-E008-427F-A632-C4B97217677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302160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B45584-215D-41B5-84F9-8EB64F989D03}"/>
              </a:ext>
            </a:extLst>
          </p:cNvPr>
          <p:cNvSpPr>
            <a:spLocks noGrp="1"/>
          </p:cNvSpPr>
          <p:nvPr>
            <p:ph type="dt" sz="half" idx="10"/>
          </p:nvPr>
        </p:nvSpPr>
        <p:spPr/>
        <p:txBody>
          <a:bodyPr/>
          <a:lstStyle/>
          <a:p>
            <a:fld id="{E648AFBE-CB95-410C-9170-E8C374E6C10C}" type="datetimeFigureOut">
              <a:rPr lang="zh-CN" altLang="en-US" smtClean="0"/>
              <a:t>2020/11/1</a:t>
            </a:fld>
            <a:endParaRPr lang="zh-CN" altLang="en-US"/>
          </a:p>
        </p:txBody>
      </p:sp>
      <p:sp>
        <p:nvSpPr>
          <p:cNvPr id="3" name="页脚占位符 2">
            <a:extLst>
              <a:ext uri="{FF2B5EF4-FFF2-40B4-BE49-F238E27FC236}">
                <a16:creationId xmlns:a16="http://schemas.microsoft.com/office/drawing/2014/main" id="{32BA9F62-4A13-469E-98E8-55CBABBC0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BD0E51-2ED7-4C60-BD88-4509A108F68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pic>
        <p:nvPicPr>
          <p:cNvPr id="5" name="图片 4">
            <a:extLst>
              <a:ext uri="{FF2B5EF4-FFF2-40B4-BE49-F238E27FC236}">
                <a16:creationId xmlns:a16="http://schemas.microsoft.com/office/drawing/2014/main" id="{A39731A0-0958-42B3-A5F8-E3D3E9704F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Tree>
    <p:extLst>
      <p:ext uri="{BB962C8B-B14F-4D97-AF65-F5344CB8AC3E}">
        <p14:creationId xmlns:p14="http://schemas.microsoft.com/office/powerpoint/2010/main" val="3413752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B92AD-5C6C-4F7F-9A2E-4796E409FD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4FE13A-6D95-477F-B68B-F47D05B4D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6C53AB3-23C0-4B79-8408-6A603072D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A2A90DE-66D8-4B37-97D3-5E45BC45E1FE}"/>
              </a:ext>
            </a:extLst>
          </p:cNvPr>
          <p:cNvSpPr>
            <a:spLocks noGrp="1"/>
          </p:cNvSpPr>
          <p:nvPr>
            <p:ph type="dt" sz="half" idx="10"/>
          </p:nvPr>
        </p:nvSpPr>
        <p:spPr/>
        <p:txBody>
          <a:bodyPr/>
          <a:lstStyle/>
          <a:p>
            <a:fld id="{E648AFBE-CB95-410C-9170-E8C374E6C10C}" type="datetimeFigureOut">
              <a:rPr lang="zh-CN" altLang="en-US" smtClean="0"/>
              <a:t>2020/11/1</a:t>
            </a:fld>
            <a:endParaRPr lang="zh-CN" altLang="en-US"/>
          </a:p>
        </p:txBody>
      </p:sp>
      <p:sp>
        <p:nvSpPr>
          <p:cNvPr id="6" name="页脚占位符 5">
            <a:extLst>
              <a:ext uri="{FF2B5EF4-FFF2-40B4-BE49-F238E27FC236}">
                <a16:creationId xmlns:a16="http://schemas.microsoft.com/office/drawing/2014/main" id="{031B4EC5-B616-4DF4-98FA-80335A2A7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6EEA2A-FAFB-4888-9888-23042A81EC82}"/>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24031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F5FB2-CAF0-4164-88CC-FD012321BE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BE46D9-958F-411C-BF55-38D8E13B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83623A4-54DB-484B-B6AD-149AA2902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1739D37-2896-4970-9FD1-FFEEF81C3ECB}"/>
              </a:ext>
            </a:extLst>
          </p:cNvPr>
          <p:cNvSpPr>
            <a:spLocks noGrp="1"/>
          </p:cNvSpPr>
          <p:nvPr>
            <p:ph type="dt" sz="half" idx="10"/>
          </p:nvPr>
        </p:nvSpPr>
        <p:spPr/>
        <p:txBody>
          <a:bodyPr/>
          <a:lstStyle/>
          <a:p>
            <a:fld id="{E648AFBE-CB95-410C-9170-E8C374E6C10C}" type="datetimeFigureOut">
              <a:rPr lang="zh-CN" altLang="en-US" smtClean="0"/>
              <a:t>2020/11/1</a:t>
            </a:fld>
            <a:endParaRPr lang="zh-CN" altLang="en-US"/>
          </a:p>
        </p:txBody>
      </p:sp>
      <p:sp>
        <p:nvSpPr>
          <p:cNvPr id="6" name="页脚占位符 5">
            <a:extLst>
              <a:ext uri="{FF2B5EF4-FFF2-40B4-BE49-F238E27FC236}">
                <a16:creationId xmlns:a16="http://schemas.microsoft.com/office/drawing/2014/main" id="{1289257F-2CDC-4162-9B00-90E71A2623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D08245-45A4-4213-BC00-0BE3293F7D0D}"/>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820716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A4B2C1-B39F-410F-A948-4B8F58C17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6FAD11-BE8E-4A67-B9FF-291BCBD6B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F4979CA-B529-4392-BB2E-30118DCD2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E44092A2-A008-4136-ACBA-1D10EA05C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DB10CCD-5434-48B3-937C-3162C8446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99608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文本框 7">
            <a:extLst>
              <a:ext uri="{FF2B5EF4-FFF2-40B4-BE49-F238E27FC236}">
                <a16:creationId xmlns:a16="http://schemas.microsoft.com/office/drawing/2014/main" id="{9FA3BF65-8639-43DB-BF77-B3B4068FB0FD}"/>
              </a:ext>
            </a:extLst>
          </p:cNvPr>
          <p:cNvSpPr txBox="1">
            <a:spLocks noChangeAspect="1"/>
          </p:cNvSpPr>
          <p:nvPr/>
        </p:nvSpPr>
        <p:spPr bwMode="auto">
          <a:xfrm>
            <a:off x="2173791" y="2678810"/>
            <a:ext cx="7844418" cy="105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zh-CN" altLang="en-US" sz="6000" noProof="1">
                <a:solidFill>
                  <a:schemeClr val="bg2">
                    <a:lumMod val="25000"/>
                  </a:schemeClr>
                </a:solidFill>
                <a:latin typeface="楷体" panose="02010609060101010101" pitchFamily="49" charset="-122"/>
                <a:ea typeface="楷体" panose="02010609060101010101" pitchFamily="49" charset="-122"/>
                <a:sym typeface="Source Han Serif SC" panose="02020400000000000000" pitchFamily="18" charset="-122"/>
              </a:rPr>
              <a:t>清单类日程管理软件</a:t>
            </a:r>
            <a:endParaRPr lang="zh-CN" altLang="zh-CN" sz="3000" noProof="1">
              <a:solidFill>
                <a:schemeClr val="bg2">
                  <a:lumMod val="25000"/>
                </a:schemeClr>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9" name="TextBox 12">
            <a:extLst>
              <a:ext uri="{FF2B5EF4-FFF2-40B4-BE49-F238E27FC236}">
                <a16:creationId xmlns:a16="http://schemas.microsoft.com/office/drawing/2014/main" id="{523C4883-F4D9-423F-8B4C-213341C15729}"/>
              </a:ext>
            </a:extLst>
          </p:cNvPr>
          <p:cNvSpPr txBox="1"/>
          <p:nvPr/>
        </p:nvSpPr>
        <p:spPr>
          <a:xfrm>
            <a:off x="7805403" y="5391531"/>
            <a:ext cx="3197214" cy="346113"/>
          </a:xfrm>
          <a:prstGeom prst="rect">
            <a:avLst/>
          </a:prstGeom>
          <a:solidFill>
            <a:srgbClr val="3B3838"/>
          </a:solidFill>
        </p:spPr>
        <p:txBody>
          <a:bodyPr wrap="square" lIns="68445" tIns="34223" rIns="68445" bIns="34223" rtlCol="0">
            <a:spAutoFit/>
          </a:bodyPr>
          <a:lstStyle>
            <a:defPPr>
              <a:defRPr lang="zh-CN"/>
            </a:defPPr>
            <a:lvl1pPr>
              <a:defRPr sz="2000">
                <a:solidFill>
                  <a:schemeClr val="accent2"/>
                </a:solidFill>
                <a:latin typeface="+mn-ea"/>
                <a:ea typeface="+mn-ea"/>
              </a:defRPr>
            </a:lvl1pPr>
          </a:lstStyle>
          <a:p>
            <a:pPr algn="l"/>
            <a:r>
              <a:rPr lang="zh-CN" altLang="en-US" sz="18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rPr>
              <a:t>成员：李士朋、王铭、薛广鑫</a:t>
            </a:r>
          </a:p>
        </p:txBody>
      </p:sp>
      <p:sp>
        <p:nvSpPr>
          <p:cNvPr id="10" name="矩形 9">
            <a:extLst>
              <a:ext uri="{FF2B5EF4-FFF2-40B4-BE49-F238E27FC236}">
                <a16:creationId xmlns:a16="http://schemas.microsoft.com/office/drawing/2014/main" id="{C617672C-AF27-48FE-B579-AEEDA534859A}"/>
              </a:ext>
            </a:extLst>
          </p:cNvPr>
          <p:cNvSpPr/>
          <p:nvPr/>
        </p:nvSpPr>
        <p:spPr>
          <a:xfrm>
            <a:off x="4001859" y="4002250"/>
            <a:ext cx="4227741" cy="799706"/>
          </a:xfrm>
          <a:prstGeom prst="rect">
            <a:avLst/>
          </a:prstGeom>
        </p:spPr>
        <p:txBody>
          <a:bodyPr wrap="square">
            <a:spAutoFit/>
          </a:bodyPr>
          <a:lstStyle/>
          <a:p>
            <a:pPr algn="ctr">
              <a:lnSpc>
                <a:spcPct val="120000"/>
              </a:lnSpc>
            </a:pPr>
            <a:r>
              <a:rPr lang="zh-CN" altLang="en-US" sz="2000" dirty="0">
                <a:solidFill>
                  <a:schemeClr val="bg2">
                    <a:lumMod val="25000"/>
                  </a:schemeClr>
                </a:solidFill>
                <a:latin typeface="楷体" panose="02010609060101010101" pitchFamily="49" charset="-122"/>
                <a:ea typeface="楷体" panose="02010609060101010101" pitchFamily="49" charset="-122"/>
                <a:sym typeface="Source Han Serif SC" panose="02020400000000000000" pitchFamily="18" charset="-122"/>
              </a:rPr>
              <a:t>软件设计与开发实践第</a:t>
            </a:r>
            <a:r>
              <a:rPr lang="en-US" altLang="zh-CN" sz="2000" dirty="0">
                <a:solidFill>
                  <a:schemeClr val="bg2">
                    <a:lumMod val="25000"/>
                  </a:schemeClr>
                </a:solidFill>
                <a:latin typeface="楷体" panose="02010609060101010101" pitchFamily="49" charset="-122"/>
                <a:ea typeface="楷体" panose="02010609060101010101" pitchFamily="49" charset="-122"/>
                <a:sym typeface="Source Han Serif SC" panose="02020400000000000000" pitchFamily="18" charset="-122"/>
              </a:rPr>
              <a:t>4</a:t>
            </a:r>
            <a:r>
              <a:rPr lang="zh-CN" altLang="en-US" sz="2000" dirty="0">
                <a:solidFill>
                  <a:schemeClr val="bg2">
                    <a:lumMod val="25000"/>
                  </a:schemeClr>
                </a:solidFill>
                <a:latin typeface="楷体" panose="02010609060101010101" pitchFamily="49" charset="-122"/>
                <a:ea typeface="楷体" panose="02010609060101010101" pitchFamily="49" charset="-122"/>
                <a:sym typeface="Source Han Serif SC" panose="02020400000000000000" pitchFamily="18" charset="-122"/>
              </a:rPr>
              <a:t>组 </a:t>
            </a:r>
            <a:endParaRPr lang="en-US" altLang="zh-CN" sz="2000" dirty="0">
              <a:solidFill>
                <a:schemeClr val="bg2">
                  <a:lumMod val="25000"/>
                </a:schemeClr>
              </a:solidFill>
              <a:latin typeface="楷体" panose="02010609060101010101" pitchFamily="49" charset="-122"/>
              <a:ea typeface="楷体" panose="02010609060101010101" pitchFamily="49" charset="-122"/>
              <a:sym typeface="Source Han Serif SC" panose="02020400000000000000" pitchFamily="18" charset="-122"/>
            </a:endParaRPr>
          </a:p>
          <a:p>
            <a:pPr algn="ctr">
              <a:lnSpc>
                <a:spcPct val="120000"/>
              </a:lnSpc>
            </a:pPr>
            <a:r>
              <a:rPr lang="zh-CN" altLang="en-US" sz="2000" dirty="0">
                <a:solidFill>
                  <a:schemeClr val="bg2">
                    <a:lumMod val="25000"/>
                  </a:schemeClr>
                </a:solidFill>
                <a:latin typeface="楷体" panose="02010609060101010101" pitchFamily="49" charset="-122"/>
                <a:ea typeface="楷体" panose="02010609060101010101" pitchFamily="49" charset="-122"/>
                <a:sym typeface="Source Han Serif SC" panose="02020400000000000000" pitchFamily="18" charset="-122"/>
              </a:rPr>
              <a:t>荔园三结义</a:t>
            </a:r>
          </a:p>
        </p:txBody>
      </p:sp>
      <p:sp>
        <p:nvSpPr>
          <p:cNvPr id="13" name="文本框 12">
            <a:extLst>
              <a:ext uri="{FF2B5EF4-FFF2-40B4-BE49-F238E27FC236}">
                <a16:creationId xmlns:a16="http://schemas.microsoft.com/office/drawing/2014/main" id="{2F65C3AE-3A69-43E9-B15C-937C83AE2161}"/>
              </a:ext>
            </a:extLst>
          </p:cNvPr>
          <p:cNvSpPr txBox="1"/>
          <p:nvPr/>
        </p:nvSpPr>
        <p:spPr>
          <a:xfrm>
            <a:off x="3047172" y="1726269"/>
            <a:ext cx="609765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srgbClr val="3B383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ource Han Serif SC" panose="02020400000000000000" pitchFamily="18" charset="-122"/>
              </a:rPr>
              <a:t>Style of me</a:t>
            </a:r>
            <a:endParaRPr kumimoji="0" lang="zh-CN" altLang="en-US" sz="3600" b="0" i="1" u="none" strike="noStrike" kern="1200" cap="none" spc="0" normalizeH="0" baseline="0" noProof="0" dirty="0">
              <a:ln>
                <a:noFill/>
              </a:ln>
              <a:solidFill>
                <a:srgbClr val="3B383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ource Han Serif SC" panose="02020400000000000000" pitchFamily="18" charset="-122"/>
            </a:endParaRPr>
          </a:p>
        </p:txBody>
      </p:sp>
    </p:spTree>
    <p:extLst>
      <p:ext uri="{BB962C8B-B14F-4D97-AF65-F5344CB8AC3E}">
        <p14:creationId xmlns:p14="http://schemas.microsoft.com/office/powerpoint/2010/main" val="34662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a16="http://schemas.microsoft.com/office/drawing/2014/main"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楷体" panose="02010609060101010101" pitchFamily="49" charset="-122"/>
                  <a:ea typeface="楷体" panose="02010609060101010101" pitchFamily="49" charset="-122"/>
                  <a:sym typeface="Source Han Serif SC" panose="02020400000000000000" pitchFamily="18" charset="-122"/>
                </a:rPr>
                <a:t>用户界面</a:t>
              </a:r>
              <a:endParaRPr kumimoji="0" lang="zh-CN" altLang="en-US" sz="3200" b="0" i="0" u="none" strike="noStrike" kern="1200" cap="none" spc="0" normalizeH="0" baseline="0" noProof="0" dirty="0">
                <a:ln>
                  <a:noFill/>
                </a:ln>
                <a:solidFill>
                  <a:srgbClr val="3B3838"/>
                </a:solidFill>
                <a:effectLst/>
                <a:uLnTx/>
                <a:uFillTx/>
                <a:latin typeface="楷体" panose="02010609060101010101" pitchFamily="49" charset="-122"/>
                <a:ea typeface="楷体" panose="02010609060101010101" pitchFamily="49" charset="-122"/>
                <a:sym typeface="Source Han Serif SC" panose="02020400000000000000" pitchFamily="18" charset="-122"/>
              </a:endParaRPr>
            </a:p>
          </p:txBody>
        </p:sp>
        <p:cxnSp>
          <p:nvCxnSpPr>
            <p:cNvPr id="20" name="0 _4">
              <a:extLst>
                <a:ext uri="{FF2B5EF4-FFF2-40B4-BE49-F238E27FC236}">
                  <a16:creationId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D8E73F7F-EF6C-4166-9D78-C1DA11A21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562" y="1053583"/>
            <a:ext cx="8069612" cy="5346596"/>
          </a:xfrm>
          <a:prstGeom prst="rect">
            <a:avLst/>
          </a:prstGeom>
        </p:spPr>
      </p:pic>
    </p:spTree>
    <p:extLst>
      <p:ext uri="{BB962C8B-B14F-4D97-AF65-F5344CB8AC3E}">
        <p14:creationId xmlns:p14="http://schemas.microsoft.com/office/powerpoint/2010/main" val="2749753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96000" y="1904955"/>
            <a:ext cx="3823515" cy="3660104"/>
            <a:chOff x="3070623" y="1427560"/>
            <a:chExt cx="2869406" cy="2746772"/>
          </a:xfrm>
        </p:grpSpPr>
        <p:sp>
          <p:nvSpPr>
            <p:cNvPr id="27" name="Oval 11"/>
            <p:cNvSpPr>
              <a:spLocks noChangeArrowheads="1"/>
            </p:cNvSpPr>
            <p:nvPr/>
          </p:nvSpPr>
          <p:spPr bwMode="auto">
            <a:xfrm>
              <a:off x="3882629" y="2181226"/>
              <a:ext cx="1245394" cy="1250156"/>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pic>
          <p:nvPicPr>
            <p:cNvPr id="28" name="Group 6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56485" y="2569369"/>
              <a:ext cx="576263" cy="49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
            <p:cNvSpPr/>
            <p:nvPr/>
          </p:nvSpPr>
          <p:spPr bwMode="auto">
            <a:xfrm>
              <a:off x="3070623" y="2126457"/>
              <a:ext cx="721519" cy="1337072"/>
            </a:xfrm>
            <a:custGeom>
              <a:avLst/>
              <a:gdLst>
                <a:gd name="T0" fmla="*/ 135 w 135"/>
                <a:gd name="T1" fmla="*/ 52 h 250"/>
                <a:gd name="T2" fmla="*/ 44 w 135"/>
                <a:gd name="T3" fmla="*/ 0 h 250"/>
                <a:gd name="T4" fmla="*/ 43 w 135"/>
                <a:gd name="T5" fmla="*/ 250 h 250"/>
                <a:gd name="T6" fmla="*/ 134 w 135"/>
                <a:gd name="T7" fmla="*/ 200 h 250"/>
                <a:gd name="T8" fmla="*/ 116 w 135"/>
                <a:gd name="T9" fmla="*/ 127 h 250"/>
                <a:gd name="T10" fmla="*/ 135 w 135"/>
                <a:gd name="T11" fmla="*/ 52 h 250"/>
              </a:gdLst>
              <a:ahLst/>
              <a:cxnLst>
                <a:cxn ang="0">
                  <a:pos x="T0" y="T1"/>
                </a:cxn>
                <a:cxn ang="0">
                  <a:pos x="T2" y="T3"/>
                </a:cxn>
                <a:cxn ang="0">
                  <a:pos x="T4" y="T5"/>
                </a:cxn>
                <a:cxn ang="0">
                  <a:pos x="T6" y="T7"/>
                </a:cxn>
                <a:cxn ang="0">
                  <a:pos x="T8" y="T9"/>
                </a:cxn>
                <a:cxn ang="0">
                  <a:pos x="T10" y="T11"/>
                </a:cxn>
              </a:cxnLst>
              <a:rect l="0" t="0" r="r" b="b"/>
              <a:pathLst>
                <a:path w="135" h="250">
                  <a:moveTo>
                    <a:pt x="135" y="52"/>
                  </a:moveTo>
                  <a:cubicBezTo>
                    <a:pt x="44" y="0"/>
                    <a:pt x="44" y="0"/>
                    <a:pt x="44" y="0"/>
                  </a:cubicBezTo>
                  <a:cubicBezTo>
                    <a:pt x="1" y="78"/>
                    <a:pt x="0" y="172"/>
                    <a:pt x="43" y="250"/>
                  </a:cubicBezTo>
                  <a:cubicBezTo>
                    <a:pt x="134" y="200"/>
                    <a:pt x="134" y="200"/>
                    <a:pt x="134" y="200"/>
                  </a:cubicBezTo>
                  <a:cubicBezTo>
                    <a:pt x="122" y="178"/>
                    <a:pt x="116" y="153"/>
                    <a:pt x="116" y="127"/>
                  </a:cubicBezTo>
                  <a:cubicBezTo>
                    <a:pt x="116" y="100"/>
                    <a:pt x="123" y="74"/>
                    <a:pt x="135" y="5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0" name="Freeform 9"/>
            <p:cNvSpPr/>
            <p:nvPr/>
          </p:nvSpPr>
          <p:spPr bwMode="auto">
            <a:xfrm>
              <a:off x="4507707" y="3233738"/>
              <a:ext cx="1165622" cy="940594"/>
            </a:xfrm>
            <a:custGeom>
              <a:avLst/>
              <a:gdLst>
                <a:gd name="T0" fmla="*/ 130 w 218"/>
                <a:gd name="T1" fmla="*/ 0 h 176"/>
                <a:gd name="T2" fmla="*/ 218 w 218"/>
                <a:gd name="T3" fmla="*/ 55 h 176"/>
                <a:gd name="T4" fmla="*/ 0 w 218"/>
                <a:gd name="T5" fmla="*/ 176 h 176"/>
                <a:gd name="T6" fmla="*/ 0 w 218"/>
                <a:gd name="T7" fmla="*/ 73 h 176"/>
                <a:gd name="T8" fmla="*/ 130 w 218"/>
                <a:gd name="T9" fmla="*/ 0 h 176"/>
              </a:gdLst>
              <a:ahLst/>
              <a:cxnLst>
                <a:cxn ang="0">
                  <a:pos x="T0" y="T1"/>
                </a:cxn>
                <a:cxn ang="0">
                  <a:pos x="T2" y="T3"/>
                </a:cxn>
                <a:cxn ang="0">
                  <a:pos x="T4" y="T5"/>
                </a:cxn>
                <a:cxn ang="0">
                  <a:pos x="T6" y="T7"/>
                </a:cxn>
                <a:cxn ang="0">
                  <a:pos x="T8" y="T9"/>
                </a:cxn>
              </a:cxnLst>
              <a:rect l="0" t="0" r="r" b="b"/>
              <a:pathLst>
                <a:path w="218" h="176">
                  <a:moveTo>
                    <a:pt x="130" y="0"/>
                  </a:moveTo>
                  <a:cubicBezTo>
                    <a:pt x="218" y="55"/>
                    <a:pt x="218" y="55"/>
                    <a:pt x="218" y="55"/>
                  </a:cubicBezTo>
                  <a:cubicBezTo>
                    <a:pt x="171" y="130"/>
                    <a:pt x="89" y="176"/>
                    <a:pt x="0" y="176"/>
                  </a:cubicBezTo>
                  <a:cubicBezTo>
                    <a:pt x="0" y="73"/>
                    <a:pt x="0" y="73"/>
                    <a:pt x="0" y="73"/>
                  </a:cubicBezTo>
                  <a:cubicBezTo>
                    <a:pt x="55" y="73"/>
                    <a:pt x="103" y="44"/>
                    <a:pt x="13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1" name="Freeform 6"/>
            <p:cNvSpPr/>
            <p:nvPr/>
          </p:nvSpPr>
          <p:spPr bwMode="auto">
            <a:xfrm>
              <a:off x="3332560" y="1427560"/>
              <a:ext cx="1164431" cy="951309"/>
            </a:xfrm>
            <a:custGeom>
              <a:avLst/>
              <a:gdLst>
                <a:gd name="T0" fmla="*/ 218 w 218"/>
                <a:gd name="T1" fmla="*/ 105 h 178"/>
                <a:gd name="T2" fmla="*/ 216 w 218"/>
                <a:gd name="T3" fmla="*/ 0 h 178"/>
                <a:gd name="T4" fmla="*/ 0 w 218"/>
                <a:gd name="T5" fmla="*/ 123 h 178"/>
                <a:gd name="T6" fmla="*/ 89 w 218"/>
                <a:gd name="T7" fmla="*/ 178 h 178"/>
                <a:gd name="T8" fmla="*/ 218 w 218"/>
                <a:gd name="T9" fmla="*/ 105 h 178"/>
              </a:gdLst>
              <a:ahLst/>
              <a:cxnLst>
                <a:cxn ang="0">
                  <a:pos x="T0" y="T1"/>
                </a:cxn>
                <a:cxn ang="0">
                  <a:pos x="T2" y="T3"/>
                </a:cxn>
                <a:cxn ang="0">
                  <a:pos x="T4" y="T5"/>
                </a:cxn>
                <a:cxn ang="0">
                  <a:pos x="T6" y="T7"/>
                </a:cxn>
                <a:cxn ang="0">
                  <a:pos x="T8" y="T9"/>
                </a:cxn>
              </a:cxnLst>
              <a:rect l="0" t="0" r="r" b="b"/>
              <a:pathLst>
                <a:path w="218" h="178">
                  <a:moveTo>
                    <a:pt x="218" y="105"/>
                  </a:moveTo>
                  <a:cubicBezTo>
                    <a:pt x="216" y="0"/>
                    <a:pt x="216" y="0"/>
                    <a:pt x="216" y="0"/>
                  </a:cubicBezTo>
                  <a:cubicBezTo>
                    <a:pt x="128" y="1"/>
                    <a:pt x="46" y="48"/>
                    <a:pt x="0" y="123"/>
                  </a:cubicBezTo>
                  <a:cubicBezTo>
                    <a:pt x="89" y="178"/>
                    <a:pt x="89" y="178"/>
                    <a:pt x="89" y="178"/>
                  </a:cubicBezTo>
                  <a:cubicBezTo>
                    <a:pt x="116" y="135"/>
                    <a:pt x="163" y="106"/>
                    <a:pt x="218"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2" name="Freeform 7"/>
            <p:cNvSpPr/>
            <p:nvPr/>
          </p:nvSpPr>
          <p:spPr bwMode="auto">
            <a:xfrm>
              <a:off x="5218510" y="2149079"/>
              <a:ext cx="721519" cy="1329928"/>
            </a:xfrm>
            <a:custGeom>
              <a:avLst/>
              <a:gdLst>
                <a:gd name="T0" fmla="*/ 1 w 135"/>
                <a:gd name="T1" fmla="*/ 50 h 249"/>
                <a:gd name="T2" fmla="*/ 93 w 135"/>
                <a:gd name="T3" fmla="*/ 0 h 249"/>
                <a:gd name="T4" fmla="*/ 90 w 135"/>
                <a:gd name="T5" fmla="*/ 249 h 249"/>
                <a:gd name="T6" fmla="*/ 0 w 135"/>
                <a:gd name="T7" fmla="*/ 198 h 249"/>
                <a:gd name="T8" fmla="*/ 19 w 135"/>
                <a:gd name="T9" fmla="*/ 123 h 249"/>
                <a:gd name="T10" fmla="*/ 1 w 135"/>
                <a:gd name="T11" fmla="*/ 50 h 249"/>
              </a:gdLst>
              <a:ahLst/>
              <a:cxnLst>
                <a:cxn ang="0">
                  <a:pos x="T0" y="T1"/>
                </a:cxn>
                <a:cxn ang="0">
                  <a:pos x="T2" y="T3"/>
                </a:cxn>
                <a:cxn ang="0">
                  <a:pos x="T4" y="T5"/>
                </a:cxn>
                <a:cxn ang="0">
                  <a:pos x="T6" y="T7"/>
                </a:cxn>
                <a:cxn ang="0">
                  <a:pos x="T8" y="T9"/>
                </a:cxn>
                <a:cxn ang="0">
                  <a:pos x="T10" y="T11"/>
                </a:cxn>
              </a:cxnLst>
              <a:rect l="0" t="0" r="r" b="b"/>
              <a:pathLst>
                <a:path w="135" h="249">
                  <a:moveTo>
                    <a:pt x="1" y="50"/>
                  </a:moveTo>
                  <a:cubicBezTo>
                    <a:pt x="93" y="0"/>
                    <a:pt x="93" y="0"/>
                    <a:pt x="93" y="0"/>
                  </a:cubicBezTo>
                  <a:cubicBezTo>
                    <a:pt x="135" y="78"/>
                    <a:pt x="134" y="172"/>
                    <a:pt x="90" y="249"/>
                  </a:cubicBezTo>
                  <a:cubicBezTo>
                    <a:pt x="0" y="198"/>
                    <a:pt x="0" y="198"/>
                    <a:pt x="0" y="198"/>
                  </a:cubicBezTo>
                  <a:cubicBezTo>
                    <a:pt x="12" y="176"/>
                    <a:pt x="19" y="150"/>
                    <a:pt x="19" y="123"/>
                  </a:cubicBezTo>
                  <a:cubicBezTo>
                    <a:pt x="19" y="97"/>
                    <a:pt x="13" y="72"/>
                    <a:pt x="1"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3" name="Freeform 5"/>
            <p:cNvSpPr/>
            <p:nvPr/>
          </p:nvSpPr>
          <p:spPr bwMode="auto">
            <a:xfrm>
              <a:off x="4524376" y="1427560"/>
              <a:ext cx="1165622" cy="957263"/>
            </a:xfrm>
            <a:custGeom>
              <a:avLst/>
              <a:gdLst>
                <a:gd name="T0" fmla="*/ 0 w 218"/>
                <a:gd name="T1" fmla="*/ 105 h 179"/>
                <a:gd name="T2" fmla="*/ 2 w 218"/>
                <a:gd name="T3" fmla="*/ 0 h 179"/>
                <a:gd name="T4" fmla="*/ 218 w 218"/>
                <a:gd name="T5" fmla="*/ 126 h 179"/>
                <a:gd name="T6" fmla="*/ 128 w 218"/>
                <a:gd name="T7" fmla="*/ 179 h 179"/>
                <a:gd name="T8" fmla="*/ 0 w 218"/>
                <a:gd name="T9" fmla="*/ 105 h 179"/>
              </a:gdLst>
              <a:ahLst/>
              <a:cxnLst>
                <a:cxn ang="0">
                  <a:pos x="T0" y="T1"/>
                </a:cxn>
                <a:cxn ang="0">
                  <a:pos x="T2" y="T3"/>
                </a:cxn>
                <a:cxn ang="0">
                  <a:pos x="T4" y="T5"/>
                </a:cxn>
                <a:cxn ang="0">
                  <a:pos x="T6" y="T7"/>
                </a:cxn>
                <a:cxn ang="0">
                  <a:pos x="T8" y="T9"/>
                </a:cxn>
              </a:cxnLst>
              <a:rect l="0" t="0" r="r" b="b"/>
              <a:pathLst>
                <a:path w="218" h="179">
                  <a:moveTo>
                    <a:pt x="0" y="105"/>
                  </a:moveTo>
                  <a:cubicBezTo>
                    <a:pt x="2" y="0"/>
                    <a:pt x="2" y="0"/>
                    <a:pt x="2" y="0"/>
                  </a:cubicBezTo>
                  <a:cubicBezTo>
                    <a:pt x="91" y="2"/>
                    <a:pt x="172" y="50"/>
                    <a:pt x="218" y="126"/>
                  </a:cubicBezTo>
                  <a:cubicBezTo>
                    <a:pt x="128" y="179"/>
                    <a:pt x="128" y="179"/>
                    <a:pt x="128" y="179"/>
                  </a:cubicBezTo>
                  <a:cubicBezTo>
                    <a:pt x="101" y="136"/>
                    <a:pt x="54" y="107"/>
                    <a:pt x="0" y="10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4" name="Freeform 10"/>
            <p:cNvSpPr/>
            <p:nvPr/>
          </p:nvSpPr>
          <p:spPr bwMode="auto">
            <a:xfrm>
              <a:off x="3300413" y="3212307"/>
              <a:ext cx="1164431" cy="962025"/>
            </a:xfrm>
            <a:custGeom>
              <a:avLst/>
              <a:gdLst>
                <a:gd name="T0" fmla="*/ 90 w 218"/>
                <a:gd name="T1" fmla="*/ 0 h 180"/>
                <a:gd name="T2" fmla="*/ 0 w 218"/>
                <a:gd name="T3" fmla="*/ 53 h 180"/>
                <a:gd name="T4" fmla="*/ 214 w 218"/>
                <a:gd name="T5" fmla="*/ 180 h 180"/>
                <a:gd name="T6" fmla="*/ 218 w 218"/>
                <a:gd name="T7" fmla="*/ 77 h 180"/>
                <a:gd name="T8" fmla="*/ 90 w 218"/>
                <a:gd name="T9" fmla="*/ 0 h 180"/>
              </a:gdLst>
              <a:ahLst/>
              <a:cxnLst>
                <a:cxn ang="0">
                  <a:pos x="T0" y="T1"/>
                </a:cxn>
                <a:cxn ang="0">
                  <a:pos x="T2" y="T3"/>
                </a:cxn>
                <a:cxn ang="0">
                  <a:pos x="T4" y="T5"/>
                </a:cxn>
                <a:cxn ang="0">
                  <a:pos x="T6" y="T7"/>
                </a:cxn>
                <a:cxn ang="0">
                  <a:pos x="T8" y="T9"/>
                </a:cxn>
              </a:cxnLst>
              <a:rect l="0" t="0" r="r" b="b"/>
              <a:pathLst>
                <a:path w="218" h="180">
                  <a:moveTo>
                    <a:pt x="90" y="0"/>
                  </a:moveTo>
                  <a:cubicBezTo>
                    <a:pt x="0" y="53"/>
                    <a:pt x="0" y="53"/>
                    <a:pt x="0" y="53"/>
                  </a:cubicBezTo>
                  <a:cubicBezTo>
                    <a:pt x="45" y="130"/>
                    <a:pt x="126" y="178"/>
                    <a:pt x="214" y="180"/>
                  </a:cubicBezTo>
                  <a:cubicBezTo>
                    <a:pt x="218" y="77"/>
                    <a:pt x="218" y="77"/>
                    <a:pt x="218" y="77"/>
                  </a:cubicBezTo>
                  <a:cubicBezTo>
                    <a:pt x="163" y="75"/>
                    <a:pt x="116" y="45"/>
                    <a:pt x="9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sp>
        <p:nvSpPr>
          <p:cNvPr id="59" name="TextBox 18"/>
          <p:cNvSpPr txBox="1"/>
          <p:nvPr/>
        </p:nvSpPr>
        <p:spPr>
          <a:xfrm flipH="1">
            <a:off x="2201176" y="948427"/>
            <a:ext cx="184731" cy="461665"/>
          </a:xfrm>
          <a:prstGeom prst="rect">
            <a:avLst/>
          </a:prstGeom>
          <a:noFill/>
        </p:spPr>
        <p:txBody>
          <a:bodyPr wrap="none" rtlCol="0">
            <a:spAutoFit/>
          </a:bodyPr>
          <a:lstStyle/>
          <a:p>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grpSp>
        <p:nvGrpSpPr>
          <p:cNvPr id="70" name="组合 69">
            <a:extLst>
              <a:ext uri="{FF2B5EF4-FFF2-40B4-BE49-F238E27FC236}">
                <a16:creationId xmlns:a16="http://schemas.microsoft.com/office/drawing/2014/main" id="{6F63B5B1-2D1D-469A-8F27-9F3EDA648B84}"/>
              </a:ext>
            </a:extLst>
          </p:cNvPr>
          <p:cNvGrpSpPr/>
          <p:nvPr/>
        </p:nvGrpSpPr>
        <p:grpSpPr>
          <a:xfrm>
            <a:off x="3424460" y="220234"/>
            <a:ext cx="5544407" cy="617980"/>
            <a:chOff x="551593" y="497013"/>
            <a:chExt cx="5544407" cy="617980"/>
          </a:xfrm>
        </p:grpSpPr>
        <p:sp>
          <p:nvSpPr>
            <p:cNvPr id="71" name="矩形 70">
              <a:extLst>
                <a:ext uri="{FF2B5EF4-FFF2-40B4-BE49-F238E27FC236}">
                  <a16:creationId xmlns:a16="http://schemas.microsoft.com/office/drawing/2014/main" id="{F02D4A7E-8542-42ED-BCC9-9BA093FD9AD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楷体" panose="02010609060101010101" pitchFamily="49" charset="-122"/>
                  <a:ea typeface="楷体" panose="02010609060101010101" pitchFamily="49" charset="-122"/>
                  <a:sym typeface="Source Han Serif SC" panose="02020400000000000000" pitchFamily="18" charset="-122"/>
                </a:rPr>
                <a:t>基本功能</a:t>
              </a:r>
              <a:endParaRPr kumimoji="0" lang="zh-CN" altLang="en-US" sz="3200" b="0" i="0" u="none" strike="noStrike" kern="1200" cap="none" spc="0" normalizeH="0" baseline="0" noProof="0" dirty="0">
                <a:ln>
                  <a:noFill/>
                </a:ln>
                <a:solidFill>
                  <a:srgbClr val="3B3838"/>
                </a:solidFill>
                <a:effectLst/>
                <a:uLnTx/>
                <a:uFillTx/>
                <a:latin typeface="楷体" panose="02010609060101010101" pitchFamily="49" charset="-122"/>
                <a:ea typeface="楷体" panose="02010609060101010101" pitchFamily="49" charset="-122"/>
                <a:sym typeface="Source Han Serif SC" panose="02020400000000000000" pitchFamily="18" charset="-122"/>
              </a:endParaRPr>
            </a:p>
          </p:txBody>
        </p:sp>
        <p:cxnSp>
          <p:nvCxnSpPr>
            <p:cNvPr id="72" name="0 _4">
              <a:extLst>
                <a:ext uri="{FF2B5EF4-FFF2-40B4-BE49-F238E27FC236}">
                  <a16:creationId xmlns:a16="http://schemas.microsoft.com/office/drawing/2014/main" id="{0C77B45A-9687-41B1-868F-21802212C82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CCDEF58C-B828-4616-B91D-3DB2875BBFB2}"/>
              </a:ext>
            </a:extLst>
          </p:cNvPr>
          <p:cNvSpPr txBox="1"/>
          <p:nvPr/>
        </p:nvSpPr>
        <p:spPr>
          <a:xfrm>
            <a:off x="3909038" y="1584567"/>
            <a:ext cx="1442605" cy="400110"/>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日期显示</a:t>
            </a:r>
          </a:p>
        </p:txBody>
      </p:sp>
      <p:sp>
        <p:nvSpPr>
          <p:cNvPr id="73" name="文本框 72">
            <a:extLst>
              <a:ext uri="{FF2B5EF4-FFF2-40B4-BE49-F238E27FC236}">
                <a16:creationId xmlns:a16="http://schemas.microsoft.com/office/drawing/2014/main" id="{B9667A0A-4E6F-4B82-BBBC-97EEC276834E}"/>
              </a:ext>
            </a:extLst>
          </p:cNvPr>
          <p:cNvSpPr txBox="1"/>
          <p:nvPr/>
        </p:nvSpPr>
        <p:spPr>
          <a:xfrm>
            <a:off x="2703157" y="3477985"/>
            <a:ext cx="1442605" cy="400110"/>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添加任务</a:t>
            </a:r>
          </a:p>
        </p:txBody>
      </p:sp>
      <p:sp>
        <p:nvSpPr>
          <p:cNvPr id="74" name="文本框 73">
            <a:extLst>
              <a:ext uri="{FF2B5EF4-FFF2-40B4-BE49-F238E27FC236}">
                <a16:creationId xmlns:a16="http://schemas.microsoft.com/office/drawing/2014/main" id="{48D0B6D4-850B-41F7-BA2F-57F34F4DF4F6}"/>
              </a:ext>
            </a:extLst>
          </p:cNvPr>
          <p:cNvSpPr txBox="1"/>
          <p:nvPr/>
        </p:nvSpPr>
        <p:spPr>
          <a:xfrm>
            <a:off x="3424460" y="5323863"/>
            <a:ext cx="1442605" cy="400110"/>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删除任务</a:t>
            </a:r>
          </a:p>
        </p:txBody>
      </p:sp>
      <p:sp>
        <p:nvSpPr>
          <p:cNvPr id="75" name="文本框 74">
            <a:extLst>
              <a:ext uri="{FF2B5EF4-FFF2-40B4-BE49-F238E27FC236}">
                <a16:creationId xmlns:a16="http://schemas.microsoft.com/office/drawing/2014/main" id="{A3A2517C-01BB-4F92-A5E6-A7F79245337C}"/>
              </a:ext>
            </a:extLst>
          </p:cNvPr>
          <p:cNvSpPr txBox="1"/>
          <p:nvPr/>
        </p:nvSpPr>
        <p:spPr>
          <a:xfrm>
            <a:off x="7020522" y="5365004"/>
            <a:ext cx="1442605" cy="400110"/>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修改任务</a:t>
            </a:r>
          </a:p>
        </p:txBody>
      </p:sp>
      <p:sp>
        <p:nvSpPr>
          <p:cNvPr id="76" name="文本框 75">
            <a:extLst>
              <a:ext uri="{FF2B5EF4-FFF2-40B4-BE49-F238E27FC236}">
                <a16:creationId xmlns:a16="http://schemas.microsoft.com/office/drawing/2014/main" id="{CE3A2A80-58DC-416F-81DE-2E1E66D38D72}"/>
              </a:ext>
            </a:extLst>
          </p:cNvPr>
          <p:cNvSpPr txBox="1"/>
          <p:nvPr/>
        </p:nvSpPr>
        <p:spPr>
          <a:xfrm>
            <a:off x="7919515" y="3493925"/>
            <a:ext cx="1442605" cy="400110"/>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完成任务</a:t>
            </a:r>
          </a:p>
        </p:txBody>
      </p:sp>
      <p:sp>
        <p:nvSpPr>
          <p:cNvPr id="77" name="文本框 76">
            <a:extLst>
              <a:ext uri="{FF2B5EF4-FFF2-40B4-BE49-F238E27FC236}">
                <a16:creationId xmlns:a16="http://schemas.microsoft.com/office/drawing/2014/main" id="{B3AFFB7E-EE54-4B8D-96E5-4A37FB85689E}"/>
              </a:ext>
            </a:extLst>
          </p:cNvPr>
          <p:cNvSpPr txBox="1"/>
          <p:nvPr/>
        </p:nvSpPr>
        <p:spPr>
          <a:xfrm>
            <a:off x="6842831" y="1564688"/>
            <a:ext cx="1659501" cy="400110"/>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切换日与周</a:t>
            </a:r>
          </a:p>
        </p:txBody>
      </p:sp>
      <p:sp>
        <p:nvSpPr>
          <p:cNvPr id="3" name="文本框 2">
            <a:extLst>
              <a:ext uri="{FF2B5EF4-FFF2-40B4-BE49-F238E27FC236}">
                <a16:creationId xmlns:a16="http://schemas.microsoft.com/office/drawing/2014/main" id="{699C4F81-287D-4C0A-8B61-DCC116B5FB2B}"/>
              </a:ext>
            </a:extLst>
          </p:cNvPr>
          <p:cNvSpPr txBox="1"/>
          <p:nvPr/>
        </p:nvSpPr>
        <p:spPr>
          <a:xfrm>
            <a:off x="2201176" y="805009"/>
            <a:ext cx="1894824" cy="1200329"/>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以周视图显示，显示星期以及对应日期，于左上角显示月份。</a:t>
            </a:r>
          </a:p>
        </p:txBody>
      </p:sp>
      <p:sp>
        <p:nvSpPr>
          <p:cNvPr id="78" name="文本框 77">
            <a:extLst>
              <a:ext uri="{FF2B5EF4-FFF2-40B4-BE49-F238E27FC236}">
                <a16:creationId xmlns:a16="http://schemas.microsoft.com/office/drawing/2014/main" id="{CDDC1A36-24A6-439F-AAC2-007AAE76B300}"/>
              </a:ext>
            </a:extLst>
          </p:cNvPr>
          <p:cNvSpPr txBox="1"/>
          <p:nvPr/>
        </p:nvSpPr>
        <p:spPr>
          <a:xfrm>
            <a:off x="798984" y="2893760"/>
            <a:ext cx="1894824" cy="1754326"/>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点击“添加”，弹出窗口，包含任务的名称、开始与结束时间、任务等级以及任务标签。</a:t>
            </a:r>
          </a:p>
        </p:txBody>
      </p:sp>
      <p:sp>
        <p:nvSpPr>
          <p:cNvPr id="79" name="文本框 78">
            <a:extLst>
              <a:ext uri="{FF2B5EF4-FFF2-40B4-BE49-F238E27FC236}">
                <a16:creationId xmlns:a16="http://schemas.microsoft.com/office/drawing/2014/main" id="{BF84854D-419B-4229-AD8A-7A9AE295EDCB}"/>
              </a:ext>
            </a:extLst>
          </p:cNvPr>
          <p:cNvSpPr txBox="1"/>
          <p:nvPr/>
        </p:nvSpPr>
        <p:spPr>
          <a:xfrm>
            <a:off x="1608381" y="5103674"/>
            <a:ext cx="1894824" cy="923330"/>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选中某个任务，点击“删除”即可删除。</a:t>
            </a:r>
          </a:p>
        </p:txBody>
      </p:sp>
      <p:sp>
        <p:nvSpPr>
          <p:cNvPr id="80" name="文本框 79">
            <a:extLst>
              <a:ext uri="{FF2B5EF4-FFF2-40B4-BE49-F238E27FC236}">
                <a16:creationId xmlns:a16="http://schemas.microsoft.com/office/drawing/2014/main" id="{CF1D314E-7EEE-48EA-B2D8-D660C850CCE4}"/>
              </a:ext>
            </a:extLst>
          </p:cNvPr>
          <p:cNvSpPr txBox="1"/>
          <p:nvPr/>
        </p:nvSpPr>
        <p:spPr>
          <a:xfrm>
            <a:off x="8417487" y="5103394"/>
            <a:ext cx="1894824" cy="1477328"/>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选中某个任务的某个属性（名称等），点击“修改”即可修改该属性。</a:t>
            </a:r>
          </a:p>
        </p:txBody>
      </p:sp>
      <p:sp>
        <p:nvSpPr>
          <p:cNvPr id="81" name="文本框 80">
            <a:extLst>
              <a:ext uri="{FF2B5EF4-FFF2-40B4-BE49-F238E27FC236}">
                <a16:creationId xmlns:a16="http://schemas.microsoft.com/office/drawing/2014/main" id="{2C8F699F-DF61-46D7-A3D7-F7E5C6D758E6}"/>
              </a:ext>
            </a:extLst>
          </p:cNvPr>
          <p:cNvSpPr txBox="1"/>
          <p:nvPr/>
        </p:nvSpPr>
        <p:spPr>
          <a:xfrm>
            <a:off x="9222556" y="3032259"/>
            <a:ext cx="1894824" cy="1754326"/>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左键或右键双击某个任务，将会弹出窗口“是否完成任务”，点击“是”即可完成。</a:t>
            </a:r>
          </a:p>
        </p:txBody>
      </p:sp>
      <p:sp>
        <p:nvSpPr>
          <p:cNvPr id="82" name="文本框 81">
            <a:extLst>
              <a:ext uri="{FF2B5EF4-FFF2-40B4-BE49-F238E27FC236}">
                <a16:creationId xmlns:a16="http://schemas.microsoft.com/office/drawing/2014/main" id="{62B6AC00-1F22-4B86-A115-4A27A5A04153}"/>
              </a:ext>
            </a:extLst>
          </p:cNvPr>
          <p:cNvSpPr txBox="1"/>
          <p:nvPr/>
        </p:nvSpPr>
        <p:spPr>
          <a:xfrm>
            <a:off x="8527188" y="750793"/>
            <a:ext cx="1998137" cy="2308324"/>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点击“周</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”即可切换到该天；</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点击“切换</a:t>
            </a:r>
            <a:r>
              <a:rPr lang="zh-CN" altLang="en-US" dirty="0">
                <a:latin typeface="楷体" panose="02010609060101010101" pitchFamily="49" charset="-122"/>
                <a:ea typeface="楷体" panose="02010609060101010101" pitchFamily="49" charset="-122"/>
                <a:sym typeface="Symbol" panose="05050102010706020507" pitchFamily="18" charset="2"/>
              </a:rPr>
              <a:t>”或“切换”可以切换到上一周或下一周；</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点击“今天”回到今天。</a:t>
            </a:r>
          </a:p>
        </p:txBody>
      </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p:cTn id="13" dur="500" fill="hold"/>
                                        <p:tgtEl>
                                          <p:spTgt spid="70"/>
                                        </p:tgtEl>
                                        <p:attrNameLst>
                                          <p:attrName>ppt_w</p:attrName>
                                        </p:attrNameLst>
                                      </p:cBhvr>
                                      <p:tavLst>
                                        <p:tav tm="0">
                                          <p:val>
                                            <p:fltVal val="0"/>
                                          </p:val>
                                        </p:tav>
                                        <p:tav tm="100000">
                                          <p:val>
                                            <p:strVal val="#ppt_w"/>
                                          </p:val>
                                        </p:tav>
                                      </p:tavLst>
                                    </p:anim>
                                    <p:anim calcmode="lin" valueType="num">
                                      <p:cBhvr>
                                        <p:cTn id="14" dur="500" fill="hold"/>
                                        <p:tgtEl>
                                          <p:spTgt spid="70"/>
                                        </p:tgtEl>
                                        <p:attrNameLst>
                                          <p:attrName>ppt_h</p:attrName>
                                        </p:attrNameLst>
                                      </p:cBhvr>
                                      <p:tavLst>
                                        <p:tav tm="0">
                                          <p:val>
                                            <p:fltVal val="0"/>
                                          </p:val>
                                        </p:tav>
                                        <p:tav tm="100000">
                                          <p:val>
                                            <p:strVal val="#ppt_h"/>
                                          </p:val>
                                        </p:tav>
                                      </p:tavLst>
                                    </p:anim>
                                    <p:animEffect transition="in" filter="fade">
                                      <p:cBhvr>
                                        <p:cTn id="1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a16="http://schemas.microsoft.com/office/drawing/2014/main"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楷体" panose="02010609060101010101" pitchFamily="49" charset="-122"/>
                  <a:ea typeface="楷体" panose="02010609060101010101" pitchFamily="49" charset="-122"/>
                  <a:sym typeface="Source Han Serif SC" panose="02020400000000000000" pitchFamily="18" charset="-122"/>
                </a:rPr>
                <a:t>特殊功能</a:t>
              </a:r>
            </a:p>
          </p:txBody>
        </p:sp>
        <p:cxnSp>
          <p:nvCxnSpPr>
            <p:cNvPr id="20" name="0 _4">
              <a:extLst>
                <a:ext uri="{FF2B5EF4-FFF2-40B4-BE49-F238E27FC236}">
                  <a16:creationId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7A03EC24-2E9A-47F3-9D9A-C8FFAC0A2831}"/>
              </a:ext>
            </a:extLst>
          </p:cNvPr>
          <p:cNvSpPr txBox="1"/>
          <p:nvPr/>
        </p:nvSpPr>
        <p:spPr>
          <a:xfrm>
            <a:off x="844826" y="1056085"/>
            <a:ext cx="4594446" cy="461665"/>
          </a:xfrm>
          <a:prstGeom prst="rect">
            <a:avLst/>
          </a:prstGeom>
          <a:noFill/>
          <a:ln w="38100">
            <a:noFill/>
            <a:prstDash val="solid"/>
          </a:ln>
        </p:spPr>
        <p:txBody>
          <a:bodyPr wrap="square" rtlCol="0">
            <a:spAutoFit/>
          </a:bodyPr>
          <a:lstStyle/>
          <a:p>
            <a:r>
              <a:rPr lang="zh-CN" altLang="en-US" sz="2000" dirty="0">
                <a:latin typeface="楷体" panose="02010609060101010101" pitchFamily="49" charset="-122"/>
                <a:ea typeface="楷体" panose="02010609060101010101" pitchFamily="49" charset="-122"/>
              </a:rPr>
              <a:t>总任务栏、已完成任务栏以及</a:t>
            </a:r>
            <a:r>
              <a:rPr lang="zh-CN" altLang="en-US" sz="2400" dirty="0">
                <a:solidFill>
                  <a:srgbClr val="FF0000"/>
                </a:solidFill>
                <a:latin typeface="楷体" panose="02010609060101010101" pitchFamily="49" charset="-122"/>
                <a:ea typeface="楷体" panose="02010609060101010101" pitchFamily="49" charset="-122"/>
              </a:rPr>
              <a:t>月视图</a:t>
            </a:r>
          </a:p>
        </p:txBody>
      </p:sp>
      <p:pic>
        <p:nvPicPr>
          <p:cNvPr id="4" name="图片 3">
            <a:extLst>
              <a:ext uri="{FF2B5EF4-FFF2-40B4-BE49-F238E27FC236}">
                <a16:creationId xmlns:a16="http://schemas.microsoft.com/office/drawing/2014/main" id="{C3A7EC3D-01E0-40DE-B332-92795C387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467" y="2286793"/>
            <a:ext cx="5305370" cy="35151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a:extLst>
              <a:ext uri="{FF2B5EF4-FFF2-40B4-BE49-F238E27FC236}">
                <a16:creationId xmlns:a16="http://schemas.microsoft.com/office/drawing/2014/main" id="{8C61EED6-E507-4922-A7E2-E9825B524A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1555" y="2286791"/>
            <a:ext cx="5305372" cy="35151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4" name="0 _4">
            <a:extLst>
              <a:ext uri="{FF2B5EF4-FFF2-40B4-BE49-F238E27FC236}">
                <a16:creationId xmlns:a16="http://schemas.microsoft.com/office/drawing/2014/main" id="{F64F4566-28AA-45CF-80E0-6185D4B5C097}"/>
              </a:ext>
            </a:extLst>
          </p:cNvPr>
          <p:cNvCxnSpPr/>
          <p:nvPr/>
        </p:nvCxnSpPr>
        <p:spPr>
          <a:xfrm>
            <a:off x="319467" y="1456195"/>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518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3</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642204" y="3259458"/>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楷体" panose="02010609060101010101" pitchFamily="49" charset="-122"/>
                <a:ea typeface="楷体" panose="02010609060101010101" pitchFamily="49" charset="-122"/>
                <a:sym typeface="Source Han Serif SC" panose="02020400000000000000" pitchFamily="18" charset="-122"/>
              </a:rPr>
              <a:t>数据结构与算法</a:t>
            </a: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03</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87541218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4563" y="1234730"/>
            <a:ext cx="2031888" cy="26028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5" name="Rectangle 44"/>
          <p:cNvSpPr/>
          <p:nvPr/>
        </p:nvSpPr>
        <p:spPr>
          <a:xfrm>
            <a:off x="3661198" y="1234730"/>
            <a:ext cx="2031888" cy="26028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0" name="Rectangle 49"/>
          <p:cNvSpPr/>
          <p:nvPr/>
        </p:nvSpPr>
        <p:spPr>
          <a:xfrm>
            <a:off x="6387833" y="1234730"/>
            <a:ext cx="2031888" cy="26028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6" name="Rectangle 55"/>
          <p:cNvSpPr/>
          <p:nvPr/>
        </p:nvSpPr>
        <p:spPr>
          <a:xfrm>
            <a:off x="9114467" y="1234730"/>
            <a:ext cx="2031888" cy="26028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3" name="TextBox 72"/>
          <p:cNvSpPr txBox="1"/>
          <p:nvPr/>
        </p:nvSpPr>
        <p:spPr>
          <a:xfrm>
            <a:off x="1034079" y="1898356"/>
            <a:ext cx="1768099" cy="923330"/>
          </a:xfrm>
          <a:prstGeom prst="rect">
            <a:avLst/>
          </a:prstGeom>
          <a:noFill/>
        </p:spPr>
        <p:txBody>
          <a:bodyPr wrap="square" lIns="0" tIns="0" rIns="0" bIns="0" rtlCol="0">
            <a:spAutoFit/>
          </a:bodyPr>
          <a:lstStyle/>
          <a:p>
            <a:r>
              <a:rPr lang="zh-CN" altLang="en-US" sz="2000" b="1" dirty="0">
                <a:solidFill>
                  <a:srgbClr val="FFC000"/>
                </a:solidFill>
                <a:latin typeface="楷体" panose="02010609060101010101" pitchFamily="49" charset="-122"/>
                <a:ea typeface="楷体" panose="02010609060101010101" pitchFamily="49" charset="-122"/>
                <a:sym typeface="Source Han Serif SC" panose="02020400000000000000" pitchFamily="18" charset="-122"/>
              </a:rPr>
              <a:t>在日任务类和总任务类里用于存储任务。</a:t>
            </a:r>
            <a:endParaRPr lang="en-US" sz="2000" b="1" dirty="0">
              <a:solidFill>
                <a:srgbClr val="FFC000"/>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35" name="TextBox 18"/>
          <p:cNvSpPr txBox="1"/>
          <p:nvPr/>
        </p:nvSpPr>
        <p:spPr>
          <a:xfrm flipH="1">
            <a:off x="884489" y="4165894"/>
            <a:ext cx="2031325" cy="461665"/>
          </a:xfrm>
          <a:prstGeom prst="rect">
            <a:avLst/>
          </a:prstGeom>
          <a:noFill/>
        </p:spPr>
        <p:txBody>
          <a:bodyPr wrap="none" rtlCol="0">
            <a:spAutoFit/>
          </a:bodyPr>
          <a:lstStyle/>
          <a:p>
            <a:r>
              <a:rPr lang="zh-CN" altLang="en-US" sz="2400" b="1" dirty="0">
                <a:latin typeface="楷体" panose="02010609060101010101" pitchFamily="49" charset="-122"/>
                <a:ea typeface="楷体" panose="02010609060101010101" pitchFamily="49" charset="-122"/>
                <a:cs typeface="Roboto Black" charset="0"/>
                <a:sym typeface="Source Han Serif SC" panose="02020400000000000000" pitchFamily="18" charset="-122"/>
              </a:rPr>
              <a:t>双向循环链表</a:t>
            </a:r>
            <a:endParaRPr lang="en-US" sz="2400" b="1" dirty="0">
              <a:latin typeface="楷体" panose="02010609060101010101" pitchFamily="49" charset="-122"/>
              <a:ea typeface="楷体" panose="02010609060101010101" pitchFamily="49" charset="-122"/>
              <a:cs typeface="Roboto Black" charset="0"/>
              <a:sym typeface="Source Han Serif SC" panose="02020400000000000000" pitchFamily="18" charset="-122"/>
            </a:endParaRPr>
          </a:p>
        </p:txBody>
      </p:sp>
      <p:sp>
        <p:nvSpPr>
          <p:cNvPr id="60" name="TextBox 18"/>
          <p:cNvSpPr txBox="1"/>
          <p:nvPr/>
        </p:nvSpPr>
        <p:spPr>
          <a:xfrm flipH="1">
            <a:off x="4039446" y="4165897"/>
            <a:ext cx="1107996" cy="461665"/>
          </a:xfrm>
          <a:prstGeom prst="rect">
            <a:avLst/>
          </a:prstGeom>
          <a:noFill/>
        </p:spPr>
        <p:txBody>
          <a:bodyPr wrap="none" rtlCol="0">
            <a:spAutoFit/>
          </a:bodyPr>
          <a:lstStyle/>
          <a:p>
            <a:r>
              <a:rPr lang="zh-CN" altLang="en-US" sz="2400" b="1" dirty="0">
                <a:latin typeface="楷体" panose="02010609060101010101" pitchFamily="49" charset="-122"/>
                <a:ea typeface="楷体" panose="02010609060101010101" pitchFamily="49" charset="-122"/>
                <a:cs typeface="Roboto Black" charset="0"/>
                <a:sym typeface="Source Han Serif SC" panose="02020400000000000000" pitchFamily="18" charset="-122"/>
              </a:rPr>
              <a:t>键值对</a:t>
            </a:r>
            <a:endParaRPr lang="en-US" sz="2400" b="1" dirty="0">
              <a:latin typeface="楷体" panose="02010609060101010101" pitchFamily="49" charset="-122"/>
              <a:ea typeface="楷体" panose="02010609060101010101" pitchFamily="49" charset="-122"/>
              <a:cs typeface="Roboto Black" charset="0"/>
              <a:sym typeface="Source Han Serif SC" panose="02020400000000000000" pitchFamily="18" charset="-122"/>
            </a:endParaRPr>
          </a:p>
        </p:txBody>
      </p:sp>
      <p:sp>
        <p:nvSpPr>
          <p:cNvPr id="66" name="TextBox 18"/>
          <p:cNvSpPr txBox="1"/>
          <p:nvPr/>
        </p:nvSpPr>
        <p:spPr>
          <a:xfrm flipH="1">
            <a:off x="6727340" y="4165895"/>
            <a:ext cx="1107996" cy="461665"/>
          </a:xfrm>
          <a:prstGeom prst="rect">
            <a:avLst/>
          </a:prstGeom>
          <a:noFill/>
        </p:spPr>
        <p:txBody>
          <a:bodyPr wrap="none" rtlCol="0">
            <a:spAutoFit/>
          </a:bodyPr>
          <a:lstStyle/>
          <a:p>
            <a:r>
              <a:rPr lang="zh-CN" altLang="en-US" sz="2400" b="1" dirty="0">
                <a:latin typeface="楷体" panose="02010609060101010101" pitchFamily="49" charset="-122"/>
                <a:ea typeface="楷体" panose="02010609060101010101" pitchFamily="49" charset="-122"/>
                <a:cs typeface="Roboto Black" charset="0"/>
                <a:sym typeface="Source Han Serif SC" panose="02020400000000000000" pitchFamily="18" charset="-122"/>
              </a:rPr>
              <a:t>字符串</a:t>
            </a:r>
            <a:endParaRPr lang="en-US" sz="2400" b="1" dirty="0">
              <a:latin typeface="楷体" panose="02010609060101010101" pitchFamily="49" charset="-122"/>
              <a:ea typeface="楷体" panose="02010609060101010101" pitchFamily="49" charset="-122"/>
              <a:cs typeface="Roboto Black" charset="0"/>
              <a:sym typeface="Source Han Serif SC" panose="02020400000000000000" pitchFamily="18" charset="-122"/>
            </a:endParaRPr>
          </a:p>
        </p:txBody>
      </p:sp>
      <p:sp>
        <p:nvSpPr>
          <p:cNvPr id="69" name="TextBox 18"/>
          <p:cNvSpPr txBox="1"/>
          <p:nvPr/>
        </p:nvSpPr>
        <p:spPr>
          <a:xfrm flipH="1">
            <a:off x="9571643" y="4165894"/>
            <a:ext cx="1107996" cy="461665"/>
          </a:xfrm>
          <a:prstGeom prst="rect">
            <a:avLst/>
          </a:prstGeom>
          <a:noFill/>
        </p:spPr>
        <p:txBody>
          <a:bodyPr wrap="none" rtlCol="0">
            <a:spAutoFit/>
          </a:bodyPr>
          <a:lstStyle/>
          <a:p>
            <a:r>
              <a:rPr lang="zh-CN" altLang="en-US" sz="2400" b="1" dirty="0">
                <a:latin typeface="楷体" panose="02010609060101010101" pitchFamily="49" charset="-122"/>
                <a:ea typeface="楷体" panose="02010609060101010101" pitchFamily="49" charset="-122"/>
                <a:cs typeface="Roboto Black" charset="0"/>
                <a:sym typeface="Source Han Serif SC" panose="02020400000000000000" pitchFamily="18" charset="-122"/>
              </a:rPr>
              <a:t>枚举体</a:t>
            </a:r>
            <a:endParaRPr lang="en-US" sz="2400" b="1" dirty="0">
              <a:latin typeface="楷体" panose="02010609060101010101" pitchFamily="49" charset="-122"/>
              <a:ea typeface="楷体" panose="02010609060101010101" pitchFamily="49" charset="-122"/>
              <a:cs typeface="Roboto Black" charset="0"/>
              <a:sym typeface="Source Han Serif SC" panose="02020400000000000000" pitchFamily="18" charset="-122"/>
            </a:endParaRPr>
          </a:p>
        </p:txBody>
      </p:sp>
      <p:grpSp>
        <p:nvGrpSpPr>
          <p:cNvPr id="38" name="组合 37">
            <a:extLst>
              <a:ext uri="{FF2B5EF4-FFF2-40B4-BE49-F238E27FC236}">
                <a16:creationId xmlns:a16="http://schemas.microsoft.com/office/drawing/2014/main" id="{A31C7BD4-37D2-4E7C-B8E1-23A9D07FAC83}"/>
              </a:ext>
            </a:extLst>
          </p:cNvPr>
          <p:cNvGrpSpPr/>
          <p:nvPr/>
        </p:nvGrpSpPr>
        <p:grpSpPr>
          <a:xfrm>
            <a:off x="3424460" y="220234"/>
            <a:ext cx="5544407" cy="617980"/>
            <a:chOff x="551593" y="497013"/>
            <a:chExt cx="5544407" cy="617980"/>
          </a:xfrm>
        </p:grpSpPr>
        <p:sp>
          <p:nvSpPr>
            <p:cNvPr id="39" name="矩形 38">
              <a:extLst>
                <a:ext uri="{FF2B5EF4-FFF2-40B4-BE49-F238E27FC236}">
                  <a16:creationId xmlns:a16="http://schemas.microsoft.com/office/drawing/2014/main" id="{9EB028D6-0350-414B-9BD2-CE12F083074D}"/>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楷体" panose="02010609060101010101" pitchFamily="49" charset="-122"/>
                  <a:ea typeface="楷体" panose="02010609060101010101" pitchFamily="49" charset="-122"/>
                  <a:sym typeface="Source Han Serif SC" panose="02020400000000000000" pitchFamily="18" charset="-122"/>
                </a:rPr>
                <a:t>数据结构与算法</a:t>
              </a:r>
              <a:endParaRPr kumimoji="0" lang="zh-CN" altLang="en-US" sz="3200" b="0" i="0" u="none" strike="noStrike" kern="1200" cap="none" spc="0" normalizeH="0" baseline="0" noProof="0" dirty="0">
                <a:ln>
                  <a:noFill/>
                </a:ln>
                <a:solidFill>
                  <a:srgbClr val="3B3838"/>
                </a:solidFill>
                <a:effectLst/>
                <a:uLnTx/>
                <a:uFillTx/>
                <a:latin typeface="楷体" panose="02010609060101010101" pitchFamily="49" charset="-122"/>
                <a:ea typeface="楷体" panose="02010609060101010101" pitchFamily="49" charset="-122"/>
                <a:sym typeface="Source Han Serif SC" panose="02020400000000000000" pitchFamily="18" charset="-122"/>
              </a:endParaRPr>
            </a:p>
          </p:txBody>
        </p:sp>
        <p:cxnSp>
          <p:nvCxnSpPr>
            <p:cNvPr id="40" name="0 _4">
              <a:extLst>
                <a:ext uri="{FF2B5EF4-FFF2-40B4-BE49-F238E27FC236}">
                  <a16:creationId xmlns:a16="http://schemas.microsoft.com/office/drawing/2014/main" id="{03457FD2-FE5B-48ED-AC69-5634C612FC5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72" name="TextBox 72">
            <a:extLst>
              <a:ext uri="{FF2B5EF4-FFF2-40B4-BE49-F238E27FC236}">
                <a16:creationId xmlns:a16="http://schemas.microsoft.com/office/drawing/2014/main" id="{72DB72A0-BA06-4FE2-BEF0-48D74BF63D1E}"/>
              </a:ext>
            </a:extLst>
          </p:cNvPr>
          <p:cNvSpPr txBox="1"/>
          <p:nvPr/>
        </p:nvSpPr>
        <p:spPr>
          <a:xfrm>
            <a:off x="3804709" y="1815883"/>
            <a:ext cx="1768099" cy="1538883"/>
          </a:xfrm>
          <a:prstGeom prst="rect">
            <a:avLst/>
          </a:prstGeom>
          <a:noFill/>
        </p:spPr>
        <p:txBody>
          <a:bodyPr wrap="square" lIns="0" tIns="0" rIns="0" bIns="0" rtlCol="0">
            <a:spAutoFit/>
          </a:bodyPr>
          <a:lstStyle/>
          <a:p>
            <a:r>
              <a:rPr lang="zh-CN" altLang="en-US" sz="2000" b="1" dirty="0">
                <a:solidFill>
                  <a:srgbClr val="FFC000"/>
                </a:solidFill>
                <a:latin typeface="楷体" panose="02010609060101010101" pitchFamily="49" charset="-122"/>
                <a:ea typeface="楷体" panose="02010609060101010101" pitchFamily="49" charset="-122"/>
                <a:sym typeface="Source Han Serif SC" panose="02020400000000000000" pitchFamily="18" charset="-122"/>
              </a:rPr>
              <a:t>在总任务类里通过日期与日任务类一一对应的关系存储日任务类。</a:t>
            </a:r>
            <a:endParaRPr lang="en-US" sz="2000" b="1" dirty="0">
              <a:solidFill>
                <a:srgbClr val="FFC000"/>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77" name="TextBox 72">
            <a:extLst>
              <a:ext uri="{FF2B5EF4-FFF2-40B4-BE49-F238E27FC236}">
                <a16:creationId xmlns:a16="http://schemas.microsoft.com/office/drawing/2014/main" id="{CBF46984-08F9-490B-B7B0-482F3411082D}"/>
              </a:ext>
            </a:extLst>
          </p:cNvPr>
          <p:cNvSpPr txBox="1"/>
          <p:nvPr/>
        </p:nvSpPr>
        <p:spPr>
          <a:xfrm>
            <a:off x="6594213" y="1458937"/>
            <a:ext cx="1768099" cy="2154436"/>
          </a:xfrm>
          <a:prstGeom prst="rect">
            <a:avLst/>
          </a:prstGeom>
          <a:noFill/>
        </p:spPr>
        <p:txBody>
          <a:bodyPr wrap="square" lIns="0" tIns="0" rIns="0" bIns="0" rtlCol="0">
            <a:spAutoFit/>
          </a:bodyPr>
          <a:lstStyle/>
          <a:p>
            <a:r>
              <a:rPr lang="zh-CN" altLang="en-US" sz="2000" b="1" dirty="0">
                <a:solidFill>
                  <a:srgbClr val="FFC000"/>
                </a:solidFill>
                <a:latin typeface="楷体" panose="02010609060101010101" pitchFamily="49" charset="-122"/>
                <a:ea typeface="楷体" panose="02010609060101010101" pitchFamily="49" charset="-122"/>
                <a:sym typeface="Source Han Serif SC" panose="02020400000000000000" pitchFamily="18" charset="-122"/>
              </a:rPr>
              <a:t>作为任务类成员变量任务名称、开始及结束时间、任务标签，日任务类成员变量日期的类型。</a:t>
            </a:r>
            <a:endParaRPr lang="en-US" sz="2000" b="1" dirty="0">
              <a:solidFill>
                <a:srgbClr val="FFC000"/>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78" name="TextBox 72">
            <a:extLst>
              <a:ext uri="{FF2B5EF4-FFF2-40B4-BE49-F238E27FC236}">
                <a16:creationId xmlns:a16="http://schemas.microsoft.com/office/drawing/2014/main" id="{082557B1-6BA7-49DA-8E0F-C0B8FF390D8D}"/>
              </a:ext>
            </a:extLst>
          </p:cNvPr>
          <p:cNvSpPr txBox="1"/>
          <p:nvPr/>
        </p:nvSpPr>
        <p:spPr>
          <a:xfrm>
            <a:off x="9378256" y="1954382"/>
            <a:ext cx="1768099" cy="923330"/>
          </a:xfrm>
          <a:prstGeom prst="rect">
            <a:avLst/>
          </a:prstGeom>
          <a:noFill/>
        </p:spPr>
        <p:txBody>
          <a:bodyPr wrap="square" lIns="0" tIns="0" rIns="0" bIns="0" rtlCol="0">
            <a:spAutoFit/>
          </a:bodyPr>
          <a:lstStyle/>
          <a:p>
            <a:r>
              <a:rPr lang="zh-CN" altLang="en-US" sz="2000" b="1" dirty="0">
                <a:solidFill>
                  <a:srgbClr val="FFC000"/>
                </a:solidFill>
                <a:latin typeface="楷体" panose="02010609060101010101" pitchFamily="49" charset="-122"/>
                <a:ea typeface="楷体" panose="02010609060101010101" pitchFamily="49" charset="-122"/>
                <a:sym typeface="Source Han Serif SC" panose="02020400000000000000" pitchFamily="18" charset="-122"/>
              </a:rPr>
              <a:t>作为任务类成员变量任务标签的类型。</a:t>
            </a:r>
            <a:endParaRPr lang="en-US" sz="2000" b="1" dirty="0">
              <a:solidFill>
                <a:srgbClr val="FFC000"/>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3" name="文本框 2">
            <a:extLst>
              <a:ext uri="{FF2B5EF4-FFF2-40B4-BE49-F238E27FC236}">
                <a16:creationId xmlns:a16="http://schemas.microsoft.com/office/drawing/2014/main" id="{DD079123-3CFB-45B9-9E22-99EAC4C224A6}"/>
              </a:ext>
            </a:extLst>
          </p:cNvPr>
          <p:cNvSpPr txBox="1"/>
          <p:nvPr/>
        </p:nvSpPr>
        <p:spPr>
          <a:xfrm>
            <a:off x="1045646" y="4909930"/>
            <a:ext cx="10100710" cy="1200329"/>
          </a:xfrm>
          <a:prstGeom prst="rect">
            <a:avLst/>
          </a:prstGeom>
          <a:noFill/>
        </p:spPr>
        <p:txBody>
          <a:bodyPr wrap="square" rtlCol="0">
            <a:spAutoFit/>
          </a:bodyPr>
          <a:lstStyle/>
          <a:p>
            <a:pPr algn="ctr"/>
            <a:r>
              <a:rPr lang="zh-CN" altLang="en-US" sz="2400" dirty="0">
                <a:latin typeface="楷体" panose="02010609060101010101" pitchFamily="49" charset="-122"/>
                <a:ea typeface="楷体" panose="02010609060101010101" pitchFamily="49" charset="-122"/>
              </a:rPr>
              <a:t>主要算法：</a:t>
            </a:r>
            <a:endParaRPr lang="en-US" altLang="zh-CN" sz="2400" dirty="0">
              <a:latin typeface="楷体" panose="02010609060101010101" pitchFamily="49" charset="-122"/>
              <a:ea typeface="楷体" panose="02010609060101010101" pitchFamily="49" charset="-122"/>
            </a:endParaRPr>
          </a:p>
          <a:p>
            <a:pPr algn="ctr"/>
            <a:endParaRPr lang="en-US" altLang="zh-CN" sz="2400" dirty="0">
              <a:latin typeface="楷体" panose="02010609060101010101" pitchFamily="49" charset="-122"/>
              <a:ea typeface="楷体" panose="02010609060101010101" pitchFamily="49" charset="-122"/>
            </a:endParaRPr>
          </a:p>
          <a:p>
            <a:pPr algn="ctr"/>
            <a:r>
              <a:rPr lang="zh-CN" altLang="en-US" sz="2400" dirty="0">
                <a:latin typeface="楷体" panose="02010609060101010101" pitchFamily="49" charset="-122"/>
                <a:ea typeface="楷体" panose="02010609060101010101" pitchFamily="49" charset="-122"/>
              </a:rPr>
              <a:t>归并排序与插入排序</a:t>
            </a:r>
          </a:p>
        </p:txBody>
      </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animEffect transition="in" filter="fade">
                                      <p:cBhvr>
                                        <p:cTn id="15" dur="500"/>
                                        <p:tgtEl>
                                          <p:spTgt spid="4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animEffect transition="in" filter="fade">
                                      <p:cBhvr>
                                        <p:cTn id="21" dur="500"/>
                                        <p:tgtEl>
                                          <p:spTgt spid="5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p:cTn id="25" dur="500" fill="hold"/>
                                        <p:tgtEl>
                                          <p:spTgt spid="56"/>
                                        </p:tgtEl>
                                        <p:attrNameLst>
                                          <p:attrName>ppt_w</p:attrName>
                                        </p:attrNameLst>
                                      </p:cBhvr>
                                      <p:tavLst>
                                        <p:tav tm="0">
                                          <p:val>
                                            <p:fltVal val="0"/>
                                          </p:val>
                                        </p:tav>
                                        <p:tav tm="100000">
                                          <p:val>
                                            <p:strVal val="#ppt_w"/>
                                          </p:val>
                                        </p:tav>
                                      </p:tavLst>
                                    </p:anim>
                                    <p:anim calcmode="lin" valueType="num">
                                      <p:cBhvr>
                                        <p:cTn id="26" dur="500" fill="hold"/>
                                        <p:tgtEl>
                                          <p:spTgt spid="56"/>
                                        </p:tgtEl>
                                        <p:attrNameLst>
                                          <p:attrName>ppt_h</p:attrName>
                                        </p:attrNameLst>
                                      </p:cBhvr>
                                      <p:tavLst>
                                        <p:tav tm="0">
                                          <p:val>
                                            <p:fltVal val="0"/>
                                          </p:val>
                                        </p:tav>
                                        <p:tav tm="100000">
                                          <p:val>
                                            <p:strVal val="#ppt_h"/>
                                          </p:val>
                                        </p:tav>
                                      </p:tavLst>
                                    </p:anim>
                                    <p:animEffect transition="in" filter="fade">
                                      <p:cBhvr>
                                        <p:cTn id="27" dur="500"/>
                                        <p:tgtEl>
                                          <p:spTgt spid="5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ppt_w</p:attrName>
                                        </p:attrNameLst>
                                      </p:cBhvr>
                                      <p:tavLst>
                                        <p:tav tm="0">
                                          <p:val>
                                            <p:fltVal val="0"/>
                                          </p:val>
                                        </p:tav>
                                        <p:tav tm="100000">
                                          <p:val>
                                            <p:strVal val="#ppt_w"/>
                                          </p:val>
                                        </p:tav>
                                      </p:tavLst>
                                    </p:anim>
                                    <p:anim calcmode="lin" valueType="num">
                                      <p:cBhvr>
                                        <p:cTn id="38" dur="500" fill="hold"/>
                                        <p:tgtEl>
                                          <p:spTgt spid="38"/>
                                        </p:tgtEl>
                                        <p:attrNameLst>
                                          <p:attrName>ppt_h</p:attrName>
                                        </p:attrNameLst>
                                      </p:cBhvr>
                                      <p:tavLst>
                                        <p:tav tm="0">
                                          <p:val>
                                            <p:fltVal val="0"/>
                                          </p:val>
                                        </p:tav>
                                        <p:tav tm="100000">
                                          <p:val>
                                            <p:strVal val="#ppt_h"/>
                                          </p:val>
                                        </p:tav>
                                      </p:tavLst>
                                    </p:anim>
                                    <p:animEffect transition="in" filter="fade">
                                      <p:cBhvr>
                                        <p:cTn id="39" dur="500"/>
                                        <p:tgtEl>
                                          <p:spTgt spid="3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p:cTn id="43" dur="500" fill="hold"/>
                                        <p:tgtEl>
                                          <p:spTgt spid="72"/>
                                        </p:tgtEl>
                                        <p:attrNameLst>
                                          <p:attrName>ppt_w</p:attrName>
                                        </p:attrNameLst>
                                      </p:cBhvr>
                                      <p:tavLst>
                                        <p:tav tm="0">
                                          <p:val>
                                            <p:fltVal val="0"/>
                                          </p:val>
                                        </p:tav>
                                        <p:tav tm="100000">
                                          <p:val>
                                            <p:strVal val="#ppt_w"/>
                                          </p:val>
                                        </p:tav>
                                      </p:tavLst>
                                    </p:anim>
                                    <p:anim calcmode="lin" valueType="num">
                                      <p:cBhvr>
                                        <p:cTn id="44" dur="500" fill="hold"/>
                                        <p:tgtEl>
                                          <p:spTgt spid="72"/>
                                        </p:tgtEl>
                                        <p:attrNameLst>
                                          <p:attrName>ppt_h</p:attrName>
                                        </p:attrNameLst>
                                      </p:cBhvr>
                                      <p:tavLst>
                                        <p:tav tm="0">
                                          <p:val>
                                            <p:fltVal val="0"/>
                                          </p:val>
                                        </p:tav>
                                        <p:tav tm="100000">
                                          <p:val>
                                            <p:strVal val="#ppt_h"/>
                                          </p:val>
                                        </p:tav>
                                      </p:tavLst>
                                    </p:anim>
                                    <p:animEffect transition="in" filter="fade">
                                      <p:cBhvr>
                                        <p:cTn id="45" dur="500"/>
                                        <p:tgtEl>
                                          <p:spTgt spid="7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77"/>
                                        </p:tgtEl>
                                        <p:attrNameLst>
                                          <p:attrName>style.visibility</p:attrName>
                                        </p:attrNameLst>
                                      </p:cBhvr>
                                      <p:to>
                                        <p:strVal val="visible"/>
                                      </p:to>
                                    </p:set>
                                    <p:anim calcmode="lin" valueType="num">
                                      <p:cBhvr>
                                        <p:cTn id="49" dur="500" fill="hold"/>
                                        <p:tgtEl>
                                          <p:spTgt spid="77"/>
                                        </p:tgtEl>
                                        <p:attrNameLst>
                                          <p:attrName>ppt_w</p:attrName>
                                        </p:attrNameLst>
                                      </p:cBhvr>
                                      <p:tavLst>
                                        <p:tav tm="0">
                                          <p:val>
                                            <p:fltVal val="0"/>
                                          </p:val>
                                        </p:tav>
                                        <p:tav tm="100000">
                                          <p:val>
                                            <p:strVal val="#ppt_w"/>
                                          </p:val>
                                        </p:tav>
                                      </p:tavLst>
                                    </p:anim>
                                    <p:anim calcmode="lin" valueType="num">
                                      <p:cBhvr>
                                        <p:cTn id="50" dur="500" fill="hold"/>
                                        <p:tgtEl>
                                          <p:spTgt spid="77"/>
                                        </p:tgtEl>
                                        <p:attrNameLst>
                                          <p:attrName>ppt_h</p:attrName>
                                        </p:attrNameLst>
                                      </p:cBhvr>
                                      <p:tavLst>
                                        <p:tav tm="0">
                                          <p:val>
                                            <p:fltVal val="0"/>
                                          </p:val>
                                        </p:tav>
                                        <p:tav tm="100000">
                                          <p:val>
                                            <p:strVal val="#ppt_h"/>
                                          </p:val>
                                        </p:tav>
                                      </p:tavLst>
                                    </p:anim>
                                    <p:animEffect transition="in" filter="fade">
                                      <p:cBhvr>
                                        <p:cTn id="51" dur="500"/>
                                        <p:tgtEl>
                                          <p:spTgt spid="77"/>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78"/>
                                        </p:tgtEl>
                                        <p:attrNameLst>
                                          <p:attrName>style.visibility</p:attrName>
                                        </p:attrNameLst>
                                      </p:cBhvr>
                                      <p:to>
                                        <p:strVal val="visible"/>
                                      </p:to>
                                    </p:set>
                                    <p:anim calcmode="lin" valueType="num">
                                      <p:cBhvr>
                                        <p:cTn id="55" dur="500" fill="hold"/>
                                        <p:tgtEl>
                                          <p:spTgt spid="78"/>
                                        </p:tgtEl>
                                        <p:attrNameLst>
                                          <p:attrName>ppt_w</p:attrName>
                                        </p:attrNameLst>
                                      </p:cBhvr>
                                      <p:tavLst>
                                        <p:tav tm="0">
                                          <p:val>
                                            <p:fltVal val="0"/>
                                          </p:val>
                                        </p:tav>
                                        <p:tav tm="100000">
                                          <p:val>
                                            <p:strVal val="#ppt_w"/>
                                          </p:val>
                                        </p:tav>
                                      </p:tavLst>
                                    </p:anim>
                                    <p:anim calcmode="lin" valueType="num">
                                      <p:cBhvr>
                                        <p:cTn id="56" dur="500" fill="hold"/>
                                        <p:tgtEl>
                                          <p:spTgt spid="78"/>
                                        </p:tgtEl>
                                        <p:attrNameLst>
                                          <p:attrName>ppt_h</p:attrName>
                                        </p:attrNameLst>
                                      </p:cBhvr>
                                      <p:tavLst>
                                        <p:tav tm="0">
                                          <p:val>
                                            <p:fltVal val="0"/>
                                          </p:val>
                                        </p:tav>
                                        <p:tav tm="100000">
                                          <p:val>
                                            <p:strVal val="#ppt_h"/>
                                          </p:val>
                                        </p:tav>
                                      </p:tavLst>
                                    </p:anim>
                                    <p:animEffect transition="in" filter="fade">
                                      <p:cBhvr>
                                        <p:cTn id="5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50" grpId="0" animBg="1"/>
      <p:bldP spid="56" grpId="0" animBg="1"/>
      <p:bldP spid="73" grpId="0"/>
      <p:bldP spid="72" grpId="0"/>
      <p:bldP spid="77"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4</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642204" y="3259458"/>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楷体" panose="02010609060101010101" pitchFamily="49" charset="-122"/>
                <a:ea typeface="楷体" panose="02010609060101010101" pitchFamily="49" charset="-122"/>
                <a:sym typeface="Source Han Serif SC" panose="02020400000000000000" pitchFamily="18" charset="-122"/>
              </a:rPr>
              <a:t>成员分工</a:t>
            </a: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04</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77192274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92661CB-4908-4824-A3FB-74EABCA08CB9}"/>
              </a:ext>
            </a:extLst>
          </p:cNvPr>
          <p:cNvGrpSpPr/>
          <p:nvPr/>
        </p:nvGrpSpPr>
        <p:grpSpPr>
          <a:xfrm>
            <a:off x="3424460" y="220234"/>
            <a:ext cx="5544407" cy="617980"/>
            <a:chOff x="551593" y="497013"/>
            <a:chExt cx="5544407" cy="617980"/>
          </a:xfrm>
        </p:grpSpPr>
        <p:sp>
          <p:nvSpPr>
            <p:cNvPr id="29" name="矩形 28">
              <a:extLst>
                <a:ext uri="{FF2B5EF4-FFF2-40B4-BE49-F238E27FC236}">
                  <a16:creationId xmlns:a16="http://schemas.microsoft.com/office/drawing/2014/main" id="{5A973533-3259-44BC-877B-2C7ACA9247D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楷体" panose="02010609060101010101" pitchFamily="49" charset="-122"/>
                  <a:ea typeface="楷体" panose="02010609060101010101" pitchFamily="49" charset="-122"/>
                  <a:sym typeface="Source Han Serif SC" panose="02020400000000000000" pitchFamily="18" charset="-122"/>
                </a:rPr>
                <a:t>成员分工</a:t>
              </a:r>
              <a:endParaRPr kumimoji="0" lang="zh-CN" altLang="en-US" sz="3200" b="0" i="0" u="none" strike="noStrike" kern="1200" cap="none" spc="0" normalizeH="0" baseline="0" noProof="0" dirty="0">
                <a:ln>
                  <a:noFill/>
                </a:ln>
                <a:solidFill>
                  <a:srgbClr val="3B3838"/>
                </a:solidFill>
                <a:effectLst/>
                <a:uLnTx/>
                <a:uFillTx/>
                <a:latin typeface="楷体" panose="02010609060101010101" pitchFamily="49" charset="-122"/>
                <a:ea typeface="楷体" panose="02010609060101010101" pitchFamily="49" charset="-122"/>
                <a:sym typeface="Source Han Serif SC" panose="02020400000000000000" pitchFamily="18" charset="-122"/>
              </a:endParaRPr>
            </a:p>
          </p:txBody>
        </p:sp>
        <p:cxnSp>
          <p:nvCxnSpPr>
            <p:cNvPr id="38" name="0 _4">
              <a:extLst>
                <a:ext uri="{FF2B5EF4-FFF2-40B4-BE49-F238E27FC236}">
                  <a16:creationId xmlns:a16="http://schemas.microsoft.com/office/drawing/2014/main" id="{892C4433-8E93-4DA6-BFF3-765F9F36DB0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aphicFrame>
        <p:nvGraphicFramePr>
          <p:cNvPr id="47" name="表格 47">
            <a:extLst>
              <a:ext uri="{FF2B5EF4-FFF2-40B4-BE49-F238E27FC236}">
                <a16:creationId xmlns:a16="http://schemas.microsoft.com/office/drawing/2014/main" id="{C8E50EDB-F992-4039-8FE5-668D98B35786}"/>
              </a:ext>
            </a:extLst>
          </p:cNvPr>
          <p:cNvGraphicFramePr>
            <a:graphicFrameLocks noGrp="1"/>
          </p:cNvGraphicFramePr>
          <p:nvPr>
            <p:extLst>
              <p:ext uri="{D42A27DB-BD31-4B8C-83A1-F6EECF244321}">
                <p14:modId xmlns:p14="http://schemas.microsoft.com/office/powerpoint/2010/main" val="4110942403"/>
              </p:ext>
            </p:extLst>
          </p:nvPr>
        </p:nvGraphicFramePr>
        <p:xfrm>
          <a:off x="1942549" y="1172829"/>
          <a:ext cx="8115852" cy="4722154"/>
        </p:xfrm>
        <a:graphic>
          <a:graphicData uri="http://schemas.openxmlformats.org/drawingml/2006/table">
            <a:tbl>
              <a:tblPr firstRow="1" bandRow="1">
                <a:tableStyleId>{5C22544A-7EE6-4342-B048-85BDC9FD1C3A}</a:tableStyleId>
              </a:tblPr>
              <a:tblGrid>
                <a:gridCol w="2705284">
                  <a:extLst>
                    <a:ext uri="{9D8B030D-6E8A-4147-A177-3AD203B41FA5}">
                      <a16:colId xmlns:a16="http://schemas.microsoft.com/office/drawing/2014/main" val="3224868990"/>
                    </a:ext>
                  </a:extLst>
                </a:gridCol>
                <a:gridCol w="2705284">
                  <a:extLst>
                    <a:ext uri="{9D8B030D-6E8A-4147-A177-3AD203B41FA5}">
                      <a16:colId xmlns:a16="http://schemas.microsoft.com/office/drawing/2014/main" val="2241733869"/>
                    </a:ext>
                  </a:extLst>
                </a:gridCol>
                <a:gridCol w="2705284">
                  <a:extLst>
                    <a:ext uri="{9D8B030D-6E8A-4147-A177-3AD203B41FA5}">
                      <a16:colId xmlns:a16="http://schemas.microsoft.com/office/drawing/2014/main" val="2237508558"/>
                    </a:ext>
                  </a:extLst>
                </a:gridCol>
              </a:tblGrid>
              <a:tr h="854754">
                <a:tc>
                  <a:txBody>
                    <a:bodyPr/>
                    <a:lstStyle/>
                    <a:p>
                      <a:pPr algn="ctr"/>
                      <a:r>
                        <a:rPr lang="zh-CN" altLang="en-US" sz="3200" dirty="0">
                          <a:latin typeface="楷体" panose="02010609060101010101" pitchFamily="49" charset="-122"/>
                          <a:ea typeface="楷体" panose="02010609060101010101" pitchFamily="49" charset="-122"/>
                        </a:rPr>
                        <a:t>李士朋</a:t>
                      </a:r>
                    </a:p>
                  </a:txBody>
                  <a:tcPr/>
                </a:tc>
                <a:tc>
                  <a:txBody>
                    <a:bodyPr/>
                    <a:lstStyle/>
                    <a:p>
                      <a:pPr algn="ctr"/>
                      <a:r>
                        <a:rPr lang="zh-CN" altLang="en-US" sz="3200" dirty="0">
                          <a:latin typeface="楷体" panose="02010609060101010101" pitchFamily="49" charset="-122"/>
                          <a:ea typeface="楷体" panose="02010609060101010101" pitchFamily="49" charset="-122"/>
                        </a:rPr>
                        <a:t>王铭</a:t>
                      </a:r>
                    </a:p>
                  </a:txBody>
                  <a:tcPr/>
                </a:tc>
                <a:tc>
                  <a:txBody>
                    <a:bodyPr/>
                    <a:lstStyle/>
                    <a:p>
                      <a:pPr algn="ctr"/>
                      <a:r>
                        <a:rPr lang="zh-CN" altLang="en-US" sz="3200" dirty="0">
                          <a:latin typeface="楷体" panose="02010609060101010101" pitchFamily="49" charset="-122"/>
                          <a:ea typeface="楷体" panose="02010609060101010101" pitchFamily="49" charset="-122"/>
                        </a:rPr>
                        <a:t>薛广鑫</a:t>
                      </a:r>
                    </a:p>
                  </a:txBody>
                  <a:tcPr/>
                </a:tc>
                <a:extLst>
                  <a:ext uri="{0D108BD9-81ED-4DB2-BD59-A6C34878D82A}">
                    <a16:rowId xmlns:a16="http://schemas.microsoft.com/office/drawing/2014/main" val="543945956"/>
                  </a:ext>
                </a:extLst>
              </a:tr>
              <a:tr h="636104">
                <a:tc gridSpan="3">
                  <a:txBody>
                    <a:bodyPr/>
                    <a:lstStyle/>
                    <a:p>
                      <a:pPr algn="ctr"/>
                      <a:r>
                        <a:rPr lang="zh-CN" altLang="en-US" sz="3200" dirty="0">
                          <a:latin typeface="楷体" panose="02010609060101010101" pitchFamily="49" charset="-122"/>
                          <a:ea typeface="楷体" panose="02010609060101010101" pitchFamily="49" charset="-122"/>
                        </a:rPr>
                        <a:t>用户需求分析</a:t>
                      </a:r>
                    </a:p>
                  </a:txBody>
                  <a:tcPr/>
                </a:tc>
                <a:tc hMerge="1">
                  <a:txBody>
                    <a:bodyPr/>
                    <a:lstStyle/>
                    <a:p>
                      <a:pPr algn="ctr"/>
                      <a:endParaRPr lang="zh-CN" altLang="en-US" sz="3200" dirty="0"/>
                    </a:p>
                  </a:txBody>
                  <a:tcPr/>
                </a:tc>
                <a:tc hMerge="1">
                  <a:txBody>
                    <a:bodyPr/>
                    <a:lstStyle/>
                    <a:p>
                      <a:pPr algn="ctr"/>
                      <a:endParaRPr lang="zh-CN" altLang="en-US" sz="3200" dirty="0"/>
                    </a:p>
                  </a:txBody>
                  <a:tcPr/>
                </a:tc>
                <a:extLst>
                  <a:ext uri="{0D108BD9-81ED-4DB2-BD59-A6C34878D82A}">
                    <a16:rowId xmlns:a16="http://schemas.microsoft.com/office/drawing/2014/main" val="757086122"/>
                  </a:ext>
                </a:extLst>
              </a:tr>
              <a:tr h="3231296">
                <a:tc>
                  <a:txBody>
                    <a:bodyPr/>
                    <a:lstStyle/>
                    <a:p>
                      <a:pPr algn="ctr"/>
                      <a:r>
                        <a:rPr lang="zh-CN" altLang="en-US" dirty="0">
                          <a:latin typeface="楷体" panose="02010609060101010101" pitchFamily="49" charset="-122"/>
                          <a:ea typeface="楷体" panose="02010609060101010101" pitchFamily="49" charset="-122"/>
                        </a:rPr>
                        <a:t>分析需要的类</a:t>
                      </a:r>
                      <a:endParaRPr lang="en-US" altLang="zh-CN" dirty="0">
                        <a:latin typeface="楷体" panose="02010609060101010101" pitchFamily="49" charset="-122"/>
                        <a:ea typeface="楷体" panose="02010609060101010101" pitchFamily="49"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楷体" panose="02010609060101010101" pitchFamily="49" charset="-122"/>
                          <a:ea typeface="楷体" panose="02010609060101010101" pitchFamily="49" charset="-122"/>
                        </a:rPr>
                        <a:t>设计初版界面</a:t>
                      </a:r>
                      <a:endParaRPr lang="en-US" altLang="zh-CN" dirty="0">
                        <a:latin typeface="楷体" panose="02010609060101010101" pitchFamily="49" charset="-122"/>
                        <a:ea typeface="楷体" panose="02010609060101010101" pitchFamily="49" charset="-122"/>
                      </a:endParaRPr>
                    </a:p>
                    <a:p>
                      <a:pPr algn="ctr"/>
                      <a:r>
                        <a:rPr lang="zh-CN" altLang="en-US" dirty="0">
                          <a:latin typeface="楷体" panose="02010609060101010101" pitchFamily="49" charset="-122"/>
                          <a:ea typeface="楷体" panose="02010609060101010101" pitchFamily="49" charset="-122"/>
                        </a:rPr>
                        <a:t>所需类与基本方法的实现</a:t>
                      </a:r>
                      <a:endParaRPr lang="en-US" altLang="zh-CN" dirty="0">
                        <a:latin typeface="楷体" panose="02010609060101010101" pitchFamily="49" charset="-122"/>
                        <a:ea typeface="楷体" panose="02010609060101010101" pitchFamily="49" charset="-122"/>
                      </a:endParaRPr>
                    </a:p>
                    <a:p>
                      <a:pPr algn="ctr"/>
                      <a:r>
                        <a:rPr lang="zh-CN" altLang="en-US" dirty="0">
                          <a:latin typeface="楷体" panose="02010609060101010101" pitchFamily="49" charset="-122"/>
                          <a:ea typeface="楷体" panose="02010609060101010101" pitchFamily="49" charset="-122"/>
                        </a:rPr>
                        <a:t>记录遇到的问题</a:t>
                      </a:r>
                      <a:endParaRPr lang="en-US" altLang="zh-CN" dirty="0">
                        <a:latin typeface="楷体" panose="02010609060101010101" pitchFamily="49" charset="-122"/>
                        <a:ea typeface="楷体" panose="02010609060101010101" pitchFamily="49" charset="-122"/>
                      </a:endParaRPr>
                    </a:p>
                    <a:p>
                      <a:pPr algn="ctr"/>
                      <a:r>
                        <a:rPr lang="en-US" altLang="zh-CN" dirty="0">
                          <a:latin typeface="楷体" panose="02010609060101010101" pitchFamily="49" charset="-122"/>
                          <a:ea typeface="楷体" panose="02010609060101010101" pitchFamily="49" charset="-122"/>
                        </a:rPr>
                        <a:t>Bug</a:t>
                      </a:r>
                      <a:r>
                        <a:rPr lang="zh-CN" altLang="en-US" dirty="0">
                          <a:latin typeface="楷体" panose="02010609060101010101" pitchFamily="49" charset="-122"/>
                          <a:ea typeface="楷体" panose="02010609060101010101" pitchFamily="49" charset="-122"/>
                        </a:rPr>
                        <a:t>质检员</a:t>
                      </a:r>
                      <a:endParaRPr lang="en-US" altLang="zh-CN" dirty="0">
                        <a:latin typeface="楷体" panose="02010609060101010101" pitchFamily="49" charset="-122"/>
                        <a:ea typeface="楷体" panose="02010609060101010101" pitchFamily="49" charset="-122"/>
                      </a:endParaRPr>
                    </a:p>
                    <a:p>
                      <a:pPr algn="ctr"/>
                      <a:r>
                        <a:rPr lang="zh-CN" altLang="en-US" dirty="0">
                          <a:latin typeface="楷体" panose="02010609060101010101" pitchFamily="49" charset="-122"/>
                          <a:ea typeface="楷体" panose="02010609060101010101" pitchFamily="49" charset="-122"/>
                        </a:rPr>
                        <a:t>记录待解决的</a:t>
                      </a:r>
                      <a:r>
                        <a:rPr lang="en-US" altLang="zh-CN" dirty="0">
                          <a:latin typeface="楷体" panose="02010609060101010101" pitchFamily="49" charset="-122"/>
                          <a:ea typeface="楷体" panose="02010609060101010101" pitchFamily="49" charset="-122"/>
                        </a:rPr>
                        <a:t>bug</a:t>
                      </a:r>
                    </a:p>
                    <a:p>
                      <a:pPr algn="ctr"/>
                      <a:r>
                        <a:rPr lang="zh-CN" altLang="en-US" dirty="0">
                          <a:latin typeface="楷体" panose="02010609060101010101" pitchFamily="49" charset="-122"/>
                          <a:ea typeface="楷体" panose="02010609060101010101" pitchFamily="49" charset="-122"/>
                        </a:rPr>
                        <a:t>记录待解决的问题</a:t>
                      </a:r>
                      <a:endParaRPr lang="en-US" altLang="zh-CN" dirty="0">
                        <a:latin typeface="楷体" panose="02010609060101010101" pitchFamily="49" charset="-122"/>
                        <a:ea typeface="楷体" panose="02010609060101010101" pitchFamily="49" charset="-122"/>
                      </a:endParaRPr>
                    </a:p>
                  </a:txBody>
                  <a:tcPr/>
                </a:tc>
                <a:tc>
                  <a:txBody>
                    <a:bodyPr/>
                    <a:lstStyle/>
                    <a:p>
                      <a:pPr algn="ctr"/>
                      <a:r>
                        <a:rPr lang="zh-CN" altLang="en-US" dirty="0">
                          <a:latin typeface="楷体" panose="02010609060101010101" pitchFamily="49" charset="-122"/>
                          <a:ea typeface="楷体" panose="02010609060101010101" pitchFamily="49" charset="-122"/>
                        </a:rPr>
                        <a:t>界面的实现与改进</a:t>
                      </a:r>
                      <a:endParaRPr lang="en-US" altLang="zh-CN" dirty="0">
                        <a:latin typeface="楷体" panose="02010609060101010101" pitchFamily="49" charset="-122"/>
                        <a:ea typeface="楷体" panose="02010609060101010101" pitchFamily="49" charset="-122"/>
                      </a:endParaRPr>
                    </a:p>
                    <a:p>
                      <a:pPr algn="ctr"/>
                      <a:r>
                        <a:rPr lang="zh-CN" altLang="en-US" dirty="0">
                          <a:latin typeface="楷体" panose="02010609060101010101" pitchFamily="49" charset="-122"/>
                          <a:ea typeface="楷体" panose="02010609060101010101" pitchFamily="49" charset="-122"/>
                        </a:rPr>
                        <a:t>实现界面与类的对接</a:t>
                      </a:r>
                      <a:endParaRPr lang="en-US" altLang="zh-CN" dirty="0">
                        <a:latin typeface="楷体" panose="02010609060101010101" pitchFamily="49" charset="-122"/>
                        <a:ea typeface="楷体" panose="02010609060101010101" pitchFamily="49" charset="-122"/>
                      </a:endParaRPr>
                    </a:p>
                    <a:p>
                      <a:pPr algn="ctr"/>
                      <a:r>
                        <a:rPr lang="zh-CN" altLang="en-US" dirty="0">
                          <a:latin typeface="楷体" panose="02010609060101010101" pitchFamily="49" charset="-122"/>
                          <a:ea typeface="楷体" panose="02010609060101010101" pitchFamily="49" charset="-122"/>
                        </a:rPr>
                        <a:t>部分界面控件功能的实现</a:t>
                      </a:r>
                      <a:endParaRPr lang="en-US" altLang="zh-CN" dirty="0">
                        <a:latin typeface="楷体" panose="02010609060101010101" pitchFamily="49" charset="-122"/>
                        <a:ea typeface="楷体" panose="02010609060101010101" pitchFamily="49" charset="-122"/>
                      </a:endParaRPr>
                    </a:p>
                    <a:p>
                      <a:pPr algn="ctr"/>
                      <a:endParaRPr lang="zh-CN" altLang="en-US" dirty="0">
                        <a:latin typeface="楷体" panose="02010609060101010101" pitchFamily="49" charset="-122"/>
                        <a:ea typeface="楷体" panose="02010609060101010101"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楷体" panose="02010609060101010101" pitchFamily="49" charset="-122"/>
                          <a:ea typeface="楷体" panose="02010609060101010101" pitchFamily="49" charset="-122"/>
                        </a:rPr>
                        <a:t>部分界面控件功能的实现</a:t>
                      </a:r>
                      <a:endParaRPr lang="en-US" altLang="zh-CN" dirty="0">
                        <a:latin typeface="楷体" panose="02010609060101010101" pitchFamily="49" charset="-122"/>
                        <a:ea typeface="楷体" panose="02010609060101010101" pitchFamily="49"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楷体" panose="02010609060101010101" pitchFamily="49" charset="-122"/>
                          <a:ea typeface="楷体" panose="02010609060101010101" pitchFamily="49" charset="-122"/>
                        </a:rPr>
                        <a:t>设计月视图界面</a:t>
                      </a:r>
                      <a:endParaRPr lang="en-US" altLang="zh-CN" dirty="0">
                        <a:latin typeface="楷体" panose="02010609060101010101" pitchFamily="49" charset="-122"/>
                        <a:ea typeface="楷体" panose="02010609060101010101" pitchFamily="49" charset="-122"/>
                      </a:endParaRPr>
                    </a:p>
                    <a:p>
                      <a:pPr algn="ctr"/>
                      <a:r>
                        <a:rPr lang="zh-CN" altLang="en-US" dirty="0">
                          <a:latin typeface="楷体" panose="02010609060101010101" pitchFamily="49" charset="-122"/>
                          <a:ea typeface="楷体" panose="02010609060101010101" pitchFamily="49" charset="-122"/>
                        </a:rPr>
                        <a:t>实现月视图控件并对接</a:t>
                      </a:r>
                      <a:endParaRPr lang="en-US" altLang="zh-CN" dirty="0">
                        <a:latin typeface="楷体" panose="02010609060101010101" pitchFamily="49" charset="-122"/>
                        <a:ea typeface="楷体" panose="02010609060101010101" pitchFamily="49" charset="-122"/>
                      </a:endParaRPr>
                    </a:p>
                    <a:p>
                      <a:pPr algn="ctr"/>
                      <a:r>
                        <a:rPr lang="zh-CN" altLang="en-US" dirty="0">
                          <a:latin typeface="楷体" panose="02010609060101010101" pitchFamily="49" charset="-122"/>
                          <a:ea typeface="楷体" panose="02010609060101010101" pitchFamily="49" charset="-122"/>
                        </a:rPr>
                        <a:t>设计月视图特殊功能</a:t>
                      </a:r>
                      <a:endParaRPr lang="en-US" altLang="zh-CN" dirty="0">
                        <a:latin typeface="楷体" panose="02010609060101010101" pitchFamily="49" charset="-122"/>
                        <a:ea typeface="楷体" panose="02010609060101010101" pitchFamily="49" charset="-122"/>
                      </a:endParaRPr>
                    </a:p>
                    <a:p>
                      <a:pPr algn="ctr"/>
                      <a:endParaRPr lang="zh-CN" altLang="en-US"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626394301"/>
                  </a:ext>
                </a:extLst>
              </a:tr>
            </a:tbl>
          </a:graphicData>
        </a:graphic>
      </p:graphicFrame>
    </p:spTree>
    <p:extLst>
      <p:ext uri="{BB962C8B-B14F-4D97-AF65-F5344CB8AC3E}">
        <p14:creationId xmlns:p14="http://schemas.microsoft.com/office/powerpoint/2010/main" val="3618536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9" name="TextBox 12">
            <a:extLst>
              <a:ext uri="{FF2B5EF4-FFF2-40B4-BE49-F238E27FC236}">
                <a16:creationId xmlns:a16="http://schemas.microsoft.com/office/drawing/2014/main" id="{523C4883-F4D9-423F-8B4C-213341C15729}"/>
              </a:ext>
            </a:extLst>
          </p:cNvPr>
          <p:cNvSpPr txBox="1"/>
          <p:nvPr/>
        </p:nvSpPr>
        <p:spPr>
          <a:xfrm>
            <a:off x="4860170" y="4611821"/>
            <a:ext cx="2471659" cy="376891"/>
          </a:xfrm>
          <a:prstGeom prst="rect">
            <a:avLst/>
          </a:prstGeom>
          <a:solidFill>
            <a:srgbClr val="3B3838"/>
          </a:solidFill>
        </p:spPr>
        <p:txBody>
          <a:bodyPr wrap="square" lIns="68445" tIns="34223" rIns="68445" bIns="34223" rtlCol="0">
            <a:spAutoFit/>
          </a:bodyPr>
          <a:lstStyle>
            <a:defPPr>
              <a:defRPr lang="zh-CN"/>
            </a:defPPr>
            <a:lvl1pPr>
              <a:defRPr sz="2000">
                <a:solidFill>
                  <a:schemeClr val="accent2"/>
                </a:solidFill>
                <a:latin typeface="+mn-ea"/>
                <a:ea typeface="+mn-ea"/>
              </a:defRPr>
            </a:lvl1pPr>
          </a:lstStyle>
          <a:p>
            <a:pPr algn="l"/>
            <a:r>
              <a:rPr lang="zh-CN" altLang="en-US"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汇报组：荔园三结义</a:t>
            </a:r>
          </a:p>
        </p:txBody>
      </p:sp>
      <p:sp>
        <p:nvSpPr>
          <p:cNvPr id="10" name="矩形 9">
            <a:extLst>
              <a:ext uri="{FF2B5EF4-FFF2-40B4-BE49-F238E27FC236}">
                <a16:creationId xmlns:a16="http://schemas.microsoft.com/office/drawing/2014/main" id="{C617672C-AF27-48FE-B579-AEEDA534859A}"/>
              </a:ext>
            </a:extLst>
          </p:cNvPr>
          <p:cNvSpPr/>
          <p:nvPr/>
        </p:nvSpPr>
        <p:spPr>
          <a:xfrm>
            <a:off x="4001859" y="4002249"/>
            <a:ext cx="4188279" cy="295145"/>
          </a:xfrm>
          <a:prstGeom prst="rect">
            <a:avLst/>
          </a:prstGeom>
        </p:spPr>
        <p:txBody>
          <a:bodyPr wrap="square">
            <a:spAutoFit/>
          </a:bodyPr>
          <a:lstStyle/>
          <a:p>
            <a:pPr>
              <a:lnSpc>
                <a:spcPct val="120000"/>
              </a:lnSpc>
            </a:pPr>
            <a:endPar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a:extLst>
              <a:ext uri="{FF2B5EF4-FFF2-40B4-BE49-F238E27FC236}">
                <a16:creationId xmlns:a16="http://schemas.microsoft.com/office/drawing/2014/main" id="{7E8FAE55-27E0-44B0-9CB1-DC577B24214F}"/>
              </a:ext>
            </a:extLst>
          </p:cNvPr>
          <p:cNvSpPr txBox="1"/>
          <p:nvPr/>
        </p:nvSpPr>
        <p:spPr>
          <a:xfrm>
            <a:off x="4214475" y="2579826"/>
            <a:ext cx="3763046" cy="1107996"/>
          </a:xfrm>
          <a:prstGeom prst="rect">
            <a:avLst/>
          </a:prstGeom>
          <a:noFill/>
        </p:spPr>
        <p:txBody>
          <a:bodyPr wrap="square" rtlCol="0">
            <a:spAutoFit/>
          </a:bodyPr>
          <a:lstStyle/>
          <a:p>
            <a:pPr algn="dist"/>
            <a:r>
              <a:rPr lang="zh-CN" altLang="en-US" sz="6600" dirty="0">
                <a:solidFill>
                  <a:schemeClr val="bg2">
                    <a:lumMod val="25000"/>
                  </a:schemeClr>
                </a:solidFill>
                <a:latin typeface="华文行楷" panose="02010800040101010101" pitchFamily="2" charset="-122"/>
                <a:ea typeface="华文行楷" panose="02010800040101010101" pitchFamily="2" charset="-122"/>
                <a:sym typeface="Source Han Serif SC" panose="02020400000000000000" pitchFamily="18" charset="-122"/>
              </a:rPr>
              <a:t>谢谢观看</a:t>
            </a:r>
          </a:p>
        </p:txBody>
      </p:sp>
    </p:spTree>
    <p:extLst>
      <p:ext uri="{BB962C8B-B14F-4D97-AF65-F5344CB8AC3E}">
        <p14:creationId xmlns:p14="http://schemas.microsoft.com/office/powerpoint/2010/main" val="298794540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grpId="0" nodeType="afterEffect" nodePh="1">
                                  <p:stCondLst>
                                    <p:cond delay="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309B8E60-7E04-41FC-9E91-8A0D0C5A4CD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grpSp>
        <p:nvGrpSpPr>
          <p:cNvPr id="100" name="组合 99">
            <a:extLst>
              <a:ext uri="{FF2B5EF4-FFF2-40B4-BE49-F238E27FC236}">
                <a16:creationId xmlns:a16="http://schemas.microsoft.com/office/drawing/2014/main" id="{58FEF153-7E3E-4CE3-80F7-86C8E5E46355}"/>
              </a:ext>
            </a:extLst>
          </p:cNvPr>
          <p:cNvGrpSpPr/>
          <p:nvPr/>
        </p:nvGrpSpPr>
        <p:grpSpPr>
          <a:xfrm>
            <a:off x="7122875" y="435020"/>
            <a:ext cx="5544407" cy="847292"/>
            <a:chOff x="551593" y="497013"/>
            <a:chExt cx="5544407" cy="847292"/>
          </a:xfrm>
        </p:grpSpPr>
        <p:sp>
          <p:nvSpPr>
            <p:cNvPr id="73" name="矩形 72">
              <a:extLst>
                <a:ext uri="{FF2B5EF4-FFF2-40B4-BE49-F238E27FC236}">
                  <a16:creationId xmlns:a16="http://schemas.microsoft.com/office/drawing/2014/main" id="{F2DD7D8E-018C-4915-AD8C-EB42360FBE96}"/>
                </a:ext>
              </a:extLst>
            </p:cNvPr>
            <p:cNvSpPr/>
            <p:nvPr/>
          </p:nvSpPr>
          <p:spPr>
            <a:xfrm>
              <a:off x="551593" y="497013"/>
              <a:ext cx="554440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1" u="none" strike="noStrike" kern="1200" cap="none" spc="0" normalizeH="0" baseline="0" noProof="0" dirty="0">
                  <a:ln>
                    <a:noFill/>
                  </a:ln>
                  <a:solidFill>
                    <a:srgbClr val="3B383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ource Han Serif SC" panose="02020400000000000000" pitchFamily="18" charset="-122"/>
                </a:rPr>
                <a:t>Style of me</a:t>
              </a:r>
              <a:endParaRPr kumimoji="0" lang="zh-CN" altLang="en-US" sz="4800" b="0" i="1" u="none" strike="noStrike" kern="1200" cap="none" spc="0" normalizeH="0" baseline="0" noProof="0" dirty="0">
                <a:ln>
                  <a:noFill/>
                </a:ln>
                <a:solidFill>
                  <a:srgbClr val="3B383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ource Han Serif SC" panose="02020400000000000000" pitchFamily="18" charset="-122"/>
              </a:endParaRPr>
            </a:p>
          </p:txBody>
        </p:sp>
        <p:cxnSp>
          <p:nvCxnSpPr>
            <p:cNvPr id="99" name="0 _4">
              <a:extLst>
                <a:ext uri="{FF2B5EF4-FFF2-40B4-BE49-F238E27FC236}">
                  <a16:creationId xmlns:a16="http://schemas.microsoft.com/office/drawing/2014/main" id="{EF81DDC9-A1B8-49A6-970E-B321AA3AD5F6}"/>
                </a:ext>
              </a:extLst>
            </p:cNvPr>
            <p:cNvCxnSpPr/>
            <p:nvPr/>
          </p:nvCxnSpPr>
          <p:spPr>
            <a:xfrm>
              <a:off x="707839" y="1344305"/>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C83A7EB6-51FF-471D-9428-AD79575DFF9A}"/>
              </a:ext>
            </a:extLst>
          </p:cNvPr>
          <p:cNvGrpSpPr/>
          <p:nvPr/>
        </p:nvGrpSpPr>
        <p:grpSpPr>
          <a:xfrm>
            <a:off x="1484465" y="1795725"/>
            <a:ext cx="4943359" cy="1149560"/>
            <a:chOff x="568560" y="3186685"/>
            <a:chExt cx="4943359" cy="1149560"/>
          </a:xfrm>
        </p:grpSpPr>
        <p:sp>
          <p:nvSpPr>
            <p:cNvPr id="75" name="矩形 74">
              <a:extLst>
                <a:ext uri="{FF2B5EF4-FFF2-40B4-BE49-F238E27FC236}">
                  <a16:creationId xmlns:a16="http://schemas.microsoft.com/office/drawing/2014/main" id="{EA1AE984-61FA-4B1A-AB43-459E4ED12C70}"/>
                </a:ext>
              </a:extLst>
            </p:cNvPr>
            <p:cNvSpPr/>
            <p:nvPr/>
          </p:nvSpPr>
          <p:spPr>
            <a:xfrm rot="18900000">
              <a:off x="654766"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76" name="组合 75">
              <a:extLst>
                <a:ext uri="{FF2B5EF4-FFF2-40B4-BE49-F238E27FC236}">
                  <a16:creationId xmlns:a16="http://schemas.microsoft.com/office/drawing/2014/main" id="{C423CFAC-BE4E-4B41-8143-A6672E6485CB}"/>
                </a:ext>
              </a:extLst>
            </p:cNvPr>
            <p:cNvGrpSpPr/>
            <p:nvPr/>
          </p:nvGrpSpPr>
          <p:grpSpPr>
            <a:xfrm>
              <a:off x="568560" y="3186685"/>
              <a:ext cx="4943359" cy="1149560"/>
              <a:chOff x="568560" y="3186685"/>
              <a:chExt cx="4943359" cy="1149560"/>
            </a:xfrm>
          </p:grpSpPr>
          <p:grpSp>
            <p:nvGrpSpPr>
              <p:cNvPr id="77" name="原创设计师QQ69613753    _6">
                <a:extLst>
                  <a:ext uri="{FF2B5EF4-FFF2-40B4-BE49-F238E27FC236}">
                    <a16:creationId xmlns:a16="http://schemas.microsoft.com/office/drawing/2014/main" id="{21DFD4C6-B46B-4114-A1CD-113F9EBD8D6C}"/>
                  </a:ext>
                </a:extLst>
              </p:cNvPr>
              <p:cNvGrpSpPr/>
              <p:nvPr/>
            </p:nvGrpSpPr>
            <p:grpSpPr>
              <a:xfrm>
                <a:off x="1673788" y="3300482"/>
                <a:ext cx="3838131" cy="1035763"/>
                <a:chOff x="1754849" y="2297933"/>
                <a:chExt cx="3838131" cy="1035763"/>
              </a:xfrm>
            </p:grpSpPr>
            <p:sp>
              <p:nvSpPr>
                <p:cNvPr id="79" name="文本框 78">
                  <a:extLst>
                    <a:ext uri="{FF2B5EF4-FFF2-40B4-BE49-F238E27FC236}">
                      <a16:creationId xmlns:a16="http://schemas.microsoft.com/office/drawing/2014/main" id="{16FF01AF-CCCB-40CC-82E4-C182E331F654}"/>
                    </a:ext>
                  </a:extLst>
                </p:cNvPr>
                <p:cNvSpPr txBox="1"/>
                <p:nvPr/>
              </p:nvSpPr>
              <p:spPr>
                <a:xfrm>
                  <a:off x="1754849" y="2687365"/>
                  <a:ext cx="383813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1" u="none" strike="noStrike" kern="1200" cap="none" spc="0" normalizeH="0" baseline="0" noProof="0" dirty="0">
                      <a:ln>
                        <a:noFill/>
                      </a:ln>
                      <a:solidFill>
                        <a:srgbClr val="3B383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ource Han Serif SC" panose="02020400000000000000" pitchFamily="18" charset="-122"/>
                    </a:rPr>
                    <a:t>Subject selection background and development content</a:t>
                  </a:r>
                  <a:endParaRPr kumimoji="0" lang="zh-CN" altLang="en-US" b="0" i="1" u="none" strike="noStrike" kern="1200" cap="none" spc="0" normalizeH="0" baseline="0" noProof="0" dirty="0">
                    <a:ln>
                      <a:noFill/>
                    </a:ln>
                    <a:solidFill>
                      <a:srgbClr val="3B383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ource Han Serif SC" panose="02020400000000000000" pitchFamily="18" charset="-122"/>
                  </a:endParaRPr>
                </a:p>
              </p:txBody>
            </p:sp>
            <p:sp>
              <p:nvSpPr>
                <p:cNvPr id="80" name="文本框 79">
                  <a:extLst>
                    <a:ext uri="{FF2B5EF4-FFF2-40B4-BE49-F238E27FC236}">
                      <a16:creationId xmlns:a16="http://schemas.microsoft.com/office/drawing/2014/main" id="{B812A3E6-25ED-4580-B8C4-C165B748E2A2}"/>
                    </a:ext>
                  </a:extLst>
                </p:cNvPr>
                <p:cNvSpPr txBox="1"/>
                <p:nvPr/>
              </p:nvSpPr>
              <p:spPr>
                <a:xfrm>
                  <a:off x="1754849" y="2297933"/>
                  <a:ext cx="2788921" cy="400110"/>
                </a:xfrm>
                <a:prstGeom prst="rect">
                  <a:avLst/>
                </a:prstGeom>
                <a:noFill/>
              </p:spPr>
              <p:txBody>
                <a:bodyPr wrap="square" rtlCol="0">
                  <a:spAutoFit/>
                </a:bodyPr>
                <a:lstStyle/>
                <a:p>
                  <a:pPr lvl="0">
                    <a:defRPr/>
                  </a:pPr>
                  <a:r>
                    <a:rPr lang="zh-CN" altLang="en-US" sz="2000" dirty="0">
                      <a:solidFill>
                        <a:srgbClr val="3B3838"/>
                      </a:solidFill>
                      <a:latin typeface="楷体" panose="02010609060101010101" pitchFamily="49" charset="-122"/>
                      <a:ea typeface="楷体" panose="02010609060101010101" pitchFamily="49" charset="-122"/>
                      <a:sym typeface="Source Han Serif SC" panose="02020400000000000000" pitchFamily="18" charset="-122"/>
                    </a:rPr>
                    <a:t>选题背景与开发内容</a:t>
                  </a:r>
                </a:p>
              </p:txBody>
            </p:sp>
          </p:grpSp>
          <p:sp>
            <p:nvSpPr>
              <p:cNvPr id="78" name="原创设计师QQ69613753    _10">
                <a:extLst>
                  <a:ext uri="{FF2B5EF4-FFF2-40B4-BE49-F238E27FC236}">
                    <a16:creationId xmlns:a16="http://schemas.microsoft.com/office/drawing/2014/main" id="{2A51FDC5-C433-4E6B-BBF5-EF8EC4CFED7D}"/>
                  </a:ext>
                </a:extLst>
              </p:cNvPr>
              <p:cNvSpPr/>
              <p:nvPr/>
            </p:nvSpPr>
            <p:spPr>
              <a:xfrm>
                <a:off x="568560"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1</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grpSp>
      </p:grpSp>
      <p:grpSp>
        <p:nvGrpSpPr>
          <p:cNvPr id="81" name="组合 80">
            <a:extLst>
              <a:ext uri="{FF2B5EF4-FFF2-40B4-BE49-F238E27FC236}">
                <a16:creationId xmlns:a16="http://schemas.microsoft.com/office/drawing/2014/main" id="{2369A331-EBC2-4165-975F-34F29B470ABB}"/>
              </a:ext>
            </a:extLst>
          </p:cNvPr>
          <p:cNvGrpSpPr/>
          <p:nvPr/>
        </p:nvGrpSpPr>
        <p:grpSpPr>
          <a:xfrm>
            <a:off x="6354405" y="4050529"/>
            <a:ext cx="4991309" cy="914400"/>
            <a:chOff x="233397" y="4890514"/>
            <a:chExt cx="4991309" cy="914400"/>
          </a:xfrm>
        </p:grpSpPr>
        <p:grpSp>
          <p:nvGrpSpPr>
            <p:cNvPr id="82" name="原创设计师QQ69613753    _7">
              <a:extLst>
                <a:ext uri="{FF2B5EF4-FFF2-40B4-BE49-F238E27FC236}">
                  <a16:creationId xmlns:a16="http://schemas.microsoft.com/office/drawing/2014/main" id="{7F54F8E1-33E3-4A1B-8029-73F63158FA86}"/>
                </a:ext>
              </a:extLst>
            </p:cNvPr>
            <p:cNvGrpSpPr/>
            <p:nvPr/>
          </p:nvGrpSpPr>
          <p:grpSpPr>
            <a:xfrm>
              <a:off x="1386575" y="4983721"/>
              <a:ext cx="3838131" cy="758764"/>
              <a:chOff x="1467636" y="2297933"/>
              <a:chExt cx="3838131" cy="758764"/>
            </a:xfrm>
          </p:grpSpPr>
          <p:sp>
            <p:nvSpPr>
              <p:cNvPr id="85" name="文本框 84">
                <a:extLst>
                  <a:ext uri="{FF2B5EF4-FFF2-40B4-BE49-F238E27FC236}">
                    <a16:creationId xmlns:a16="http://schemas.microsoft.com/office/drawing/2014/main" id="{F64CEB06-CED6-42B7-AB3A-C2979C5360EA}"/>
                  </a:ext>
                </a:extLst>
              </p:cNvPr>
              <p:cNvSpPr txBox="1"/>
              <p:nvPr/>
            </p:nvSpPr>
            <p:spPr>
              <a:xfrm>
                <a:off x="1467636" y="2687365"/>
                <a:ext cx="38381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1" u="none" strike="noStrike" kern="1200" cap="none" spc="0" normalizeH="0" baseline="0" noProof="0" dirty="0">
                    <a:ln>
                      <a:noFill/>
                    </a:ln>
                    <a:solidFill>
                      <a:srgbClr val="3B383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ource Han Serif SC" panose="02020400000000000000" pitchFamily="18" charset="-122"/>
                  </a:rPr>
                  <a:t>Data Structures and Algorithms</a:t>
                </a:r>
                <a:endParaRPr kumimoji="0" lang="zh-CN" altLang="en-US" b="0" i="1" u="none" strike="noStrike" kern="1200" cap="none" spc="0" normalizeH="0" baseline="0" noProof="0" dirty="0">
                  <a:ln>
                    <a:noFill/>
                  </a:ln>
                  <a:solidFill>
                    <a:srgbClr val="3B383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ource Han Serif SC" panose="02020400000000000000" pitchFamily="18" charset="-122"/>
                </a:endParaRPr>
              </a:p>
            </p:txBody>
          </p:sp>
          <p:sp>
            <p:nvSpPr>
              <p:cNvPr id="86" name="文本框 85">
                <a:extLst>
                  <a:ext uri="{FF2B5EF4-FFF2-40B4-BE49-F238E27FC236}">
                    <a16:creationId xmlns:a16="http://schemas.microsoft.com/office/drawing/2014/main" id="{B1787185-81F1-409B-8488-11E2B30D36D3}"/>
                  </a:ext>
                </a:extLst>
              </p:cNvPr>
              <p:cNvSpPr txBox="1"/>
              <p:nvPr/>
            </p:nvSpPr>
            <p:spPr>
              <a:xfrm>
                <a:off x="1467636" y="2297933"/>
                <a:ext cx="2788921" cy="400110"/>
              </a:xfrm>
              <a:prstGeom prst="rect">
                <a:avLst/>
              </a:prstGeom>
              <a:noFill/>
            </p:spPr>
            <p:txBody>
              <a:bodyPr wrap="square" rtlCol="0">
                <a:spAutoFit/>
              </a:bodyPr>
              <a:lstStyle/>
              <a:p>
                <a:pPr lvl="0">
                  <a:defRPr/>
                </a:pPr>
                <a:r>
                  <a:rPr lang="zh-CN" altLang="en-US" sz="2000" dirty="0">
                    <a:solidFill>
                      <a:srgbClr val="3B3838"/>
                    </a:solidFill>
                    <a:latin typeface="楷体" panose="02010609060101010101" pitchFamily="49" charset="-122"/>
                    <a:ea typeface="楷体" panose="02010609060101010101" pitchFamily="49" charset="-122"/>
                    <a:sym typeface="Source Han Serif SC" panose="02020400000000000000" pitchFamily="18" charset="-122"/>
                  </a:rPr>
                  <a:t>数据结构与算法</a:t>
                </a:r>
              </a:p>
            </p:txBody>
          </p:sp>
        </p:grpSp>
        <p:sp>
          <p:nvSpPr>
            <p:cNvPr id="83" name="原创设计师QQ69613753    _12">
              <a:extLst>
                <a:ext uri="{FF2B5EF4-FFF2-40B4-BE49-F238E27FC236}">
                  <a16:creationId xmlns:a16="http://schemas.microsoft.com/office/drawing/2014/main" id="{7E37B798-7F89-4C05-BDD5-C677A6D92884}"/>
                </a:ext>
              </a:extLst>
            </p:cNvPr>
            <p:cNvSpPr/>
            <p:nvPr/>
          </p:nvSpPr>
          <p:spPr>
            <a:xfrm>
              <a:off x="233397" y="4890514"/>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3</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84" name="矩形 83">
              <a:extLst>
                <a:ext uri="{FF2B5EF4-FFF2-40B4-BE49-F238E27FC236}">
                  <a16:creationId xmlns:a16="http://schemas.microsoft.com/office/drawing/2014/main" id="{7E44E8DC-1B5F-4BE2-B278-DA163B5AD0C2}"/>
                </a:ext>
              </a:extLst>
            </p:cNvPr>
            <p:cNvSpPr/>
            <p:nvPr/>
          </p:nvSpPr>
          <p:spPr>
            <a:xfrm rot="18900000">
              <a:off x="317173" y="4989104"/>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7" name="组合 86">
            <a:extLst>
              <a:ext uri="{FF2B5EF4-FFF2-40B4-BE49-F238E27FC236}">
                <a16:creationId xmlns:a16="http://schemas.microsoft.com/office/drawing/2014/main" id="{5454FD62-13B0-4F5E-980E-73DCF56BC2D8}"/>
              </a:ext>
            </a:extLst>
          </p:cNvPr>
          <p:cNvGrpSpPr/>
          <p:nvPr/>
        </p:nvGrpSpPr>
        <p:grpSpPr>
          <a:xfrm>
            <a:off x="1431071" y="2938366"/>
            <a:ext cx="5050147" cy="914400"/>
            <a:chOff x="6887633" y="3186685"/>
            <a:chExt cx="5050147" cy="914400"/>
          </a:xfrm>
        </p:grpSpPr>
        <p:grpSp>
          <p:nvGrpSpPr>
            <p:cNvPr id="88" name="原创设计师QQ69613753    _8">
              <a:extLst>
                <a:ext uri="{FF2B5EF4-FFF2-40B4-BE49-F238E27FC236}">
                  <a16:creationId xmlns:a16="http://schemas.microsoft.com/office/drawing/2014/main" id="{CB040841-F811-4C3C-858C-8D2030AA83B2}"/>
                </a:ext>
              </a:extLst>
            </p:cNvPr>
            <p:cNvGrpSpPr/>
            <p:nvPr/>
          </p:nvGrpSpPr>
          <p:grpSpPr>
            <a:xfrm>
              <a:off x="8099649" y="3300482"/>
              <a:ext cx="3838131" cy="758764"/>
              <a:chOff x="640080" y="2297933"/>
              <a:chExt cx="3838131" cy="758764"/>
            </a:xfrm>
          </p:grpSpPr>
          <p:sp>
            <p:nvSpPr>
              <p:cNvPr id="91" name="文本框 90">
                <a:extLst>
                  <a:ext uri="{FF2B5EF4-FFF2-40B4-BE49-F238E27FC236}">
                    <a16:creationId xmlns:a16="http://schemas.microsoft.com/office/drawing/2014/main" id="{6A30C3D3-D87E-4DDD-B5C8-50A7E829FA82}"/>
                  </a:ext>
                </a:extLst>
              </p:cNvPr>
              <p:cNvSpPr txBox="1"/>
              <p:nvPr/>
            </p:nvSpPr>
            <p:spPr>
              <a:xfrm>
                <a:off x="640080" y="2687365"/>
                <a:ext cx="38381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1" u="none" strike="noStrike" kern="1200" cap="none" spc="0" normalizeH="0" baseline="0" noProof="0" dirty="0">
                    <a:ln>
                      <a:noFill/>
                    </a:ln>
                    <a:solidFill>
                      <a:srgbClr val="3B383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ource Han Serif SC" panose="02020400000000000000" pitchFamily="18" charset="-122"/>
                  </a:rPr>
                  <a:t>Implementation</a:t>
                </a:r>
                <a:endParaRPr kumimoji="0" lang="zh-CN" altLang="en-US" b="0" i="1" u="none" strike="noStrike" kern="1200" cap="none" spc="0" normalizeH="0" baseline="0" noProof="0" dirty="0">
                  <a:ln>
                    <a:noFill/>
                  </a:ln>
                  <a:solidFill>
                    <a:srgbClr val="3B383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ource Han Serif SC" panose="02020400000000000000" pitchFamily="18" charset="-122"/>
                </a:endParaRPr>
              </a:p>
            </p:txBody>
          </p:sp>
          <p:sp>
            <p:nvSpPr>
              <p:cNvPr id="92" name="文本框 91">
                <a:extLst>
                  <a:ext uri="{FF2B5EF4-FFF2-40B4-BE49-F238E27FC236}">
                    <a16:creationId xmlns:a16="http://schemas.microsoft.com/office/drawing/2014/main" id="{AA23347A-99A2-46AC-A651-153CACA0D4FD}"/>
                  </a:ext>
                </a:extLst>
              </p:cNvPr>
              <p:cNvSpPr txBox="1"/>
              <p:nvPr/>
            </p:nvSpPr>
            <p:spPr>
              <a:xfrm>
                <a:off x="640080" y="2297933"/>
                <a:ext cx="2788921" cy="400110"/>
              </a:xfrm>
              <a:prstGeom prst="rect">
                <a:avLst/>
              </a:prstGeom>
              <a:noFill/>
            </p:spPr>
            <p:txBody>
              <a:bodyPr wrap="square" rtlCol="0">
                <a:spAutoFit/>
              </a:bodyPr>
              <a:lstStyle/>
              <a:p>
                <a:pPr lvl="0">
                  <a:defRPr/>
                </a:pPr>
                <a:r>
                  <a:rPr lang="zh-CN" altLang="en-US" sz="2000" dirty="0">
                    <a:solidFill>
                      <a:srgbClr val="3B3838"/>
                    </a:solidFill>
                    <a:latin typeface="楷体" panose="02010609060101010101" pitchFamily="49" charset="-122"/>
                    <a:ea typeface="楷体" panose="02010609060101010101" pitchFamily="49" charset="-122"/>
                    <a:sym typeface="Source Han Serif SC" panose="02020400000000000000" pitchFamily="18" charset="-122"/>
                  </a:rPr>
                  <a:t>具体实现</a:t>
                </a:r>
              </a:p>
            </p:txBody>
          </p:sp>
        </p:grpSp>
        <p:sp>
          <p:nvSpPr>
            <p:cNvPr id="89" name="原创设计师QQ69613753    _11">
              <a:extLst>
                <a:ext uri="{FF2B5EF4-FFF2-40B4-BE49-F238E27FC236}">
                  <a16:creationId xmlns:a16="http://schemas.microsoft.com/office/drawing/2014/main" id="{1EECF592-AFBD-40F1-8FE0-F2F5ADB50A92}"/>
                </a:ext>
              </a:extLst>
            </p:cNvPr>
            <p:cNvSpPr/>
            <p:nvPr/>
          </p:nvSpPr>
          <p:spPr>
            <a:xfrm>
              <a:off x="6887633"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2</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0" name="矩形 89">
              <a:extLst>
                <a:ext uri="{FF2B5EF4-FFF2-40B4-BE49-F238E27FC236}">
                  <a16:creationId xmlns:a16="http://schemas.microsoft.com/office/drawing/2014/main" id="{FD3FE7C5-C547-470E-A93B-E8E78EE79FFC}"/>
                </a:ext>
              </a:extLst>
            </p:cNvPr>
            <p:cNvSpPr/>
            <p:nvPr/>
          </p:nvSpPr>
          <p:spPr>
            <a:xfrm rot="18900000">
              <a:off x="6970208"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93" name="组合 92">
            <a:extLst>
              <a:ext uri="{FF2B5EF4-FFF2-40B4-BE49-F238E27FC236}">
                <a16:creationId xmlns:a16="http://schemas.microsoft.com/office/drawing/2014/main" id="{C5E714D8-0B64-4598-BE3C-FF29A3C2015C}"/>
              </a:ext>
            </a:extLst>
          </p:cNvPr>
          <p:cNvGrpSpPr/>
          <p:nvPr/>
        </p:nvGrpSpPr>
        <p:grpSpPr>
          <a:xfrm>
            <a:off x="6324986" y="5210124"/>
            <a:ext cx="5050147" cy="914400"/>
            <a:chOff x="6887633" y="4890514"/>
            <a:chExt cx="5050147" cy="914400"/>
          </a:xfrm>
        </p:grpSpPr>
        <p:grpSp>
          <p:nvGrpSpPr>
            <p:cNvPr id="94" name="原创设计师QQ69613753    _9">
              <a:extLst>
                <a:ext uri="{FF2B5EF4-FFF2-40B4-BE49-F238E27FC236}">
                  <a16:creationId xmlns:a16="http://schemas.microsoft.com/office/drawing/2014/main" id="{B169FB78-2DDC-44C8-BA87-2C493598F996}"/>
                </a:ext>
              </a:extLst>
            </p:cNvPr>
            <p:cNvGrpSpPr/>
            <p:nvPr/>
          </p:nvGrpSpPr>
          <p:grpSpPr>
            <a:xfrm>
              <a:off x="8099649" y="4983721"/>
              <a:ext cx="3838131" cy="758764"/>
              <a:chOff x="640080" y="2297933"/>
              <a:chExt cx="3838131" cy="758764"/>
            </a:xfrm>
          </p:grpSpPr>
          <p:sp>
            <p:nvSpPr>
              <p:cNvPr id="97" name="文本框 96">
                <a:extLst>
                  <a:ext uri="{FF2B5EF4-FFF2-40B4-BE49-F238E27FC236}">
                    <a16:creationId xmlns:a16="http://schemas.microsoft.com/office/drawing/2014/main" id="{4B993A3E-B0E0-44B7-93DA-4F10B1FE49A6}"/>
                  </a:ext>
                </a:extLst>
              </p:cNvPr>
              <p:cNvSpPr txBox="1"/>
              <p:nvPr/>
            </p:nvSpPr>
            <p:spPr>
              <a:xfrm>
                <a:off x="640080" y="2687365"/>
                <a:ext cx="38381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1" u="none" strike="noStrike" kern="1200" cap="none" spc="0" normalizeH="0" baseline="0" noProof="0" dirty="0">
                    <a:ln>
                      <a:noFill/>
                    </a:ln>
                    <a:solidFill>
                      <a:srgbClr val="3B383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ource Han Serif SC" panose="02020400000000000000" pitchFamily="18" charset="-122"/>
                  </a:rPr>
                  <a:t>Division of Labor</a:t>
                </a:r>
                <a:endParaRPr kumimoji="0" lang="zh-CN" altLang="en-US" b="0" i="1" u="none" strike="noStrike" kern="1200" cap="none" spc="0" normalizeH="0" baseline="0" noProof="0" dirty="0">
                  <a:ln>
                    <a:noFill/>
                  </a:ln>
                  <a:solidFill>
                    <a:srgbClr val="3B3838"/>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ource Han Serif SC" panose="02020400000000000000" pitchFamily="18" charset="-122"/>
                </a:endParaRPr>
              </a:p>
            </p:txBody>
          </p:sp>
          <p:sp>
            <p:nvSpPr>
              <p:cNvPr id="98" name="文本框 97">
                <a:extLst>
                  <a:ext uri="{FF2B5EF4-FFF2-40B4-BE49-F238E27FC236}">
                    <a16:creationId xmlns:a16="http://schemas.microsoft.com/office/drawing/2014/main" id="{A4C9F625-2362-423E-860B-E8B10BC46A35}"/>
                  </a:ext>
                </a:extLst>
              </p:cNvPr>
              <p:cNvSpPr txBox="1"/>
              <p:nvPr/>
            </p:nvSpPr>
            <p:spPr>
              <a:xfrm>
                <a:off x="640080" y="2297933"/>
                <a:ext cx="2788921" cy="400110"/>
              </a:xfrm>
              <a:prstGeom prst="rect">
                <a:avLst/>
              </a:prstGeom>
              <a:noFill/>
            </p:spPr>
            <p:txBody>
              <a:bodyPr wrap="square" rtlCol="0">
                <a:spAutoFit/>
              </a:bodyPr>
              <a:lstStyle/>
              <a:p>
                <a:pPr lvl="0">
                  <a:defRPr/>
                </a:pPr>
                <a:r>
                  <a:rPr lang="zh-CN" altLang="en-US" sz="2000" dirty="0">
                    <a:solidFill>
                      <a:srgbClr val="3B3838"/>
                    </a:solidFill>
                    <a:latin typeface="楷体" panose="02010609060101010101" pitchFamily="49" charset="-122"/>
                    <a:ea typeface="楷体" panose="02010609060101010101" pitchFamily="49" charset="-122"/>
                    <a:sym typeface="Source Han Serif SC" panose="02020400000000000000" pitchFamily="18" charset="-122"/>
                  </a:rPr>
                  <a:t>成员分工</a:t>
                </a:r>
              </a:p>
            </p:txBody>
          </p:sp>
        </p:grpSp>
        <p:sp>
          <p:nvSpPr>
            <p:cNvPr id="95" name="原创设计师QQ69613753    _13">
              <a:extLst>
                <a:ext uri="{FF2B5EF4-FFF2-40B4-BE49-F238E27FC236}">
                  <a16:creationId xmlns:a16="http://schemas.microsoft.com/office/drawing/2014/main" id="{DAB9D30B-C9C2-4F14-84AB-C2E250067478}"/>
                </a:ext>
              </a:extLst>
            </p:cNvPr>
            <p:cNvSpPr/>
            <p:nvPr/>
          </p:nvSpPr>
          <p:spPr>
            <a:xfrm>
              <a:off x="6887633" y="4890514"/>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4</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6" name="矩形 95">
              <a:extLst>
                <a:ext uri="{FF2B5EF4-FFF2-40B4-BE49-F238E27FC236}">
                  <a16:creationId xmlns:a16="http://schemas.microsoft.com/office/drawing/2014/main" id="{C783E229-6CB6-45E9-BCB9-CAF430E94284}"/>
                </a:ext>
              </a:extLst>
            </p:cNvPr>
            <p:cNvSpPr/>
            <p:nvPr/>
          </p:nvSpPr>
          <p:spPr>
            <a:xfrm rot="18900000">
              <a:off x="6967778" y="4989104"/>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1366112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animEffect transition="in" filter="fade">
                                      <p:cBhvr>
                                        <p:cTn id="21" dur="500"/>
                                        <p:tgtEl>
                                          <p:spTgt spid="8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p:cTn id="31" dur="500" fill="hold"/>
                                        <p:tgtEl>
                                          <p:spTgt spid="93"/>
                                        </p:tgtEl>
                                        <p:attrNameLst>
                                          <p:attrName>ppt_w</p:attrName>
                                        </p:attrNameLst>
                                      </p:cBhvr>
                                      <p:tavLst>
                                        <p:tav tm="0">
                                          <p:val>
                                            <p:fltVal val="0"/>
                                          </p:val>
                                        </p:tav>
                                        <p:tav tm="100000">
                                          <p:val>
                                            <p:strVal val="#ppt_w"/>
                                          </p:val>
                                        </p:tav>
                                      </p:tavLst>
                                    </p:anim>
                                    <p:anim calcmode="lin" valueType="num">
                                      <p:cBhvr>
                                        <p:cTn id="32" dur="500" fill="hold"/>
                                        <p:tgtEl>
                                          <p:spTgt spid="93"/>
                                        </p:tgtEl>
                                        <p:attrNameLst>
                                          <p:attrName>ppt_h</p:attrName>
                                        </p:attrNameLst>
                                      </p:cBhvr>
                                      <p:tavLst>
                                        <p:tav tm="0">
                                          <p:val>
                                            <p:fltVal val="0"/>
                                          </p:val>
                                        </p:tav>
                                        <p:tav tm="100000">
                                          <p:val>
                                            <p:strVal val="#ppt_h"/>
                                          </p:val>
                                        </p:tav>
                                      </p:tavLst>
                                    </p:anim>
                                    <p:animEffect transition="in" filter="fade">
                                      <p:cBhvr>
                                        <p:cTn id="3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1</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6" y="3259458"/>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楷体" panose="02010609060101010101" pitchFamily="49" charset="-122"/>
                <a:ea typeface="楷体" panose="02010609060101010101" pitchFamily="49" charset="-122"/>
                <a:sym typeface="Source Han Serif SC" panose="02020400000000000000" pitchFamily="18" charset="-122"/>
              </a:rPr>
              <a:t>选题背景与开发内容</a:t>
            </a: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01</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940786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
          <p:cNvSpPr>
            <a:spLocks noChangeArrowheads="1"/>
          </p:cNvSpPr>
          <p:nvPr/>
        </p:nvSpPr>
        <p:spPr bwMode="auto">
          <a:xfrm>
            <a:off x="6099430" y="1658057"/>
            <a:ext cx="5053252" cy="2187716"/>
          </a:xfrm>
          <a:prstGeom prst="rect">
            <a:avLst/>
          </a:prstGeom>
          <a:solidFill>
            <a:schemeClr val="accent2"/>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latin typeface="楷体" panose="02010609060101010101" pitchFamily="49" charset="-122"/>
              <a:ea typeface="楷体" panose="02010609060101010101" pitchFamily="49" charset="-122"/>
              <a:sym typeface="Source Han Serif SC" panose="02020400000000000000" pitchFamily="18" charset="-122"/>
            </a:endParaRPr>
          </a:p>
        </p:txBody>
      </p:sp>
      <p:grpSp>
        <p:nvGrpSpPr>
          <p:cNvPr id="6" name="组合 5"/>
          <p:cNvGrpSpPr/>
          <p:nvPr/>
        </p:nvGrpSpPr>
        <p:grpSpPr>
          <a:xfrm>
            <a:off x="5708214" y="2360699"/>
            <a:ext cx="782431" cy="782431"/>
            <a:chOff x="4644009" y="1703896"/>
            <a:chExt cx="573732" cy="573732"/>
          </a:xfrm>
        </p:grpSpPr>
        <p:sp>
          <p:nvSpPr>
            <p:cNvPr id="7" name="椭圆 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楷体" panose="02010609060101010101" pitchFamily="49" charset="-122"/>
                <a:ea typeface="楷体" panose="02010609060101010101" pitchFamily="49" charset="-122"/>
                <a:sym typeface="Source Han Serif SC" panose="02020400000000000000" pitchFamily="18" charset="-122"/>
              </a:endParaRPr>
            </a:p>
          </p:txBody>
        </p:sp>
        <p:sp>
          <p:nvSpPr>
            <p:cNvPr id="8" name="右箭头 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楷体" panose="02010609060101010101" pitchFamily="49" charset="-122"/>
                <a:ea typeface="楷体" panose="02010609060101010101" pitchFamily="49" charset="-122"/>
                <a:sym typeface="Source Han Serif SC" panose="02020400000000000000" pitchFamily="18" charset="-122"/>
              </a:endParaRPr>
            </a:p>
          </p:txBody>
        </p:sp>
      </p:grpSp>
      <p:sp>
        <p:nvSpPr>
          <p:cNvPr id="15" name="矩形 1"/>
          <p:cNvSpPr>
            <a:spLocks noChangeArrowheads="1"/>
          </p:cNvSpPr>
          <p:nvPr/>
        </p:nvSpPr>
        <p:spPr bwMode="auto">
          <a:xfrm>
            <a:off x="6099430" y="4431234"/>
            <a:ext cx="5053252" cy="2187716"/>
          </a:xfrm>
          <a:prstGeom prst="rect">
            <a:avLst/>
          </a:prstGeom>
          <a:solidFill>
            <a:schemeClr val="accent2"/>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latin typeface="楷体" panose="02010609060101010101" pitchFamily="49" charset="-122"/>
              <a:ea typeface="楷体" panose="02010609060101010101" pitchFamily="49" charset="-122"/>
              <a:sym typeface="Source Han Serif SC" panose="02020400000000000000" pitchFamily="18" charset="-122"/>
            </a:endParaRPr>
          </a:p>
        </p:txBody>
      </p:sp>
      <p:grpSp>
        <p:nvGrpSpPr>
          <p:cNvPr id="16" name="组合 15"/>
          <p:cNvGrpSpPr/>
          <p:nvPr/>
        </p:nvGrpSpPr>
        <p:grpSpPr>
          <a:xfrm>
            <a:off x="5708214" y="5133876"/>
            <a:ext cx="782431" cy="782431"/>
            <a:chOff x="4644009" y="1703896"/>
            <a:chExt cx="573732" cy="573732"/>
          </a:xfrm>
        </p:grpSpPr>
        <p:sp>
          <p:nvSpPr>
            <p:cNvPr id="17" name="椭圆 1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楷体" panose="02010609060101010101" pitchFamily="49" charset="-122"/>
                <a:ea typeface="楷体" panose="02010609060101010101" pitchFamily="49" charset="-122"/>
                <a:sym typeface="Source Han Serif SC" panose="02020400000000000000" pitchFamily="18" charset="-122"/>
              </a:endParaRPr>
            </a:p>
          </p:txBody>
        </p:sp>
        <p:sp>
          <p:nvSpPr>
            <p:cNvPr id="18" name="右箭头 1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楷体" panose="02010609060101010101" pitchFamily="49" charset="-122"/>
                <a:ea typeface="楷体" panose="02010609060101010101" pitchFamily="49" charset="-122"/>
                <a:sym typeface="Source Han Serif SC" panose="02020400000000000000" pitchFamily="18" charset="-122"/>
              </a:endParaRPr>
            </a:p>
          </p:txBody>
        </p:sp>
      </p:grpSp>
      <p:sp>
        <p:nvSpPr>
          <p:cNvPr id="20" name="矩形 19"/>
          <p:cNvSpPr/>
          <p:nvPr/>
        </p:nvSpPr>
        <p:spPr bwMode="auto">
          <a:xfrm>
            <a:off x="7148545" y="1831929"/>
            <a:ext cx="3119204" cy="369332"/>
          </a:xfrm>
          <a:prstGeom prst="rect">
            <a:avLst/>
          </a:prstGeom>
          <a:solidFill>
            <a:srgbClr val="FFFFFF"/>
          </a:solidFill>
        </p:spPr>
        <p:txBody>
          <a:bodyPr wrap="square">
            <a:spAutoFit/>
          </a:bodyPr>
          <a:lstStyle/>
          <a:p>
            <a:pPr algn="ctr"/>
            <a:r>
              <a:rPr lang="zh-CN" altLang="en-US" b="1" dirty="0">
                <a:latin typeface="楷体" panose="02010609060101010101" pitchFamily="49" charset="-122"/>
                <a:ea typeface="楷体" panose="02010609060101010101" pitchFamily="49" charset="-122"/>
              </a:rPr>
              <a:t>超</a:t>
            </a:r>
            <a:r>
              <a:rPr lang="en-US" altLang="zh-CN" b="1" dirty="0">
                <a:latin typeface="楷体" panose="02010609060101010101" pitchFamily="49" charset="-122"/>
                <a:ea typeface="楷体" panose="02010609060101010101" pitchFamily="49" charset="-122"/>
              </a:rPr>
              <a:t>97%</a:t>
            </a:r>
            <a:r>
              <a:rPr lang="zh-CN" altLang="en-US" b="1" dirty="0">
                <a:latin typeface="楷体" panose="02010609060101010101" pitchFamily="49" charset="-122"/>
                <a:ea typeface="楷体" panose="02010609060101010101" pitchFamily="49" charset="-122"/>
              </a:rPr>
              <a:t>大学生被拖延症困扰</a:t>
            </a:r>
          </a:p>
        </p:txBody>
      </p:sp>
      <p:sp>
        <p:nvSpPr>
          <p:cNvPr id="21" name="TextBox 16"/>
          <p:cNvSpPr txBox="1"/>
          <p:nvPr/>
        </p:nvSpPr>
        <p:spPr bwMode="auto">
          <a:xfrm>
            <a:off x="6527695" y="4998686"/>
            <a:ext cx="4449676" cy="1477328"/>
          </a:xfrm>
          <a:prstGeom prst="rect">
            <a:avLst/>
          </a:prstGeom>
          <a:noFill/>
        </p:spPr>
        <p:txBody>
          <a:bodyPr wrap="square">
            <a:spAutoFit/>
          </a:bodyPr>
          <a:lstStyle/>
          <a:p>
            <a:r>
              <a:rPr lang="zh-CN" altLang="en-US" dirty="0">
                <a:solidFill>
                  <a:srgbClr val="FFFFFF"/>
                </a:solidFill>
                <a:latin typeface="楷体" panose="02010609060101010101" pitchFamily="49" charset="-122"/>
                <a:ea typeface="楷体" panose="02010609060101010101" pitchFamily="49" charset="-122"/>
                <a:sym typeface="Source Han Serif SC" panose="02020400000000000000" pitchFamily="18" charset="-122"/>
              </a:rPr>
              <a:t>对于众多不够自律的大学生来说，一款可以帮他们记录日程安排、计划清单、习惯养成等并可以设置到时提醒的多功能清单类日程管理软件可以帮他们摆脱拖延症与不自律，养成良好的习惯，按时完成任务。</a:t>
            </a:r>
          </a:p>
        </p:txBody>
      </p:sp>
      <p:sp>
        <p:nvSpPr>
          <p:cNvPr id="22" name="矩形 21"/>
          <p:cNvSpPr/>
          <p:nvPr/>
        </p:nvSpPr>
        <p:spPr bwMode="auto">
          <a:xfrm>
            <a:off x="7148546" y="4562295"/>
            <a:ext cx="3119204" cy="369332"/>
          </a:xfrm>
          <a:prstGeom prst="rect">
            <a:avLst/>
          </a:prstGeom>
          <a:solidFill>
            <a:srgbClr val="FFFFFF"/>
          </a:solidFill>
        </p:spPr>
        <p:txBody>
          <a:bodyPr wrap="square">
            <a:spAutoFit/>
          </a:bodyPr>
          <a:lstStyle/>
          <a:p>
            <a:pPr algn="ctr" fontAlgn="auto">
              <a:spcBef>
                <a:spcPts val="0"/>
              </a:spcBef>
              <a:spcAft>
                <a:spcPts val="0"/>
              </a:spcAft>
              <a:defRPr/>
            </a:pPr>
            <a:r>
              <a:rPr lang="zh-CN" altLang="en-US" b="1" dirty="0">
                <a:solidFill>
                  <a:srgbClr val="3B3838"/>
                </a:solidFill>
                <a:latin typeface="楷体" panose="02010609060101010101" pitchFamily="49" charset="-122"/>
                <a:ea typeface="楷体" panose="02010609060101010101" pitchFamily="49" charset="-122"/>
                <a:sym typeface="Source Han Serif SC" panose="02020400000000000000" pitchFamily="18" charset="-122"/>
              </a:rPr>
              <a:t>清单类日程管理软件</a:t>
            </a:r>
          </a:p>
        </p:txBody>
      </p:sp>
      <p:grpSp>
        <p:nvGrpSpPr>
          <p:cNvPr id="23" name="组合 22">
            <a:extLst>
              <a:ext uri="{FF2B5EF4-FFF2-40B4-BE49-F238E27FC236}">
                <a16:creationId xmlns:a16="http://schemas.microsoft.com/office/drawing/2014/main" id="{CD0BF2FE-AD70-486C-9E40-6DA8A5FFB49D}"/>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id="{6D3FE4A9-5D53-4415-BB05-92ED58BD2F3E}"/>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楷体" panose="02010609060101010101" pitchFamily="49" charset="-122"/>
                  <a:ea typeface="楷体" panose="02010609060101010101" pitchFamily="49" charset="-122"/>
                  <a:sym typeface="Source Han Serif SC" panose="02020400000000000000" pitchFamily="18" charset="-122"/>
                </a:rPr>
                <a:t>选题背景</a:t>
              </a:r>
              <a:endParaRPr kumimoji="0" lang="zh-CN" altLang="en-US" sz="3200" b="0" i="0" u="none" strike="noStrike" kern="1200" cap="none" spc="0" normalizeH="0" baseline="0" noProof="0" dirty="0">
                <a:ln>
                  <a:noFill/>
                </a:ln>
                <a:solidFill>
                  <a:srgbClr val="3B3838"/>
                </a:solidFill>
                <a:effectLst/>
                <a:uLnTx/>
                <a:uFillTx/>
                <a:latin typeface="楷体" panose="02010609060101010101" pitchFamily="49" charset="-122"/>
                <a:ea typeface="楷体" panose="02010609060101010101" pitchFamily="49" charset="-122"/>
                <a:sym typeface="Source Han Serif SC" panose="02020400000000000000" pitchFamily="18" charset="-122"/>
              </a:endParaRPr>
            </a:p>
          </p:txBody>
        </p:sp>
        <p:cxnSp>
          <p:nvCxnSpPr>
            <p:cNvPr id="25" name="0 _4">
              <a:extLst>
                <a:ext uri="{FF2B5EF4-FFF2-40B4-BE49-F238E27FC236}">
                  <a16:creationId xmlns:a16="http://schemas.microsoft.com/office/drawing/2014/main" id="{27020C56-84A0-4521-A52D-E71D1771142A}"/>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821B860D-CBE4-4BB5-A239-E479A96FD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47" y="4035219"/>
            <a:ext cx="2581275" cy="2571750"/>
          </a:xfrm>
          <a:prstGeom prst="rect">
            <a:avLst/>
          </a:prstGeom>
        </p:spPr>
      </p:pic>
      <p:pic>
        <p:nvPicPr>
          <p:cNvPr id="10" name="图片 9">
            <a:extLst>
              <a:ext uri="{FF2B5EF4-FFF2-40B4-BE49-F238E27FC236}">
                <a16:creationId xmlns:a16="http://schemas.microsoft.com/office/drawing/2014/main" id="{37D53184-83F0-4F41-A328-F7697A8ED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152" y="1375248"/>
            <a:ext cx="3752850" cy="2476500"/>
          </a:xfrm>
          <a:prstGeom prst="rect">
            <a:avLst/>
          </a:prstGeom>
        </p:spPr>
      </p:pic>
      <p:sp>
        <p:nvSpPr>
          <p:cNvPr id="11" name="文本框 10">
            <a:extLst>
              <a:ext uri="{FF2B5EF4-FFF2-40B4-BE49-F238E27FC236}">
                <a16:creationId xmlns:a16="http://schemas.microsoft.com/office/drawing/2014/main" id="{853D205B-4C84-4C67-BBD8-DCA23E32638B}"/>
              </a:ext>
            </a:extLst>
          </p:cNvPr>
          <p:cNvSpPr txBox="1"/>
          <p:nvPr/>
        </p:nvSpPr>
        <p:spPr>
          <a:xfrm>
            <a:off x="6527695" y="2228671"/>
            <a:ext cx="4444910" cy="1477328"/>
          </a:xfrm>
          <a:prstGeom prst="rect">
            <a:avLst/>
          </a:prstGeom>
          <a:noFill/>
        </p:spPr>
        <p:txBody>
          <a:bodyPr wrap="square" rtlCol="0">
            <a:spAutoFit/>
          </a:bodyPr>
          <a:lstStyle/>
          <a:p>
            <a:r>
              <a:rPr lang="zh-CN" altLang="en-US" dirty="0">
                <a:solidFill>
                  <a:schemeClr val="bg1"/>
                </a:solidFill>
                <a:latin typeface="楷体" panose="02010609060101010101" pitchFamily="49" charset="-122"/>
                <a:ea typeface="楷体" panose="02010609060101010101" pitchFamily="49" charset="-122"/>
              </a:rPr>
              <a:t>本组在日常学习生活中发现，当代许多大学生在大学生活中总是没有计划的去学习，去生活。导致生活上没有规律，学习上也总是赶着截止日期完成作业。很多原因是因为没有明确的计划，导致提不起干劲。</a:t>
            </a:r>
          </a:p>
        </p:txBody>
      </p:sp>
    </p:spTree>
    <p:extLst>
      <p:ext uri="{BB962C8B-B14F-4D97-AF65-F5344CB8AC3E}">
        <p14:creationId xmlns:p14="http://schemas.microsoft.com/office/powerpoint/2010/main" val="3654352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randombar(horizontal)">
                                      <p:cBhvr>
                                        <p:cTn id="11" dur="500"/>
                                        <p:tgtEl>
                                          <p:spTgt spid="13"/>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randombar(horizontal)">
                                      <p:cBhvr>
                                        <p:cTn id="27" dur="500"/>
                                        <p:tgtEl>
                                          <p:spTgt spid="22"/>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randombar(horizontal)">
                                      <p:cBhvr>
                                        <p:cTn id="31" dur="500"/>
                                        <p:tgtEl>
                                          <p:spTgt spid="21"/>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randombar(horizontal)">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0" grpId="0" animBg="1"/>
      <p:bldP spid="21" grpId="0"/>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2489585" y="3825456"/>
            <a:ext cx="1067427" cy="148510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19" name="箭头2"/>
          <p:cNvSpPr/>
          <p:nvPr/>
        </p:nvSpPr>
        <p:spPr bwMode="gray">
          <a:xfrm rot="16200000">
            <a:off x="2770858" y="3207399"/>
            <a:ext cx="317257" cy="12687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20" name="箭头1"/>
          <p:cNvSpPr/>
          <p:nvPr/>
        </p:nvSpPr>
        <p:spPr bwMode="gray">
          <a:xfrm>
            <a:off x="2482721" y="2203140"/>
            <a:ext cx="1067427" cy="17203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21" name="文本1"/>
          <p:cNvSpPr>
            <a:spLocks noChangeArrowheads="1"/>
          </p:cNvSpPr>
          <p:nvPr/>
        </p:nvSpPr>
        <p:spPr bwMode="gray">
          <a:xfrm>
            <a:off x="4893831" y="1810561"/>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包括界面需求、基本需求与特殊需求等。</a:t>
            </a:r>
            <a:endParaRPr lang="zh-CN" altLang="zh-CN"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22" name="文本2"/>
          <p:cNvSpPr>
            <a:spLocks noChangeArrowheads="1"/>
          </p:cNvSpPr>
          <p:nvPr/>
        </p:nvSpPr>
        <p:spPr bwMode="gray">
          <a:xfrm>
            <a:off x="4893831" y="3242852"/>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采用</a:t>
            </a:r>
            <a:r>
              <a:rPr lang="en-US" altLang="zh-CN"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Clion</a:t>
            </a:r>
            <a:r>
              <a:rPr lang="zh-CN" altLang="en-US"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a:t>
            </a:r>
            <a:r>
              <a:rPr lang="en-US" altLang="zh-CN"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vsCode</a:t>
            </a:r>
            <a:r>
              <a:rPr lang="zh-CN" altLang="en-US"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进行基本类的开发，使用</a:t>
            </a:r>
            <a:r>
              <a:rPr lang="en-US" altLang="zh-CN"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Qt</a:t>
            </a:r>
            <a:r>
              <a:rPr lang="zh-CN" altLang="en-US"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进行界面开发与一些功能实现，使用</a:t>
            </a:r>
            <a:r>
              <a:rPr lang="en-US" altLang="zh-CN"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GitHub</a:t>
            </a:r>
            <a:r>
              <a:rPr lang="zh-CN" altLang="en-US"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进行代码交互、保存等。</a:t>
            </a:r>
            <a:endParaRPr lang="zh-CN" altLang="zh-CN"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23" name="文本3"/>
          <p:cNvSpPr>
            <a:spLocks noChangeArrowheads="1"/>
          </p:cNvSpPr>
          <p:nvPr/>
        </p:nvSpPr>
        <p:spPr bwMode="ltGray">
          <a:xfrm>
            <a:off x="4893831" y="4650185"/>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可视操作界面、基础类的定义、基础功能的实现、特殊功能的实现等。</a:t>
            </a:r>
            <a:endParaRPr lang="zh-CN" altLang="zh-CN"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endParaRPr>
          </a:p>
        </p:txBody>
      </p:sp>
      <p:grpSp>
        <p:nvGrpSpPr>
          <p:cNvPr id="24" name="组合 23"/>
          <p:cNvGrpSpPr/>
          <p:nvPr/>
        </p:nvGrpSpPr>
        <p:grpSpPr>
          <a:xfrm>
            <a:off x="1641292" y="3092347"/>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1780652" y="3374880"/>
            <a:ext cx="1233621" cy="1054914"/>
            <a:chOff x="8931087" y="2292750"/>
            <a:chExt cx="1010904" cy="1080213"/>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29" name="文本框 38"/>
            <p:cNvSpPr txBox="1"/>
            <p:nvPr/>
          </p:nvSpPr>
          <p:spPr>
            <a:xfrm>
              <a:off x="8931087" y="2292750"/>
              <a:ext cx="1010653" cy="976989"/>
            </a:xfrm>
            <a:prstGeom prst="rect">
              <a:avLst/>
            </a:prstGeom>
            <a:noFill/>
          </p:spPr>
          <p:txBody>
            <a:bodyPr wrap="square" rtlCol="0">
              <a:spAutoFit/>
            </a:bodyPr>
            <a:lstStyle/>
            <a:p>
              <a:pPr algn="ctr"/>
              <a:r>
                <a:rPr lang="zh-CN" altLang="en-US" sz="2800" b="1" dirty="0">
                  <a:solidFill>
                    <a:schemeClr val="bg1"/>
                  </a:solidFill>
                  <a:latin typeface="楷体" panose="02010609060101010101" pitchFamily="49" charset="-122"/>
                  <a:ea typeface="楷体" panose="02010609060101010101" pitchFamily="49" charset="-122"/>
                  <a:sym typeface="Source Han Serif SC" panose="02020400000000000000" pitchFamily="18" charset="-122"/>
                </a:rPr>
                <a:t>开发步骤</a:t>
              </a:r>
            </a:p>
          </p:txBody>
        </p:sp>
      </p:grpSp>
      <p:grpSp>
        <p:nvGrpSpPr>
          <p:cNvPr id="30" name="组合 29"/>
          <p:cNvGrpSpPr/>
          <p:nvPr/>
        </p:nvGrpSpPr>
        <p:grpSpPr>
          <a:xfrm>
            <a:off x="3616411" y="1782856"/>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grpSp>
      <p:sp>
        <p:nvSpPr>
          <p:cNvPr id="33" name="Text Placeholder 4"/>
          <p:cNvSpPr txBox="1"/>
          <p:nvPr/>
        </p:nvSpPr>
        <p:spPr>
          <a:xfrm>
            <a:off x="3749817" y="227573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2400" b="1" dirty="0">
                <a:solidFill>
                  <a:schemeClr val="bg1"/>
                </a:solidFill>
                <a:latin typeface="楷体" panose="02010609060101010101" pitchFamily="49" charset="-122"/>
                <a:ea typeface="楷体" panose="02010609060101010101" pitchFamily="49" charset="-122"/>
                <a:sym typeface="Source Han Serif SC" panose="02020400000000000000" pitchFamily="18" charset="-122"/>
              </a:rPr>
              <a:t>需求分析</a:t>
            </a:r>
            <a:endParaRPr lang="en-GB" altLang="zh-CN" sz="2400" b="1"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grpSp>
        <p:nvGrpSpPr>
          <p:cNvPr id="34" name="组合 33"/>
          <p:cNvGrpSpPr/>
          <p:nvPr/>
        </p:nvGrpSpPr>
        <p:grpSpPr>
          <a:xfrm>
            <a:off x="3617097" y="3210816"/>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grpSp>
      <p:sp>
        <p:nvSpPr>
          <p:cNvPr id="37" name="Text Placeholder 4"/>
          <p:cNvSpPr txBox="1"/>
          <p:nvPr/>
        </p:nvSpPr>
        <p:spPr>
          <a:xfrm>
            <a:off x="3750502" y="3703698"/>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2400" b="1" dirty="0">
                <a:solidFill>
                  <a:schemeClr val="bg1"/>
                </a:solidFill>
                <a:latin typeface="楷体" panose="02010609060101010101" pitchFamily="49" charset="-122"/>
                <a:ea typeface="楷体" panose="02010609060101010101" pitchFamily="49" charset="-122"/>
                <a:sym typeface="Source Han Serif SC" panose="02020400000000000000" pitchFamily="18" charset="-122"/>
              </a:rPr>
              <a:t>开发工具</a:t>
            </a:r>
            <a:endParaRPr lang="en-GB" altLang="zh-CN" sz="2400" b="1"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grpSp>
        <p:nvGrpSpPr>
          <p:cNvPr id="38" name="组合 37"/>
          <p:cNvGrpSpPr/>
          <p:nvPr/>
        </p:nvGrpSpPr>
        <p:grpSpPr>
          <a:xfrm>
            <a:off x="3620393" y="4611436"/>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grpSp>
      <p:sp>
        <p:nvSpPr>
          <p:cNvPr id="41" name="Text Placeholder 4"/>
          <p:cNvSpPr txBox="1"/>
          <p:nvPr/>
        </p:nvSpPr>
        <p:spPr>
          <a:xfrm>
            <a:off x="3753797" y="510431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2400" b="1" dirty="0">
                <a:solidFill>
                  <a:schemeClr val="bg1"/>
                </a:solidFill>
                <a:latin typeface="楷体" panose="02010609060101010101" pitchFamily="49" charset="-122"/>
                <a:ea typeface="楷体" panose="02010609060101010101" pitchFamily="49" charset="-122"/>
                <a:sym typeface="Source Han Serif SC" panose="02020400000000000000" pitchFamily="18" charset="-122"/>
              </a:rPr>
              <a:t>设计分工</a:t>
            </a:r>
            <a:endParaRPr lang="en-GB" altLang="zh-CN" sz="2400" b="1"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grpSp>
        <p:nvGrpSpPr>
          <p:cNvPr id="42" name="组合 41">
            <a:extLst>
              <a:ext uri="{FF2B5EF4-FFF2-40B4-BE49-F238E27FC236}">
                <a16:creationId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楷体" panose="02010609060101010101" pitchFamily="49" charset="-122"/>
                  <a:ea typeface="楷体" panose="02010609060101010101" pitchFamily="49" charset="-122"/>
                  <a:sym typeface="Source Han Serif SC" panose="02020400000000000000" pitchFamily="18" charset="-122"/>
                </a:rPr>
                <a:t>开发内容</a:t>
              </a:r>
            </a:p>
          </p:txBody>
        </p:sp>
        <p:cxnSp>
          <p:nvCxnSpPr>
            <p:cNvPr id="44" name="0 _4">
              <a:extLst>
                <a:ext uri="{FF2B5EF4-FFF2-40B4-BE49-F238E27FC236}">
                  <a16:creationId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3" grpId="0"/>
      <p:bldP spid="37"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9"/>
          <p:cNvSpPr/>
          <p:nvPr/>
        </p:nvSpPr>
        <p:spPr>
          <a:xfrm>
            <a:off x="1270301" y="2124282"/>
            <a:ext cx="2154159" cy="3264636"/>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8" name="Rounded Rectangle 10"/>
          <p:cNvSpPr/>
          <p:nvPr/>
        </p:nvSpPr>
        <p:spPr>
          <a:xfrm>
            <a:off x="3745873" y="2124282"/>
            <a:ext cx="2177849" cy="3252788"/>
          </a:xfrm>
          <a:prstGeom prst="roundRect">
            <a:avLst>
              <a:gd name="adj" fmla="val 7770"/>
            </a:avLst>
          </a:prstGeom>
          <a:solidFill>
            <a:schemeClr val="accent2"/>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11" name="Rounded Rectangle 11"/>
          <p:cNvSpPr/>
          <p:nvPr/>
        </p:nvSpPr>
        <p:spPr>
          <a:xfrm>
            <a:off x="6221449" y="2124282"/>
            <a:ext cx="2121921" cy="3252784"/>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14" name="Rounded Rectangle 12"/>
          <p:cNvSpPr/>
          <p:nvPr/>
        </p:nvSpPr>
        <p:spPr>
          <a:xfrm>
            <a:off x="8697022" y="2124282"/>
            <a:ext cx="2121921" cy="3252781"/>
          </a:xfrm>
          <a:prstGeom prst="roundRect">
            <a:avLst>
              <a:gd name="adj" fmla="val 7770"/>
            </a:avLst>
          </a:prstGeom>
          <a:solidFill>
            <a:schemeClr val="accent4"/>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endParaRPr>
          </a:p>
        </p:txBody>
      </p:sp>
      <p:grpSp>
        <p:nvGrpSpPr>
          <p:cNvPr id="32" name="组合 31"/>
          <p:cNvGrpSpPr/>
          <p:nvPr/>
        </p:nvGrpSpPr>
        <p:grpSpPr>
          <a:xfrm>
            <a:off x="1391502" y="4232557"/>
            <a:ext cx="1934629" cy="679712"/>
            <a:chOff x="468937" y="2419540"/>
            <a:chExt cx="1934629" cy="679712"/>
          </a:xfrm>
        </p:grpSpPr>
        <p:sp>
          <p:nvSpPr>
            <p:cNvPr id="33" name="TextBox 18"/>
            <p:cNvSpPr txBox="1"/>
            <p:nvPr/>
          </p:nvSpPr>
          <p:spPr>
            <a:xfrm flipH="1">
              <a:off x="468937" y="2419540"/>
              <a:ext cx="184731" cy="461665"/>
            </a:xfrm>
            <a:prstGeom prst="rect">
              <a:avLst/>
            </a:prstGeom>
            <a:noFill/>
          </p:spPr>
          <p:txBody>
            <a:bodyPr wrap="none" rtlCol="0">
              <a:spAutoFit/>
            </a:bodyPr>
            <a:lstStyle/>
            <a:p>
              <a:endParaRPr lang="en-US" sz="2400" b="1" dirty="0">
                <a:latin typeface="楷体" panose="02010609060101010101" pitchFamily="49" charset="-122"/>
                <a:ea typeface="楷体" panose="02010609060101010101" pitchFamily="49" charset="-122"/>
                <a:cs typeface="Roboto Black" charset="0"/>
                <a:sym typeface="Source Han Serif SC" panose="02020400000000000000" pitchFamily="18" charset="-122"/>
              </a:endParaRPr>
            </a:p>
          </p:txBody>
        </p:sp>
        <p:sp>
          <p:nvSpPr>
            <p:cNvPr id="34" name="矩形 33"/>
            <p:cNvSpPr/>
            <p:nvPr/>
          </p:nvSpPr>
          <p:spPr>
            <a:xfrm>
              <a:off x="470268" y="2823664"/>
              <a:ext cx="1933298" cy="275588"/>
            </a:xfrm>
            <a:prstGeom prst="rect">
              <a:avLst/>
            </a:prstGeom>
          </p:spPr>
          <p:txBody>
            <a:bodyPr wrap="square">
              <a:spAutoFit/>
            </a:bodyPr>
            <a:lstStyle/>
            <a:p>
              <a:pPr>
                <a:lnSpc>
                  <a:spcPct val="150000"/>
                </a:lnSpc>
              </a:pPr>
              <a:endParaRPr lang="en-US" altLang="zh-CN" sz="900" dirty="0">
                <a:latin typeface="楷体" panose="02010609060101010101" pitchFamily="49" charset="-122"/>
                <a:ea typeface="楷体" panose="02010609060101010101" pitchFamily="49" charset="-122"/>
                <a:sym typeface="Source Han Serif SC" panose="02020400000000000000" pitchFamily="18" charset="-122"/>
              </a:endParaRPr>
            </a:p>
          </p:txBody>
        </p:sp>
      </p:grpSp>
      <p:grpSp>
        <p:nvGrpSpPr>
          <p:cNvPr id="44" name="组合 43">
            <a:extLst>
              <a:ext uri="{FF2B5EF4-FFF2-40B4-BE49-F238E27FC236}">
                <a16:creationId xmlns:a16="http://schemas.microsoft.com/office/drawing/2014/main" id="{C425C2C4-5085-49DC-90C0-0982B4D820A3}"/>
              </a:ext>
            </a:extLst>
          </p:cNvPr>
          <p:cNvGrpSpPr/>
          <p:nvPr/>
        </p:nvGrpSpPr>
        <p:grpSpPr>
          <a:xfrm>
            <a:off x="3424460" y="220234"/>
            <a:ext cx="5544407" cy="617980"/>
            <a:chOff x="551593" y="497013"/>
            <a:chExt cx="5544407" cy="617980"/>
          </a:xfrm>
        </p:grpSpPr>
        <p:sp>
          <p:nvSpPr>
            <p:cNvPr id="45" name="矩形 44">
              <a:extLst>
                <a:ext uri="{FF2B5EF4-FFF2-40B4-BE49-F238E27FC236}">
                  <a16:creationId xmlns:a16="http://schemas.microsoft.com/office/drawing/2014/main" id="{D4918EC2-B7A3-4EE4-939F-B70DD106D0C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楷体" panose="02010609060101010101" pitchFamily="49" charset="-122"/>
                  <a:ea typeface="楷体" panose="02010609060101010101" pitchFamily="49" charset="-122"/>
                  <a:sym typeface="Source Han Serif SC" panose="02020400000000000000" pitchFamily="18" charset="-122"/>
                </a:rPr>
                <a:t>工作计划安排</a:t>
              </a:r>
              <a:endParaRPr kumimoji="0" lang="zh-CN" altLang="en-US" sz="3200" b="0" i="0" u="none" strike="noStrike" kern="1200" cap="none" spc="0" normalizeH="0" baseline="0" noProof="0" dirty="0">
                <a:ln>
                  <a:noFill/>
                </a:ln>
                <a:solidFill>
                  <a:srgbClr val="3B3838"/>
                </a:solidFill>
                <a:effectLst/>
                <a:uLnTx/>
                <a:uFillTx/>
                <a:latin typeface="楷体" panose="02010609060101010101" pitchFamily="49" charset="-122"/>
                <a:ea typeface="楷体" panose="02010609060101010101" pitchFamily="49" charset="-122"/>
                <a:sym typeface="Source Han Serif SC" panose="02020400000000000000" pitchFamily="18" charset="-122"/>
              </a:endParaRPr>
            </a:p>
          </p:txBody>
        </p:sp>
        <p:cxnSp>
          <p:nvCxnSpPr>
            <p:cNvPr id="46" name="0 _4">
              <a:extLst>
                <a:ext uri="{FF2B5EF4-FFF2-40B4-BE49-F238E27FC236}">
                  <a16:creationId xmlns:a16="http://schemas.microsoft.com/office/drawing/2014/main" id="{35C2AF96-0E1A-41D2-B0BC-197700E3DB4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3DA90E40-BC25-422B-BCF9-F5C47EF2F99B}"/>
              </a:ext>
            </a:extLst>
          </p:cNvPr>
          <p:cNvSpPr txBox="1"/>
          <p:nvPr/>
        </p:nvSpPr>
        <p:spPr>
          <a:xfrm>
            <a:off x="1302539" y="2136130"/>
            <a:ext cx="2089682" cy="3508653"/>
          </a:xfrm>
          <a:prstGeom prst="rect">
            <a:avLst/>
          </a:prstGeom>
          <a:noFill/>
        </p:spPr>
        <p:txBody>
          <a:bodyPr wrap="square" rtlCol="0">
            <a:spAutoFit/>
          </a:bodyPr>
          <a:lstStyle/>
          <a:p>
            <a:pPr algn="ctr"/>
            <a:r>
              <a:rPr lang="zh-CN" altLang="en-US" sz="2400" dirty="0">
                <a:solidFill>
                  <a:srgbClr val="FFC000"/>
                </a:solidFill>
                <a:latin typeface="楷体" panose="02010609060101010101" pitchFamily="49" charset="-122"/>
                <a:ea typeface="楷体" panose="02010609060101010101" pitchFamily="49" charset="-122"/>
              </a:rPr>
              <a:t>一</a:t>
            </a:r>
            <a:r>
              <a:rPr lang="en-US" altLang="zh-CN" sz="2400" dirty="0">
                <a:solidFill>
                  <a:srgbClr val="FFC000"/>
                </a:solidFill>
                <a:latin typeface="楷体" panose="02010609060101010101" pitchFamily="49" charset="-122"/>
                <a:ea typeface="楷体" panose="02010609060101010101" pitchFamily="49" charset="-122"/>
              </a:rPr>
              <a:t>.</a:t>
            </a:r>
          </a:p>
          <a:p>
            <a:pPr algn="ctr"/>
            <a:endParaRPr lang="en-US" altLang="zh-CN" dirty="0">
              <a:solidFill>
                <a:srgbClr val="FFC000"/>
              </a:solidFill>
              <a:latin typeface="楷体" panose="02010609060101010101" pitchFamily="49" charset="-122"/>
              <a:ea typeface="楷体" panose="02010609060101010101" pitchFamily="49" charset="-122"/>
            </a:endParaRPr>
          </a:p>
          <a:p>
            <a:r>
              <a:rPr lang="zh-CN" altLang="en-US" dirty="0">
                <a:solidFill>
                  <a:srgbClr val="FFC000"/>
                </a:solidFill>
                <a:latin typeface="楷体" panose="02010609060101010101" pitchFamily="49" charset="-122"/>
                <a:ea typeface="楷体" panose="02010609060101010101" pitchFamily="49" charset="-122"/>
              </a:rPr>
              <a:t>设定、分配任务，分析用户需求，画出数据流图，进行初步概要设计并分析出需要的数据结构与算法，尽快熟悉开发工具并学习</a:t>
            </a:r>
            <a:r>
              <a:rPr lang="en-US" altLang="zh-CN" dirty="0">
                <a:solidFill>
                  <a:srgbClr val="FFC000"/>
                </a:solidFill>
                <a:latin typeface="楷体" panose="02010609060101010101" pitchFamily="49" charset="-122"/>
                <a:ea typeface="楷体" panose="02010609060101010101" pitchFamily="49" charset="-122"/>
              </a:rPr>
              <a:t>C++\QT</a:t>
            </a:r>
            <a:r>
              <a:rPr lang="zh-CN" altLang="en-US" dirty="0">
                <a:solidFill>
                  <a:srgbClr val="FFC000"/>
                </a:solidFill>
                <a:latin typeface="楷体" panose="02010609060101010101" pitchFamily="49" charset="-122"/>
                <a:ea typeface="楷体" panose="02010609060101010101" pitchFamily="49" charset="-122"/>
              </a:rPr>
              <a:t>相关知识。耗时约</a:t>
            </a:r>
            <a:r>
              <a:rPr lang="en-US" altLang="zh-CN" dirty="0">
                <a:solidFill>
                  <a:srgbClr val="FFC000"/>
                </a:solidFill>
                <a:latin typeface="楷体" panose="02010609060101010101" pitchFamily="49" charset="-122"/>
                <a:ea typeface="楷体" panose="02010609060101010101" pitchFamily="49" charset="-122"/>
              </a:rPr>
              <a:t>1</a:t>
            </a:r>
            <a:r>
              <a:rPr lang="zh-CN" altLang="en-US" dirty="0">
                <a:solidFill>
                  <a:srgbClr val="FFC000"/>
                </a:solidFill>
                <a:latin typeface="楷体" panose="02010609060101010101" pitchFamily="49" charset="-122"/>
                <a:ea typeface="楷体" panose="02010609060101010101" pitchFamily="49" charset="-122"/>
              </a:rPr>
              <a:t>周半。</a:t>
            </a:r>
          </a:p>
          <a:p>
            <a:endParaRPr lang="zh-CN" altLang="en-US" dirty="0">
              <a:latin typeface="楷体" panose="02010609060101010101" pitchFamily="49" charset="-122"/>
              <a:ea typeface="楷体" panose="02010609060101010101" pitchFamily="49" charset="-122"/>
            </a:endParaRPr>
          </a:p>
        </p:txBody>
      </p:sp>
      <p:sp>
        <p:nvSpPr>
          <p:cNvPr id="18" name="文本框 17">
            <a:extLst>
              <a:ext uri="{FF2B5EF4-FFF2-40B4-BE49-F238E27FC236}">
                <a16:creationId xmlns:a16="http://schemas.microsoft.com/office/drawing/2014/main" id="{D4BC458B-77E2-4C59-9CFD-FC9980D19C8D}"/>
              </a:ext>
            </a:extLst>
          </p:cNvPr>
          <p:cNvSpPr txBox="1"/>
          <p:nvPr/>
        </p:nvSpPr>
        <p:spPr>
          <a:xfrm>
            <a:off x="3769563" y="2136130"/>
            <a:ext cx="2121921" cy="2954655"/>
          </a:xfrm>
          <a:prstGeom prst="rect">
            <a:avLst/>
          </a:prstGeom>
          <a:noFill/>
        </p:spPr>
        <p:txBody>
          <a:bodyPr wrap="square" rtlCol="0">
            <a:spAutoFit/>
          </a:bodyPr>
          <a:lstStyle/>
          <a:p>
            <a:pPr algn="ctr"/>
            <a:r>
              <a:rPr lang="zh-CN" altLang="en-US" sz="2400" dirty="0">
                <a:solidFill>
                  <a:srgbClr val="FFC000"/>
                </a:solidFill>
                <a:latin typeface="楷体" panose="02010609060101010101" pitchFamily="49" charset="-122"/>
                <a:ea typeface="楷体" panose="02010609060101010101" pitchFamily="49" charset="-122"/>
              </a:rPr>
              <a:t>二</a:t>
            </a:r>
            <a:r>
              <a:rPr lang="en-US" altLang="zh-CN" sz="2400" dirty="0">
                <a:solidFill>
                  <a:srgbClr val="FFC000"/>
                </a:solidFill>
                <a:latin typeface="楷体" panose="02010609060101010101" pitchFamily="49" charset="-122"/>
                <a:ea typeface="楷体" panose="02010609060101010101" pitchFamily="49" charset="-122"/>
              </a:rPr>
              <a:t>.</a:t>
            </a:r>
          </a:p>
          <a:p>
            <a:endParaRPr lang="en-US" altLang="zh-CN" dirty="0">
              <a:solidFill>
                <a:srgbClr val="FFC000"/>
              </a:solidFill>
              <a:latin typeface="楷体" panose="02010609060101010101" pitchFamily="49" charset="-122"/>
              <a:ea typeface="楷体" panose="02010609060101010101" pitchFamily="49" charset="-122"/>
            </a:endParaRPr>
          </a:p>
          <a:p>
            <a:r>
              <a:rPr lang="zh-CN" altLang="en-US" dirty="0">
                <a:solidFill>
                  <a:srgbClr val="FFC000"/>
                </a:solidFill>
                <a:latin typeface="楷体" panose="02010609060101010101" pitchFamily="49" charset="-122"/>
                <a:ea typeface="楷体" panose="02010609060101010101" pitchFamily="49" charset="-122"/>
              </a:rPr>
              <a:t>开始编写基本操作的实现与相应的类；同时设计合适的数据结构进行对接，；进行基本界面与基本操作界面的设计与编写，耗时约</a:t>
            </a:r>
            <a:r>
              <a:rPr lang="en-US" altLang="zh-CN" dirty="0">
                <a:solidFill>
                  <a:srgbClr val="FFC000"/>
                </a:solidFill>
                <a:latin typeface="楷体" panose="02010609060101010101" pitchFamily="49" charset="-122"/>
                <a:ea typeface="楷体" panose="02010609060101010101" pitchFamily="49" charset="-122"/>
              </a:rPr>
              <a:t>3</a:t>
            </a:r>
            <a:r>
              <a:rPr lang="zh-CN" altLang="en-US" dirty="0">
                <a:solidFill>
                  <a:srgbClr val="FFC000"/>
                </a:solidFill>
                <a:latin typeface="楷体" panose="02010609060101010101" pitchFamily="49" charset="-122"/>
                <a:ea typeface="楷体" panose="02010609060101010101" pitchFamily="49" charset="-122"/>
              </a:rPr>
              <a:t>周。</a:t>
            </a:r>
            <a:endParaRPr lang="en-US" altLang="zh-CN" dirty="0">
              <a:solidFill>
                <a:srgbClr val="FFC000"/>
              </a:solidFill>
              <a:latin typeface="楷体" panose="02010609060101010101" pitchFamily="49" charset="-122"/>
              <a:ea typeface="楷体" panose="02010609060101010101" pitchFamily="49" charset="-122"/>
            </a:endParaRPr>
          </a:p>
        </p:txBody>
      </p:sp>
      <p:sp>
        <p:nvSpPr>
          <p:cNvPr id="24" name="文本框 23">
            <a:extLst>
              <a:ext uri="{FF2B5EF4-FFF2-40B4-BE49-F238E27FC236}">
                <a16:creationId xmlns:a16="http://schemas.microsoft.com/office/drawing/2014/main" id="{9DEFB6AF-A09D-4181-AED8-BB19BE89A94D}"/>
              </a:ext>
            </a:extLst>
          </p:cNvPr>
          <p:cNvSpPr txBox="1"/>
          <p:nvPr/>
        </p:nvSpPr>
        <p:spPr>
          <a:xfrm>
            <a:off x="6221449" y="2134845"/>
            <a:ext cx="2121921" cy="2400657"/>
          </a:xfrm>
          <a:prstGeom prst="rect">
            <a:avLst/>
          </a:prstGeom>
          <a:noFill/>
        </p:spPr>
        <p:txBody>
          <a:bodyPr wrap="square" rtlCol="0">
            <a:spAutoFit/>
          </a:bodyPr>
          <a:lstStyle/>
          <a:p>
            <a:pPr algn="ctr"/>
            <a:r>
              <a:rPr lang="zh-CN" altLang="en-US" sz="2400" dirty="0">
                <a:solidFill>
                  <a:srgbClr val="FFC000"/>
                </a:solidFill>
                <a:latin typeface="楷体" panose="02010609060101010101" pitchFamily="49" charset="-122"/>
                <a:ea typeface="楷体" panose="02010609060101010101" pitchFamily="49" charset="-122"/>
              </a:rPr>
              <a:t>三</a:t>
            </a:r>
            <a:r>
              <a:rPr lang="en-US" altLang="zh-CN" sz="2400" dirty="0">
                <a:solidFill>
                  <a:srgbClr val="FFC000"/>
                </a:solidFill>
                <a:latin typeface="楷体" panose="02010609060101010101" pitchFamily="49" charset="-122"/>
                <a:ea typeface="楷体" panose="02010609060101010101" pitchFamily="49" charset="-122"/>
              </a:rPr>
              <a:t>.</a:t>
            </a:r>
          </a:p>
          <a:p>
            <a:endParaRPr lang="en-US" altLang="zh-CN" dirty="0">
              <a:solidFill>
                <a:srgbClr val="FFC000"/>
              </a:solidFill>
              <a:latin typeface="楷体" panose="02010609060101010101" pitchFamily="49" charset="-122"/>
              <a:ea typeface="楷体" panose="02010609060101010101" pitchFamily="49" charset="-122"/>
            </a:endParaRPr>
          </a:p>
          <a:p>
            <a:r>
              <a:rPr lang="zh-CN" altLang="en-US" dirty="0">
                <a:solidFill>
                  <a:srgbClr val="FFC000"/>
                </a:solidFill>
                <a:latin typeface="楷体" panose="02010609060101010101" pitchFamily="49" charset="-122"/>
                <a:ea typeface="楷体" panose="02010609060101010101" pitchFamily="49" charset="-122"/>
              </a:rPr>
              <a:t>进行初步代码对接，试运行并进行测试与修改完善，完成基本功能的实现与程序的运行，耗时约</a:t>
            </a:r>
            <a:r>
              <a:rPr lang="en-US" altLang="zh-CN" dirty="0">
                <a:solidFill>
                  <a:srgbClr val="FFC000"/>
                </a:solidFill>
                <a:latin typeface="楷体" panose="02010609060101010101" pitchFamily="49" charset="-122"/>
                <a:ea typeface="楷体" panose="02010609060101010101" pitchFamily="49" charset="-122"/>
              </a:rPr>
              <a:t>1</a:t>
            </a:r>
            <a:r>
              <a:rPr lang="zh-CN" altLang="en-US" dirty="0">
                <a:solidFill>
                  <a:srgbClr val="FFC000"/>
                </a:solidFill>
                <a:latin typeface="楷体" panose="02010609060101010101" pitchFamily="49" charset="-122"/>
                <a:ea typeface="楷体" panose="02010609060101010101" pitchFamily="49" charset="-122"/>
              </a:rPr>
              <a:t>周半。</a:t>
            </a:r>
            <a:endParaRPr lang="en-US" altLang="zh-CN" dirty="0">
              <a:solidFill>
                <a:srgbClr val="FFC000"/>
              </a:solidFill>
              <a:latin typeface="楷体" panose="02010609060101010101" pitchFamily="49" charset="-122"/>
              <a:ea typeface="楷体" panose="02010609060101010101" pitchFamily="49" charset="-122"/>
            </a:endParaRPr>
          </a:p>
        </p:txBody>
      </p:sp>
      <p:sp>
        <p:nvSpPr>
          <p:cNvPr id="25" name="文本框 24">
            <a:extLst>
              <a:ext uri="{FF2B5EF4-FFF2-40B4-BE49-F238E27FC236}">
                <a16:creationId xmlns:a16="http://schemas.microsoft.com/office/drawing/2014/main" id="{5769A25F-A2D8-49C9-833E-4C9E6C788E79}"/>
              </a:ext>
            </a:extLst>
          </p:cNvPr>
          <p:cNvSpPr txBox="1"/>
          <p:nvPr/>
        </p:nvSpPr>
        <p:spPr>
          <a:xfrm>
            <a:off x="8708147" y="2124282"/>
            <a:ext cx="2121921" cy="2954655"/>
          </a:xfrm>
          <a:prstGeom prst="rect">
            <a:avLst/>
          </a:prstGeom>
          <a:noFill/>
        </p:spPr>
        <p:txBody>
          <a:bodyPr wrap="square" rtlCol="0">
            <a:spAutoFit/>
          </a:bodyPr>
          <a:lstStyle/>
          <a:p>
            <a:pPr algn="ctr"/>
            <a:r>
              <a:rPr lang="zh-CN" altLang="en-US" sz="2400" dirty="0">
                <a:solidFill>
                  <a:srgbClr val="FFC000"/>
                </a:solidFill>
                <a:latin typeface="楷体" panose="02010609060101010101" pitchFamily="49" charset="-122"/>
                <a:ea typeface="楷体" panose="02010609060101010101" pitchFamily="49" charset="-122"/>
              </a:rPr>
              <a:t>二</a:t>
            </a:r>
            <a:r>
              <a:rPr lang="en-US" altLang="zh-CN" sz="2400" dirty="0">
                <a:solidFill>
                  <a:srgbClr val="FFC000"/>
                </a:solidFill>
                <a:latin typeface="楷体" panose="02010609060101010101" pitchFamily="49" charset="-122"/>
                <a:ea typeface="楷体" panose="02010609060101010101" pitchFamily="49" charset="-122"/>
              </a:rPr>
              <a:t>.</a:t>
            </a:r>
          </a:p>
          <a:p>
            <a:endParaRPr lang="en-US" altLang="zh-CN" dirty="0">
              <a:solidFill>
                <a:srgbClr val="FFC000"/>
              </a:solidFill>
              <a:latin typeface="楷体" panose="02010609060101010101" pitchFamily="49" charset="-122"/>
              <a:ea typeface="楷体" panose="02010609060101010101" pitchFamily="49" charset="-122"/>
            </a:endParaRPr>
          </a:p>
          <a:p>
            <a:r>
              <a:rPr lang="zh-CN" altLang="en-US" dirty="0">
                <a:solidFill>
                  <a:srgbClr val="FFC000"/>
                </a:solidFill>
                <a:latin typeface="楷体" panose="02010609060101010101" pitchFamily="49" charset="-122"/>
                <a:ea typeface="楷体" panose="02010609060101010101" pitchFamily="49" charset="-122"/>
              </a:rPr>
              <a:t>开始着手设计特殊功能，添加满足不同用户特殊需求的操作，并设计一些趣味界面与特色操作，期间大量测试并改进程序。耗时约</a:t>
            </a:r>
            <a:r>
              <a:rPr lang="en-US" altLang="zh-CN" dirty="0">
                <a:solidFill>
                  <a:srgbClr val="FFC000"/>
                </a:solidFill>
                <a:latin typeface="楷体" panose="02010609060101010101" pitchFamily="49" charset="-122"/>
                <a:ea typeface="楷体" panose="02010609060101010101" pitchFamily="49" charset="-122"/>
              </a:rPr>
              <a:t>2</a:t>
            </a:r>
            <a:r>
              <a:rPr lang="zh-CN" altLang="en-US" dirty="0">
                <a:solidFill>
                  <a:srgbClr val="FFC000"/>
                </a:solidFill>
                <a:latin typeface="楷体" panose="02010609060101010101" pitchFamily="49" charset="-122"/>
                <a:ea typeface="楷体" panose="02010609060101010101" pitchFamily="49" charset="-122"/>
              </a:rPr>
              <a:t>周。</a:t>
            </a:r>
            <a:endParaRPr lang="en-US" altLang="zh-CN" dirty="0">
              <a:solidFill>
                <a:srgbClr val="FFC000"/>
              </a:solidFill>
              <a:latin typeface="楷体" panose="02010609060101010101" pitchFamily="49" charset="-122"/>
              <a:ea typeface="楷体" panose="02010609060101010101" pitchFamily="49" charset="-122"/>
            </a:endParaRPr>
          </a:p>
        </p:txBody>
      </p:sp>
      <p:pic>
        <p:nvPicPr>
          <p:cNvPr id="26" name="图片 25">
            <a:extLst>
              <a:ext uri="{FF2B5EF4-FFF2-40B4-BE49-F238E27FC236}">
                <a16:creationId xmlns:a16="http://schemas.microsoft.com/office/drawing/2014/main" id="{76C8E62C-5D80-45DF-B1A3-B108CF62ECC2}"/>
              </a:ext>
            </a:extLst>
          </p:cNvPr>
          <p:cNvPicPr>
            <a:picLocks noChangeAspect="1"/>
          </p:cNvPicPr>
          <p:nvPr/>
        </p:nvPicPr>
        <p:blipFill>
          <a:blip r:embed="rId3"/>
          <a:stretch>
            <a:fillRect/>
          </a:stretch>
        </p:blipFill>
        <p:spPr>
          <a:xfrm>
            <a:off x="7549516" y="1497883"/>
            <a:ext cx="681452" cy="657954"/>
          </a:xfrm>
          <a:prstGeom prst="rect">
            <a:avLst/>
          </a:prstGeom>
        </p:spPr>
      </p:pic>
      <p:pic>
        <p:nvPicPr>
          <p:cNvPr id="28" name="图片 27">
            <a:extLst>
              <a:ext uri="{FF2B5EF4-FFF2-40B4-BE49-F238E27FC236}">
                <a16:creationId xmlns:a16="http://schemas.microsoft.com/office/drawing/2014/main" id="{1D7A9BE1-9921-4F65-AA56-0C43F702FB8C}"/>
              </a:ext>
            </a:extLst>
          </p:cNvPr>
          <p:cNvPicPr>
            <a:picLocks noChangeAspect="1"/>
          </p:cNvPicPr>
          <p:nvPr/>
        </p:nvPicPr>
        <p:blipFill>
          <a:blip r:embed="rId4"/>
          <a:stretch>
            <a:fillRect/>
          </a:stretch>
        </p:blipFill>
        <p:spPr>
          <a:xfrm>
            <a:off x="10062500" y="1481983"/>
            <a:ext cx="682811" cy="652329"/>
          </a:xfrm>
          <a:prstGeom prst="rect">
            <a:avLst/>
          </a:prstGeom>
        </p:spPr>
      </p:pic>
      <p:pic>
        <p:nvPicPr>
          <p:cNvPr id="30" name="图片 29">
            <a:extLst>
              <a:ext uri="{FF2B5EF4-FFF2-40B4-BE49-F238E27FC236}">
                <a16:creationId xmlns:a16="http://schemas.microsoft.com/office/drawing/2014/main" id="{CDFD067D-049D-4B7A-980C-F5177DD57447}"/>
              </a:ext>
            </a:extLst>
          </p:cNvPr>
          <p:cNvPicPr>
            <a:picLocks noChangeAspect="1"/>
          </p:cNvPicPr>
          <p:nvPr/>
        </p:nvPicPr>
        <p:blipFill>
          <a:blip r:embed="rId5"/>
          <a:stretch>
            <a:fillRect/>
          </a:stretch>
        </p:blipFill>
        <p:spPr>
          <a:xfrm>
            <a:off x="6356491" y="1489962"/>
            <a:ext cx="713387" cy="644350"/>
          </a:xfrm>
          <a:prstGeom prst="rect">
            <a:avLst/>
          </a:prstGeom>
        </p:spPr>
      </p:pic>
      <p:pic>
        <p:nvPicPr>
          <p:cNvPr id="50" name="图片 49">
            <a:extLst>
              <a:ext uri="{FF2B5EF4-FFF2-40B4-BE49-F238E27FC236}">
                <a16:creationId xmlns:a16="http://schemas.microsoft.com/office/drawing/2014/main" id="{3CAF6E98-CF8F-4839-AE6E-F2114CF63A01}"/>
              </a:ext>
            </a:extLst>
          </p:cNvPr>
          <p:cNvPicPr>
            <a:picLocks noChangeAspect="1"/>
          </p:cNvPicPr>
          <p:nvPr/>
        </p:nvPicPr>
        <p:blipFill>
          <a:blip r:embed="rId6"/>
          <a:stretch>
            <a:fillRect/>
          </a:stretch>
        </p:blipFill>
        <p:spPr>
          <a:xfrm>
            <a:off x="8790087" y="1480937"/>
            <a:ext cx="713294" cy="660192"/>
          </a:xfrm>
          <a:prstGeom prst="rect">
            <a:avLst/>
          </a:prstGeom>
        </p:spPr>
      </p:pic>
      <p:pic>
        <p:nvPicPr>
          <p:cNvPr id="52" name="图片 51">
            <a:extLst>
              <a:ext uri="{FF2B5EF4-FFF2-40B4-BE49-F238E27FC236}">
                <a16:creationId xmlns:a16="http://schemas.microsoft.com/office/drawing/2014/main" id="{3EFB60A0-2E8E-4828-BE26-9BB27014FE2E}"/>
              </a:ext>
            </a:extLst>
          </p:cNvPr>
          <p:cNvPicPr>
            <a:picLocks noChangeAspect="1"/>
          </p:cNvPicPr>
          <p:nvPr/>
        </p:nvPicPr>
        <p:blipFill>
          <a:blip r:embed="rId7"/>
          <a:stretch>
            <a:fillRect/>
          </a:stretch>
        </p:blipFill>
        <p:spPr>
          <a:xfrm>
            <a:off x="3835537" y="1497883"/>
            <a:ext cx="2007762" cy="644351"/>
          </a:xfrm>
          <a:prstGeom prst="rect">
            <a:avLst/>
          </a:prstGeom>
        </p:spPr>
      </p:pic>
      <p:pic>
        <p:nvPicPr>
          <p:cNvPr id="54" name="图片 53">
            <a:extLst>
              <a:ext uri="{FF2B5EF4-FFF2-40B4-BE49-F238E27FC236}">
                <a16:creationId xmlns:a16="http://schemas.microsoft.com/office/drawing/2014/main" id="{B9446745-6F8C-45EB-BCFE-EB96175C365A}"/>
              </a:ext>
            </a:extLst>
          </p:cNvPr>
          <p:cNvPicPr>
            <a:picLocks noChangeAspect="1"/>
          </p:cNvPicPr>
          <p:nvPr/>
        </p:nvPicPr>
        <p:blipFill>
          <a:blip r:embed="rId8"/>
          <a:stretch>
            <a:fillRect/>
          </a:stretch>
        </p:blipFill>
        <p:spPr>
          <a:xfrm>
            <a:off x="1391502" y="1429586"/>
            <a:ext cx="649428" cy="649428"/>
          </a:xfrm>
          <a:prstGeom prst="rect">
            <a:avLst/>
          </a:prstGeom>
        </p:spPr>
      </p:pic>
      <p:pic>
        <p:nvPicPr>
          <p:cNvPr id="56" name="图片 55">
            <a:extLst>
              <a:ext uri="{FF2B5EF4-FFF2-40B4-BE49-F238E27FC236}">
                <a16:creationId xmlns:a16="http://schemas.microsoft.com/office/drawing/2014/main" id="{03B53FAD-D1B5-45D6-B44D-1A80DBFC4E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6674" y="1440478"/>
            <a:ext cx="681119" cy="68877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Effect transition="in" filter="fade">
                                      <p:cBhvr>
                                        <p:cTn id="33" dur="500"/>
                                        <p:tgtEl>
                                          <p:spTgt spid="32"/>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1"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2</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3259458"/>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楷体" panose="02010609060101010101" pitchFamily="49" charset="-122"/>
                <a:ea typeface="楷体" panose="02010609060101010101" pitchFamily="49" charset="-122"/>
                <a:sym typeface="Source Han Serif SC" panose="02020400000000000000" pitchFamily="18" charset="-122"/>
              </a:rPr>
              <a:t>具体实现</a:t>
            </a: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02</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4027228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8590782" y="2755794"/>
            <a:ext cx="2694815" cy="1346412"/>
          </a:xfrm>
          <a:prstGeom prst="wedgeRectCallout">
            <a:avLst>
              <a:gd name="adj1" fmla="val 41393"/>
              <a:gd name="adj2" fmla="val -19934"/>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rPr>
              <a:t>     使用</a:t>
            </a:r>
            <a:r>
              <a:rPr lang="en-US" altLang="zh-CN"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rPr>
              <a:t>GitHub Desktop</a:t>
            </a:r>
            <a:r>
              <a:rPr lang="zh-CN" altLang="en-US"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rPr>
              <a:t>进行项目代码交互，保存等</a:t>
            </a:r>
            <a:endParaRPr lang="en-US" altLang="zh-CN"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8" name="矩形标注 7"/>
          <p:cNvSpPr/>
          <p:nvPr/>
        </p:nvSpPr>
        <p:spPr>
          <a:xfrm>
            <a:off x="6096000" y="2755794"/>
            <a:ext cx="2494781" cy="1346412"/>
          </a:xfrm>
          <a:prstGeom prst="wedgeRectCallout">
            <a:avLst>
              <a:gd name="adj1" fmla="val 59514"/>
              <a:gd name="adj2" fmla="val -21196"/>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rPr>
              <a:t>     </a:t>
            </a:r>
            <a:r>
              <a:rPr lang="en-US" altLang="zh-CN"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rPr>
              <a:t>GitHub</a:t>
            </a:r>
            <a:r>
              <a:rPr lang="zh-CN" altLang="en-US"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rPr>
              <a:t>进行代码暂存、共同开发</a:t>
            </a:r>
            <a:endParaRPr lang="en-US" altLang="zh-CN"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9" name="矩形标注 8"/>
          <p:cNvSpPr/>
          <p:nvPr/>
        </p:nvSpPr>
        <p:spPr>
          <a:xfrm>
            <a:off x="3601220" y="2755794"/>
            <a:ext cx="2494781" cy="1346412"/>
          </a:xfrm>
          <a:prstGeom prst="wedgeRectCallout">
            <a:avLst>
              <a:gd name="adj1" fmla="val 59514"/>
              <a:gd name="adj2" fmla="val -21196"/>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rPr>
              <a:t>     </a:t>
            </a:r>
            <a:r>
              <a:rPr lang="en-US" altLang="zh-CN"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rPr>
              <a:t>Qt</a:t>
            </a:r>
            <a:r>
              <a:rPr lang="zh-CN" altLang="en-US"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rPr>
              <a:t>开发界面</a:t>
            </a:r>
            <a:endParaRPr lang="en-US" altLang="zh-CN"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10" name="矩形标注 9"/>
          <p:cNvSpPr/>
          <p:nvPr/>
        </p:nvSpPr>
        <p:spPr>
          <a:xfrm>
            <a:off x="1106440" y="2755794"/>
            <a:ext cx="2494781" cy="1346412"/>
          </a:xfrm>
          <a:prstGeom prst="wedgeRectCallout">
            <a:avLst>
              <a:gd name="adj1" fmla="val 59514"/>
              <a:gd name="adj2" fmla="val -21196"/>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en-US" altLang="zh-CN"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rPr>
              <a:t>Clion</a:t>
            </a:r>
            <a:r>
              <a:rPr lang="zh-CN" altLang="en-US"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rPr>
              <a:t>、</a:t>
            </a:r>
            <a:r>
              <a:rPr lang="en-US" altLang="zh-CN"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rPr>
              <a:t>vsCode</a:t>
            </a:r>
            <a:r>
              <a:rPr lang="zh-CN" altLang="en-US"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rPr>
              <a:t>编写基本类</a:t>
            </a:r>
            <a:endParaRPr lang="en-US" altLang="zh-CN" sz="2000" dirty="0">
              <a:solidFill>
                <a:prstClr val="white"/>
              </a:solidFill>
              <a:latin typeface="楷体" panose="02010609060101010101" pitchFamily="49" charset="-122"/>
              <a:ea typeface="楷体" panose="02010609060101010101" pitchFamily="49" charset="-122"/>
              <a:sym typeface="Source Han Serif SC" panose="02020400000000000000" pitchFamily="18" charset="-122"/>
            </a:endParaRPr>
          </a:p>
        </p:txBody>
      </p:sp>
      <p:grpSp>
        <p:nvGrpSpPr>
          <p:cNvPr id="11" name="组合 10">
            <a:extLst>
              <a:ext uri="{FF2B5EF4-FFF2-40B4-BE49-F238E27FC236}">
                <a16:creationId xmlns:a16="http://schemas.microsoft.com/office/drawing/2014/main" id="{201CEE8A-95BB-405B-8352-CCDD9B19FDEB}"/>
              </a:ext>
            </a:extLst>
          </p:cNvPr>
          <p:cNvGrpSpPr/>
          <p:nvPr/>
        </p:nvGrpSpPr>
        <p:grpSpPr>
          <a:xfrm>
            <a:off x="3424460" y="220234"/>
            <a:ext cx="5544407" cy="617980"/>
            <a:chOff x="551593" y="497013"/>
            <a:chExt cx="5544407" cy="617980"/>
          </a:xfrm>
        </p:grpSpPr>
        <p:sp>
          <p:nvSpPr>
            <p:cNvPr id="14" name="矩形 13">
              <a:extLst>
                <a:ext uri="{FF2B5EF4-FFF2-40B4-BE49-F238E27FC236}">
                  <a16:creationId xmlns:a16="http://schemas.microsoft.com/office/drawing/2014/main" id="{96E01AD2-C131-48CC-AAE8-58FF863B7E8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楷体" panose="02010609060101010101" pitchFamily="49" charset="-122"/>
                  <a:ea typeface="楷体" panose="02010609060101010101" pitchFamily="49" charset="-122"/>
                  <a:sym typeface="Source Han Serif SC" panose="02020400000000000000" pitchFamily="18" charset="-122"/>
                </a:rPr>
                <a:t>具体开发工具</a:t>
              </a:r>
              <a:endParaRPr kumimoji="0" lang="zh-CN" altLang="en-US" sz="3200" b="0" i="0" u="none" strike="noStrike" kern="1200" cap="none" spc="0" normalizeH="0" baseline="0" noProof="0" dirty="0">
                <a:ln>
                  <a:noFill/>
                </a:ln>
                <a:solidFill>
                  <a:srgbClr val="3B3838"/>
                </a:solidFill>
                <a:effectLst/>
                <a:uLnTx/>
                <a:uFillTx/>
                <a:latin typeface="楷体" panose="02010609060101010101" pitchFamily="49" charset="-122"/>
                <a:ea typeface="楷体" panose="02010609060101010101" pitchFamily="49" charset="-122"/>
                <a:sym typeface="Source Han Serif SC" panose="02020400000000000000" pitchFamily="18" charset="-122"/>
              </a:endParaRPr>
            </a:p>
          </p:txBody>
        </p:sp>
        <p:cxnSp>
          <p:nvCxnSpPr>
            <p:cNvPr id="15" name="0 _4">
              <a:extLst>
                <a:ext uri="{FF2B5EF4-FFF2-40B4-BE49-F238E27FC236}">
                  <a16:creationId xmlns:a16="http://schemas.microsoft.com/office/drawing/2014/main" id="{BB45F7E5-B441-4A9A-80A9-DD2830748B88}"/>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646061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79145" y="3062299"/>
            <a:ext cx="1414667" cy="1619124"/>
            <a:chOff x="5379142" y="2991066"/>
            <a:chExt cx="1414667" cy="1619124"/>
          </a:xfrm>
          <a:solidFill>
            <a:schemeClr val="accent1"/>
          </a:solidFill>
        </p:grpSpPr>
        <p:sp>
          <p:nvSpPr>
            <p:cNvPr id="3" name="Shape 1723"/>
            <p:cNvSpPr/>
            <p:nvPr/>
          </p:nvSpPr>
          <p:spPr>
            <a:xfrm rot="18900000">
              <a:off x="5379143"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4" name="Shape 1726"/>
            <p:cNvSpPr/>
            <p:nvPr/>
          </p:nvSpPr>
          <p:spPr>
            <a:xfrm rot="18900000">
              <a:off x="5379142"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grpSp>
      <p:grpSp>
        <p:nvGrpSpPr>
          <p:cNvPr id="5" name="Group 12"/>
          <p:cNvGrpSpPr/>
          <p:nvPr/>
        </p:nvGrpSpPr>
        <p:grpSpPr>
          <a:xfrm>
            <a:off x="3563873" y="3270643"/>
            <a:ext cx="1414667" cy="1619124"/>
            <a:chOff x="3563871" y="3199409"/>
            <a:chExt cx="1414666" cy="1619124"/>
          </a:xfrm>
          <a:solidFill>
            <a:schemeClr val="accent1"/>
          </a:solidFill>
        </p:grpSpPr>
        <p:sp>
          <p:nvSpPr>
            <p:cNvPr id="6" name="Shape 1722"/>
            <p:cNvSpPr/>
            <p:nvPr/>
          </p:nvSpPr>
          <p:spPr>
            <a:xfrm rot="8100000">
              <a:off x="3563871" y="3403867"/>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grpSp>
      <p:grpSp>
        <p:nvGrpSpPr>
          <p:cNvPr id="8" name="Group 11"/>
          <p:cNvGrpSpPr/>
          <p:nvPr/>
        </p:nvGrpSpPr>
        <p:grpSpPr>
          <a:xfrm>
            <a:off x="1674444" y="3045311"/>
            <a:ext cx="1414667" cy="1619124"/>
            <a:chOff x="1743076" y="2991066"/>
            <a:chExt cx="1414666" cy="1619124"/>
          </a:xfrm>
          <a:solidFill>
            <a:schemeClr val="accent1"/>
          </a:solidFill>
        </p:grpSpPr>
        <p:sp>
          <p:nvSpPr>
            <p:cNvPr id="9" name="Shape 1721"/>
            <p:cNvSpPr/>
            <p:nvPr/>
          </p:nvSpPr>
          <p:spPr>
            <a:xfrm rot="18900000">
              <a:off x="1743076" y="2991066"/>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10" name="Shape 1732"/>
            <p:cNvSpPr/>
            <p:nvPr/>
          </p:nvSpPr>
          <p:spPr>
            <a:xfrm rot="18900000">
              <a:off x="1743076" y="3195523"/>
              <a:ext cx="1414666" cy="1414667"/>
            </a:xfrm>
            <a:prstGeom prst="roundRect">
              <a:avLst>
                <a:gd name="adj" fmla="val 15000"/>
              </a:avLst>
            </a:prstGeom>
            <a:grpFill/>
            <a:ln w="508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grpSp>
      <p:grpSp>
        <p:nvGrpSpPr>
          <p:cNvPr id="11" name="Group 15"/>
          <p:cNvGrpSpPr/>
          <p:nvPr/>
        </p:nvGrpSpPr>
        <p:grpSpPr>
          <a:xfrm>
            <a:off x="7199937" y="3270644"/>
            <a:ext cx="1414667" cy="1619125"/>
            <a:chOff x="7199937" y="3199409"/>
            <a:chExt cx="1414666" cy="1619125"/>
          </a:xfrm>
          <a:solidFill>
            <a:schemeClr val="accent1"/>
          </a:solidFill>
        </p:grpSpPr>
        <p:sp>
          <p:nvSpPr>
            <p:cNvPr id="12" name="Shape 1724"/>
            <p:cNvSpPr/>
            <p:nvPr/>
          </p:nvSpPr>
          <p:spPr>
            <a:xfrm rot="8100000">
              <a:off x="7199937" y="3403868"/>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grpSp>
      <p:grpSp>
        <p:nvGrpSpPr>
          <p:cNvPr id="14" name="Group 16"/>
          <p:cNvGrpSpPr/>
          <p:nvPr/>
        </p:nvGrpSpPr>
        <p:grpSpPr>
          <a:xfrm>
            <a:off x="9015209" y="3062299"/>
            <a:ext cx="1414667" cy="1619124"/>
            <a:chOff x="9015209" y="2991066"/>
            <a:chExt cx="1414666" cy="1619124"/>
          </a:xfrm>
          <a:solidFill>
            <a:schemeClr val="accent1"/>
          </a:solidFill>
        </p:grpSpPr>
        <p:sp>
          <p:nvSpPr>
            <p:cNvPr id="15" name="Shape 1725"/>
            <p:cNvSpPr/>
            <p:nvPr/>
          </p:nvSpPr>
          <p:spPr>
            <a:xfrm rot="18900000">
              <a:off x="9015209"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16" name="Shape 1738"/>
            <p:cNvSpPr/>
            <p:nvPr/>
          </p:nvSpPr>
          <p:spPr>
            <a:xfrm rot="18900000">
              <a:off x="9015209"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grpSp>
      <p:sp>
        <p:nvSpPr>
          <p:cNvPr id="17" name="Text Placeholder 4"/>
          <p:cNvSpPr txBox="1"/>
          <p:nvPr/>
        </p:nvSpPr>
        <p:spPr>
          <a:xfrm>
            <a:off x="17814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rPr>
              <a:t>用户需求分析及需要的类分析</a:t>
            </a:r>
            <a:endParaRPr lang="en-GB" altLang="zh-CN"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18" name="Text Placeholder 4"/>
          <p:cNvSpPr txBox="1"/>
          <p:nvPr/>
        </p:nvSpPr>
        <p:spPr>
          <a:xfrm>
            <a:off x="36630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rPr>
              <a:t>基本类的定义</a:t>
            </a:r>
            <a:endParaRPr lang="en-GB" altLang="zh-CN"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19" name="Text Placeholder 4"/>
          <p:cNvSpPr txBox="1"/>
          <p:nvPr/>
        </p:nvSpPr>
        <p:spPr>
          <a:xfrm>
            <a:off x="548035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rPr>
              <a:t>初版界面设计与实现</a:t>
            </a:r>
            <a:endParaRPr lang="en-GB" altLang="zh-CN"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20" name="Text Placeholder 4"/>
          <p:cNvSpPr txBox="1"/>
          <p:nvPr/>
        </p:nvSpPr>
        <p:spPr>
          <a:xfrm>
            <a:off x="7298385"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rPr>
              <a:t>更多功能设计与对接，界面优化</a:t>
            </a:r>
            <a:endParaRPr lang="en-GB" altLang="zh-CN"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21" name="Text Placeholder 4"/>
          <p:cNvSpPr txBox="1"/>
          <p:nvPr/>
        </p:nvSpPr>
        <p:spPr>
          <a:xfrm>
            <a:off x="9119177" y="3914669"/>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rPr>
              <a:t>对接与特殊功能实现，最终整合</a:t>
            </a:r>
            <a:endParaRPr lang="en-US" altLang="zh-CN" sz="1400" dirty="0">
              <a:solidFill>
                <a:schemeClr val="bg1"/>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22" name="TextBox 127"/>
          <p:cNvSpPr txBox="1"/>
          <p:nvPr/>
        </p:nvSpPr>
        <p:spPr>
          <a:xfrm>
            <a:off x="1545493" y="1217401"/>
            <a:ext cx="1672568" cy="1775422"/>
          </a:xfrm>
          <a:prstGeom prst="rect">
            <a:avLst/>
          </a:prstGeom>
          <a:noFill/>
        </p:spPr>
        <p:txBody>
          <a:bodyPr wrap="square" lIns="0" tIns="0" rIns="0" bIns="0" rtlCol="0">
            <a:spAutoFit/>
          </a:bodyPr>
          <a:lstStyle/>
          <a:p>
            <a:pPr algn="just">
              <a:lnSpc>
                <a:spcPct val="120000"/>
              </a:lnSpc>
            </a:pPr>
            <a:r>
              <a:rPr lang="zh-CN" altLang="en-US"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通过模拟用户分析用户的界面需求、基本需求和特殊需求，来确定我们需要完成的基本功能、特殊功能以及需要定义的基本类，并记录在文档里。</a:t>
            </a:r>
            <a:endParaRPr lang="en-US" altLang="zh-CN"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23" name="TextBox 128"/>
          <p:cNvSpPr txBox="1"/>
          <p:nvPr/>
        </p:nvSpPr>
        <p:spPr>
          <a:xfrm>
            <a:off x="3119673" y="5228424"/>
            <a:ext cx="2328369" cy="741293"/>
          </a:xfrm>
          <a:prstGeom prst="rect">
            <a:avLst/>
          </a:prstGeom>
          <a:noFill/>
        </p:spPr>
        <p:txBody>
          <a:bodyPr wrap="square" lIns="0" tIns="0" rIns="0" bIns="0" rtlCol="0">
            <a:spAutoFit/>
          </a:bodyPr>
          <a:lstStyle/>
          <a:p>
            <a:pPr algn="just">
              <a:lnSpc>
                <a:spcPct val="120000"/>
              </a:lnSpc>
            </a:pPr>
            <a:r>
              <a:rPr lang="zh-CN" altLang="en-US"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首先根据用户需求分析及需要的基本类的功能分析，初步定义了基本类及基本方法。</a:t>
            </a:r>
            <a:endParaRPr lang="en-US" altLang="zh-CN"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24" name="TextBox 129"/>
          <p:cNvSpPr txBox="1"/>
          <p:nvPr/>
        </p:nvSpPr>
        <p:spPr>
          <a:xfrm>
            <a:off x="4936090" y="1747264"/>
            <a:ext cx="2328369" cy="999825"/>
          </a:xfrm>
          <a:prstGeom prst="rect">
            <a:avLst/>
          </a:prstGeom>
          <a:noFill/>
        </p:spPr>
        <p:txBody>
          <a:bodyPr wrap="square" lIns="0" tIns="0" rIns="0" bIns="0" rtlCol="0">
            <a:spAutoFit/>
          </a:bodyPr>
          <a:lstStyle/>
          <a:p>
            <a:pPr algn="just">
              <a:lnSpc>
                <a:spcPct val="120000"/>
              </a:lnSpc>
            </a:pPr>
            <a:r>
              <a:rPr lang="zh-CN" altLang="en-US"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根据需求分析所需要的功能模块设计初版界面图，使用</a:t>
            </a:r>
            <a:r>
              <a:rPr lang="en-US" altLang="zh-CN"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Qt</a:t>
            </a:r>
            <a:r>
              <a:rPr lang="zh-CN" altLang="en-US"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开发工具进行实现。并初步实现添加任务的基本操作。</a:t>
            </a:r>
            <a:endParaRPr lang="en-US" altLang="zh-CN"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25" name="TextBox 130"/>
          <p:cNvSpPr txBox="1"/>
          <p:nvPr/>
        </p:nvSpPr>
        <p:spPr>
          <a:xfrm>
            <a:off x="6753877" y="5228424"/>
            <a:ext cx="2328369" cy="999825"/>
          </a:xfrm>
          <a:prstGeom prst="rect">
            <a:avLst/>
          </a:prstGeom>
          <a:noFill/>
        </p:spPr>
        <p:txBody>
          <a:bodyPr wrap="square" lIns="0" tIns="0" rIns="0" bIns="0" rtlCol="0">
            <a:spAutoFit/>
          </a:bodyPr>
          <a:lstStyle/>
          <a:p>
            <a:pPr algn="just">
              <a:lnSpc>
                <a:spcPct val="120000"/>
              </a:lnSpc>
            </a:pPr>
            <a:r>
              <a:rPr lang="zh-CN" altLang="en-US"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在</a:t>
            </a:r>
            <a:r>
              <a:rPr lang="en-US" altLang="zh-CN"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Qt</a:t>
            </a:r>
            <a:r>
              <a:rPr lang="zh-CN" altLang="en-US"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中导入了设计的类后，根据类的功能及类中定义的基本功能的操作方法去与界面控件对接，实现基本操作</a:t>
            </a:r>
            <a:endParaRPr lang="en-US" altLang="zh-CN"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endParaRPr>
          </a:p>
        </p:txBody>
      </p:sp>
      <p:sp>
        <p:nvSpPr>
          <p:cNvPr id="26" name="TextBox 131"/>
          <p:cNvSpPr txBox="1"/>
          <p:nvPr/>
        </p:nvSpPr>
        <p:spPr>
          <a:xfrm>
            <a:off x="8899880" y="1598639"/>
            <a:ext cx="1738917" cy="1516890"/>
          </a:xfrm>
          <a:prstGeom prst="rect">
            <a:avLst/>
          </a:prstGeom>
          <a:noFill/>
        </p:spPr>
        <p:txBody>
          <a:bodyPr wrap="square" lIns="0" tIns="0" rIns="0" bIns="0" rtlCol="0">
            <a:spAutoFit/>
          </a:bodyPr>
          <a:lstStyle/>
          <a:p>
            <a:pPr algn="just">
              <a:lnSpc>
                <a:spcPct val="120000"/>
              </a:lnSpc>
            </a:pPr>
            <a:r>
              <a:rPr lang="zh-CN" altLang="en-US"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最后进行所有代码的总对接，调试发现并解决可能存在的问题。并实现特殊功能，最后将其整合为</a:t>
            </a:r>
            <a:r>
              <a:rPr lang="en-US" altLang="zh-CN"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.exe</a:t>
            </a:r>
            <a:r>
              <a:rPr lang="zh-CN" altLang="en-US"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rPr>
              <a:t>文件，点击打开运行。</a:t>
            </a:r>
            <a:endParaRPr lang="en-US" altLang="zh-CN" sz="1400" dirty="0">
              <a:solidFill>
                <a:schemeClr val="bg1">
                  <a:lumMod val="50000"/>
                </a:schemeClr>
              </a:solidFill>
              <a:latin typeface="楷体" panose="02010609060101010101" pitchFamily="49" charset="-122"/>
              <a:ea typeface="楷体" panose="02010609060101010101" pitchFamily="49" charset="-122"/>
              <a:sym typeface="Source Han Serif SC" panose="02020400000000000000" pitchFamily="18" charset="-122"/>
            </a:endParaRPr>
          </a:p>
        </p:txBody>
      </p:sp>
      <p:grpSp>
        <p:nvGrpSpPr>
          <p:cNvPr id="27" name="组合 26">
            <a:extLst>
              <a:ext uri="{FF2B5EF4-FFF2-40B4-BE49-F238E27FC236}">
                <a16:creationId xmlns:a16="http://schemas.microsoft.com/office/drawing/2014/main" id="{6B10E724-3B3C-4301-8F20-6928748DD85E}"/>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id="{FDC3945B-D3C4-46E0-B987-B8B05F87C8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楷体" panose="02010609060101010101" pitchFamily="49" charset="-122"/>
                  <a:ea typeface="楷体" panose="02010609060101010101" pitchFamily="49" charset="-122"/>
                  <a:sym typeface="Source Han Serif SC" panose="02020400000000000000" pitchFamily="18" charset="-122"/>
                </a:rPr>
                <a:t>开发流程</a:t>
              </a:r>
              <a:endParaRPr kumimoji="0" lang="zh-CN" altLang="en-US" sz="3200" b="0" i="0" u="none" strike="noStrike" kern="1200" cap="none" spc="0" normalizeH="0" baseline="0" noProof="0" dirty="0">
                <a:ln>
                  <a:noFill/>
                </a:ln>
                <a:solidFill>
                  <a:srgbClr val="3B3838"/>
                </a:solidFill>
                <a:effectLst/>
                <a:uLnTx/>
                <a:uFillTx/>
                <a:latin typeface="楷体" panose="02010609060101010101" pitchFamily="49" charset="-122"/>
                <a:ea typeface="楷体" panose="02010609060101010101" pitchFamily="49" charset="-122"/>
                <a:sym typeface="Source Han Serif SC" panose="02020400000000000000" pitchFamily="18" charset="-122"/>
              </a:endParaRPr>
            </a:p>
          </p:txBody>
        </p:sp>
        <p:cxnSp>
          <p:nvCxnSpPr>
            <p:cNvPr id="29" name="0 _4">
              <a:extLst>
                <a:ext uri="{FF2B5EF4-FFF2-40B4-BE49-F238E27FC236}">
                  <a16:creationId xmlns:a16="http://schemas.microsoft.com/office/drawing/2014/main" id="{152CEC40-56BD-47AA-94AA-3D7B6E2FDFF3}"/>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Lst>
  </p:timing>
</p:sld>
</file>

<file path=ppt/theme/theme1.xml><?xml version="1.0" encoding="utf-8"?>
<a:theme xmlns:a="http://schemas.openxmlformats.org/drawingml/2006/main" name="第一PPT，www.1ppt.com">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988</Words>
  <Application>Microsoft Office PowerPoint</Application>
  <PresentationFormat>宽屏</PresentationFormat>
  <Paragraphs>138</Paragraphs>
  <Slides>17</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等线</vt:lpstr>
      <vt:lpstr>等线 Light</vt:lpstr>
      <vt:lpstr>华文行楷</vt:lpstr>
      <vt:lpstr>华文楷体</vt:lpstr>
      <vt:lpstr>楷体</vt: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
  <cp:lastModifiedBy>李 士朋</cp:lastModifiedBy>
  <cp:revision>45</cp:revision>
  <dcterms:created xsi:type="dcterms:W3CDTF">2019-01-17T09:32:26Z</dcterms:created>
  <dcterms:modified xsi:type="dcterms:W3CDTF">2020-11-01T08:56:01Z</dcterms:modified>
</cp:coreProperties>
</file>