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93" r:id="rId4"/>
    <p:sldId id="344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FF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161" autoAdjust="0"/>
    <p:restoredTop sz="86375" autoAdjust="0"/>
  </p:normalViewPr>
  <p:slideViewPr>
    <p:cSldViewPr showGuides="1">
      <p:cViewPr varScale="1">
        <p:scale>
          <a:sx n="62" d="100"/>
          <a:sy n="62" d="100"/>
        </p:scale>
        <p:origin x="53" y="250"/>
      </p:cViewPr>
      <p:guideLst>
        <p:guide orient="horz" pos="2205"/>
        <p:guide pos="3931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7207FC-B95C-433B-970B-7C43641463F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F%8D%E7%A0%8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baike.baidu.com/item/%E6%A8%A1%E6%8B%9F%E4%BF%A1%E5%8F%B7" TargetMode="External"/><Relationship Id="rId3" Type="http://schemas.openxmlformats.org/officeDocument/2006/relationships/hyperlink" Target="https://baike.baidu.com/item/%E7%BC%96%E7%A0%81%E6%96%B9%E5%BC%8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Binary-Coded Decimal‎）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位二进制数来表示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位十进制数中的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个数码，是一种二进制的数字编码形式，用二进制编码的十进制代码。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码这种编码形式利用了四个位元来储存一个十进制的数码，使二进制和十进制之间的转换得以快捷的进行。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8F1A-00E2-47AF-9E18-008F88F1FB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可以任选10种来表示10个十进制数码，共有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[(16-10)!* 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6！/[10!*（16-10）！]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等于8008种方案。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8F1A-00E2-47AF-9E18-008F88F1FB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例如，5421 BCD码中的数码5，既可以用1000表示，也可以用0101表示；2421 BCD码中的数码6，既可以用1100表示， 也可以用0110表示。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这说明5421 BCD码和2421 BCD码的编码方案都不是惟一的。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上表中2421 BCD码的10个数码中，0和9、1和8、2和7、3和6、4和5的代码对应位恰好一个是0时，另一个就是1。就称0和9、1和8互为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反码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8F1A-00E2-47AF-9E18-008F88F1FB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Self-complementing</a:t>
            </a:r>
            <a:endParaRPr kumimoji="0"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dirty="0" smtClean="0"/>
              <a:t>自补性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码中无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个代码，所以余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码中无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个代码。余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码不具有有权性，但具有自补性，余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码是一种“对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的自补码”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的余三码为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，各位取反为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，这正好为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的余三码。而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的补码为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，所以说余三码是对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的自补码。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码的特点：当两个十进制数的和是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时，相应的二进制编码正好是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，于是可自动产生进位信号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而不需修正。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8,…..5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码互为反码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这在求对于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的补码很方便。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余三码是一种对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的自补代码，因而可给运算带来方便。其次，在将两个余三码表示的十进制数相加时，能正确产生进位信号，但对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必须修正。修正的方法是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如果有进位，则结果加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如果无进位，则结果减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8F1A-00E2-47AF-9E18-008F88F1FB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这种方法基于格雷码是反射码的事实，利用递归的如下规则来构造：</a:t>
            </a:r>
            <a:endParaRPr lang="zh-CN" altLang="en-US"/>
          </a:p>
          <a:p>
            <a:r>
              <a:rPr lang="zh-CN" altLang="en-US"/>
              <a:t>1位格雷码有两个码字</a:t>
            </a:r>
            <a:endParaRPr lang="zh-CN" altLang="en-US"/>
          </a:p>
          <a:p>
            <a:r>
              <a:rPr lang="zh-CN" altLang="en-US"/>
              <a:t>(n+1)位格雷码中的前2n个码字等于n位格雷码的码字，按顺序书写，加前缀0</a:t>
            </a:r>
            <a:endParaRPr lang="zh-CN" altLang="en-US"/>
          </a:p>
          <a:p>
            <a:r>
              <a:rPr lang="zh-CN" altLang="en-US"/>
              <a:t>(n+1)位格雷码中的后2n个码字等于n位格雷码的码字，按逆序书写，加前缀1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格雷码属于</a:t>
            </a:r>
            <a:r>
              <a:rPr lang="zh-CN" altLang="en-US" sz="1200" b="1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可靠性编码</a:t>
            </a:r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，是一种错误最小化的</a:t>
            </a:r>
            <a:r>
              <a:rPr lang="zh-CN" altLang="en-US" sz="1200" b="0" i="0" u="none" strike="noStrike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编码方式</a:t>
            </a:r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。因为，虽然自然二进制码可以直接由数</a:t>
            </a:r>
            <a:r>
              <a:rPr lang="en-US" altLang="zh-CN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模转换器转换成</a:t>
            </a:r>
            <a:r>
              <a:rPr lang="zh-CN" altLang="en-US" sz="1200" b="0" i="0" u="none" strike="noStrike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模拟信号</a:t>
            </a:r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，但在某些情况，例如从十进制的</a:t>
            </a:r>
            <a:r>
              <a:rPr lang="en-US" altLang="zh-CN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时二进制码的每一位都要变，能使数字电路产生很大的尖峰电流脉冲。而格雷码则没有这一缺点，它在相邻位间转换时，只有一位产生变化。它大大地减少了由一个状态到下一个状态时逻辑的混淆。由于这种编码相邻的两个码组之间只有一位不同，因而在用于方向的转角位移量－数字量的转换中，当方向的转角位移量发生微小变化（而可能引起数字量发生变化时，格雷码仅改变一位，这样与其它编码同时改变两位或多位的情况相比更为可靠，即可减少出错的可能性。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8F1A-00E2-47AF-9E18-008F88F1FB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码：</a:t>
            </a:r>
            <a:r>
              <a:rPr lang="en-US" altLang="zh-CN" dirty="0" smtClean="0"/>
              <a:t>2 out of 5 code</a:t>
            </a:r>
            <a:r>
              <a:rPr lang="zh-CN" altLang="en-US" dirty="0" smtClean="0"/>
              <a:t>：每个合法的编码组合的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位中正好有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具有错误检验功能。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8F1A-00E2-47AF-9E18-008F88F1FB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B4502-5570-4FB2-86C0-5BAFA47D358D}" type="slidenum">
              <a:rPr kumimoji="1" lang="en-US" altLang="zh-CN" smtClean="0"/>
            </a:fld>
            <a:endParaRPr kumimoji="1"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96F37-4DD4-45FE-A7FF-7A08A66EE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369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0519-9A87-4F00-A82D-368DC25C3F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4102-AA89-41D2-91B8-23B26DA7F1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EF23-CA40-4A55-873F-2A141DBB9A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F7B02-22C4-4FAD-8C8C-E62463F32C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B4502-5570-4FB2-86C0-5BAFA47D358D}" type="slidenum">
              <a:rPr kumimoji="1" lang="en-US" altLang="zh-CN" smtClean="0"/>
            </a:fld>
            <a:endParaRPr kumimoji="1"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85800" y="322580"/>
            <a:ext cx="10882808" cy="7778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85800" y="1355090"/>
            <a:ext cx="10882808" cy="47409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85799" y="6248400"/>
            <a:ext cx="3342802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25062" y="6248400"/>
            <a:ext cx="3672408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12224" y="6248400"/>
            <a:ext cx="3456384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62940" y="1174750"/>
            <a:ext cx="10887849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380067" y="1552575"/>
            <a:ext cx="13572067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6 w 21600"/>
                <a:gd name="T1" fmla="*/ 0 h 21231"/>
                <a:gd name="T2" fmla="*/ 32 w 21600"/>
                <a:gd name="T3" fmla="*/ 13 h 21231"/>
                <a:gd name="T4" fmla="*/ 0 w 21600"/>
                <a:gd name="T5" fmla="*/ 13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DDE4-2EDA-4FA6-B8CE-D7A6875A45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E1F54-EBD3-49C9-B7F4-197FD9AAE1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B16B-1C1C-458A-81F1-FA44C586B9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A7284-B22E-4F3C-B0C6-A785B01B17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0E4DE-549F-4AAA-A12F-9FE61674F3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AAE2C-4A42-4BE1-8CC9-0F0E7C7BC6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5B4502-5570-4FB2-86C0-5BAFA47D358D}" type="slidenum">
              <a:rPr kumimoji="1" lang="en-US" altLang="zh-CN" smtClean="0"/>
            </a:fld>
            <a:endParaRPr kumimoji="1"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78 w 21600"/>
                <a:gd name="T3" fmla="*/ 34 h 21600"/>
                <a:gd name="T4" fmla="*/ 0 w 21600"/>
                <a:gd name="T5" fmla="*/ 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/>
            </a:lvl1pPr>
          </a:lstStyle>
          <a:p>
            <a:pPr>
              <a:defRPr/>
            </a:pPr>
            <a:fld id="{1AE501DC-7F69-42FB-BE5B-802FD509CF11}" type="slidenum">
              <a:rPr lang="en-US" altLang="zh-CN"/>
            </a:fld>
            <a:endParaRPr lang="en-US" altLang="zh-CN"/>
          </a:p>
        </p:txBody>
      </p:sp>
      <p:sp>
        <p:nvSpPr>
          <p:cNvPr id="922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7.GIF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jpe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80100" y="4797426"/>
            <a:ext cx="446405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张春慨</a:t>
            </a:r>
            <a:endParaRPr kumimoji="1"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defRPr/>
            </a:pPr>
            <a:r>
              <a:rPr kumimoji="1" lang="en-US" altLang="zh-CN" sz="2800" dirty="0">
                <a:ea typeface="黑体" panose="02010609060101010101" pitchFamily="2" charset="-122"/>
                <a:cs typeface="Times New Roman" panose="02020603050405020304" pitchFamily="18" charset="0"/>
              </a:rPr>
              <a:t>School of Computer Science</a:t>
            </a:r>
            <a:endParaRPr kumimoji="1" lang="en-US" altLang="zh-CN" sz="2800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800" dirty="0" err="1">
                <a:ea typeface="黑体" panose="02010609060101010101" pitchFamily="2" charset="-122"/>
                <a:cs typeface="Times New Roman" panose="02020603050405020304" pitchFamily="18" charset="0"/>
              </a:rPr>
              <a:t>ckzhang@hit.edu.cn</a:t>
            </a:r>
            <a:endParaRPr kumimoji="1" lang="en-US" altLang="zh-CN" sz="2800" dirty="0" err="1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003425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CN" altLang="en-US" sz="4800" b="1" dirty="0">
                <a:latin typeface="Segoe UI Black" panose="020B0A02040204020203" pitchFamily="34" charset="0"/>
                <a:ea typeface="黑体" panose="02010609060101010101" pitchFamily="2" charset="-122"/>
                <a:sym typeface="+mn-ea"/>
              </a:rPr>
              <a:t>数字逻辑设计</a:t>
            </a:r>
            <a:endParaRPr lang="zh-CN" altLang="en-US" sz="4800" b="1" dirty="0">
              <a:latin typeface="Segoe UI Black" panose="020B0A02040204020203" pitchFamily="3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-8890" y="2776220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Segoe UI Black" panose="020B0A02040204020203" pitchFamily="34" charset="0"/>
                <a:ea typeface="黑体" panose="02010609060101010101" pitchFamily="2" charset="-122"/>
                <a:sym typeface="+mn-ea"/>
              </a:rPr>
              <a:t>2. </a:t>
            </a:r>
            <a:r>
              <a:rPr lang="zh-CN" altLang="en-US" sz="4800" b="1" dirty="0">
                <a:latin typeface="Segoe UI Black" panose="020B0A02040204020203" pitchFamily="34" charset="0"/>
                <a:ea typeface="黑体" panose="02010609060101010101" pitchFamily="2" charset="-122"/>
                <a:sym typeface="+mn-ea"/>
              </a:rPr>
              <a:t>数制和码制</a:t>
            </a:r>
            <a:endParaRPr lang="zh-CN" altLang="en-US" sz="4800" b="1" dirty="0">
              <a:latin typeface="Segoe UI Black" panose="020B0A02040204020203" pitchFamily="34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1"/>
          <p:cNvSpPr>
            <a:spLocks noChangeArrowheads="1"/>
          </p:cNvSpPr>
          <p:nvPr/>
        </p:nvSpPr>
        <p:spPr bwMode="auto">
          <a:xfrm>
            <a:off x="4362450" y="2736850"/>
            <a:ext cx="12192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24579" name="Rectangle 43"/>
          <p:cNvSpPr>
            <a:spLocks noChangeArrowheads="1"/>
          </p:cNvSpPr>
          <p:nvPr/>
        </p:nvSpPr>
        <p:spPr bwMode="auto">
          <a:xfrm>
            <a:off x="4362450" y="2216150"/>
            <a:ext cx="1219200" cy="5207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24580" name="Rectangle 44"/>
          <p:cNvSpPr>
            <a:spLocks noChangeArrowheads="1"/>
          </p:cNvSpPr>
          <p:nvPr/>
        </p:nvSpPr>
        <p:spPr bwMode="auto">
          <a:xfrm>
            <a:off x="3143250" y="2216150"/>
            <a:ext cx="1219200" cy="5207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24581" name="Line 45"/>
          <p:cNvSpPr>
            <a:spLocks noChangeShapeType="1"/>
          </p:cNvSpPr>
          <p:nvPr/>
        </p:nvSpPr>
        <p:spPr bwMode="auto">
          <a:xfrm>
            <a:off x="3143250" y="2216150"/>
            <a:ext cx="24384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" name="Line 46"/>
          <p:cNvSpPr>
            <a:spLocks noChangeShapeType="1"/>
          </p:cNvSpPr>
          <p:nvPr/>
        </p:nvSpPr>
        <p:spPr bwMode="auto">
          <a:xfrm>
            <a:off x="3155950" y="2749550"/>
            <a:ext cx="2438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47"/>
          <p:cNvSpPr>
            <a:spLocks noChangeShapeType="1"/>
          </p:cNvSpPr>
          <p:nvPr/>
        </p:nvSpPr>
        <p:spPr bwMode="auto">
          <a:xfrm>
            <a:off x="3165475" y="3263900"/>
            <a:ext cx="24384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48"/>
          <p:cNvSpPr>
            <a:spLocks noChangeShapeType="1"/>
          </p:cNvSpPr>
          <p:nvPr/>
        </p:nvSpPr>
        <p:spPr bwMode="auto">
          <a:xfrm>
            <a:off x="3143250" y="2216150"/>
            <a:ext cx="0" cy="103822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Line 49"/>
          <p:cNvSpPr>
            <a:spLocks noChangeShapeType="1"/>
          </p:cNvSpPr>
          <p:nvPr/>
        </p:nvSpPr>
        <p:spPr bwMode="auto">
          <a:xfrm>
            <a:off x="4379913" y="2246313"/>
            <a:ext cx="0" cy="10382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6" name="Line 50"/>
          <p:cNvSpPr>
            <a:spLocks noChangeShapeType="1"/>
          </p:cNvSpPr>
          <p:nvPr/>
        </p:nvSpPr>
        <p:spPr bwMode="auto">
          <a:xfrm>
            <a:off x="5581650" y="2736850"/>
            <a:ext cx="0" cy="5175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7" name="Line 51"/>
          <p:cNvSpPr>
            <a:spLocks noChangeShapeType="1"/>
          </p:cNvSpPr>
          <p:nvPr/>
        </p:nvSpPr>
        <p:spPr bwMode="auto">
          <a:xfrm>
            <a:off x="5581650" y="2216150"/>
            <a:ext cx="0" cy="5207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8" name="Line 52"/>
          <p:cNvSpPr>
            <a:spLocks noChangeShapeType="1"/>
          </p:cNvSpPr>
          <p:nvPr/>
        </p:nvSpPr>
        <p:spPr bwMode="auto">
          <a:xfrm>
            <a:off x="2686050" y="1606550"/>
            <a:ext cx="4572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9" name="Text Box 53"/>
          <p:cNvSpPr txBox="1">
            <a:spLocks noChangeArrowheads="1"/>
          </p:cNvSpPr>
          <p:nvPr/>
        </p:nvSpPr>
        <p:spPr bwMode="auto">
          <a:xfrm>
            <a:off x="3600450" y="1685925"/>
            <a:ext cx="18288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0         1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24590" name="Text Box 54"/>
          <p:cNvSpPr txBox="1">
            <a:spLocks noChangeArrowheads="1"/>
          </p:cNvSpPr>
          <p:nvPr/>
        </p:nvSpPr>
        <p:spPr bwMode="auto">
          <a:xfrm>
            <a:off x="2527300" y="2265363"/>
            <a:ext cx="609600" cy="909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</a:t>
            </a:r>
            <a:endParaRPr lang="en-US" altLang="zh-CN" sz="2800" b="1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1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24591" name="Line 57"/>
          <p:cNvSpPr>
            <a:spLocks noChangeShapeType="1"/>
          </p:cNvSpPr>
          <p:nvPr/>
        </p:nvSpPr>
        <p:spPr bwMode="auto">
          <a:xfrm>
            <a:off x="3543300" y="25019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2" name="Line 58"/>
          <p:cNvSpPr>
            <a:spLocks noChangeShapeType="1"/>
          </p:cNvSpPr>
          <p:nvPr/>
        </p:nvSpPr>
        <p:spPr bwMode="auto">
          <a:xfrm>
            <a:off x="5143500" y="25019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3" name="Line 59"/>
          <p:cNvSpPr>
            <a:spLocks noChangeShapeType="1"/>
          </p:cNvSpPr>
          <p:nvPr/>
        </p:nvSpPr>
        <p:spPr bwMode="auto">
          <a:xfrm flipH="1">
            <a:off x="3543300" y="3035300"/>
            <a:ext cx="159385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4" name="Text Box 60"/>
          <p:cNvSpPr txBox="1">
            <a:spLocks noChangeArrowheads="1"/>
          </p:cNvSpPr>
          <p:nvPr/>
        </p:nvSpPr>
        <p:spPr bwMode="auto">
          <a:xfrm>
            <a:off x="6496050" y="1835150"/>
            <a:ext cx="320040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位格雷码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10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706563" y="4005263"/>
            <a:ext cx="8705850" cy="2030095"/>
            <a:chOff x="182563" y="4005263"/>
            <a:chExt cx="8705850" cy="2030095"/>
          </a:xfrm>
        </p:grpSpPr>
        <p:sp>
          <p:nvSpPr>
            <p:cNvPr id="24595" name="Rectangle 95"/>
            <p:cNvSpPr>
              <a:spLocks noChangeArrowheads="1"/>
            </p:cNvSpPr>
            <p:nvPr/>
          </p:nvSpPr>
          <p:spPr bwMode="auto">
            <a:xfrm>
              <a:off x="4221163" y="5297488"/>
              <a:ext cx="1143000" cy="51752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596" name="Rectangle 96"/>
            <p:cNvSpPr>
              <a:spLocks noChangeArrowheads="1"/>
            </p:cNvSpPr>
            <p:nvPr/>
          </p:nvSpPr>
          <p:spPr bwMode="auto">
            <a:xfrm>
              <a:off x="3078163" y="5297488"/>
              <a:ext cx="1143000" cy="51752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597" name="Rectangle 97"/>
            <p:cNvSpPr>
              <a:spLocks noChangeArrowheads="1"/>
            </p:cNvSpPr>
            <p:nvPr/>
          </p:nvSpPr>
          <p:spPr bwMode="auto">
            <a:xfrm>
              <a:off x="1935163" y="5297488"/>
              <a:ext cx="1143000" cy="51752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598" name="Rectangle 98"/>
            <p:cNvSpPr>
              <a:spLocks noChangeArrowheads="1"/>
            </p:cNvSpPr>
            <p:nvPr/>
          </p:nvSpPr>
          <p:spPr bwMode="auto">
            <a:xfrm>
              <a:off x="792163" y="5297488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599" name="Rectangle 99"/>
            <p:cNvSpPr>
              <a:spLocks noChangeArrowheads="1"/>
            </p:cNvSpPr>
            <p:nvPr/>
          </p:nvSpPr>
          <p:spPr bwMode="auto">
            <a:xfrm>
              <a:off x="4221163" y="4779963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600" name="Rectangle 100"/>
            <p:cNvSpPr>
              <a:spLocks noChangeArrowheads="1"/>
            </p:cNvSpPr>
            <p:nvPr/>
          </p:nvSpPr>
          <p:spPr bwMode="auto">
            <a:xfrm>
              <a:off x="3078163" y="4779963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601" name="Rectangle 101"/>
            <p:cNvSpPr>
              <a:spLocks noChangeArrowheads="1"/>
            </p:cNvSpPr>
            <p:nvPr/>
          </p:nvSpPr>
          <p:spPr bwMode="auto">
            <a:xfrm>
              <a:off x="1935163" y="4779963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602" name="Rectangle 102"/>
            <p:cNvSpPr>
              <a:spLocks noChangeArrowheads="1"/>
            </p:cNvSpPr>
            <p:nvPr/>
          </p:nvSpPr>
          <p:spPr bwMode="auto">
            <a:xfrm>
              <a:off x="792163" y="4779963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603" name="Line 103"/>
            <p:cNvSpPr>
              <a:spLocks noChangeShapeType="1"/>
            </p:cNvSpPr>
            <p:nvPr/>
          </p:nvSpPr>
          <p:spPr bwMode="auto">
            <a:xfrm>
              <a:off x="792163" y="4779963"/>
              <a:ext cx="4572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104"/>
            <p:cNvSpPr>
              <a:spLocks noChangeShapeType="1"/>
            </p:cNvSpPr>
            <p:nvPr/>
          </p:nvSpPr>
          <p:spPr bwMode="auto">
            <a:xfrm>
              <a:off x="792163" y="5297488"/>
              <a:ext cx="45720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105"/>
            <p:cNvSpPr>
              <a:spLocks noChangeShapeType="1"/>
            </p:cNvSpPr>
            <p:nvPr/>
          </p:nvSpPr>
          <p:spPr bwMode="auto">
            <a:xfrm>
              <a:off x="792163" y="5815013"/>
              <a:ext cx="45720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106"/>
            <p:cNvSpPr>
              <a:spLocks noChangeShapeType="1"/>
            </p:cNvSpPr>
            <p:nvPr/>
          </p:nvSpPr>
          <p:spPr bwMode="auto">
            <a:xfrm>
              <a:off x="792163" y="4779963"/>
              <a:ext cx="0" cy="103505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107"/>
            <p:cNvSpPr>
              <a:spLocks noChangeShapeType="1"/>
            </p:cNvSpPr>
            <p:nvPr/>
          </p:nvSpPr>
          <p:spPr bwMode="auto">
            <a:xfrm>
              <a:off x="1935163" y="4779963"/>
              <a:ext cx="0" cy="10350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108"/>
            <p:cNvSpPr>
              <a:spLocks noChangeShapeType="1"/>
            </p:cNvSpPr>
            <p:nvPr/>
          </p:nvSpPr>
          <p:spPr bwMode="auto">
            <a:xfrm>
              <a:off x="3078163" y="4779963"/>
              <a:ext cx="0" cy="10350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109"/>
            <p:cNvSpPr>
              <a:spLocks noChangeShapeType="1"/>
            </p:cNvSpPr>
            <p:nvPr/>
          </p:nvSpPr>
          <p:spPr bwMode="auto">
            <a:xfrm>
              <a:off x="4221163" y="4779963"/>
              <a:ext cx="0" cy="10350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Line 110"/>
            <p:cNvSpPr>
              <a:spLocks noChangeShapeType="1"/>
            </p:cNvSpPr>
            <p:nvPr/>
          </p:nvSpPr>
          <p:spPr bwMode="auto">
            <a:xfrm>
              <a:off x="5364163" y="5297488"/>
              <a:ext cx="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Line 111"/>
            <p:cNvSpPr>
              <a:spLocks noChangeShapeType="1"/>
            </p:cNvSpPr>
            <p:nvPr/>
          </p:nvSpPr>
          <p:spPr bwMode="auto">
            <a:xfrm>
              <a:off x="5364163" y="4779963"/>
              <a:ext cx="0" cy="51752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112"/>
            <p:cNvSpPr>
              <a:spLocks noChangeShapeType="1"/>
            </p:cNvSpPr>
            <p:nvPr/>
          </p:nvSpPr>
          <p:spPr bwMode="auto">
            <a:xfrm>
              <a:off x="182563" y="4398963"/>
              <a:ext cx="609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3" name="Text Box 113"/>
            <p:cNvSpPr txBox="1">
              <a:spLocks noChangeArrowheads="1"/>
            </p:cNvSpPr>
            <p:nvPr/>
          </p:nvSpPr>
          <p:spPr bwMode="auto">
            <a:xfrm>
              <a:off x="1096963" y="4278313"/>
              <a:ext cx="426720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00         01         11        10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614" name="Text Box 114"/>
            <p:cNvSpPr txBox="1">
              <a:spLocks noChangeArrowheads="1"/>
            </p:cNvSpPr>
            <p:nvPr/>
          </p:nvSpPr>
          <p:spPr bwMode="auto">
            <a:xfrm>
              <a:off x="182563" y="4932363"/>
              <a:ext cx="685800" cy="865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0</a:t>
              </a:r>
              <a:endParaRPr lang="en-US" altLang="zh-CN" sz="2800" b="1">
                <a:solidFill>
                  <a:schemeClr val="bg2"/>
                </a:solidFill>
              </a:endParaRP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1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4615" name="Line 117"/>
            <p:cNvSpPr>
              <a:spLocks noChangeShapeType="1"/>
            </p:cNvSpPr>
            <p:nvPr/>
          </p:nvSpPr>
          <p:spPr bwMode="auto">
            <a:xfrm>
              <a:off x="1173163" y="5084763"/>
              <a:ext cx="3886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118"/>
            <p:cNvSpPr>
              <a:spLocks noChangeShapeType="1"/>
            </p:cNvSpPr>
            <p:nvPr/>
          </p:nvSpPr>
          <p:spPr bwMode="auto">
            <a:xfrm>
              <a:off x="5059363" y="5084763"/>
              <a:ext cx="0" cy="5334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119"/>
            <p:cNvSpPr>
              <a:spLocks noChangeShapeType="1"/>
            </p:cNvSpPr>
            <p:nvPr/>
          </p:nvSpPr>
          <p:spPr bwMode="auto">
            <a:xfrm flipH="1">
              <a:off x="1065213" y="5602288"/>
              <a:ext cx="39624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Text Box 120"/>
            <p:cNvSpPr txBox="1">
              <a:spLocks noChangeArrowheads="1"/>
            </p:cNvSpPr>
            <p:nvPr/>
          </p:nvSpPr>
          <p:spPr bwMode="auto">
            <a:xfrm>
              <a:off x="5867400" y="4005263"/>
              <a:ext cx="3021013" cy="20300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3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位格雷码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000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001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011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010 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110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111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101</a:t>
              </a:r>
              <a:r>
                <a:rPr lang="zh-CN" altLang="en-US" sz="2800" b="1">
                  <a:solidFill>
                    <a:schemeClr val="bg2"/>
                  </a:solidFill>
                </a:rPr>
                <a:t>、</a:t>
              </a:r>
              <a:r>
                <a:rPr lang="en-US" altLang="zh-CN" sz="2800" b="1">
                  <a:solidFill>
                    <a:schemeClr val="bg2"/>
                  </a:solidFill>
                </a:rPr>
                <a:t>100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</p:grpSp>
      <p:pic>
        <p:nvPicPr>
          <p:cNvPr id="24619" name="Picture 121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81534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0" name="Picture 122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91440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1" name="Picture 4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67945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23" name="Text Box 44"/>
          <p:cNvSpPr txBox="1">
            <a:spLocks noChangeArrowheads="1"/>
          </p:cNvSpPr>
          <p:nvPr/>
        </p:nvSpPr>
        <p:spPr bwMode="auto">
          <a:xfrm>
            <a:off x="2309813" y="928688"/>
            <a:ext cx="22145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3) </a:t>
            </a:r>
            <a:r>
              <a:rPr lang="zh-CN" altLang="en-US" sz="32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图形法</a:t>
            </a:r>
            <a:endParaRPr lang="zh-CN" altLang="en-US" sz="3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95761" y="214313"/>
            <a:ext cx="4071941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如何写</a:t>
            </a:r>
            <a:r>
              <a:rPr lang="en-US" altLang="zh-CN" sz="30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30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典型格雷码</a:t>
            </a:r>
            <a:r>
              <a:rPr lang="en-US" altLang="zh-CN" sz="30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68580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59436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50292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41148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68580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59436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6" name="Rectangle 8"/>
          <p:cNvSpPr>
            <a:spLocks noChangeArrowheads="1"/>
          </p:cNvSpPr>
          <p:nvPr/>
        </p:nvSpPr>
        <p:spPr bwMode="auto">
          <a:xfrm>
            <a:off x="50292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41148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68580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9" name="Rectangle 11"/>
          <p:cNvSpPr>
            <a:spLocks noChangeArrowheads="1"/>
          </p:cNvSpPr>
          <p:nvPr/>
        </p:nvSpPr>
        <p:spPr bwMode="auto">
          <a:xfrm>
            <a:off x="59436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50292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41148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68580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3" name="Rectangle 15"/>
          <p:cNvSpPr>
            <a:spLocks noChangeArrowheads="1"/>
          </p:cNvSpPr>
          <p:nvPr/>
        </p:nvSpPr>
        <p:spPr bwMode="auto">
          <a:xfrm>
            <a:off x="59436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50292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5" name="Rectangle 17"/>
          <p:cNvSpPr>
            <a:spLocks noChangeArrowheads="1"/>
          </p:cNvSpPr>
          <p:nvPr/>
        </p:nvSpPr>
        <p:spPr bwMode="auto">
          <a:xfrm>
            <a:off x="41148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14800" y="13716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114800" y="19177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114800" y="24638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114800" y="30099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114800" y="3556000"/>
            <a:ext cx="36576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114800" y="1371600"/>
            <a:ext cx="0" cy="546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0292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59436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68580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7772400" y="3009900"/>
            <a:ext cx="0" cy="546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7772400" y="1371600"/>
            <a:ext cx="0" cy="16383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4114800" y="1917700"/>
            <a:ext cx="0" cy="16383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5029200" y="1371600"/>
            <a:ext cx="274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 flipH="1" flipV="1">
            <a:off x="3505200" y="762000"/>
            <a:ext cx="6096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4114800" y="893763"/>
            <a:ext cx="35814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00      01      11      10</a:t>
            </a:r>
            <a:endParaRPr lang="en-US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3429000" y="1524000"/>
            <a:ext cx="762000" cy="19431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62" name="Freeform 34"/>
          <p:cNvSpPr/>
          <p:nvPr/>
        </p:nvSpPr>
        <p:spPr bwMode="auto">
          <a:xfrm>
            <a:off x="4511675" y="1628775"/>
            <a:ext cx="2819400" cy="1752600"/>
          </a:xfrm>
          <a:custGeom>
            <a:avLst/>
            <a:gdLst>
              <a:gd name="T0" fmla="*/ 0 w 1776"/>
              <a:gd name="T1" fmla="*/ 0 h 1104"/>
              <a:gd name="T2" fmla="*/ 2147483647 w 1776"/>
              <a:gd name="T3" fmla="*/ 0 h 1104"/>
              <a:gd name="T4" fmla="*/ 2147483647 w 1776"/>
              <a:gd name="T5" fmla="*/ 2147483647 h 1104"/>
              <a:gd name="T6" fmla="*/ 2147483647 w 1776"/>
              <a:gd name="T7" fmla="*/ 2147483647 h 1104"/>
              <a:gd name="T8" fmla="*/ 2147483647 w 1776"/>
              <a:gd name="T9" fmla="*/ 2147483647 h 1104"/>
              <a:gd name="T10" fmla="*/ 2147483647 w 1776"/>
              <a:gd name="T11" fmla="*/ 2147483647 h 1104"/>
              <a:gd name="T12" fmla="*/ 2147483647 w 1776"/>
              <a:gd name="T13" fmla="*/ 2147483647 h 1104"/>
              <a:gd name="T14" fmla="*/ 2147483647 w 1776"/>
              <a:gd name="T15" fmla="*/ 2147483647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1104"/>
              <a:gd name="T26" fmla="*/ 1776 w 1776"/>
              <a:gd name="T27" fmla="*/ 1104 h 1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1104">
                <a:moveTo>
                  <a:pt x="0" y="0"/>
                </a:moveTo>
                <a:lnTo>
                  <a:pt x="1776" y="0"/>
                </a:lnTo>
                <a:lnTo>
                  <a:pt x="1776" y="384"/>
                </a:lnTo>
                <a:lnTo>
                  <a:pt x="48" y="384"/>
                </a:lnTo>
                <a:lnTo>
                  <a:pt x="48" y="720"/>
                </a:lnTo>
                <a:lnTo>
                  <a:pt x="1776" y="720"/>
                </a:lnTo>
                <a:lnTo>
                  <a:pt x="1776" y="1104"/>
                </a:lnTo>
                <a:lnTo>
                  <a:pt x="48" y="1104"/>
                </a:lnTo>
              </a:path>
            </a:pathLst>
          </a:custGeom>
          <a:noFill/>
          <a:ln w="28575">
            <a:solidFill>
              <a:schemeClr val="hlink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2351088" y="4005263"/>
            <a:ext cx="7620000" cy="2030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位格雷码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0000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0001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0011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0010 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0110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0111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0101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0100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1100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1101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1111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1110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1010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1011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1001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1000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pic>
        <p:nvPicPr>
          <p:cNvPr id="25636" name="Picture 3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81534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7" name="Picture 3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91440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8" name="Picture 40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67945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39" name="Text Box 4"/>
          <p:cNvSpPr txBox="1">
            <a:spLocks noChangeArrowheads="1"/>
          </p:cNvSpPr>
          <p:nvPr/>
        </p:nvSpPr>
        <p:spPr bwMode="auto">
          <a:xfrm>
            <a:off x="5016500" y="188913"/>
            <a:ext cx="23050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Gray  Code </a:t>
            </a:r>
            <a:endParaRPr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6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919288" y="981075"/>
            <a:ext cx="15843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3300"/>
                </a:solidFill>
              </a:rPr>
              <a:t>Example</a:t>
            </a:r>
            <a:endParaRPr lang="zh-CN" altLang="en-US" sz="2800" b="1" i="1">
              <a:solidFill>
                <a:srgbClr val="003300"/>
              </a:solidFill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648075" y="1858963"/>
            <a:ext cx="1871663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888163" y="1844675"/>
            <a:ext cx="2087562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Gray Code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3886200" y="981075"/>
            <a:ext cx="4297363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十进制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zh-CN" b="1">
                <a:solidFill>
                  <a:schemeClr val="bg2"/>
                </a:solidFill>
              </a:rPr>
              <a:t>   </a:t>
            </a:r>
            <a:r>
              <a:rPr lang="en-US" altLang="zh-CN" sz="3200" b="1">
                <a:solidFill>
                  <a:schemeClr val="bg2"/>
                </a:solidFill>
              </a:rPr>
              <a:t>3</a:t>
            </a:r>
            <a:r>
              <a:rPr lang="en-US" altLang="zh-CN" sz="3200" b="1">
                <a:solidFill>
                  <a:schemeClr val="bg2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3200" b="1">
                <a:solidFill>
                  <a:schemeClr val="bg2"/>
                </a:solidFill>
              </a:rPr>
              <a:t>4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735263" y="2435225"/>
            <a:ext cx="6096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3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2735263" y="4340225"/>
            <a:ext cx="6096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4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3954463" y="2511425"/>
            <a:ext cx="16002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011</a:t>
            </a:r>
            <a:endParaRPr lang="en-US" altLang="zh-CN" sz="3200" b="1">
              <a:solidFill>
                <a:schemeClr val="hlink"/>
              </a:solidFill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3954463" y="4141788"/>
            <a:ext cx="1295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100</a:t>
            </a:r>
            <a:endParaRPr lang="en-US" altLang="zh-CN" sz="3200" b="1">
              <a:solidFill>
                <a:schemeClr val="hlink"/>
              </a:solidFill>
            </a:endParaRPr>
          </a:p>
        </p:txBody>
      </p:sp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4224338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rgbClr val="00CC66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9997" name="Freeform 13"/>
          <p:cNvSpPr/>
          <p:nvPr/>
        </p:nvSpPr>
        <p:spPr bwMode="auto">
          <a:xfrm>
            <a:off x="2424113" y="2795588"/>
            <a:ext cx="317500" cy="1676400"/>
          </a:xfrm>
          <a:custGeom>
            <a:avLst/>
            <a:gdLst>
              <a:gd name="T0" fmla="*/ 2147483647 w 200"/>
              <a:gd name="T1" fmla="*/ 0 h 1056"/>
              <a:gd name="T2" fmla="*/ 2147483647 w 200"/>
              <a:gd name="T3" fmla="*/ 2147483647 h 1056"/>
              <a:gd name="T4" fmla="*/ 2147483647 w 200"/>
              <a:gd name="T5" fmla="*/ 2147483647 h 1056"/>
              <a:gd name="T6" fmla="*/ 0 60000 65536"/>
              <a:gd name="T7" fmla="*/ 0 60000 65536"/>
              <a:gd name="T8" fmla="*/ 0 60000 65536"/>
              <a:gd name="T9" fmla="*/ 0 w 200"/>
              <a:gd name="T10" fmla="*/ 0 h 1056"/>
              <a:gd name="T11" fmla="*/ 200 w 20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056">
                <a:moveTo>
                  <a:pt x="200" y="0"/>
                </a:moveTo>
                <a:cubicBezTo>
                  <a:pt x="108" y="176"/>
                  <a:pt x="16" y="352"/>
                  <a:pt x="8" y="528"/>
                </a:cubicBezTo>
                <a:cubicBezTo>
                  <a:pt x="0" y="704"/>
                  <a:pt x="76" y="880"/>
                  <a:pt x="152" y="1056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7383463" y="2541588"/>
            <a:ext cx="16002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0</a:t>
            </a:r>
            <a:r>
              <a:rPr lang="en-US" altLang="zh-CN" sz="3200" b="1">
                <a:solidFill>
                  <a:schemeClr val="bg2"/>
                </a:solidFill>
              </a:rPr>
              <a:t>10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7383463" y="4171950"/>
            <a:ext cx="1295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1</a:t>
            </a:r>
            <a:r>
              <a:rPr lang="en-US" altLang="zh-CN" sz="3200" b="1">
                <a:solidFill>
                  <a:schemeClr val="bg2"/>
                </a:solidFill>
              </a:rPr>
              <a:t>10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7680325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rgbClr val="00CC66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6600825" y="4883150"/>
            <a:ext cx="324008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位码元改变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065" name="Picture 2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81534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2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91440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23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67945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" name="Text Box 4"/>
          <p:cNvSpPr txBox="1">
            <a:spLocks noChangeArrowheads="1"/>
          </p:cNvSpPr>
          <p:nvPr/>
        </p:nvSpPr>
        <p:spPr bwMode="auto">
          <a:xfrm>
            <a:off x="5016500" y="188913"/>
            <a:ext cx="23050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Gray  Code 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3503613" y="4883150"/>
            <a:ext cx="25209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位码元改变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70007" name="Object 23"/>
          <p:cNvGraphicFramePr>
            <a:graphicFrameLocks noChangeAspect="1"/>
          </p:cNvGraphicFramePr>
          <p:nvPr/>
        </p:nvGraphicFramePr>
        <p:xfrm>
          <a:off x="2065338" y="5878513"/>
          <a:ext cx="720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Clip" r:id="rId4" imgW="419100" imgH="219075" progId="">
                  <p:embed/>
                </p:oleObj>
              </mc:Choice>
              <mc:Fallback>
                <p:oleObj name="Clip" r:id="rId4" imgW="419100" imgH="219075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878513"/>
                        <a:ext cx="7207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7"/>
          <p:cNvSpPr txBox="1">
            <a:spLocks noChangeArrowheads="1"/>
          </p:cNvSpPr>
          <p:nvPr/>
        </p:nvSpPr>
        <p:spPr bwMode="auto">
          <a:xfrm>
            <a:off x="2928938" y="5734050"/>
            <a:ext cx="6524648" cy="52197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Gray Code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连续变化时，比较可靠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69988" grpId="0" autoUpdateAnimBg="0"/>
      <p:bldP spid="169989" grpId="0" bldLvl="0" animBg="1" autoUpdateAnimBg="0"/>
      <p:bldP spid="169990" grpId="0" autoUpdateAnimBg="0"/>
      <p:bldP spid="169991" grpId="0" autoUpdateAnimBg="0"/>
      <p:bldP spid="169993" grpId="0" autoUpdateAnimBg="0"/>
      <p:bldP spid="169994" grpId="0" autoUpdateAnimBg="0"/>
      <p:bldP spid="169995" grpId="0" autoUpdateAnimBg="0"/>
      <p:bldP spid="169996" grpId="0" bldLvl="0" animBg="1"/>
      <p:bldP spid="169997" grpId="0" bldLvl="0" animBg="1"/>
      <p:bldP spid="169998" grpId="0" autoUpdateAnimBg="0"/>
      <p:bldP spid="169999" grpId="0" autoUpdateAnimBg="0"/>
      <p:bldP spid="170000" grpId="0" bldLvl="0" animBg="1"/>
      <p:bldP spid="170002" grpId="0" autoUpdateAnimBg="0"/>
      <p:bldP spid="2" grpId="0" autoUpdateAnimBg="0"/>
      <p:bldP spid="1128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2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81534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2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91440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23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67945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" name="Text Box 4"/>
          <p:cNvSpPr txBox="1">
            <a:spLocks noChangeArrowheads="1"/>
          </p:cNvSpPr>
          <p:nvPr/>
        </p:nvSpPr>
        <p:spPr bwMode="auto">
          <a:xfrm>
            <a:off x="5016500" y="188913"/>
            <a:ext cx="23050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Gray  Code 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pic>
        <p:nvPicPr>
          <p:cNvPr id="4" name="图片 3" descr="201038151758818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000250"/>
            <a:ext cx="321881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1088" y="1052513"/>
            <a:ext cx="74168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23" descr="ELE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0" y="67945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016500" y="188913"/>
            <a:ext cx="23050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Binary  Code 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7535863" y="1268413"/>
            <a:ext cx="1223962" cy="37449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9"/>
          <p:cNvSpPr/>
          <p:nvPr/>
        </p:nvSpPr>
        <p:spPr bwMode="auto">
          <a:xfrm>
            <a:off x="2881291" y="5661025"/>
            <a:ext cx="2567010" cy="482619"/>
          </a:xfrm>
          <a:prstGeom prst="borderCallout2">
            <a:avLst>
              <a:gd name="adj1" fmla="val 13356"/>
              <a:gd name="adj2" fmla="val 103412"/>
              <a:gd name="adj3" fmla="val 13356"/>
              <a:gd name="adj4" fmla="val 147083"/>
              <a:gd name="adj5" fmla="val -138659"/>
              <a:gd name="adj6" fmla="val 192532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一种可靠性编码</a:t>
            </a:r>
            <a:endParaRPr lang="zh-CN" altLang="en-US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6631" name="Picture 2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81534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2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91440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数制和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编码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673007" y="1507450"/>
            <a:ext cx="8064896" cy="474091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数制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编码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b="1" dirty="0">
                <a:latin typeface="Arial" panose="020B0604020202020204" pitchFamily="34" charset="0"/>
                <a:ea typeface="楷体_GB2312" pitchFamily="49" charset="-122"/>
              </a:rPr>
              <a:t>BCD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楷体_GB2312" pitchFamily="49" charset="-122"/>
              </a:rPr>
              <a:t>BCD code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36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余</a:t>
            </a:r>
            <a:r>
              <a:rPr lang="en-US" altLang="zh-CN" sz="3600" b="1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楷体_GB2312" pitchFamily="49" charset="-122"/>
              </a:rPr>
              <a:t>Excess-3 code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36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格雷码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b="1" dirty="0">
                <a:latin typeface="Arial" panose="020B0604020202020204" pitchFamily="34" charset="0"/>
                <a:ea typeface="楷体_GB2312" pitchFamily="49" charset="-122"/>
              </a:rPr>
              <a:t>Gray code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B4502-5570-4FB2-86C0-5BAFA47D358D}" type="slidenum">
              <a:rPr kumimoji="1" lang="en-US" altLang="zh-CN" smtClean="0"/>
            </a:fld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95550" y="8366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67372" y="285728"/>
            <a:ext cx="13573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编码</a:t>
            </a:r>
            <a:endParaRPr lang="en-US" altLang="zh-CN" sz="3600" b="1" dirty="0" smtClean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4" y="1285860"/>
            <a:ext cx="1971675" cy="1228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TextBox 6"/>
          <p:cNvSpPr txBox="1"/>
          <p:nvPr/>
        </p:nvSpPr>
        <p:spPr>
          <a:xfrm>
            <a:off x="4167174" y="1071546"/>
            <a:ext cx="52149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变色龙，拱猪，接龙 </a:t>
            </a:r>
            <a:r>
              <a:rPr lang="en-US" altLang="zh-CN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……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174" y="1714488"/>
            <a:ext cx="6357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玩法</a:t>
            </a:r>
            <a:r>
              <a:rPr lang="en-US" altLang="zh-CN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多，本质上，就是</a:t>
            </a:r>
            <a:r>
              <a:rPr lang="en-US" altLang="zh-CN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54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张牌在不同游戏规则下的组合而已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95472" y="3286124"/>
            <a:ext cx="3071834" cy="2857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0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编码</a:t>
            </a:r>
            <a:endParaRPr lang="en-US" altLang="zh-CN" sz="40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ts val="4300"/>
              </a:lnSpc>
              <a:spcBef>
                <a:spcPts val="12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BCD</a:t>
            </a:r>
            <a:r>
              <a:rPr lang="zh-CN" altLang="en-US" sz="32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742950" lvl="1" indent="-285750">
              <a:lnSpc>
                <a:spcPts val="4300"/>
              </a:lnSpc>
              <a:spcBef>
                <a:spcPts val="12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32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742950" lvl="1" indent="-285750">
              <a:lnSpc>
                <a:spcPts val="4300"/>
              </a:lnSpc>
              <a:spcBef>
                <a:spcPts val="1200"/>
              </a:spcBef>
              <a:buClr>
                <a:srgbClr val="30846E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格雷</a:t>
            </a:r>
            <a:r>
              <a:rPr lang="zh-CN" altLang="en-US" sz="32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53124" y="3500438"/>
            <a:ext cx="3143272" cy="1928826"/>
            <a:chOff x="4214810" y="3214686"/>
            <a:chExt cx="3714776" cy="1928826"/>
          </a:xfrm>
        </p:grpSpPr>
        <p:sp>
          <p:nvSpPr>
            <p:cNvPr id="11" name="圆角矩形标注 10"/>
            <p:cNvSpPr/>
            <p:nvPr/>
          </p:nvSpPr>
          <p:spPr bwMode="auto">
            <a:xfrm>
              <a:off x="4214810" y="3214686"/>
              <a:ext cx="3714776" cy="1928826"/>
            </a:xfrm>
            <a:prstGeom prst="wedgeRoundRectCallout">
              <a:avLst>
                <a:gd name="adj1" fmla="val -77975"/>
                <a:gd name="adj2" fmla="val -262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3286124"/>
              <a:ext cx="3357586" cy="18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编法</a:t>
              </a:r>
              <a:r>
                <a:rPr lang="en-US" altLang="zh-CN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多，本质上，就是</a:t>
              </a:r>
              <a:r>
                <a:rPr lang="en-US" altLang="zh-CN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和</a:t>
              </a:r>
              <a:r>
                <a:rPr lang="en-US" altLang="zh-CN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在不同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编码规则</a:t>
              </a:r>
              <a:r>
                <a:rPr lang="zh-CN" altLang="en-US" sz="2800" b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下的组合而已。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09750" y="1000125"/>
            <a:ext cx="5572134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FontTx/>
              <a:buAutoNum type="arabicPeriod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</a:rPr>
              <a:t>BCD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+mj-lt"/>
              </a:rPr>
              <a:t>Binary-Coded Decimal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8435" name="Picture 7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95550" y="8366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81625" y="285750"/>
            <a:ext cx="1722438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BCD</a:t>
            </a:r>
            <a:r>
              <a:rPr lang="zh-CN" altLang="en-US" sz="26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6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8437" name="Picture 25" descr="022b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8142288" y="63515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26" descr="022a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9132888" y="63515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037754" y="1412776"/>
            <a:ext cx="5786438" cy="5446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355600">
              <a:spcBef>
                <a:spcPct val="50000"/>
              </a:spcBef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也叫二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十进制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编码，用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位二进制数表示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十进制数</a:t>
            </a:r>
            <a:endParaRPr lang="en-US" altLang="zh-CN" sz="2800" b="1" dirty="0" smtClean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5600" indent="-355600">
              <a:spcBef>
                <a:spcPct val="50000"/>
              </a:spcBef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sz="28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位二进制码共有2^4=16种码组，在这16种代码中，可以任选10种来表示10个十进制数码</a:t>
            </a:r>
            <a:endParaRPr lang="en-US" altLang="zh-CN" sz="28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5600" indent="-355600">
              <a:spcBef>
                <a:spcPct val="50000"/>
              </a:spcBef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每位二进制数都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带有权值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12800" lvl="1" indent="-355600">
              <a:spcBef>
                <a:spcPct val="50000"/>
              </a:spcBef>
              <a:buClr>
                <a:srgbClr val="006600"/>
              </a:buClr>
              <a:buSzPct val="74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根据权值不同，称其为：</a:t>
            </a:r>
            <a:endParaRPr lang="en-US" altLang="zh-CN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12800" lvl="1" indent="-355600">
              <a:spcBef>
                <a:spcPct val="50000"/>
              </a:spcBef>
              <a:buClr>
                <a:srgbClr val="006600"/>
              </a:buClr>
              <a:buSzPct val="74000"/>
              <a:defRPr/>
            </a:pP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8421BCD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812800" lvl="1" indent="-355600">
              <a:spcBef>
                <a:spcPct val="50000"/>
              </a:spcBef>
              <a:buClr>
                <a:srgbClr val="006600"/>
              </a:buClr>
              <a:buSzPct val="74000"/>
              <a:defRPr/>
            </a:pP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</a:rPr>
              <a:t>     2421BCD</a:t>
            </a:r>
            <a:endParaRPr lang="en-US" altLang="zh-CN" b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marL="812800" lvl="1" indent="-355600">
              <a:spcBef>
                <a:spcPct val="50000"/>
              </a:spcBef>
              <a:buClr>
                <a:srgbClr val="006600"/>
              </a:buClr>
              <a:buSzPct val="74000"/>
              <a:defRPr/>
            </a:pP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b="1" dirty="0" err="1" smtClean="0">
                <a:solidFill>
                  <a:srgbClr val="006600"/>
                </a:solidFill>
                <a:latin typeface="Arial" panose="020B0604020202020204" pitchFamily="34" charset="0"/>
              </a:rPr>
              <a:t>4221BCD</a:t>
            </a:r>
            <a:r>
              <a:rPr lang="en-US" altLang="zh-CN" b="1" dirty="0" smtClean="0">
                <a:solidFill>
                  <a:srgbClr val="006600"/>
                </a:solidFill>
                <a:latin typeface="Arial" panose="020B0604020202020204" pitchFamily="34" charset="0"/>
              </a:rPr>
              <a:t>    …     </a:t>
            </a:r>
            <a:endParaRPr lang="zh-CN" altLang="en-US" b="1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7702550" y="928688"/>
            <a:ext cx="2894013" cy="5410200"/>
            <a:chOff x="179388" y="1052513"/>
            <a:chExt cx="2894256" cy="5410201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179388" y="1052513"/>
              <a:ext cx="2892668" cy="538670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Decimal</a:t>
              </a:r>
              <a:r>
                <a:rPr lang="en-US" altLang="zh-CN" b="1" dirty="0">
                  <a:solidFill>
                    <a:srgbClr val="C00000"/>
                  </a:solidFill>
                </a:rPr>
                <a:t>   8421BCD</a:t>
              </a:r>
              <a:endParaRPr lang="en-US" altLang="zh-CN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</a:t>
              </a:r>
              <a:endPara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6             0110</a:t>
              </a:r>
              <a:endPara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7             0111</a:t>
              </a:r>
              <a:endPara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8             1000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442" name="Line 5"/>
            <p:cNvSpPr>
              <a:spLocks noChangeShapeType="1"/>
            </p:cNvSpPr>
            <p:nvPr/>
          </p:nvSpPr>
          <p:spPr bwMode="auto">
            <a:xfrm>
              <a:off x="1500188" y="1076326"/>
              <a:ext cx="0" cy="5386388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6"/>
            <p:cNvSpPr>
              <a:spLocks noChangeShapeType="1"/>
            </p:cNvSpPr>
            <p:nvPr/>
          </p:nvSpPr>
          <p:spPr bwMode="auto">
            <a:xfrm>
              <a:off x="193644" y="15097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8"/>
            <p:cNvSpPr>
              <a:spLocks noChangeShapeType="1"/>
            </p:cNvSpPr>
            <p:nvPr/>
          </p:nvSpPr>
          <p:spPr bwMode="auto">
            <a:xfrm>
              <a:off x="179388" y="2927351"/>
              <a:ext cx="2880000" cy="301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9"/>
            <p:cNvSpPr>
              <a:spLocks noChangeShapeType="1"/>
            </p:cNvSpPr>
            <p:nvPr/>
          </p:nvSpPr>
          <p:spPr bwMode="auto">
            <a:xfrm>
              <a:off x="179388" y="54721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V="1">
              <a:off x="179388" y="39481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flipV="1">
              <a:off x="179388" y="34909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flipV="1">
              <a:off x="179388" y="25003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V="1">
              <a:off x="179388" y="19669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179388" y="44815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flipV="1">
              <a:off x="179388" y="49387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 flipV="1">
              <a:off x="179388" y="5929313"/>
              <a:ext cx="28800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1703388" y="1052513"/>
            <a:ext cx="8763000" cy="5410200"/>
            <a:chOff x="113" y="528"/>
            <a:chExt cx="5520" cy="3408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113" y="528"/>
              <a:ext cx="5520" cy="339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Decimal  </a:t>
              </a:r>
              <a:r>
                <a:rPr lang="en-US" altLang="zh-CN" b="1" dirty="0">
                  <a:solidFill>
                    <a:schemeClr val="hlink"/>
                  </a:solidFill>
                </a:rPr>
                <a:t>  8421code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2421code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4221code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5421code</a:t>
              </a:r>
              <a:endParaRPr lang="en-US" altLang="zh-CN" b="1" dirty="0">
                <a:solidFill>
                  <a:schemeClr val="hlink"/>
                </a:solidFill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0             0000       0000                  </a:t>
              </a:r>
              <a:r>
                <a:rPr lang="en-US" altLang="zh-CN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0000          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0000 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1             0001       0001                  </a:t>
              </a:r>
              <a:r>
                <a:rPr lang="en-US" altLang="zh-CN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0001          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2             0010       0010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 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3             0011       0011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4             0100       0100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5             0101       1011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</a:t>
              </a:r>
              <a:r>
                <a:rPr lang="en-US" altLang="zh-CN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（</a:t>
              </a:r>
              <a:r>
                <a:rPr lang="en-US" altLang="zh-CN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  <a:endPara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6             0110       1100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  <a:endPara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7             0111       1101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  <a:endPara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8             1000       1110                  1110                  1011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9             1001       1111                  1111                  1100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945" y="543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163" y="816"/>
              <a:ext cx="547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13" y="1709"/>
              <a:ext cx="547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>
              <a:off x="113" y="3312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 flipV="1">
              <a:off x="113" y="2352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5"/>
            <p:cNvSpPr>
              <a:spLocks noChangeShapeType="1"/>
            </p:cNvSpPr>
            <p:nvPr/>
          </p:nvSpPr>
          <p:spPr bwMode="auto">
            <a:xfrm>
              <a:off x="3107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6"/>
            <p:cNvSpPr>
              <a:spLocks noChangeShapeType="1"/>
            </p:cNvSpPr>
            <p:nvPr/>
          </p:nvSpPr>
          <p:spPr bwMode="auto">
            <a:xfrm>
              <a:off x="1903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7"/>
            <p:cNvSpPr>
              <a:spLocks noChangeShapeType="1"/>
            </p:cNvSpPr>
            <p:nvPr/>
          </p:nvSpPr>
          <p:spPr bwMode="auto">
            <a:xfrm>
              <a:off x="4332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8"/>
            <p:cNvSpPr>
              <a:spLocks noChangeShapeType="1"/>
            </p:cNvSpPr>
            <p:nvPr/>
          </p:nvSpPr>
          <p:spPr bwMode="auto">
            <a:xfrm flipV="1">
              <a:off x="113" y="2064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9"/>
            <p:cNvSpPr>
              <a:spLocks noChangeShapeType="1"/>
            </p:cNvSpPr>
            <p:nvPr/>
          </p:nvSpPr>
          <p:spPr bwMode="auto">
            <a:xfrm flipV="1">
              <a:off x="113" y="1440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 flipV="1">
              <a:off x="113" y="1104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 flipV="1">
              <a:off x="113" y="2688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2"/>
            <p:cNvSpPr>
              <a:spLocks noChangeShapeType="1"/>
            </p:cNvSpPr>
            <p:nvPr/>
          </p:nvSpPr>
          <p:spPr bwMode="auto">
            <a:xfrm flipV="1">
              <a:off x="113" y="2976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 flipV="1">
              <a:off x="113" y="3600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9459" name="Picture 25" descr="022b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8142288" y="63515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26" descr="022a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9132888" y="63515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2" descr="ELEG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550" y="67945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381625" y="285750"/>
            <a:ext cx="1722438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BCD</a:t>
            </a:r>
            <a:r>
              <a:rPr lang="zh-CN" altLang="en-US" sz="26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6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6334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余</a:t>
            </a: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</a:rPr>
              <a:t>Excess-3 code</a:t>
            </a:r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1711325" y="1052513"/>
            <a:ext cx="6905625" cy="5410200"/>
            <a:chOff x="1234" y="672"/>
            <a:chExt cx="4046" cy="3408"/>
          </a:xfrm>
        </p:grpSpPr>
        <p:grpSp>
          <p:nvGrpSpPr>
            <p:cNvPr id="3" name="Group 19"/>
            <p:cNvGrpSpPr/>
            <p:nvPr/>
          </p:nvGrpSpPr>
          <p:grpSpPr bwMode="auto">
            <a:xfrm>
              <a:off x="1234" y="672"/>
              <a:ext cx="2990" cy="3408"/>
              <a:chOff x="240" y="672"/>
              <a:chExt cx="2990" cy="3408"/>
            </a:xfrm>
          </p:grpSpPr>
          <p:sp>
            <p:nvSpPr>
              <p:cNvPr id="167940" name="Text Box 4"/>
              <p:cNvSpPr txBox="1">
                <a:spLocks noChangeArrowheads="1"/>
              </p:cNvSpPr>
              <p:nvPr/>
            </p:nvSpPr>
            <p:spPr bwMode="auto">
              <a:xfrm>
                <a:off x="240" y="672"/>
                <a:ext cx="2976" cy="339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CC66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hlink"/>
                    </a:solidFill>
                    <a:latin typeface="+mj-lt"/>
                  </a:rPr>
                  <a:t>Decimal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   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8421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BCD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   </a:t>
                </a:r>
                <a:r>
                  <a:rPr lang="en-US" altLang="zh-CN" b="1" dirty="0">
                    <a:solidFill>
                      <a:schemeClr val="hlink"/>
                    </a:solidFill>
                    <a:latin typeface="+mj-lt"/>
                  </a:rPr>
                  <a:t>Excess-3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               </a:t>
                </a:r>
                <a:endParaRPr lang="zh-CN" altLang="en-US" b="1" dirty="0">
                  <a:solidFill>
                    <a:schemeClr val="hlink"/>
                  </a:solidFill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</a:t>
                </a: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0                0000              0011                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1                0001              0100                 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2                0010              0101 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3                0011              0110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4                0100              0111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5                0101              1000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6                0110              1001 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7                0111              1010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8                1000              1011         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9                1001              1100                 </a:t>
                </a:r>
                <a:endPara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491" name="Line 5"/>
              <p:cNvSpPr>
                <a:spLocks noChangeShapeType="1"/>
              </p:cNvSpPr>
              <p:nvPr/>
            </p:nvSpPr>
            <p:spPr bwMode="auto">
              <a:xfrm>
                <a:off x="1126" y="687"/>
                <a:ext cx="0" cy="3393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Line 6"/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7"/>
              <p:cNvSpPr>
                <a:spLocks noChangeShapeType="1"/>
              </p:cNvSpPr>
              <p:nvPr/>
            </p:nvSpPr>
            <p:spPr bwMode="auto">
              <a:xfrm>
                <a:off x="240" y="1853"/>
                <a:ext cx="2990" cy="19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Line 8"/>
              <p:cNvSpPr>
                <a:spLocks noChangeShapeType="1"/>
              </p:cNvSpPr>
              <p:nvPr/>
            </p:nvSpPr>
            <p:spPr bwMode="auto">
              <a:xfrm>
                <a:off x="240" y="3456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9"/>
              <p:cNvSpPr>
                <a:spLocks noChangeShapeType="1"/>
              </p:cNvSpPr>
              <p:nvPr/>
            </p:nvSpPr>
            <p:spPr bwMode="auto">
              <a:xfrm flipV="1">
                <a:off x="240" y="2496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1"/>
              <p:cNvSpPr>
                <a:spLocks noChangeShapeType="1"/>
              </p:cNvSpPr>
              <p:nvPr/>
            </p:nvSpPr>
            <p:spPr bwMode="auto">
              <a:xfrm>
                <a:off x="2096" y="672"/>
                <a:ext cx="0" cy="3393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Line 13"/>
              <p:cNvSpPr>
                <a:spLocks noChangeShapeType="1"/>
              </p:cNvSpPr>
              <p:nvPr/>
            </p:nvSpPr>
            <p:spPr bwMode="auto">
              <a:xfrm flipV="1">
                <a:off x="240" y="2208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4"/>
              <p:cNvSpPr>
                <a:spLocks noChangeShapeType="1"/>
              </p:cNvSpPr>
              <p:nvPr/>
            </p:nvSpPr>
            <p:spPr bwMode="auto">
              <a:xfrm flipV="1">
                <a:off x="240" y="1584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5"/>
              <p:cNvSpPr>
                <a:spLocks noChangeShapeType="1"/>
              </p:cNvSpPr>
              <p:nvPr/>
            </p:nvSpPr>
            <p:spPr bwMode="auto">
              <a:xfrm flipV="1">
                <a:off x="240" y="1248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16"/>
              <p:cNvSpPr>
                <a:spLocks noChangeShapeType="1"/>
              </p:cNvSpPr>
              <p:nvPr/>
            </p:nvSpPr>
            <p:spPr bwMode="auto">
              <a:xfrm flipV="1">
                <a:off x="240" y="2832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Line 17"/>
              <p:cNvSpPr>
                <a:spLocks noChangeShapeType="1"/>
              </p:cNvSpPr>
              <p:nvPr/>
            </p:nvSpPr>
            <p:spPr bwMode="auto">
              <a:xfrm flipV="1">
                <a:off x="240" y="3120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Line 18"/>
              <p:cNvSpPr>
                <a:spLocks noChangeShapeType="1"/>
              </p:cNvSpPr>
              <p:nvPr/>
            </p:nvSpPr>
            <p:spPr bwMode="auto">
              <a:xfrm flipV="1">
                <a:off x="240" y="3744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4416" y="864"/>
              <a:ext cx="864" cy="3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0+3</a:t>
              </a:r>
              <a:endPara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 flipV="1">
              <a:off x="2832" y="1104"/>
              <a:ext cx="384" cy="96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0484" name="Picture 25" descr="022b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8294688" y="62753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26" descr="022a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9285288" y="62753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7104063" y="2133600"/>
            <a:ext cx="3240087" cy="1754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digit is not weighted </a:t>
            </a:r>
            <a:endParaRPr kumimoji="0" lang="en-US" altLang="zh-CN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Self-complementing</a:t>
            </a:r>
            <a:endParaRPr kumimoji="0" lang="en-US" altLang="zh-CN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just"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8421code</a:t>
            </a:r>
            <a:r>
              <a:rPr kumimoji="0"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+ “0011”</a:t>
            </a:r>
            <a:endParaRPr kumimoji="0" lang="en-US" altLang="zh-CN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96188" y="428625"/>
            <a:ext cx="199072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0"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无权码</a:t>
            </a:r>
            <a:endParaRPr kumimoji="0" lang="en-US" altLang="zh-CN" sz="28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05000" y="76200"/>
            <a:ext cx="6405563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</a:rPr>
              <a:t>3.</a:t>
            </a:r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典型格雷码</a:t>
            </a:r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</a:rPr>
              <a:t>Gray code</a:t>
            </a:r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74825" y="692150"/>
            <a:ext cx="4859338" cy="5884863"/>
            <a:chOff x="521" y="432"/>
            <a:chExt cx="3061" cy="3707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521" y="432"/>
              <a:ext cx="3048" cy="370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hlink"/>
                  </a:solidFill>
                </a:rPr>
                <a:t>Decimal      Binary</a:t>
              </a:r>
              <a:r>
                <a:rPr lang="zh-CN" altLang="en-US" b="1">
                  <a:solidFill>
                    <a:schemeClr val="hlink"/>
                  </a:solidFill>
                </a:rPr>
                <a:t>     </a:t>
              </a:r>
              <a:r>
                <a:rPr lang="en-US" altLang="zh-CN" b="1">
                  <a:solidFill>
                    <a:schemeClr val="hlink"/>
                  </a:solidFill>
                </a:rPr>
                <a:t>Gray code</a:t>
              </a:r>
              <a:endParaRPr lang="en-US" altLang="zh-CN" b="1">
                <a:solidFill>
                  <a:schemeClr val="hlink"/>
                </a:solidFill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6             0110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7             0111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8             1000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10           1010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1111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24" name="Line 7"/>
            <p:cNvSpPr>
              <a:spLocks noChangeShapeType="1"/>
            </p:cNvSpPr>
            <p:nvPr/>
          </p:nvSpPr>
          <p:spPr bwMode="auto">
            <a:xfrm>
              <a:off x="1481" y="447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>
              <a:off x="522" y="720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9"/>
            <p:cNvSpPr>
              <a:spLocks noChangeShapeType="1"/>
            </p:cNvSpPr>
            <p:nvPr/>
          </p:nvSpPr>
          <p:spPr bwMode="auto">
            <a:xfrm>
              <a:off x="521" y="1613"/>
              <a:ext cx="306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10"/>
            <p:cNvSpPr>
              <a:spLocks noChangeShapeType="1"/>
            </p:cNvSpPr>
            <p:nvPr/>
          </p:nvSpPr>
          <p:spPr bwMode="auto">
            <a:xfrm>
              <a:off x="521" y="3216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11"/>
            <p:cNvSpPr>
              <a:spLocks noChangeShapeType="1"/>
            </p:cNvSpPr>
            <p:nvPr/>
          </p:nvSpPr>
          <p:spPr bwMode="auto">
            <a:xfrm flipV="1">
              <a:off x="521" y="2256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12"/>
            <p:cNvSpPr>
              <a:spLocks noChangeShapeType="1"/>
            </p:cNvSpPr>
            <p:nvPr/>
          </p:nvSpPr>
          <p:spPr bwMode="auto">
            <a:xfrm>
              <a:off x="3545" y="432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13"/>
            <p:cNvSpPr>
              <a:spLocks noChangeShapeType="1"/>
            </p:cNvSpPr>
            <p:nvPr/>
          </p:nvSpPr>
          <p:spPr bwMode="auto">
            <a:xfrm>
              <a:off x="2249" y="432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14"/>
            <p:cNvSpPr>
              <a:spLocks noChangeShapeType="1"/>
            </p:cNvSpPr>
            <p:nvPr/>
          </p:nvSpPr>
          <p:spPr bwMode="auto">
            <a:xfrm flipV="1">
              <a:off x="521" y="1968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15"/>
            <p:cNvSpPr>
              <a:spLocks noChangeShapeType="1"/>
            </p:cNvSpPr>
            <p:nvPr/>
          </p:nvSpPr>
          <p:spPr bwMode="auto">
            <a:xfrm flipV="1">
              <a:off x="521" y="1344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16"/>
            <p:cNvSpPr>
              <a:spLocks noChangeShapeType="1"/>
            </p:cNvSpPr>
            <p:nvPr/>
          </p:nvSpPr>
          <p:spPr bwMode="auto">
            <a:xfrm flipV="1">
              <a:off x="521" y="1008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17"/>
            <p:cNvSpPr>
              <a:spLocks noChangeShapeType="1"/>
            </p:cNvSpPr>
            <p:nvPr/>
          </p:nvSpPr>
          <p:spPr bwMode="auto">
            <a:xfrm flipV="1">
              <a:off x="521" y="2592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18"/>
            <p:cNvSpPr>
              <a:spLocks noChangeShapeType="1"/>
            </p:cNvSpPr>
            <p:nvPr/>
          </p:nvSpPr>
          <p:spPr bwMode="auto">
            <a:xfrm flipV="1">
              <a:off x="521" y="2880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19"/>
            <p:cNvSpPr>
              <a:spLocks noChangeShapeType="1"/>
            </p:cNvSpPr>
            <p:nvPr/>
          </p:nvSpPr>
          <p:spPr bwMode="auto">
            <a:xfrm flipV="1">
              <a:off x="521" y="3504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20"/>
            <p:cNvSpPr>
              <a:spLocks noChangeShapeType="1"/>
            </p:cNvSpPr>
            <p:nvPr/>
          </p:nvSpPr>
          <p:spPr bwMode="auto">
            <a:xfrm flipV="1">
              <a:off x="521" y="3840"/>
              <a:ext cx="3015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Freeform 21"/>
            <p:cNvSpPr/>
            <p:nvPr/>
          </p:nvSpPr>
          <p:spPr bwMode="auto">
            <a:xfrm>
              <a:off x="3209" y="432"/>
              <a:ext cx="336" cy="288"/>
            </a:xfrm>
            <a:custGeom>
              <a:avLst/>
              <a:gdLst>
                <a:gd name="T0" fmla="*/ 1 w 526"/>
                <a:gd name="T1" fmla="*/ 1 h 442"/>
                <a:gd name="T2" fmla="*/ 1 w 526"/>
                <a:gd name="T3" fmla="*/ 1 h 442"/>
                <a:gd name="T4" fmla="*/ 1 w 526"/>
                <a:gd name="T5" fmla="*/ 1 h 442"/>
                <a:gd name="T6" fmla="*/ 1 w 526"/>
                <a:gd name="T7" fmla="*/ 1 h 442"/>
                <a:gd name="T8" fmla="*/ 1 w 526"/>
                <a:gd name="T9" fmla="*/ 1 h 442"/>
                <a:gd name="T10" fmla="*/ 1 w 526"/>
                <a:gd name="T11" fmla="*/ 1 h 442"/>
                <a:gd name="T12" fmla="*/ 1 w 526"/>
                <a:gd name="T13" fmla="*/ 1 h 442"/>
                <a:gd name="T14" fmla="*/ 1 w 526"/>
                <a:gd name="T15" fmla="*/ 1 h 442"/>
                <a:gd name="T16" fmla="*/ 1 w 526"/>
                <a:gd name="T17" fmla="*/ 1 h 442"/>
                <a:gd name="T18" fmla="*/ 1 w 526"/>
                <a:gd name="T19" fmla="*/ 1 h 442"/>
                <a:gd name="T20" fmla="*/ 1 w 526"/>
                <a:gd name="T21" fmla="*/ 1 h 442"/>
                <a:gd name="T22" fmla="*/ 1 w 526"/>
                <a:gd name="T23" fmla="*/ 1 h 442"/>
                <a:gd name="T24" fmla="*/ 1 w 526"/>
                <a:gd name="T25" fmla="*/ 1 h 442"/>
                <a:gd name="T26" fmla="*/ 1 w 526"/>
                <a:gd name="T27" fmla="*/ 1 h 442"/>
                <a:gd name="T28" fmla="*/ 1 w 526"/>
                <a:gd name="T29" fmla="*/ 1 h 442"/>
                <a:gd name="T30" fmla="*/ 1 w 526"/>
                <a:gd name="T31" fmla="*/ 1 h 442"/>
                <a:gd name="T32" fmla="*/ 1 w 526"/>
                <a:gd name="T33" fmla="*/ 1 h 442"/>
                <a:gd name="T34" fmla="*/ 1 w 526"/>
                <a:gd name="T35" fmla="*/ 1 h 442"/>
                <a:gd name="T36" fmla="*/ 1 w 526"/>
                <a:gd name="T37" fmla="*/ 1 h 442"/>
                <a:gd name="T38" fmla="*/ 1 w 526"/>
                <a:gd name="T39" fmla="*/ 1 h 442"/>
                <a:gd name="T40" fmla="*/ 1 w 526"/>
                <a:gd name="T41" fmla="*/ 1 h 442"/>
                <a:gd name="T42" fmla="*/ 1 w 526"/>
                <a:gd name="T43" fmla="*/ 1 h 442"/>
                <a:gd name="T44" fmla="*/ 1 w 526"/>
                <a:gd name="T45" fmla="*/ 1 h 442"/>
                <a:gd name="T46" fmla="*/ 1 w 526"/>
                <a:gd name="T47" fmla="*/ 1 h 442"/>
                <a:gd name="T48" fmla="*/ 1 w 526"/>
                <a:gd name="T49" fmla="*/ 1 h 442"/>
                <a:gd name="T50" fmla="*/ 1 w 526"/>
                <a:gd name="T51" fmla="*/ 1 h 442"/>
                <a:gd name="T52" fmla="*/ 1 w 526"/>
                <a:gd name="T53" fmla="*/ 1 h 442"/>
                <a:gd name="T54" fmla="*/ 1 w 526"/>
                <a:gd name="T55" fmla="*/ 1 h 442"/>
                <a:gd name="T56" fmla="*/ 1 w 526"/>
                <a:gd name="T57" fmla="*/ 1 h 442"/>
                <a:gd name="T58" fmla="*/ 1 w 526"/>
                <a:gd name="T59" fmla="*/ 1 h 442"/>
                <a:gd name="T60" fmla="*/ 1 w 526"/>
                <a:gd name="T61" fmla="*/ 1 h 442"/>
                <a:gd name="T62" fmla="*/ 1 w 526"/>
                <a:gd name="T63" fmla="*/ 1 h 442"/>
                <a:gd name="T64" fmla="*/ 1 w 526"/>
                <a:gd name="T65" fmla="*/ 1 h 442"/>
                <a:gd name="T66" fmla="*/ 1 w 526"/>
                <a:gd name="T67" fmla="*/ 1 h 442"/>
                <a:gd name="T68" fmla="*/ 1 w 526"/>
                <a:gd name="T69" fmla="*/ 1 h 442"/>
                <a:gd name="T70" fmla="*/ 1 w 526"/>
                <a:gd name="T71" fmla="*/ 1 h 442"/>
                <a:gd name="T72" fmla="*/ 1 w 526"/>
                <a:gd name="T73" fmla="*/ 1 h 442"/>
                <a:gd name="T74" fmla="*/ 1 w 526"/>
                <a:gd name="T75" fmla="*/ 1 h 442"/>
                <a:gd name="T76" fmla="*/ 1 w 526"/>
                <a:gd name="T77" fmla="*/ 1 h 442"/>
                <a:gd name="T78" fmla="*/ 1 w 526"/>
                <a:gd name="T79" fmla="*/ 1 h 442"/>
                <a:gd name="T80" fmla="*/ 1 w 526"/>
                <a:gd name="T81" fmla="*/ 1 h 442"/>
                <a:gd name="T82" fmla="*/ 1 w 526"/>
                <a:gd name="T83" fmla="*/ 1 h 442"/>
                <a:gd name="T84" fmla="*/ 1 w 526"/>
                <a:gd name="T85" fmla="*/ 1 h 442"/>
                <a:gd name="T86" fmla="*/ 1 w 526"/>
                <a:gd name="T87" fmla="*/ 1 h 442"/>
                <a:gd name="T88" fmla="*/ 1 w 526"/>
                <a:gd name="T89" fmla="*/ 1 h 442"/>
                <a:gd name="T90" fmla="*/ 1 w 526"/>
                <a:gd name="T91" fmla="*/ 1 h 4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26"/>
                <a:gd name="T139" fmla="*/ 0 h 442"/>
                <a:gd name="T140" fmla="*/ 526 w 526"/>
                <a:gd name="T141" fmla="*/ 442 h 4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26" h="442">
                  <a:moveTo>
                    <a:pt x="526" y="63"/>
                  </a:moveTo>
                  <a:lnTo>
                    <a:pt x="509" y="70"/>
                  </a:lnTo>
                  <a:lnTo>
                    <a:pt x="491" y="79"/>
                  </a:lnTo>
                  <a:lnTo>
                    <a:pt x="472" y="89"/>
                  </a:lnTo>
                  <a:lnTo>
                    <a:pt x="453" y="103"/>
                  </a:lnTo>
                  <a:lnTo>
                    <a:pt x="433" y="116"/>
                  </a:lnTo>
                  <a:lnTo>
                    <a:pt x="414" y="130"/>
                  </a:lnTo>
                  <a:lnTo>
                    <a:pt x="395" y="143"/>
                  </a:lnTo>
                  <a:lnTo>
                    <a:pt x="380" y="157"/>
                  </a:lnTo>
                  <a:lnTo>
                    <a:pt x="362" y="172"/>
                  </a:lnTo>
                  <a:lnTo>
                    <a:pt x="339" y="192"/>
                  </a:lnTo>
                  <a:lnTo>
                    <a:pt x="315" y="214"/>
                  </a:lnTo>
                  <a:lnTo>
                    <a:pt x="290" y="240"/>
                  </a:lnTo>
                  <a:lnTo>
                    <a:pt x="265" y="265"/>
                  </a:lnTo>
                  <a:lnTo>
                    <a:pt x="243" y="287"/>
                  </a:lnTo>
                  <a:lnTo>
                    <a:pt x="224" y="305"/>
                  </a:lnTo>
                  <a:lnTo>
                    <a:pt x="210" y="320"/>
                  </a:lnTo>
                  <a:lnTo>
                    <a:pt x="198" y="332"/>
                  </a:lnTo>
                  <a:lnTo>
                    <a:pt x="188" y="345"/>
                  </a:lnTo>
                  <a:lnTo>
                    <a:pt x="176" y="357"/>
                  </a:lnTo>
                  <a:lnTo>
                    <a:pt x="164" y="371"/>
                  </a:lnTo>
                  <a:lnTo>
                    <a:pt x="151" y="386"/>
                  </a:lnTo>
                  <a:lnTo>
                    <a:pt x="137" y="403"/>
                  </a:lnTo>
                  <a:lnTo>
                    <a:pt x="123" y="421"/>
                  </a:lnTo>
                  <a:lnTo>
                    <a:pt x="106" y="442"/>
                  </a:lnTo>
                  <a:lnTo>
                    <a:pt x="103" y="430"/>
                  </a:lnTo>
                  <a:lnTo>
                    <a:pt x="98" y="417"/>
                  </a:lnTo>
                  <a:lnTo>
                    <a:pt x="94" y="404"/>
                  </a:lnTo>
                  <a:lnTo>
                    <a:pt x="87" y="391"/>
                  </a:lnTo>
                  <a:lnTo>
                    <a:pt x="82" y="379"/>
                  </a:lnTo>
                  <a:lnTo>
                    <a:pt x="76" y="367"/>
                  </a:lnTo>
                  <a:lnTo>
                    <a:pt x="69" y="355"/>
                  </a:lnTo>
                  <a:lnTo>
                    <a:pt x="64" y="345"/>
                  </a:lnTo>
                  <a:lnTo>
                    <a:pt x="57" y="333"/>
                  </a:lnTo>
                  <a:lnTo>
                    <a:pt x="50" y="318"/>
                  </a:lnTo>
                  <a:lnTo>
                    <a:pt x="42" y="305"/>
                  </a:lnTo>
                  <a:lnTo>
                    <a:pt x="34" y="290"/>
                  </a:lnTo>
                  <a:lnTo>
                    <a:pt x="26" y="275"/>
                  </a:lnTo>
                  <a:lnTo>
                    <a:pt x="18" y="259"/>
                  </a:lnTo>
                  <a:lnTo>
                    <a:pt x="9" y="245"/>
                  </a:lnTo>
                  <a:lnTo>
                    <a:pt x="0" y="230"/>
                  </a:lnTo>
                  <a:lnTo>
                    <a:pt x="1" y="226"/>
                  </a:lnTo>
                  <a:lnTo>
                    <a:pt x="6" y="220"/>
                  </a:lnTo>
                  <a:lnTo>
                    <a:pt x="16" y="211"/>
                  </a:lnTo>
                  <a:lnTo>
                    <a:pt x="26" y="200"/>
                  </a:lnTo>
                  <a:lnTo>
                    <a:pt x="38" y="188"/>
                  </a:lnTo>
                  <a:lnTo>
                    <a:pt x="50" y="176"/>
                  </a:lnTo>
                  <a:lnTo>
                    <a:pt x="60" y="166"/>
                  </a:lnTo>
                  <a:lnTo>
                    <a:pt x="68" y="157"/>
                  </a:lnTo>
                  <a:lnTo>
                    <a:pt x="76" y="171"/>
                  </a:lnTo>
                  <a:lnTo>
                    <a:pt x="82" y="186"/>
                  </a:lnTo>
                  <a:lnTo>
                    <a:pt x="89" y="199"/>
                  </a:lnTo>
                  <a:lnTo>
                    <a:pt x="95" y="212"/>
                  </a:lnTo>
                  <a:lnTo>
                    <a:pt x="100" y="224"/>
                  </a:lnTo>
                  <a:lnTo>
                    <a:pt x="107" y="236"/>
                  </a:lnTo>
                  <a:lnTo>
                    <a:pt x="111" y="245"/>
                  </a:lnTo>
                  <a:lnTo>
                    <a:pt x="116" y="254"/>
                  </a:lnTo>
                  <a:lnTo>
                    <a:pt x="123" y="265"/>
                  </a:lnTo>
                  <a:lnTo>
                    <a:pt x="129" y="278"/>
                  </a:lnTo>
                  <a:lnTo>
                    <a:pt x="137" y="296"/>
                  </a:lnTo>
                  <a:lnTo>
                    <a:pt x="145" y="317"/>
                  </a:lnTo>
                  <a:lnTo>
                    <a:pt x="154" y="307"/>
                  </a:lnTo>
                  <a:lnTo>
                    <a:pt x="163" y="295"/>
                  </a:lnTo>
                  <a:lnTo>
                    <a:pt x="172" y="283"/>
                  </a:lnTo>
                  <a:lnTo>
                    <a:pt x="181" y="271"/>
                  </a:lnTo>
                  <a:lnTo>
                    <a:pt x="192" y="259"/>
                  </a:lnTo>
                  <a:lnTo>
                    <a:pt x="201" y="247"/>
                  </a:lnTo>
                  <a:lnTo>
                    <a:pt x="211" y="236"/>
                  </a:lnTo>
                  <a:lnTo>
                    <a:pt x="221" y="225"/>
                  </a:lnTo>
                  <a:lnTo>
                    <a:pt x="231" y="213"/>
                  </a:lnTo>
                  <a:lnTo>
                    <a:pt x="245" y="196"/>
                  </a:lnTo>
                  <a:lnTo>
                    <a:pt x="261" y="176"/>
                  </a:lnTo>
                  <a:lnTo>
                    <a:pt x="279" y="155"/>
                  </a:lnTo>
                  <a:lnTo>
                    <a:pt x="298" y="134"/>
                  </a:lnTo>
                  <a:lnTo>
                    <a:pt x="316" y="114"/>
                  </a:lnTo>
                  <a:lnTo>
                    <a:pt x="331" y="97"/>
                  </a:lnTo>
                  <a:lnTo>
                    <a:pt x="346" y="86"/>
                  </a:lnTo>
                  <a:lnTo>
                    <a:pt x="359" y="75"/>
                  </a:lnTo>
                  <a:lnTo>
                    <a:pt x="375" y="63"/>
                  </a:lnTo>
                  <a:lnTo>
                    <a:pt x="390" y="50"/>
                  </a:lnTo>
                  <a:lnTo>
                    <a:pt x="406" y="37"/>
                  </a:lnTo>
                  <a:lnTo>
                    <a:pt x="422" y="25"/>
                  </a:lnTo>
                  <a:lnTo>
                    <a:pt x="437" y="14"/>
                  </a:lnTo>
                  <a:lnTo>
                    <a:pt x="453" y="5"/>
                  </a:lnTo>
                  <a:lnTo>
                    <a:pt x="466" y="0"/>
                  </a:lnTo>
                  <a:lnTo>
                    <a:pt x="474" y="7"/>
                  </a:lnTo>
                  <a:lnTo>
                    <a:pt x="483" y="14"/>
                  </a:lnTo>
                  <a:lnTo>
                    <a:pt x="492" y="25"/>
                  </a:lnTo>
                  <a:lnTo>
                    <a:pt x="503" y="36"/>
                  </a:lnTo>
                  <a:lnTo>
                    <a:pt x="512" y="46"/>
                  </a:lnTo>
                  <a:lnTo>
                    <a:pt x="519" y="55"/>
                  </a:lnTo>
                  <a:lnTo>
                    <a:pt x="525" y="61"/>
                  </a:lnTo>
                  <a:lnTo>
                    <a:pt x="526" y="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5810250" y="1123950"/>
            <a:ext cx="4533900" cy="2493963"/>
            <a:chOff x="2880" y="816"/>
            <a:chExt cx="3060" cy="1616"/>
          </a:xfrm>
        </p:grpSpPr>
        <p:sp>
          <p:nvSpPr>
            <p:cNvPr id="21520" name="Line 2"/>
            <p:cNvSpPr>
              <a:spLocks noChangeShapeType="1"/>
            </p:cNvSpPr>
            <p:nvPr/>
          </p:nvSpPr>
          <p:spPr bwMode="auto">
            <a:xfrm flipV="1">
              <a:off x="2880" y="816"/>
              <a:ext cx="3060" cy="1008"/>
            </a:xfrm>
            <a:prstGeom prst="line">
              <a:avLst/>
            </a:prstGeom>
            <a:noFill/>
            <a:ln w="28575" cap="sq">
              <a:noFill/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AutoShape 4"/>
            <p:cNvSpPr>
              <a:spLocks noChangeArrowheads="1"/>
            </p:cNvSpPr>
            <p:nvPr/>
          </p:nvSpPr>
          <p:spPr bwMode="auto">
            <a:xfrm>
              <a:off x="3560" y="1026"/>
              <a:ext cx="2200" cy="1406"/>
            </a:xfrm>
            <a:prstGeom prst="cloudCallout">
              <a:avLst>
                <a:gd name="adj1" fmla="val -56273"/>
                <a:gd name="adj2" fmla="val -72546"/>
              </a:avLst>
            </a:prstGeom>
            <a:solidFill>
              <a:srgbClr val="FFFF99"/>
            </a:solidFill>
            <a:ln w="19050">
              <a:solidFill>
                <a:srgbClr val="008000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522" name="Text Box 27"/>
            <p:cNvSpPr txBox="1">
              <a:spLocks noChangeArrowheads="1"/>
            </p:cNvSpPr>
            <p:nvPr/>
          </p:nvSpPr>
          <p:spPr bwMode="auto">
            <a:xfrm>
              <a:off x="3740" y="1360"/>
              <a:ext cx="1950" cy="5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任何</a:t>
              </a:r>
              <a:r>
                <a:rPr lang="zh-CN" altLang="en-US" sz="2600" b="1">
                  <a:solidFill>
                    <a:srgbClr val="C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两位相邻</a:t>
              </a:r>
              <a:r>
                <a:rPr lang="zh-CN" altLang="en-US" sz="26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编码只有</a:t>
              </a:r>
              <a:r>
                <a:rPr lang="en-US" altLang="zh-CN" sz="2600" b="1">
                  <a:solidFill>
                    <a:srgbClr val="C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sz="26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位码元不同</a:t>
              </a:r>
              <a:endParaRPr lang="zh-CN" altLang="en-US" sz="26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596188" y="428625"/>
            <a:ext cx="199072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0080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0"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无权码</a:t>
            </a:r>
            <a:endParaRPr kumimoji="0" lang="en-US" altLang="zh-CN" sz="28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" name="Group 47"/>
          <p:cNvGrpSpPr/>
          <p:nvPr/>
        </p:nvGrpSpPr>
        <p:grpSpPr bwMode="auto">
          <a:xfrm>
            <a:off x="6662738" y="3644900"/>
            <a:ext cx="3898900" cy="2909888"/>
            <a:chOff x="3237" y="2296"/>
            <a:chExt cx="2456" cy="1833"/>
          </a:xfrm>
        </p:grpSpPr>
        <p:sp>
          <p:nvSpPr>
            <p:cNvPr id="616454" name="Text Box 6"/>
            <p:cNvSpPr txBox="1">
              <a:spLocks noChangeArrowheads="1"/>
            </p:cNvSpPr>
            <p:nvPr/>
          </p:nvSpPr>
          <p:spPr bwMode="auto">
            <a:xfrm>
              <a:off x="3243" y="2296"/>
              <a:ext cx="2450" cy="182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hlink"/>
                  </a:solidFill>
                </a:rPr>
                <a:t>Decimal  Binary</a:t>
              </a:r>
              <a:r>
                <a:rPr lang="zh-CN" altLang="en-US" b="1">
                  <a:solidFill>
                    <a:schemeClr val="hlink"/>
                  </a:solidFill>
                </a:rPr>
                <a:t>  </a:t>
              </a:r>
              <a:r>
                <a:rPr lang="en-US" altLang="zh-CN" b="1">
                  <a:solidFill>
                    <a:schemeClr val="hlink"/>
                  </a:solidFill>
                </a:rPr>
                <a:t>Gray code</a:t>
              </a:r>
              <a:endParaRPr lang="en-US" altLang="zh-CN" b="1">
                <a:solidFill>
                  <a:schemeClr val="hlink"/>
                </a:solidFill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11        1011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1110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12        1100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13        1101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14        1110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15        1111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4015" y="2296"/>
              <a:ext cx="1" cy="183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3243" y="2569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243" y="3477"/>
              <a:ext cx="2448" cy="16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3237" y="4129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>
              <a:off x="4695" y="2296"/>
              <a:ext cx="1" cy="183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4"/>
            <p:cNvSpPr>
              <a:spLocks noChangeShapeType="1"/>
            </p:cNvSpPr>
            <p:nvPr/>
          </p:nvSpPr>
          <p:spPr bwMode="auto">
            <a:xfrm flipV="1">
              <a:off x="3243" y="3832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5"/>
            <p:cNvSpPr>
              <a:spLocks noChangeShapeType="1"/>
            </p:cNvSpPr>
            <p:nvPr/>
          </p:nvSpPr>
          <p:spPr bwMode="auto">
            <a:xfrm flipV="1">
              <a:off x="3243" y="3208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 flipV="1">
              <a:off x="3243" y="2872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9" name="Picture 4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81534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4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9144000" y="6351588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1" name="Text Box 44"/>
          <p:cNvSpPr txBox="1">
            <a:spLocks noChangeArrowheads="1"/>
          </p:cNvSpPr>
          <p:nvPr/>
        </p:nvSpPr>
        <p:spPr bwMode="auto">
          <a:xfrm>
            <a:off x="2135188" y="836613"/>
            <a:ext cx="324643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1) </a:t>
            </a:r>
            <a:r>
              <a:rPr lang="zh-CN" altLang="en-US" sz="32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计算法</a:t>
            </a:r>
            <a:r>
              <a:rPr lang="en-US" altLang="zh-CN" sz="32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zh-CN" altLang="en-US" sz="3200" b="1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52" name="Rectangle 3"/>
          <p:cNvSpPr>
            <a:spLocks noChangeArrowheads="1"/>
          </p:cNvSpPr>
          <p:nvPr/>
        </p:nvSpPr>
        <p:spPr bwMode="auto">
          <a:xfrm>
            <a:off x="2927350" y="1412875"/>
            <a:ext cx="5689600" cy="2338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rgbClr val="008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6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复制最高位</a:t>
            </a:r>
            <a:endParaRPr kumimoji="0" lang="en-US" altLang="zh-CN" sz="26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0" hangingPunct="0">
              <a:spcBef>
                <a:spcPct val="20000"/>
              </a:spcBef>
              <a:buClr>
                <a:srgbClr val="008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6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从最高位开始，俩俩比较相邻位</a:t>
            </a:r>
            <a:r>
              <a:rPr kumimoji="0" lang="en-US" altLang="zh-CN" sz="26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kumimoji="0" lang="en-US" altLang="zh-CN" sz="26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0" lang="en-US" altLang="zh-CN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0" lang="zh-CN" altLang="en-US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二者相同取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j-lt"/>
                <a:ea typeface="黑体" panose="02010609060101010101" pitchFamily="2" charset="-122"/>
              </a:rPr>
              <a:t>0</a:t>
            </a:r>
            <a:endParaRPr kumimoji="0" lang="en-US" altLang="zh-CN" b="1" dirty="0">
              <a:solidFill>
                <a:srgbClr val="C00000"/>
              </a:solidFill>
              <a:latin typeface="+mj-lt"/>
              <a:ea typeface="黑体" panose="02010609060101010101" pitchFamily="2" charset="-122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0" lang="en-US" altLang="zh-CN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0" lang="zh-CN" altLang="en-US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二者不同取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j-lt"/>
                <a:ea typeface="黑体" panose="02010609060101010101" pitchFamily="2" charset="-122"/>
              </a:rPr>
              <a:t>1</a:t>
            </a:r>
            <a:r>
              <a:rPr kumimoji="0" lang="en-US" altLang="zh-CN" b="1" dirty="0" smtClean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kumimoji="0" lang="en-US" altLang="zh-CN" b="1" dirty="0" smtClean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85750" indent="-285750" algn="just" eaLnBrk="0" hangingPunct="0">
              <a:spcBef>
                <a:spcPct val="20000"/>
              </a:spcBef>
              <a:buClr>
                <a:srgbClr val="008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en-US" altLang="zh-CN" sz="2600" dirty="0" smtClean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600" b="1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转换前后数据的位宽不变</a:t>
            </a:r>
            <a:endParaRPr kumimoji="0" lang="en-US" altLang="zh-CN" sz="2600" b="1" dirty="0" smtClean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2553" name="Picture 48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78740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4" name="Text Box 4"/>
          <p:cNvSpPr txBox="1">
            <a:spLocks noChangeArrowheads="1"/>
          </p:cNvSpPr>
          <p:nvPr/>
        </p:nvSpPr>
        <p:spPr bwMode="auto">
          <a:xfrm>
            <a:off x="2309813" y="214313"/>
            <a:ext cx="8358187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怎样计算任意给定的二进制数对应的典型格雷码？</a:t>
            </a:r>
            <a:r>
              <a:rPr lang="en-US" altLang="zh-CN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6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194280" y="4143380"/>
            <a:ext cx="3744912" cy="583565"/>
          </a:xfrm>
          <a:prstGeom prst="rect">
            <a:avLst/>
          </a:prstGeom>
          <a:solidFill>
            <a:srgbClr val="F0FC80"/>
          </a:solidFill>
          <a:ln w="19050">
            <a:solidFill>
              <a:srgbClr val="339966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1  0  1  1  0  1  1  0  1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46" name="Line 4"/>
          <p:cNvSpPr>
            <a:spLocks noChangeAspect="1" noChangeShapeType="1"/>
          </p:cNvSpPr>
          <p:nvPr/>
        </p:nvSpPr>
        <p:spPr bwMode="auto">
          <a:xfrm>
            <a:off x="5410180" y="4710118"/>
            <a:ext cx="0" cy="53975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7" name="Group 11"/>
          <p:cNvGrpSpPr>
            <a:grpSpLocks noChangeAspect="1"/>
          </p:cNvGrpSpPr>
          <p:nvPr/>
        </p:nvGrpSpPr>
        <p:grpSpPr bwMode="auto">
          <a:xfrm>
            <a:off x="5453042" y="4710118"/>
            <a:ext cx="354013" cy="539750"/>
            <a:chOff x="912" y="1248"/>
            <a:chExt cx="312" cy="768"/>
          </a:xfrm>
        </p:grpSpPr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912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1224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Group 10"/>
          <p:cNvGrpSpPr>
            <a:grpSpLocks noChangeAspect="1"/>
          </p:cNvGrpSpPr>
          <p:nvPr/>
        </p:nvGrpSpPr>
        <p:grpSpPr bwMode="auto">
          <a:xfrm>
            <a:off x="5835630" y="4710118"/>
            <a:ext cx="354012" cy="539750"/>
            <a:chOff x="1320" y="1248"/>
            <a:chExt cx="312" cy="768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Group 15"/>
          <p:cNvGrpSpPr>
            <a:grpSpLocks noChangeAspect="1"/>
          </p:cNvGrpSpPr>
          <p:nvPr/>
        </p:nvGrpSpPr>
        <p:grpSpPr bwMode="auto">
          <a:xfrm>
            <a:off x="6210280" y="4727580"/>
            <a:ext cx="354012" cy="542925"/>
            <a:chOff x="1320" y="1296"/>
            <a:chExt cx="312" cy="769"/>
          </a:xfrm>
        </p:grpSpPr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1632" y="1297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" name="Group 18"/>
          <p:cNvGrpSpPr>
            <a:grpSpLocks noChangeAspect="1"/>
          </p:cNvGrpSpPr>
          <p:nvPr/>
        </p:nvGrpSpPr>
        <p:grpSpPr bwMode="auto">
          <a:xfrm>
            <a:off x="6605567" y="4714880"/>
            <a:ext cx="369888" cy="539750"/>
            <a:chOff x="1333" y="1248"/>
            <a:chExt cx="326" cy="768"/>
          </a:xfrm>
        </p:grpSpPr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1333" y="1274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1659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" name="Group 21"/>
          <p:cNvGrpSpPr>
            <a:grpSpLocks noChangeAspect="1"/>
          </p:cNvGrpSpPr>
          <p:nvPr/>
        </p:nvGrpSpPr>
        <p:grpSpPr bwMode="auto">
          <a:xfrm>
            <a:off x="7010380" y="4721230"/>
            <a:ext cx="376237" cy="541338"/>
            <a:chOff x="1300" y="1280"/>
            <a:chExt cx="332" cy="769"/>
          </a:xfrm>
        </p:grpSpPr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1300" y="1280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1632" y="1281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Group 24"/>
          <p:cNvGrpSpPr>
            <a:grpSpLocks noChangeAspect="1"/>
          </p:cNvGrpSpPr>
          <p:nvPr/>
        </p:nvGrpSpPr>
        <p:grpSpPr bwMode="auto">
          <a:xfrm>
            <a:off x="7461230" y="4718055"/>
            <a:ext cx="365125" cy="541338"/>
            <a:chOff x="1381" y="1296"/>
            <a:chExt cx="322" cy="769"/>
          </a:xfrm>
        </p:grpSpPr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1381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1703" y="1297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" name="Group 27"/>
          <p:cNvGrpSpPr>
            <a:grpSpLocks noChangeAspect="1"/>
          </p:cNvGrpSpPr>
          <p:nvPr/>
        </p:nvGrpSpPr>
        <p:grpSpPr bwMode="auto">
          <a:xfrm>
            <a:off x="7885092" y="4714880"/>
            <a:ext cx="349250" cy="539750"/>
            <a:chOff x="1431" y="1314"/>
            <a:chExt cx="309" cy="768"/>
          </a:xfrm>
        </p:grpSpPr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1431" y="1329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1740" y="1314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" name="Group 30"/>
          <p:cNvGrpSpPr>
            <a:grpSpLocks noChangeAspect="1"/>
          </p:cNvGrpSpPr>
          <p:nvPr/>
        </p:nvGrpSpPr>
        <p:grpSpPr bwMode="auto">
          <a:xfrm>
            <a:off x="8281967" y="4722818"/>
            <a:ext cx="336550" cy="539750"/>
            <a:chOff x="1447" y="1330"/>
            <a:chExt cx="296" cy="768"/>
          </a:xfrm>
        </p:grpSpPr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1447" y="1345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1743" y="1330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5251430" y="5165730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5632430" y="5165730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3" name="Text Box 35"/>
          <p:cNvSpPr txBox="1">
            <a:spLocks noChangeArrowheads="1"/>
          </p:cNvSpPr>
          <p:nvPr/>
        </p:nvSpPr>
        <p:spPr bwMode="auto">
          <a:xfrm>
            <a:off x="6043592" y="5165730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6440467" y="5165730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837342" y="5154618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6" name="Text Box 38"/>
          <p:cNvSpPr txBox="1">
            <a:spLocks noChangeArrowheads="1"/>
          </p:cNvSpPr>
          <p:nvPr/>
        </p:nvSpPr>
        <p:spPr bwMode="auto">
          <a:xfrm>
            <a:off x="7232630" y="5154618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7" name="Text Box 39"/>
          <p:cNvSpPr txBox="1">
            <a:spLocks noChangeArrowheads="1"/>
          </p:cNvSpPr>
          <p:nvPr/>
        </p:nvSpPr>
        <p:spPr bwMode="auto">
          <a:xfrm>
            <a:off x="7610455" y="5154618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8053367" y="5154618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8447067" y="5154618"/>
            <a:ext cx="533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3178155" y="4192593"/>
            <a:ext cx="1368425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600" b="1">
                <a:solidFill>
                  <a:schemeClr val="bg1"/>
                </a:solidFill>
                <a:latin typeface="Arial" panose="020B0604020202020204" pitchFamily="34" charset="0"/>
              </a:rPr>
              <a:t>Binary:</a:t>
            </a:r>
            <a:endParaRPr kumimoji="0" lang="zh-CN" altLang="en-US" sz="2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51"/>
          <p:cNvSpPr txBox="1">
            <a:spLocks noChangeArrowheads="1"/>
          </p:cNvSpPr>
          <p:nvPr/>
        </p:nvSpPr>
        <p:spPr bwMode="auto">
          <a:xfrm>
            <a:off x="3167042" y="5187955"/>
            <a:ext cx="1944688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600" b="1">
                <a:solidFill>
                  <a:schemeClr val="bg1"/>
                </a:solidFill>
                <a:latin typeface="Arial" panose="020B0604020202020204" pitchFamily="34" charset="0"/>
              </a:rPr>
              <a:t>Gray Code:</a:t>
            </a:r>
            <a:endParaRPr kumimoji="0" lang="zh-CN" altLang="en-US" sz="2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71" grpId="0" autoUpdateAnimBg="0"/>
      <p:bldP spid="72" grpId="0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9096375" y="4000500"/>
            <a:ext cx="785813" cy="2500313"/>
          </a:xfrm>
          <a:prstGeom prst="rect">
            <a:avLst/>
          </a:prstGeom>
          <a:solidFill>
            <a:srgbClr val="ACCDFE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191000" y="4837113"/>
            <a:ext cx="428625" cy="1323975"/>
          </a:xfrm>
          <a:prstGeom prst="rect">
            <a:avLst/>
          </a:prstGeom>
          <a:solidFill>
            <a:srgbClr val="ACCDFE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2" name="Rectangle 37"/>
          <p:cNvSpPr>
            <a:spLocks noChangeArrowheads="1"/>
          </p:cNvSpPr>
          <p:nvPr/>
        </p:nvSpPr>
        <p:spPr bwMode="auto">
          <a:xfrm>
            <a:off x="8656638" y="1177925"/>
            <a:ext cx="1296987" cy="532765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6"/>
          <p:cNvSpPr>
            <a:spLocks noChangeArrowheads="1"/>
          </p:cNvSpPr>
          <p:nvPr/>
        </p:nvSpPr>
        <p:spPr bwMode="auto">
          <a:xfrm>
            <a:off x="3773488" y="3500438"/>
            <a:ext cx="936625" cy="25923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4197350" y="1785938"/>
            <a:ext cx="533400" cy="119888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205288" y="3551238"/>
            <a:ext cx="5334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4205288" y="4940300"/>
            <a:ext cx="5334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3830638" y="3535363"/>
            <a:ext cx="5334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3811588" y="4914900"/>
            <a:ext cx="5334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9083675" y="1071563"/>
            <a:ext cx="933450" cy="2698749"/>
            <a:chOff x="3840" y="240"/>
            <a:chExt cx="588" cy="1700"/>
          </a:xfrm>
        </p:grpSpPr>
        <p:sp>
          <p:nvSpPr>
            <p:cNvPr id="23590" name="Text Box 11"/>
            <p:cNvSpPr txBox="1">
              <a:spLocks noChangeArrowheads="1"/>
            </p:cNvSpPr>
            <p:nvPr/>
          </p:nvSpPr>
          <p:spPr bwMode="auto">
            <a:xfrm>
              <a:off x="4092" y="240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91" name="Text Box 13"/>
            <p:cNvSpPr txBox="1">
              <a:spLocks noChangeArrowheads="1"/>
            </p:cNvSpPr>
            <p:nvPr/>
          </p:nvSpPr>
          <p:spPr bwMode="auto">
            <a:xfrm>
              <a:off x="4092" y="1200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92" name="Text Box 14"/>
            <p:cNvSpPr txBox="1">
              <a:spLocks noChangeArrowheads="1"/>
            </p:cNvSpPr>
            <p:nvPr/>
          </p:nvSpPr>
          <p:spPr bwMode="auto">
            <a:xfrm>
              <a:off x="3852" y="240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93" name="Text Box 15"/>
            <p:cNvSpPr txBox="1">
              <a:spLocks noChangeArrowheads="1"/>
            </p:cNvSpPr>
            <p:nvPr/>
          </p:nvSpPr>
          <p:spPr bwMode="auto">
            <a:xfrm>
              <a:off x="3840" y="1200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5"/>
          <p:cNvGrpSpPr/>
          <p:nvPr/>
        </p:nvGrpSpPr>
        <p:grpSpPr bwMode="auto">
          <a:xfrm>
            <a:off x="9072563" y="3975100"/>
            <a:ext cx="952500" cy="2638426"/>
            <a:chOff x="3840" y="2331"/>
            <a:chExt cx="600" cy="1662"/>
          </a:xfrm>
        </p:grpSpPr>
        <p:sp>
          <p:nvSpPr>
            <p:cNvPr id="23586" name="Text Box 16"/>
            <p:cNvSpPr txBox="1">
              <a:spLocks noChangeArrowheads="1"/>
            </p:cNvSpPr>
            <p:nvPr/>
          </p:nvSpPr>
          <p:spPr bwMode="auto">
            <a:xfrm>
              <a:off x="3852" y="2343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87" name="Text Box 17"/>
            <p:cNvSpPr txBox="1">
              <a:spLocks noChangeArrowheads="1"/>
            </p:cNvSpPr>
            <p:nvPr/>
          </p:nvSpPr>
          <p:spPr bwMode="auto">
            <a:xfrm>
              <a:off x="3840" y="3253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104" y="2331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89" name="Text Box 19"/>
            <p:cNvSpPr txBox="1">
              <a:spLocks noChangeArrowheads="1"/>
            </p:cNvSpPr>
            <p:nvPr/>
          </p:nvSpPr>
          <p:spPr bwMode="auto">
            <a:xfrm>
              <a:off x="4092" y="3241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26"/>
          <p:cNvGrpSpPr/>
          <p:nvPr/>
        </p:nvGrpSpPr>
        <p:grpSpPr bwMode="auto">
          <a:xfrm>
            <a:off x="8702675" y="1071563"/>
            <a:ext cx="552450" cy="2698749"/>
            <a:chOff x="3600" y="240"/>
            <a:chExt cx="348" cy="1700"/>
          </a:xfrm>
        </p:grpSpPr>
        <p:sp>
          <p:nvSpPr>
            <p:cNvPr id="23584" name="Text Box 20"/>
            <p:cNvSpPr txBox="1">
              <a:spLocks noChangeArrowheads="1"/>
            </p:cNvSpPr>
            <p:nvPr/>
          </p:nvSpPr>
          <p:spPr bwMode="auto">
            <a:xfrm>
              <a:off x="3612" y="240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85" name="Text Box 21"/>
            <p:cNvSpPr txBox="1">
              <a:spLocks noChangeArrowheads="1"/>
            </p:cNvSpPr>
            <p:nvPr/>
          </p:nvSpPr>
          <p:spPr bwMode="auto">
            <a:xfrm>
              <a:off x="3600" y="1200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 bwMode="auto">
          <a:xfrm>
            <a:off x="8702675" y="3959225"/>
            <a:ext cx="552450" cy="2619376"/>
            <a:chOff x="3600" y="2343"/>
            <a:chExt cx="348" cy="1650"/>
          </a:xfrm>
        </p:grpSpPr>
        <p:sp>
          <p:nvSpPr>
            <p:cNvPr id="23582" name="Text Box 22"/>
            <p:cNvSpPr txBox="1">
              <a:spLocks noChangeArrowheads="1"/>
            </p:cNvSpPr>
            <p:nvPr/>
          </p:nvSpPr>
          <p:spPr bwMode="auto">
            <a:xfrm>
              <a:off x="3612" y="2343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  <p:sp>
          <p:nvSpPr>
            <p:cNvPr id="23583" name="Text Box 23"/>
            <p:cNvSpPr txBox="1">
              <a:spLocks noChangeArrowheads="1"/>
            </p:cNvSpPr>
            <p:nvPr/>
          </p:nvSpPr>
          <p:spPr bwMode="auto">
            <a:xfrm>
              <a:off x="3600" y="3253"/>
              <a:ext cx="336" cy="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  <a:endParaRPr lang="en-US" altLang="zh-CN" sz="3200" b="1">
                <a:solidFill>
                  <a:schemeClr val="bg2"/>
                </a:solidFill>
              </a:endParaRPr>
            </a:p>
          </p:txBody>
        </p:sp>
      </p:grpSp>
      <p:pic>
        <p:nvPicPr>
          <p:cNvPr id="23567" name="Picture 2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 cstate="print">
            <a:lum bright="20000"/>
          </a:blip>
          <a:srcRect/>
          <a:stretch>
            <a:fillRect/>
          </a:stretch>
        </p:blipFill>
        <p:spPr bwMode="auto">
          <a:xfrm>
            <a:off x="3484563" y="63515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2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4475163" y="6351588"/>
            <a:ext cx="4683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2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0" name="Text Box 44"/>
          <p:cNvSpPr txBox="1">
            <a:spLocks noChangeArrowheads="1"/>
          </p:cNvSpPr>
          <p:nvPr/>
        </p:nvSpPr>
        <p:spPr bwMode="auto">
          <a:xfrm>
            <a:off x="2166938" y="928688"/>
            <a:ext cx="2143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2) </a:t>
            </a:r>
            <a:r>
              <a:rPr lang="zh-CN" altLang="en-US" sz="32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反射法</a:t>
            </a:r>
            <a:endParaRPr lang="zh-CN" altLang="en-US" sz="32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71" name="Text Box 4"/>
          <p:cNvSpPr txBox="1">
            <a:spLocks noChangeArrowheads="1"/>
          </p:cNvSpPr>
          <p:nvPr/>
        </p:nvSpPr>
        <p:spPr bwMode="auto">
          <a:xfrm>
            <a:off x="2595563" y="214313"/>
            <a:ext cx="7358062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如何由</a:t>
            </a:r>
            <a:r>
              <a:rPr lang="en-US" altLang="zh-CN" sz="30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位典型格雷码写</a:t>
            </a:r>
            <a:r>
              <a:rPr lang="en-US" altLang="zh-CN" sz="30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位典型格雷码</a:t>
            </a:r>
            <a:r>
              <a:rPr lang="en-US" altLang="zh-CN" sz="30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3888" y="3643313"/>
            <a:ext cx="14589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44"/>
          <p:cNvGrpSpPr/>
          <p:nvPr/>
        </p:nvGrpSpPr>
        <p:grpSpPr bwMode="auto">
          <a:xfrm>
            <a:off x="2309813" y="1643063"/>
            <a:ext cx="2500312" cy="1500187"/>
            <a:chOff x="785786" y="1643050"/>
            <a:chExt cx="2500330" cy="1500198"/>
          </a:xfrm>
        </p:grpSpPr>
        <p:sp>
          <p:nvSpPr>
            <p:cNvPr id="23580" name="圆角矩形 40"/>
            <p:cNvSpPr>
              <a:spLocks noChangeArrowheads="1"/>
            </p:cNvSpPr>
            <p:nvPr/>
          </p:nvSpPr>
          <p:spPr bwMode="auto">
            <a:xfrm>
              <a:off x="1000100" y="1643050"/>
              <a:ext cx="2286016" cy="150019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66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Text Box 2"/>
            <p:cNvSpPr txBox="1">
              <a:spLocks noChangeArrowheads="1"/>
            </p:cNvSpPr>
            <p:nvPr/>
          </p:nvSpPr>
          <p:spPr bwMode="auto">
            <a:xfrm>
              <a:off x="785786" y="1928802"/>
              <a:ext cx="1143008" cy="5835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  <a:r>
                <a:rPr lang="zh-CN" altLang="en-US" sz="3200" b="1">
                  <a:solidFill>
                    <a:schemeClr val="bg1"/>
                  </a:solidFill>
                </a:rPr>
                <a:t>位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43"/>
          <p:cNvGrpSpPr/>
          <p:nvPr/>
        </p:nvGrpSpPr>
        <p:grpSpPr bwMode="auto">
          <a:xfrm>
            <a:off x="2309813" y="3500438"/>
            <a:ext cx="2571750" cy="2714625"/>
            <a:chOff x="785786" y="3500438"/>
            <a:chExt cx="2571768" cy="2714644"/>
          </a:xfrm>
        </p:grpSpPr>
        <p:sp>
          <p:nvSpPr>
            <p:cNvPr id="23578" name="圆角矩形 41"/>
            <p:cNvSpPr>
              <a:spLocks noChangeArrowheads="1"/>
            </p:cNvSpPr>
            <p:nvPr/>
          </p:nvSpPr>
          <p:spPr bwMode="auto">
            <a:xfrm>
              <a:off x="1000100" y="3500438"/>
              <a:ext cx="2357454" cy="2714644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66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Text Box 4"/>
            <p:cNvSpPr txBox="1">
              <a:spLocks noChangeArrowheads="1"/>
            </p:cNvSpPr>
            <p:nvPr/>
          </p:nvSpPr>
          <p:spPr bwMode="auto">
            <a:xfrm>
              <a:off x="785786" y="4429132"/>
              <a:ext cx="1000132" cy="5835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zh-CN" sz="3200" b="1">
                  <a:solidFill>
                    <a:schemeClr val="bg1"/>
                  </a:solidFill>
                </a:rPr>
                <a:t>2</a:t>
              </a:r>
              <a:r>
                <a:rPr lang="zh-CN" altLang="en-US" sz="3200" b="1">
                  <a:solidFill>
                    <a:schemeClr val="bg1"/>
                  </a:solidFill>
                </a:rPr>
                <a:t>位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45"/>
          <p:cNvGrpSpPr/>
          <p:nvPr/>
        </p:nvGrpSpPr>
        <p:grpSpPr bwMode="auto">
          <a:xfrm>
            <a:off x="7453313" y="1071563"/>
            <a:ext cx="2714625" cy="5500687"/>
            <a:chOff x="5929322" y="1071546"/>
            <a:chExt cx="2714644" cy="5500726"/>
          </a:xfrm>
        </p:grpSpPr>
        <p:sp>
          <p:nvSpPr>
            <p:cNvPr id="23576" name="圆角矩形 42"/>
            <p:cNvSpPr>
              <a:spLocks noChangeArrowheads="1"/>
            </p:cNvSpPr>
            <p:nvPr/>
          </p:nvSpPr>
          <p:spPr bwMode="auto">
            <a:xfrm>
              <a:off x="6500826" y="1071546"/>
              <a:ext cx="2143140" cy="550072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66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Text Box 10"/>
            <p:cNvSpPr txBox="1">
              <a:spLocks noChangeArrowheads="1"/>
            </p:cNvSpPr>
            <p:nvPr/>
          </p:nvSpPr>
          <p:spPr bwMode="auto">
            <a:xfrm>
              <a:off x="5929322" y="1714488"/>
              <a:ext cx="1000132" cy="5835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  <a:r>
                <a:rPr lang="zh-CN" altLang="en-US" sz="3200" b="1">
                  <a:solidFill>
                    <a:schemeClr val="bg1"/>
                  </a:solidFill>
                </a:rPr>
                <a:t>位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0" grpId="0" bldLvl="0" animBg="1"/>
      <p:bldP spid="40962" grpId="0"/>
      <p:bldP spid="40963" grpId="0"/>
      <p:bldP spid="613379" grpId="0"/>
      <p:bldP spid="613381" grpId="0" autoUpdateAnimBg="0"/>
      <p:bldP spid="613383" grpId="0" autoUpdateAnimBg="0"/>
      <p:bldP spid="613384" grpId="0" autoUpdateAnimBg="0"/>
      <p:bldP spid="61338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3697</Words>
  <Application>WPS 演示</Application>
  <PresentationFormat>宽屏</PresentationFormat>
  <Paragraphs>283</Paragraphs>
  <Slides>14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隶书</vt:lpstr>
      <vt:lpstr>黑体</vt:lpstr>
      <vt:lpstr>Segoe UI Black</vt:lpstr>
      <vt:lpstr>楷体_GB2312</vt:lpstr>
      <vt:lpstr>新宋体</vt:lpstr>
      <vt:lpstr>Calibri</vt:lpstr>
      <vt:lpstr>Symbol</vt:lpstr>
      <vt:lpstr>华文新魏</vt:lpstr>
      <vt:lpstr>Arial Narrow</vt:lpstr>
      <vt:lpstr>微软雅黑</vt:lpstr>
      <vt:lpstr>Arial Unicode MS</vt:lpstr>
      <vt:lpstr>默认设计模板</vt:lpstr>
      <vt:lpstr>Soaring</vt:lpstr>
      <vt:lpstr>数字逻辑设计</vt:lpstr>
      <vt:lpstr>数制和编码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forrest</cp:lastModifiedBy>
  <cp:revision>201</cp:revision>
  <dcterms:created xsi:type="dcterms:W3CDTF">2003-05-17T00:26:00Z</dcterms:created>
  <dcterms:modified xsi:type="dcterms:W3CDTF">2020-09-08T01:30:30Z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